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305" r:id="rId7"/>
    <p:sldId id="322" r:id="rId8"/>
    <p:sldId id="346" r:id="rId9"/>
    <p:sldId id="323" r:id="rId10"/>
    <p:sldId id="347" r:id="rId11"/>
    <p:sldId id="325" r:id="rId12"/>
    <p:sldId id="275" r:id="rId13"/>
    <p:sldId id="326" r:id="rId14"/>
    <p:sldId id="276" r:id="rId15"/>
    <p:sldId id="308" r:id="rId16"/>
    <p:sldId id="348" r:id="rId17"/>
    <p:sldId id="328" r:id="rId18"/>
    <p:sldId id="329" r:id="rId19"/>
    <p:sldId id="330" r:id="rId20"/>
    <p:sldId id="331" r:id="rId21"/>
    <p:sldId id="332" r:id="rId22"/>
    <p:sldId id="340" r:id="rId23"/>
    <p:sldId id="333" r:id="rId24"/>
    <p:sldId id="334" r:id="rId25"/>
    <p:sldId id="335" r:id="rId26"/>
    <p:sldId id="336" r:id="rId27"/>
    <p:sldId id="339" r:id="rId28"/>
    <p:sldId id="349" r:id="rId29"/>
    <p:sldId id="350" r:id="rId30"/>
    <p:sldId id="341" r:id="rId31"/>
    <p:sldId id="343" r:id="rId32"/>
    <p:sldId id="344" r:id="rId33"/>
    <p:sldId id="351" r:id="rId34"/>
    <p:sldId id="345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07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46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4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4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0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9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5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1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9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3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17" Type="http://schemas.openxmlformats.org/officeDocument/2006/relationships/image" Target="../media/image43.png"/><Relationship Id="rId20" Type="http://schemas.openxmlformats.org/officeDocument/2006/relationships/image" Target="../media/image46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7.png"/><Relationship Id="rId15" Type="http://schemas.openxmlformats.org/officeDocument/2006/relationships/image" Target="../media/image41.png"/><Relationship Id="rId19" Type="http://schemas.openxmlformats.org/officeDocument/2006/relationships/image" Target="../media/image45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1.png"/><Relationship Id="rId26" Type="http://schemas.openxmlformats.org/officeDocument/2006/relationships/image" Target="../media/image55.png"/><Relationship Id="rId3" Type="http://schemas.openxmlformats.org/officeDocument/2006/relationships/image" Target="../media/image47.png"/><Relationship Id="rId21" Type="http://schemas.openxmlformats.org/officeDocument/2006/relationships/image" Target="../media/image53.png"/><Relationship Id="rId17" Type="http://schemas.openxmlformats.org/officeDocument/2006/relationships/image" Target="../media/image23.png"/><Relationship Id="rId25" Type="http://schemas.openxmlformats.org/officeDocument/2006/relationships/image" Target="../media/image18.png"/><Relationship Id="rId16" Type="http://schemas.openxmlformats.org/officeDocument/2006/relationships/image" Target="../media/image50.png"/><Relationship Id="rId20" Type="http://schemas.openxmlformats.org/officeDocument/2006/relationships/image" Target="../media/image52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3.png"/><Relationship Id="rId23" Type="http://schemas.openxmlformats.org/officeDocument/2006/relationships/image" Target="../media/image57.png"/><Relationship Id="rId28" Type="http://schemas.openxmlformats.org/officeDocument/2006/relationships/image" Target="../media/image40.png"/><Relationship Id="rId19" Type="http://schemas.openxmlformats.org/officeDocument/2006/relationships/image" Target="../media/image51.png"/><Relationship Id="rId22" Type="http://schemas.openxmlformats.org/officeDocument/2006/relationships/image" Target="../media/image32.png"/><Relationship Id="rId27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15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7390" y="727907"/>
            <a:ext cx="9168991" cy="1600199"/>
          </a:xfrm>
        </p:spPr>
        <p:txBody>
          <a:bodyPr anchor="t">
            <a:normAutofit fontScale="90000"/>
          </a:bodyPr>
          <a:lstStyle/>
          <a:p>
            <a:r>
              <a:rPr lang="uk-UA" b="1" dirty="0">
                <a:latin typeface="+mn-lt"/>
                <a:cs typeface="Times New Roman" pitchFamily="18" charset="0"/>
              </a:rPr>
              <a:t>Лекція 12.</a:t>
            </a:r>
            <a:br>
              <a:rPr lang="uk-UA" b="1" dirty="0">
                <a:latin typeface="+mn-lt"/>
                <a:cs typeface="Times New Roman" pitchFamily="18" charset="0"/>
              </a:rPr>
            </a:br>
            <a:r>
              <a:rPr lang="ru-RU" b="1" dirty="0">
                <a:latin typeface="+mn-lt"/>
                <a:cs typeface="Times New Roman" pitchFamily="18" charset="0"/>
              </a:rPr>
              <a:t>ТЕОРІЯ РИНКІВ РЕСУРСІВ</a:t>
            </a:r>
            <a:br>
              <a:rPr lang="ru-RU" b="1" i="1" dirty="0">
                <a:latin typeface="+mn-lt"/>
              </a:rPr>
            </a:br>
            <a:endParaRPr lang="uk-UA" b="1" i="1" dirty="0">
              <a:latin typeface="+mn-lt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14500" y="3428999"/>
            <a:ext cx="10072116" cy="3171825"/>
          </a:xfrm>
        </p:spPr>
        <p:txBody>
          <a:bodyPr>
            <a:noAutofit/>
          </a:bodyPr>
          <a:lstStyle/>
          <a:p>
            <a:pPr marL="457200" lvl="0" indent="-457200">
              <a:buAutoNum type="arabicPeriod"/>
            </a:pPr>
            <a:r>
              <a:rPr lang="ru-RU" sz="2000" dirty="0">
                <a:cs typeface="Times New Roman" pitchFamily="18" charset="0"/>
              </a:rPr>
              <a:t>Попит </a:t>
            </a:r>
            <a:r>
              <a:rPr lang="ru-RU" sz="2000" dirty="0" err="1">
                <a:cs typeface="Times New Roman" pitchFamily="18" charset="0"/>
              </a:rPr>
              <a:t>фірми</a:t>
            </a:r>
            <a:r>
              <a:rPr lang="ru-RU" sz="2000" dirty="0">
                <a:cs typeface="Times New Roman" pitchFamily="18" charset="0"/>
              </a:rPr>
              <a:t> на один </a:t>
            </a:r>
            <a:r>
              <a:rPr lang="ru-RU" sz="2000" dirty="0" err="1">
                <a:cs typeface="Times New Roman" pitchFamily="18" charset="0"/>
              </a:rPr>
              <a:t>змінний</a:t>
            </a:r>
            <a:r>
              <a:rPr lang="ru-RU" sz="2000" dirty="0">
                <a:cs typeface="Times New Roman" pitchFamily="18" charset="0"/>
              </a:rPr>
              <a:t> фактор. </a:t>
            </a:r>
            <a:r>
              <a:rPr lang="ru-RU" sz="2000" dirty="0" err="1">
                <a:cs typeface="Times New Roman" pitchFamily="18" charset="0"/>
              </a:rPr>
              <a:t>Зміни</a:t>
            </a:r>
            <a:r>
              <a:rPr lang="ru-RU" sz="2000" dirty="0">
                <a:cs typeface="Times New Roman" pitchFamily="18" charset="0"/>
              </a:rPr>
              <a:t> у </a:t>
            </a:r>
            <a:r>
              <a:rPr lang="ru-RU" sz="2000" dirty="0" err="1">
                <a:cs typeface="Times New Roman" pitchFamily="18" charset="0"/>
              </a:rPr>
              <a:t>попиті</a:t>
            </a:r>
            <a:r>
              <a:rPr lang="ru-RU" sz="2000" dirty="0">
                <a:cs typeface="Times New Roman" pitchFamily="18" charset="0"/>
              </a:rPr>
              <a:t> та  </a:t>
            </a:r>
            <a:r>
              <a:rPr lang="ru-RU" sz="2000" dirty="0" err="1">
                <a:cs typeface="Times New Roman" pitchFamily="18" charset="0"/>
              </a:rPr>
              <a:t>еластичність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попиту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фірми</a:t>
            </a:r>
            <a:r>
              <a:rPr lang="ru-RU" sz="2000" dirty="0">
                <a:cs typeface="Times New Roman" pitchFamily="18" charset="0"/>
              </a:rPr>
              <a:t> на ресурс. </a:t>
            </a:r>
            <a:r>
              <a:rPr lang="ru-RU" sz="2000" dirty="0" err="1">
                <a:cs typeface="Times New Roman" pitchFamily="18" charset="0"/>
              </a:rPr>
              <a:t>Ринковий</a:t>
            </a:r>
            <a:r>
              <a:rPr lang="ru-RU" sz="2000" dirty="0">
                <a:cs typeface="Times New Roman" pitchFamily="18" charset="0"/>
              </a:rPr>
              <a:t> попит на </a:t>
            </a:r>
            <a:r>
              <a:rPr lang="ru-RU" sz="2000" dirty="0" err="1">
                <a:cs typeface="Times New Roman" pitchFamily="18" charset="0"/>
              </a:rPr>
              <a:t>фактори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виробництва</a:t>
            </a:r>
            <a:r>
              <a:rPr lang="ru-RU" sz="2000" dirty="0">
                <a:cs typeface="Times New Roman" pitchFamily="18" charset="0"/>
              </a:rPr>
              <a:t>.</a:t>
            </a:r>
            <a:r>
              <a:rPr lang="uk-UA" sz="2000" dirty="0">
                <a:cs typeface="Times New Roman" pitchFamily="18" charset="0"/>
              </a:rPr>
              <a:t> </a:t>
            </a:r>
          </a:p>
          <a:p>
            <a:pPr marL="514350" lvl="0" indent="-514350">
              <a:buAutoNum type="arabicPeriod"/>
            </a:pPr>
            <a:r>
              <a:rPr lang="uk-UA" sz="2000" dirty="0">
                <a:cs typeface="Times New Roman" pitchFamily="18" charset="0"/>
              </a:rPr>
              <a:t>Попит фірми на декілька факторів виробництва та їх оптимальне співвідношення.</a:t>
            </a:r>
          </a:p>
          <a:p>
            <a:pPr marL="514350" lvl="0" indent="-514350">
              <a:buAutoNum type="arabicPeriod"/>
            </a:pPr>
            <a:r>
              <a:rPr lang="ru-RU" sz="2000" dirty="0" err="1">
                <a:cs typeface="Times New Roman" pitchFamily="18" charset="0"/>
              </a:rPr>
              <a:t>Пропонування</a:t>
            </a:r>
            <a:r>
              <a:rPr lang="ru-RU" sz="2000" dirty="0">
                <a:cs typeface="Times New Roman" pitchFamily="18" charset="0"/>
              </a:rPr>
              <a:t> та </a:t>
            </a:r>
            <a:r>
              <a:rPr lang="ru-RU" sz="2000" dirty="0" err="1">
                <a:cs typeface="Times New Roman" pitchFamily="18" charset="0"/>
              </a:rPr>
              <a:t>рівновага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фірми</a:t>
            </a:r>
            <a:r>
              <a:rPr lang="ru-RU" sz="2000" dirty="0">
                <a:cs typeface="Times New Roman" pitchFamily="18" charset="0"/>
              </a:rPr>
              <a:t> і </a:t>
            </a:r>
            <a:r>
              <a:rPr lang="ru-RU" sz="2000" dirty="0" err="1">
                <a:cs typeface="Times New Roman" pitchFamily="18" charset="0"/>
              </a:rPr>
              <a:t>галузі</a:t>
            </a:r>
            <a:r>
              <a:rPr lang="ru-RU" sz="2000" dirty="0">
                <a:cs typeface="Times New Roman" pitchFamily="18" charset="0"/>
              </a:rPr>
              <a:t> на конкурентному ринку </a:t>
            </a:r>
            <a:r>
              <a:rPr lang="ru-RU" sz="2000" dirty="0" err="1">
                <a:cs typeface="Times New Roman" pitchFamily="18" charset="0"/>
              </a:rPr>
              <a:t>праці</a:t>
            </a:r>
            <a:r>
              <a:rPr lang="ru-RU" sz="2000" dirty="0">
                <a:cs typeface="Times New Roman" pitchFamily="18" charset="0"/>
              </a:rPr>
              <a:t>. Ринки </a:t>
            </a:r>
            <a:r>
              <a:rPr lang="ru-RU" sz="2000" dirty="0" err="1">
                <a:cs typeface="Times New Roman" pitchFamily="18" charset="0"/>
              </a:rPr>
              <a:t>праці</a:t>
            </a:r>
            <a:r>
              <a:rPr lang="ru-RU" sz="2000" dirty="0">
                <a:cs typeface="Times New Roman" pitchFamily="18" charset="0"/>
              </a:rPr>
              <a:t> з </a:t>
            </a:r>
            <a:r>
              <a:rPr lang="ru-RU" sz="2000" dirty="0" err="1">
                <a:cs typeface="Times New Roman" pitchFamily="18" charset="0"/>
              </a:rPr>
              <a:t>недосконалою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конкуренцією</a:t>
            </a:r>
            <a:r>
              <a:rPr lang="ru-RU" sz="2000" dirty="0">
                <a:cs typeface="Times New Roman" pitchFamily="18" charset="0"/>
              </a:rPr>
              <a:t>.</a:t>
            </a:r>
            <a:endParaRPr lang="uk-UA" sz="2000" dirty="0">
              <a:cs typeface="Times New Roman" pitchFamily="18" charset="0"/>
            </a:endParaRPr>
          </a:p>
          <a:p>
            <a:pPr marL="514350" lvl="0" indent="-514350">
              <a:buAutoNum type="arabicPeriod"/>
            </a:pPr>
            <a:r>
              <a:rPr lang="ru-RU" sz="2000" dirty="0">
                <a:cs typeface="Times New Roman" pitchFamily="18" charset="0"/>
              </a:rPr>
              <a:t>Ринки </a:t>
            </a:r>
            <a:r>
              <a:rPr lang="ru-RU" sz="2000" dirty="0" err="1">
                <a:cs typeface="Times New Roman" pitchFamily="18" charset="0"/>
              </a:rPr>
              <a:t>капітальних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активів</a:t>
            </a:r>
            <a:r>
              <a:rPr lang="ru-RU" sz="2000" dirty="0">
                <a:cs typeface="Times New Roman" pitchFamily="18" charset="0"/>
              </a:rPr>
              <a:t>, </a:t>
            </a:r>
            <a:r>
              <a:rPr lang="ru-RU" sz="2000" dirty="0" err="1">
                <a:cs typeface="Times New Roman" pitchFamily="18" charset="0"/>
              </a:rPr>
              <a:t>фінансового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капіталу</a:t>
            </a:r>
            <a:r>
              <a:rPr lang="ru-RU" sz="2000" dirty="0">
                <a:cs typeface="Times New Roman" pitchFamily="18" charset="0"/>
              </a:rPr>
              <a:t> та </a:t>
            </a:r>
            <a:r>
              <a:rPr lang="ru-RU" sz="2000" dirty="0" err="1">
                <a:cs typeface="Times New Roman" pitchFamily="18" charset="0"/>
              </a:rPr>
              <a:t>послуг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капіталу</a:t>
            </a:r>
            <a:r>
              <a:rPr lang="ru-RU" sz="2000" dirty="0">
                <a:cs typeface="Times New Roman" pitchFamily="18" charset="0"/>
              </a:rPr>
              <a:t>.</a:t>
            </a:r>
          </a:p>
          <a:p>
            <a:pPr marL="514350" lvl="0" indent="-514350">
              <a:buAutoNum type="arabicPeriod"/>
            </a:pPr>
            <a:r>
              <a:rPr lang="ru-RU" sz="2000" dirty="0" err="1">
                <a:cs typeface="Times New Roman" pitchFamily="18" charset="0"/>
              </a:rPr>
              <a:t>Ринок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землі</a:t>
            </a:r>
            <a:r>
              <a:rPr lang="ru-RU" sz="2000" dirty="0">
                <a:cs typeface="Times New Roman" pitchFamily="18" charset="0"/>
              </a:rPr>
              <a:t>. </a:t>
            </a:r>
            <a:r>
              <a:rPr lang="ru-RU" sz="2000" dirty="0" err="1">
                <a:cs typeface="Times New Roman" pitchFamily="18" charset="0"/>
              </a:rPr>
              <a:t>Визначення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ціни</a:t>
            </a:r>
            <a:r>
              <a:rPr lang="ru-RU" sz="2000" dirty="0">
                <a:cs typeface="Times New Roman" pitchFamily="18" charset="0"/>
              </a:rPr>
              <a:t> </a:t>
            </a:r>
            <a:r>
              <a:rPr lang="ru-RU" sz="2000" dirty="0" err="1">
                <a:cs typeface="Times New Roman" pitchFamily="18" charset="0"/>
              </a:rPr>
              <a:t>землі</a:t>
            </a:r>
            <a:r>
              <a:rPr lang="ru-RU" sz="2000" dirty="0">
                <a:cs typeface="Times New Roman" pitchFamily="18" charset="0"/>
              </a:rPr>
              <a:t>.</a:t>
            </a:r>
            <a:endParaRPr lang="uk-UA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6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2221992" y="914401"/>
          <a:ext cx="9034273" cy="5758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828">
                  <a:extLst>
                    <a:ext uri="{9D8B030D-6E8A-4147-A177-3AD203B41FA5}">
                      <a16:colId xmlns:a16="http://schemas.microsoft.com/office/drawing/2014/main" val="2447459228"/>
                    </a:ext>
                  </a:extLst>
                </a:gridCol>
                <a:gridCol w="1895699">
                  <a:extLst>
                    <a:ext uri="{9D8B030D-6E8A-4147-A177-3AD203B41FA5}">
                      <a16:colId xmlns:a16="http://schemas.microsoft.com/office/drawing/2014/main" val="783154698"/>
                    </a:ext>
                  </a:extLst>
                </a:gridCol>
                <a:gridCol w="1895699">
                  <a:extLst>
                    <a:ext uri="{9D8B030D-6E8A-4147-A177-3AD203B41FA5}">
                      <a16:colId xmlns:a16="http://schemas.microsoft.com/office/drawing/2014/main" val="4039731637"/>
                    </a:ext>
                  </a:extLst>
                </a:gridCol>
                <a:gridCol w="1406921">
                  <a:extLst>
                    <a:ext uri="{9D8B030D-6E8A-4147-A177-3AD203B41FA5}">
                      <a16:colId xmlns:a16="http://schemas.microsoft.com/office/drawing/2014/main" val="2045676261"/>
                    </a:ext>
                  </a:extLst>
                </a:gridCol>
                <a:gridCol w="1244896">
                  <a:extLst>
                    <a:ext uri="{9D8B030D-6E8A-4147-A177-3AD203B41FA5}">
                      <a16:colId xmlns:a16="http://schemas.microsoft.com/office/drawing/2014/main" val="488929937"/>
                    </a:ext>
                  </a:extLst>
                </a:gridCol>
                <a:gridCol w="1458230">
                  <a:extLst>
                    <a:ext uri="{9D8B030D-6E8A-4147-A177-3AD203B41FA5}">
                      <a16:colId xmlns:a16="http://schemas.microsoft.com/office/drawing/2014/main" val="3076440601"/>
                    </a:ext>
                  </a:extLst>
                </a:gridCol>
              </a:tblGrid>
              <a:tr h="31974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Фірма</a:t>
                      </a:r>
                      <a:r>
                        <a:rPr lang="uk-UA" sz="18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продає свою продукцію на ринку недосконалої конкуренції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127775"/>
                  </a:ext>
                </a:extLst>
              </a:tr>
              <a:tr h="2557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Одиниці ресурсу (робітн. на год.),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Сукупний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продукт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(од./год.),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TP</a:t>
                      </a:r>
                      <a:r>
                        <a:rPr lang="en-US" sz="1600" baseline="-25000" dirty="0" err="1">
                          <a:effectLst/>
                        </a:rPr>
                        <a:t>L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Граничний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продукт (од./год.),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MP</a:t>
                      </a:r>
                      <a:r>
                        <a:rPr lang="en-US" sz="1600" baseline="-25000">
                          <a:effectLst/>
                        </a:rPr>
                        <a:t>L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Ціна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продукції (грн.),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Сукупний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виторг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(грн.),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Гранична доходність ресурсу (грн.), </a:t>
                      </a:r>
                      <a:r>
                        <a:rPr lang="en-US" sz="1600">
                          <a:effectLst/>
                        </a:rPr>
                        <a:t>MRP</a:t>
                      </a:r>
                      <a:r>
                        <a:rPr lang="en-US" sz="1600" baseline="-25000">
                          <a:effectLst/>
                        </a:rPr>
                        <a:t>L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362907"/>
                  </a:ext>
                </a:extLst>
              </a:tr>
              <a:tr h="319741"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072573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0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0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indent="180340"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1600" dirty="0">
                          <a:effectLst/>
                        </a:rPr>
                        <a:t>6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5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2,6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0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12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7,8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4,2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1,2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-1,2</a:t>
                      </a:r>
                    </a:p>
                    <a:p>
                      <a:pPr indent="18034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-3,0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723673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2,0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591627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1,8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19,8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082066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15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1,6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24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909218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18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1,4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25,2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459268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1,2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24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97112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1,0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21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248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650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889358" y="648809"/>
            <a:ext cx="3883542" cy="52730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i="1" dirty="0"/>
              <a:t>Попит на ресурс недосконалого конкурента менш еластичний</a:t>
            </a:r>
            <a:r>
              <a:rPr lang="uk-UA" sz="2400" dirty="0"/>
              <a:t>, ніж попит конкурентного виробника. </a:t>
            </a:r>
          </a:p>
          <a:p>
            <a:pPr marL="0" indent="0">
              <a:buNone/>
            </a:pPr>
            <a:r>
              <a:rPr lang="uk-UA" sz="2400" b="1" i="1" dirty="0"/>
              <a:t>Основним чинником</a:t>
            </a:r>
            <a:r>
              <a:rPr lang="uk-UA" sz="2400" dirty="0"/>
              <a:t>, який впливає на обсяг попиту фірми на ресурс, є </a:t>
            </a:r>
            <a:r>
              <a:rPr lang="uk-UA" sz="2400" b="1" i="1" dirty="0"/>
              <a:t>ціна даного ресурсу</a:t>
            </a:r>
            <a:r>
              <a:rPr lang="uk-UA" sz="2400" dirty="0"/>
              <a:t>, котра відображає його граничну продуктивність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47825" y="595644"/>
            <a:ext cx="6134100" cy="6124574"/>
            <a:chOff x="7155" y="4938"/>
            <a:chExt cx="4185" cy="4936"/>
          </a:xfrm>
        </p:grpSpPr>
        <p:pic>
          <p:nvPicPr>
            <p:cNvPr id="19459" name="Picture 3" descr="Rozd_17-01_0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5" y="4938"/>
              <a:ext cx="4185" cy="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7155" y="9188"/>
              <a:ext cx="3873" cy="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Рис. </a:t>
              </a:r>
              <a:r>
                <a:rPr kumimoji="0" lang="uk-UA" altLang="uk-UA" sz="2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Попит на ресурси в умовах </a:t>
              </a:r>
              <a:br>
                <a:rPr kumimoji="0" lang="uk-UA" altLang="uk-UA" sz="2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</a:br>
              <a:r>
                <a:rPr kumimoji="0" lang="uk-UA" altLang="uk-UA" sz="2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недосконало конкурентного ринку</a:t>
              </a:r>
              <a:endParaRPr kumimoji="0" lang="uk-UA" alt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7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150" y="295275"/>
            <a:ext cx="10172699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Зміни у попиті та еластичність попиту фірми на ресурси. </a:t>
            </a:r>
            <a:br>
              <a:rPr lang="uk-UA" dirty="0"/>
            </a:br>
            <a:r>
              <a:rPr lang="uk-UA" b="1" dirty="0"/>
              <a:t>Ринковий попит на фактори виробництва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47282" y="1952793"/>
            <a:ext cx="10488773" cy="4628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Нецінові чинники попиту на фактори виробництва</a:t>
            </a:r>
          </a:p>
          <a:p>
            <a:r>
              <a:rPr lang="uk-UA" sz="2800" i="1" dirty="0"/>
              <a:t>зміна попиту на готову продукцію; </a:t>
            </a:r>
          </a:p>
          <a:p>
            <a:r>
              <a:rPr lang="uk-UA" sz="2800" i="1" dirty="0"/>
              <a:t>зміна продуктивності ресурсу </a:t>
            </a:r>
            <a:r>
              <a:rPr lang="uk-UA" i="1" dirty="0"/>
              <a:t>(</a:t>
            </a:r>
            <a:r>
              <a:rPr lang="uk-UA" dirty="0"/>
              <a:t>Через зростання граничної продуктивності гранична доходність ресурсу збільшується, крива попиту переміщується праворуч)</a:t>
            </a:r>
            <a:r>
              <a:rPr lang="uk-UA" sz="2800" i="1" dirty="0"/>
              <a:t>; </a:t>
            </a:r>
          </a:p>
          <a:p>
            <a:r>
              <a:rPr lang="uk-UA" sz="2800" i="1" dirty="0"/>
              <a:t>зміна цін інших ресурсів: </a:t>
            </a:r>
          </a:p>
          <a:p>
            <a:pPr lvl="1"/>
            <a:r>
              <a:rPr lang="uk-UA" dirty="0"/>
              <a:t>якщо ресурси</a:t>
            </a:r>
            <a:r>
              <a:rPr lang="uk-UA" i="1" dirty="0"/>
              <a:t> </a:t>
            </a:r>
            <a:r>
              <a:rPr lang="uk-UA" b="1" i="1" dirty="0"/>
              <a:t>взаємозамінні</a:t>
            </a:r>
            <a:r>
              <a:rPr lang="uk-UA" dirty="0"/>
              <a:t>, то зміна ціни одного з них викликає два ефекти: </a:t>
            </a:r>
            <a:r>
              <a:rPr lang="uk-UA" b="1" i="1" dirty="0"/>
              <a:t>ефект заміни</a:t>
            </a:r>
            <a:r>
              <a:rPr lang="uk-UA" dirty="0"/>
              <a:t> і </a:t>
            </a:r>
            <a:r>
              <a:rPr lang="uk-UA" b="1" i="1" dirty="0"/>
              <a:t>ефект обсягу випуску</a:t>
            </a:r>
            <a:r>
              <a:rPr lang="uk-UA" i="1" dirty="0"/>
              <a:t>;</a:t>
            </a:r>
          </a:p>
          <a:p>
            <a:pPr lvl="1"/>
            <a:r>
              <a:rPr lang="uk-UA" dirty="0"/>
              <a:t>якщо ресурси є</a:t>
            </a:r>
            <a:r>
              <a:rPr lang="uk-UA" i="1" dirty="0"/>
              <a:t> </a:t>
            </a:r>
            <a:r>
              <a:rPr lang="uk-UA" b="1" i="1" dirty="0" err="1"/>
              <a:t>взаємодоповнювачами</a:t>
            </a:r>
            <a:r>
              <a:rPr lang="uk-UA" b="1" dirty="0"/>
              <a:t>,</a:t>
            </a:r>
            <a:r>
              <a:rPr lang="uk-UA" dirty="0"/>
              <a:t> наприклад, на кожен верстат потрібен один робітник, то зміна ціни одного з ресурсів </a:t>
            </a:r>
            <a:r>
              <a:rPr lang="uk-UA" b="1" i="1" dirty="0"/>
              <a:t>не викликає ефекту заміни</a:t>
            </a:r>
            <a:r>
              <a:rPr lang="uk-UA" dirty="0"/>
              <a:t>, тому що обидва ресурси повинні застосовуватись у фіксованих пропорціях.</a:t>
            </a:r>
            <a:endParaRPr lang="uk-UA" sz="2600" i="1" dirty="0"/>
          </a:p>
        </p:txBody>
      </p:sp>
    </p:spTree>
    <p:extLst>
      <p:ext uri="{BB962C8B-B14F-4D97-AF65-F5344CB8AC3E}">
        <p14:creationId xmlns:p14="http://schemas.microsoft.com/office/powerpoint/2010/main" val="7019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1" y="624110"/>
            <a:ext cx="9885362" cy="1280890"/>
          </a:xfrm>
        </p:spPr>
        <p:txBody>
          <a:bodyPr/>
          <a:lstStyle/>
          <a:p>
            <a:r>
              <a:rPr lang="uk-UA" b="1" i="1" dirty="0"/>
              <a:t>Цінова еластичність попиту на ресурс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19251" y="1552575"/>
            <a:ext cx="9885361" cy="494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i="1" dirty="0"/>
              <a:t>Чинниками еластичності попиту</a:t>
            </a:r>
            <a:r>
              <a:rPr lang="uk-UA" sz="2000" dirty="0"/>
              <a:t> на будь-який ресурс виступають:</a:t>
            </a:r>
          </a:p>
          <a:p>
            <a:pPr lvl="0"/>
            <a:r>
              <a:rPr lang="uk-UA" sz="2000" b="1" i="1" dirty="0"/>
              <a:t>еластичність попиту на готову продукцію</a:t>
            </a:r>
            <a:r>
              <a:rPr lang="uk-UA" sz="2000" dirty="0"/>
              <a:t> – чим вища еластичність попиту на продукцію, тим більш еластичним є попит на ресурс, і навпаки;</a:t>
            </a:r>
          </a:p>
          <a:p>
            <a:pPr lvl="0"/>
            <a:r>
              <a:rPr lang="uk-UA" sz="2000" b="1" i="1" dirty="0"/>
              <a:t>здатність ресурсів до взаємозаміни</a:t>
            </a:r>
            <a:r>
              <a:rPr lang="uk-UA" sz="2000" dirty="0"/>
              <a:t> – чим більше замінників має ресурс, тим більш еластичним є попит на нього. Важливу роль тут може відігравати </a:t>
            </a:r>
            <a:r>
              <a:rPr lang="uk-UA" sz="2000" i="1" dirty="0"/>
              <a:t>фактор часу для </a:t>
            </a:r>
            <a:r>
              <a:rPr lang="uk-UA" sz="2000" dirty="0"/>
              <a:t>заміни праці капіталом. </a:t>
            </a:r>
          </a:p>
          <a:p>
            <a:pPr lvl="0"/>
            <a:r>
              <a:rPr lang="uk-UA" sz="2000" b="1" i="1" dirty="0"/>
              <a:t>питома вага видатків на ресурс у сукупних видатках фірми</a:t>
            </a:r>
            <a:r>
              <a:rPr lang="uk-UA" sz="2000" dirty="0"/>
              <a:t>;</a:t>
            </a:r>
          </a:p>
          <a:p>
            <a:r>
              <a:rPr lang="uk-UA" sz="2000" b="1" i="1" dirty="0"/>
              <a:t>коефіцієнт (темп) зниження граничної продуктивності змінного ресурсу – </a:t>
            </a:r>
            <a:r>
              <a:rPr lang="uk-UA" sz="2000" dirty="0"/>
              <a:t>якщо гранична продуктивність із залученням додаткових одиниць ресурсу спадає повільно </a:t>
            </a:r>
            <a:r>
              <a:rPr lang="uk-UA" sz="2000" i="1" dirty="0"/>
              <a:t>(коефіцієнт низький)</a:t>
            </a:r>
            <a:r>
              <a:rPr lang="uk-UA" sz="2000" dirty="0"/>
              <a:t>, то гранична доходність ресурсу, отже, і крива попиту на ресурс, буде спадати повільно, попит матиме тенденцію до високої еластичності і навпаки.</a:t>
            </a:r>
          </a:p>
        </p:txBody>
      </p:sp>
    </p:spTree>
    <p:extLst>
      <p:ext uri="{BB962C8B-B14F-4D97-AF65-F5344CB8AC3E}">
        <p14:creationId xmlns:p14="http://schemas.microsoft.com/office/powerpoint/2010/main" val="82813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9888" y="142875"/>
            <a:ext cx="10611611" cy="121958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</a:t>
            </a:r>
            <a:r>
              <a:rPr lang="uk-UA" b="1" dirty="0"/>
              <a:t>. Попит фірми на декілька факторів виробництва </a:t>
            </a:r>
            <a:r>
              <a:rPr lang="ru-RU" b="1" dirty="0"/>
              <a:t>та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оптимальне</a:t>
            </a:r>
            <a:r>
              <a:rPr lang="ru-RU" b="1" dirty="0"/>
              <a:t> </a:t>
            </a:r>
            <a:r>
              <a:rPr lang="ru-RU" b="1" dirty="0" err="1"/>
              <a:t>співвідношення</a:t>
            </a:r>
            <a:endParaRPr lang="uk-UA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389888" y="1362456"/>
                <a:ext cx="10169588" cy="534009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uk-UA" dirty="0"/>
                  <a:t>У довгостроковому періоді фірма повинна вирішити дві взаємопов’язані проблеми:</a:t>
                </a:r>
              </a:p>
              <a:p>
                <a:pPr lvl="0"/>
                <a:r>
                  <a:rPr lang="uk-UA" i="1" dirty="0"/>
                  <a:t>знайти таке співвідношення вхідних ресурсів, яке дозволило б виробляти заданий обсяг продукції з найменшими витратами</a:t>
                </a:r>
                <a:r>
                  <a:rPr lang="uk-UA" dirty="0"/>
                  <a:t>;</a:t>
                </a:r>
              </a:p>
              <a:p>
                <a:r>
                  <a:rPr lang="uk-UA" i="1" dirty="0"/>
                  <a:t>знайти таке співвідношення ресурсів, яке дозволило б одержати максимальний прибуток</a:t>
                </a:r>
                <a:r>
                  <a:rPr lang="uk-UA" dirty="0"/>
                  <a:t>  (йдеться про забезпечення ресурсами оптимального обсягу виробництва).</a:t>
                </a:r>
              </a:p>
              <a:p>
                <a:pPr marL="0" indent="0">
                  <a:buNone/>
                </a:pPr>
                <a:r>
                  <a:rPr lang="uk-UA" b="1" i="1" dirty="0"/>
                  <a:t>Фірма </a:t>
                </a:r>
                <a:r>
                  <a:rPr lang="uk-UA" b="1" i="1" u="sng" dirty="0"/>
                  <a:t>мінімізує витрати виробництва заданого обсягу продукції</a:t>
                </a:r>
                <a:r>
                  <a:rPr lang="uk-UA" u="sng" dirty="0"/>
                  <a:t> </a:t>
                </a:r>
                <a:r>
                  <a:rPr lang="uk-UA" dirty="0"/>
                  <a:t>за такого співвідношення ресурсів, для якого: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k-UA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k-UA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=…=</m:t>
                      </m:r>
                      <m:f>
                        <m:fPr>
                          <m:ctrlPr>
                            <a:rPr lang="uk-UA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k-UA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k-UA" dirty="0"/>
              </a:p>
              <a:p>
                <a:pPr marL="0" indent="0">
                  <a:buNone/>
                </a:pPr>
                <a:r>
                  <a:rPr lang="uk-UA" dirty="0"/>
                  <a:t>Однак для фірми недостатньо лише </a:t>
                </a:r>
                <a:r>
                  <a:rPr lang="uk-UA" b="1" i="1" dirty="0"/>
                  <a:t>мінімізувати</a:t>
                </a:r>
                <a:r>
                  <a:rPr lang="uk-UA" dirty="0"/>
                  <a:t> свої </a:t>
                </a:r>
                <a:r>
                  <a:rPr lang="uk-UA" b="1" i="1" dirty="0"/>
                  <a:t>видатки на ресурси</a:t>
                </a:r>
                <a:r>
                  <a:rPr lang="uk-UA" dirty="0"/>
                  <a:t>. Існує багато рівнів виробництва, для яких можна мінімізувати витрати. Але лише один з них дозволяє </a:t>
                </a:r>
                <a:r>
                  <a:rPr lang="uk-UA" b="1" i="1" dirty="0"/>
                  <a:t>максимізувати прибуток</a:t>
                </a:r>
                <a:r>
                  <a:rPr lang="uk-UA" dirty="0"/>
                  <a:t>.</a:t>
                </a:r>
              </a:p>
              <a:p>
                <a:pPr marL="0" indent="0">
                  <a:buNone/>
                </a:pPr>
                <a:r>
                  <a:rPr lang="uk-UA" dirty="0"/>
                  <a:t>Для його визначення фірма застосовує </a:t>
                </a:r>
                <a:r>
                  <a:rPr lang="uk-UA" b="1" i="1" dirty="0"/>
                  <a:t>правило оптимального використання ресурсів</a:t>
                </a:r>
                <a:r>
                  <a:rPr lang="uk-UA" dirty="0"/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𝑀𝑅𝑃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;   </m:t>
                    </m:r>
                    <m:sSub>
                      <m:sSubPr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𝑀𝑅𝑃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2400" dirty="0"/>
                  <a:t>;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𝑀𝑅𝑃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uk-UA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89888" y="1362456"/>
                <a:ext cx="10169588" cy="5340096"/>
              </a:xfrm>
              <a:blipFill>
                <a:blip r:embed="rId2"/>
                <a:stretch>
                  <a:fillRect l="-480" t="-125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5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29" y="624110"/>
            <a:ext cx="10113621" cy="822725"/>
          </a:xfrm>
        </p:spPr>
        <p:txBody>
          <a:bodyPr>
            <a:normAutofit/>
          </a:bodyPr>
          <a:lstStyle/>
          <a:p>
            <a:r>
              <a:rPr lang="uk-UA" dirty="0"/>
              <a:t>Фірма розширює попит на ресурси доти</a:t>
            </a:r>
            <a:r>
              <a:rPr lang="en-US" dirty="0"/>
              <a:t>,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88962" y="1446835"/>
            <a:ext cx="10556111" cy="394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доки</a:t>
            </a:r>
            <a:r>
              <a:rPr lang="uk-UA" sz="2400" b="1" i="1" dirty="0"/>
              <a:t> гранична доходність стане рівною граничним видаткам </a:t>
            </a:r>
            <a:r>
              <a:rPr lang="uk-UA" sz="2400" dirty="0"/>
              <a:t>(ціні) </a:t>
            </a:r>
            <a:r>
              <a:rPr lang="uk-UA" sz="2400" b="1" i="1" dirty="0"/>
              <a:t>для всіх ресурсів</a:t>
            </a:r>
            <a:r>
              <a:rPr lang="uk-UA" sz="2400" dirty="0"/>
              <a:t>:</a:t>
            </a:r>
          </a:p>
          <a:p>
            <a:pPr lvl="0"/>
            <a:r>
              <a:rPr lang="uk-UA" sz="2400" b="1" i="1" dirty="0"/>
              <a:t>правилом оптимального співвідношення ресурсів</a:t>
            </a:r>
            <a:r>
              <a:rPr lang="uk-UA" sz="2400" dirty="0"/>
              <a:t>:</a:t>
            </a:r>
          </a:p>
          <a:p>
            <a:pPr lvl="0"/>
            <a:endParaRPr lang="uk-UA" sz="2400" dirty="0"/>
          </a:p>
          <a:p>
            <a:pPr lvl="0"/>
            <a:endParaRPr lang="uk-UA" sz="2400" dirty="0"/>
          </a:p>
          <a:p>
            <a:pPr lvl="0"/>
            <a:endParaRPr lang="uk-UA" sz="2400" dirty="0"/>
          </a:p>
          <a:p>
            <a:pPr lvl="0"/>
            <a:r>
              <a:rPr lang="uk-UA" sz="2400" dirty="0"/>
              <a:t>За цієї умови фірма досягає </a:t>
            </a:r>
            <a:r>
              <a:rPr lang="uk-UA" sz="2400" b="1" i="1" dirty="0"/>
              <a:t>максимально можливої величини прибутку з мінімальними витратами.</a:t>
            </a:r>
            <a:endParaRPr lang="uk-UA" sz="2400" dirty="0"/>
          </a:p>
        </p:txBody>
      </p:sp>
      <p:sp>
        <p:nvSpPr>
          <p:cNvPr id="4" name="Rectangle 9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'є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32996"/>
              </p:ext>
            </p:extLst>
          </p:nvPr>
        </p:nvGraphicFramePr>
        <p:xfrm>
          <a:off x="1497415" y="2941513"/>
          <a:ext cx="4595793" cy="1354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459866" imgH="431613" progId="Equation.3">
                  <p:embed/>
                </p:oleObj>
              </mc:Choice>
              <mc:Fallback>
                <p:oleObj r:id="rId2" imgW="1459866" imgH="431613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415" y="2941513"/>
                        <a:ext cx="4595793" cy="1354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'є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830513"/>
              </p:ext>
            </p:extLst>
          </p:nvPr>
        </p:nvGraphicFramePr>
        <p:xfrm>
          <a:off x="6830091" y="2938575"/>
          <a:ext cx="4637088" cy="1356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473200" imgH="431800" progId="Equation.3">
                  <p:embed/>
                </p:oleObj>
              </mc:Choice>
              <mc:Fallback>
                <p:oleObj r:id="rId4" imgW="1473200" imgH="43180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0091" y="2938575"/>
                        <a:ext cx="4637088" cy="13569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734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758952" y="320042"/>
          <a:ext cx="11032999" cy="6183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716">
                  <a:extLst>
                    <a:ext uri="{9D8B030D-6E8A-4147-A177-3AD203B41FA5}">
                      <a16:colId xmlns:a16="http://schemas.microsoft.com/office/drawing/2014/main" val="1928647470"/>
                    </a:ext>
                  </a:extLst>
                </a:gridCol>
                <a:gridCol w="1027128">
                  <a:extLst>
                    <a:ext uri="{9D8B030D-6E8A-4147-A177-3AD203B41FA5}">
                      <a16:colId xmlns:a16="http://schemas.microsoft.com/office/drawing/2014/main" val="2993571804"/>
                    </a:ext>
                  </a:extLst>
                </a:gridCol>
                <a:gridCol w="1027128">
                  <a:extLst>
                    <a:ext uri="{9D8B030D-6E8A-4147-A177-3AD203B41FA5}">
                      <a16:colId xmlns:a16="http://schemas.microsoft.com/office/drawing/2014/main" val="3954042361"/>
                    </a:ext>
                  </a:extLst>
                </a:gridCol>
                <a:gridCol w="1127590">
                  <a:extLst>
                    <a:ext uri="{9D8B030D-6E8A-4147-A177-3AD203B41FA5}">
                      <a16:colId xmlns:a16="http://schemas.microsoft.com/office/drawing/2014/main" val="3663583176"/>
                    </a:ext>
                  </a:extLst>
                </a:gridCol>
                <a:gridCol w="1127590">
                  <a:extLst>
                    <a:ext uri="{9D8B030D-6E8A-4147-A177-3AD203B41FA5}">
                      <a16:colId xmlns:a16="http://schemas.microsoft.com/office/drawing/2014/main" val="2013922247"/>
                    </a:ext>
                  </a:extLst>
                </a:gridCol>
                <a:gridCol w="944658">
                  <a:extLst>
                    <a:ext uri="{9D8B030D-6E8A-4147-A177-3AD203B41FA5}">
                      <a16:colId xmlns:a16="http://schemas.microsoft.com/office/drawing/2014/main" val="1633604094"/>
                    </a:ext>
                  </a:extLst>
                </a:gridCol>
                <a:gridCol w="1040624">
                  <a:extLst>
                    <a:ext uri="{9D8B030D-6E8A-4147-A177-3AD203B41FA5}">
                      <a16:colId xmlns:a16="http://schemas.microsoft.com/office/drawing/2014/main" val="3208713634"/>
                    </a:ext>
                  </a:extLst>
                </a:gridCol>
                <a:gridCol w="1040624">
                  <a:extLst>
                    <a:ext uri="{9D8B030D-6E8A-4147-A177-3AD203B41FA5}">
                      <a16:colId xmlns:a16="http://schemas.microsoft.com/office/drawing/2014/main" val="4094970082"/>
                    </a:ext>
                  </a:extLst>
                </a:gridCol>
                <a:gridCol w="899673">
                  <a:extLst>
                    <a:ext uri="{9D8B030D-6E8A-4147-A177-3AD203B41FA5}">
                      <a16:colId xmlns:a16="http://schemas.microsoft.com/office/drawing/2014/main" val="3560419803"/>
                    </a:ext>
                  </a:extLst>
                </a:gridCol>
                <a:gridCol w="1010634">
                  <a:extLst>
                    <a:ext uri="{9D8B030D-6E8A-4147-A177-3AD203B41FA5}">
                      <a16:colId xmlns:a16="http://schemas.microsoft.com/office/drawing/2014/main" val="1963176308"/>
                    </a:ext>
                  </a:extLst>
                </a:gridCol>
                <a:gridCol w="1010634">
                  <a:extLst>
                    <a:ext uri="{9D8B030D-6E8A-4147-A177-3AD203B41FA5}">
                      <a16:colId xmlns:a16="http://schemas.microsoft.com/office/drawing/2014/main" val="624824574"/>
                    </a:ext>
                  </a:extLst>
                </a:gridCol>
              </a:tblGrid>
              <a:tr h="579780">
                <a:tc gridSpan="1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6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878831"/>
                  </a:ext>
                </a:extLst>
              </a:tr>
              <a:tr h="800962">
                <a:tc rowSpan="2">
                  <a:txBody>
                    <a:bodyPr/>
                    <a:lstStyle/>
                    <a:p>
                      <a:pPr marL="71755" marR="71755" algn="r">
                        <a:spcAft>
                          <a:spcPts val="0"/>
                        </a:spcAft>
                      </a:pPr>
                      <a:r>
                        <a:rPr lang="uk-UA" sz="2000" spc="-20">
                          <a:effectLst/>
                        </a:rPr>
                        <a:t>Кількість  </a:t>
                      </a:r>
                      <a:r>
                        <a:rPr lang="en-US" sz="2000" spc="-20">
                          <a:effectLst/>
                        </a:rPr>
                        <a:t>L</a:t>
                      </a:r>
                      <a:r>
                        <a:rPr lang="uk-UA" sz="2000" spc="-20">
                          <a:effectLst/>
                        </a:rPr>
                        <a:t> або  К, од.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spc="20" dirty="0" err="1">
                          <a:effectLst/>
                        </a:rPr>
                        <a:t>Праця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Капітал</a:t>
                      </a:r>
                      <a:endParaRPr lang="uk-UA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068803"/>
                  </a:ext>
                </a:extLst>
              </a:tr>
              <a:tr h="7761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TP</a:t>
                      </a:r>
                      <a:r>
                        <a:rPr lang="en-US" sz="2000" baseline="-25000">
                          <a:effectLst/>
                        </a:rPr>
                        <a:t>L</a:t>
                      </a:r>
                      <a:r>
                        <a:rPr lang="ru-RU" sz="2000">
                          <a:effectLst/>
                        </a:rPr>
                        <a:t>,</a:t>
                      </a:r>
                      <a:r>
                        <a:rPr lang="uk-UA" sz="2000">
                          <a:effectLst/>
                        </a:rPr>
                        <a:t> од.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MP</a:t>
                      </a:r>
                      <a:r>
                        <a:rPr lang="en-US" sz="2000" baseline="-25000" dirty="0">
                          <a:effectLst/>
                        </a:rPr>
                        <a:t>L</a:t>
                      </a:r>
                      <a:r>
                        <a:rPr lang="uk-UA" sz="2000" dirty="0">
                          <a:effectLst/>
                        </a:rPr>
                        <a:t>, од.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u="sng" kern="0" dirty="0" err="1">
                          <a:effectLst/>
                        </a:rPr>
                        <a:t>MP</a:t>
                      </a:r>
                      <a:r>
                        <a:rPr lang="ru-RU" sz="2000" u="sng" kern="0" baseline="-25000" dirty="0" err="1">
                          <a:effectLst/>
                        </a:rPr>
                        <a:t>L</a:t>
                      </a:r>
                      <a:endParaRPr lang="ru-RU" sz="2000" u="sng" kern="0" baseline="-2500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</a:t>
                      </a:r>
                      <a:r>
                        <a:rPr lang="en-US" sz="2000" baseline="-25000" dirty="0">
                          <a:effectLst/>
                        </a:rPr>
                        <a:t>L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TR</a:t>
                      </a:r>
                      <a:r>
                        <a:rPr lang="en-US" sz="2000" baseline="-25000" dirty="0" err="1">
                          <a:effectLst/>
                        </a:rPr>
                        <a:t>L</a:t>
                      </a:r>
                      <a:r>
                        <a:rPr lang="uk-UA" sz="2000" dirty="0">
                          <a:effectLst/>
                        </a:rPr>
                        <a:t>, грн.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MRP</a:t>
                      </a:r>
                      <a:r>
                        <a:rPr lang="en-US" sz="2000" baseline="-25000">
                          <a:effectLst/>
                        </a:rPr>
                        <a:t>L</a:t>
                      </a:r>
                      <a:r>
                        <a:rPr lang="uk-UA" sz="2000">
                          <a:effectLst/>
                        </a:rPr>
                        <a:t>, грн.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TP</a:t>
                      </a:r>
                      <a:r>
                        <a:rPr lang="en-US" sz="2000" baseline="-25000">
                          <a:effectLst/>
                        </a:rPr>
                        <a:t>K</a:t>
                      </a:r>
                      <a:r>
                        <a:rPr lang="uk-UA" sz="2000">
                          <a:effectLst/>
                        </a:rPr>
                        <a:t>, од.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MP</a:t>
                      </a:r>
                      <a:r>
                        <a:rPr lang="en-US" sz="2000" baseline="-25000">
                          <a:effectLst/>
                        </a:rPr>
                        <a:t>K</a:t>
                      </a:r>
                      <a:r>
                        <a:rPr lang="uk-UA" sz="2000">
                          <a:effectLst/>
                        </a:rPr>
                        <a:t>, од.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u="sng" dirty="0" err="1">
                          <a:effectLst/>
                        </a:rPr>
                        <a:t>MP</a:t>
                      </a:r>
                      <a:r>
                        <a:rPr lang="en-US" sz="2000" u="sng" baseline="-25000" dirty="0" err="1">
                          <a:effectLst/>
                        </a:rPr>
                        <a:t>K</a:t>
                      </a:r>
                      <a:endParaRPr lang="uk-UA" sz="2000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</a:t>
                      </a:r>
                      <a:r>
                        <a:rPr lang="en-US" sz="2000" baseline="-25000" dirty="0" err="1">
                          <a:effectLst/>
                        </a:rPr>
                        <a:t>K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</a:t>
                      </a:r>
                      <a:r>
                        <a:rPr lang="en-US" sz="2000" baseline="-25000">
                          <a:effectLst/>
                        </a:rPr>
                        <a:t>K</a:t>
                      </a:r>
                      <a:r>
                        <a:rPr lang="ru-RU" sz="2000">
                          <a:effectLst/>
                        </a:rPr>
                        <a:t>, </a:t>
                      </a:r>
                      <a:r>
                        <a:rPr lang="uk-UA" sz="2000">
                          <a:effectLst/>
                        </a:rPr>
                        <a:t>грн.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pc="-20">
                          <a:effectLst/>
                        </a:rPr>
                        <a:t>MRP</a:t>
                      </a:r>
                      <a:r>
                        <a:rPr lang="en-US" sz="2000" spc="-20" baseline="-25000">
                          <a:effectLst/>
                        </a:rPr>
                        <a:t>K</a:t>
                      </a:r>
                      <a:r>
                        <a:rPr lang="uk-UA" sz="2000" spc="-20">
                          <a:effectLst/>
                        </a:rPr>
                        <a:t>, грн.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009806"/>
                  </a:ext>
                </a:extLst>
              </a:tr>
              <a:tr h="3880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8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10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11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732251"/>
                  </a:ext>
                </a:extLst>
              </a:tr>
              <a:tr h="43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uk-UA" sz="20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uk-UA" sz="200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 b="1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2,5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1,5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2,5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effectLst/>
                        </a:rPr>
                        <a:t>2</a:t>
                      </a:r>
                      <a:endParaRPr lang="uk-UA" sz="2000" b="1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1,5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21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uk-UA" sz="3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uk-UA" sz="9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3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 dirty="0">
                          <a:effectLst/>
                        </a:rPr>
                        <a:t>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r>
                        <a:rPr lang="uk-UA" sz="2000" dirty="0">
                          <a:effectLst/>
                        </a:rPr>
                        <a:t>,5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329565" algn="l"/>
                        </a:tabLst>
                      </a:pPr>
                      <a:r>
                        <a:rPr lang="uk-UA" sz="2000" dirty="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7,5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4,5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effectLst/>
                        </a:rPr>
                        <a:t>3</a:t>
                      </a:r>
                      <a:endParaRPr lang="uk-UA" sz="2000" b="1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1,5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001213"/>
                  </a:ext>
                </a:extLst>
              </a:tr>
              <a:tr h="43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10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21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10,5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000970"/>
                  </a:ext>
                </a:extLst>
              </a:tr>
              <a:tr h="43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18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39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19,5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090356"/>
                  </a:ext>
                </a:extLst>
              </a:tr>
              <a:tr h="43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24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12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54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27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989124"/>
                  </a:ext>
                </a:extLst>
              </a:tr>
              <a:tr h="43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29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14,5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66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33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79879"/>
                  </a:ext>
                </a:extLst>
              </a:tr>
              <a:tr h="43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33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16,5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75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37,5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636801"/>
                  </a:ext>
                </a:extLst>
              </a:tr>
              <a:tr h="433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36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18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81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40,5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276216"/>
                  </a:ext>
                </a:extLst>
              </a:tr>
              <a:tr h="491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38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19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84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42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06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286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4" y="182912"/>
            <a:ext cx="10430537" cy="12808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  <a:cs typeface="Times New Roman" pitchFamily="18" charset="0"/>
              </a:rPr>
              <a:t>3</a:t>
            </a:r>
            <a:r>
              <a:rPr lang="uk-UA" b="1" dirty="0">
                <a:latin typeface="+mn-lt"/>
                <a:cs typeface="Times New Roman" pitchFamily="18" charset="0"/>
              </a:rPr>
              <a:t>. </a:t>
            </a:r>
            <a:r>
              <a:rPr lang="ru-RU" b="1" dirty="0" err="1">
                <a:latin typeface="+mn-lt"/>
                <a:cs typeface="Times New Roman" pitchFamily="18" charset="0"/>
              </a:rPr>
              <a:t>Пропонування</a:t>
            </a:r>
            <a:r>
              <a:rPr lang="ru-RU" b="1" dirty="0">
                <a:latin typeface="+mn-lt"/>
                <a:cs typeface="Times New Roman" pitchFamily="18" charset="0"/>
              </a:rPr>
              <a:t> та </a:t>
            </a:r>
            <a:r>
              <a:rPr lang="ru-RU" b="1" dirty="0" err="1">
                <a:latin typeface="+mn-lt"/>
                <a:cs typeface="Times New Roman" pitchFamily="18" charset="0"/>
              </a:rPr>
              <a:t>рівновага</a:t>
            </a:r>
            <a:r>
              <a:rPr lang="ru-RU" b="1" dirty="0">
                <a:latin typeface="+mn-lt"/>
                <a:cs typeface="Times New Roman" pitchFamily="18" charset="0"/>
              </a:rPr>
              <a:t> </a:t>
            </a:r>
            <a:r>
              <a:rPr lang="ru-RU" b="1" dirty="0" err="1">
                <a:latin typeface="+mn-lt"/>
                <a:cs typeface="Times New Roman" pitchFamily="18" charset="0"/>
              </a:rPr>
              <a:t>фірми</a:t>
            </a:r>
            <a:r>
              <a:rPr lang="ru-RU" b="1" dirty="0">
                <a:latin typeface="+mn-lt"/>
                <a:cs typeface="Times New Roman" pitchFamily="18" charset="0"/>
              </a:rPr>
              <a:t> і </a:t>
            </a:r>
            <a:r>
              <a:rPr lang="ru-RU" b="1" dirty="0" err="1">
                <a:latin typeface="+mn-lt"/>
                <a:cs typeface="Times New Roman" pitchFamily="18" charset="0"/>
              </a:rPr>
              <a:t>галузі</a:t>
            </a:r>
            <a:r>
              <a:rPr lang="ru-RU" b="1" dirty="0">
                <a:latin typeface="+mn-lt"/>
                <a:cs typeface="Times New Roman" pitchFamily="18" charset="0"/>
              </a:rPr>
              <a:t> на конкурентному ринку </a:t>
            </a:r>
            <a:r>
              <a:rPr lang="ru-RU" b="1" dirty="0" err="1">
                <a:latin typeface="+mn-lt"/>
                <a:cs typeface="Times New Roman" pitchFamily="18" charset="0"/>
              </a:rPr>
              <a:t>праці</a:t>
            </a:r>
            <a:r>
              <a:rPr lang="ru-RU" b="1" dirty="0">
                <a:latin typeface="+mn-lt"/>
                <a:cs typeface="Times New Roman" pitchFamily="18" charset="0"/>
              </a:rPr>
              <a:t>. Ринки </a:t>
            </a:r>
            <a:r>
              <a:rPr lang="ru-RU" b="1" dirty="0" err="1">
                <a:latin typeface="+mn-lt"/>
                <a:cs typeface="Times New Roman" pitchFamily="18" charset="0"/>
              </a:rPr>
              <a:t>праці</a:t>
            </a:r>
            <a:r>
              <a:rPr lang="ru-RU" b="1" dirty="0">
                <a:latin typeface="+mn-lt"/>
                <a:cs typeface="Times New Roman" pitchFamily="18" charset="0"/>
              </a:rPr>
              <a:t> з </a:t>
            </a:r>
            <a:r>
              <a:rPr lang="ru-RU" b="1" dirty="0" err="1">
                <a:latin typeface="+mn-lt"/>
                <a:cs typeface="Times New Roman" pitchFamily="18" charset="0"/>
              </a:rPr>
              <a:t>недосконалою</a:t>
            </a:r>
            <a:r>
              <a:rPr lang="ru-RU" b="1" dirty="0">
                <a:latin typeface="+mn-lt"/>
                <a:cs typeface="Times New Roman" pitchFamily="18" charset="0"/>
              </a:rPr>
              <a:t> </a:t>
            </a:r>
            <a:r>
              <a:rPr lang="ru-RU" b="1" dirty="0" err="1">
                <a:latin typeface="+mn-lt"/>
                <a:cs typeface="Times New Roman" pitchFamily="18" charset="0"/>
              </a:rPr>
              <a:t>конкуренцією</a:t>
            </a:r>
            <a:r>
              <a:rPr lang="ru-RU" b="1" dirty="0">
                <a:latin typeface="+mn-lt"/>
                <a:cs typeface="Times New Roman" pitchFamily="18" charset="0"/>
              </a:rPr>
              <a:t>.</a:t>
            </a:r>
            <a:endParaRPr lang="uk-UA" dirty="0">
              <a:latin typeface="+mn-lt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5999" y="1885950"/>
            <a:ext cx="5929423" cy="486135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i="1" dirty="0"/>
              <a:t>Заробітна плата робітника є витратами фірми</a:t>
            </a:r>
          </a:p>
          <a:p>
            <a:pPr marL="0" indent="0">
              <a:buNone/>
            </a:pPr>
            <a:r>
              <a:rPr lang="uk-UA" b="1" i="1" dirty="0"/>
              <a:t>Робоча сила (робітники) – фактор виробництва (ресурс). </a:t>
            </a:r>
          </a:p>
          <a:p>
            <a:pPr marL="0" indent="0">
              <a:buNone/>
            </a:pPr>
            <a:r>
              <a:rPr lang="uk-UA" b="1" i="1" dirty="0"/>
              <a:t>Фірми – покупці ресурсів. Вони створюють попит на ресурс. </a:t>
            </a:r>
            <a:endParaRPr lang="en-US" b="1" i="1" dirty="0"/>
          </a:p>
          <a:p>
            <a:pPr marL="0" indent="0">
              <a:buNone/>
            </a:pPr>
            <a:r>
              <a:rPr lang="uk-UA" b="1" i="1" dirty="0"/>
              <a:t>Крива пропонування праці для фірми</a:t>
            </a:r>
            <a:r>
              <a:rPr lang="uk-UA" b="1" dirty="0"/>
              <a:t> – покупця на конкурентному ринку праці</a:t>
            </a:r>
            <a:r>
              <a:rPr lang="uk-UA" dirty="0"/>
              <a:t>, показує, яку ціну фірма повинна заплатити за бажану кількість праці. </a:t>
            </a:r>
          </a:p>
          <a:p>
            <a:pPr marL="0" indent="0">
              <a:buNone/>
            </a:pPr>
            <a:r>
              <a:rPr lang="uk-UA" dirty="0"/>
              <a:t>Оскільки обсяг попиту окремої фірми відносно ринку в цілому надто малий, вона може придбати будь-яку кількість праці за наявною ринковою ставкою зарплати, ніяк не впливаючи на її рівень, тому</a:t>
            </a:r>
            <a:r>
              <a:rPr lang="uk-UA" b="1" i="1" dirty="0"/>
              <a:t> </a:t>
            </a:r>
            <a:r>
              <a:rPr lang="uk-UA" i="1" dirty="0"/>
              <a:t>пропонування праці</a:t>
            </a:r>
            <a:r>
              <a:rPr lang="uk-UA" b="1" i="1" dirty="0"/>
              <a:t> </a:t>
            </a:r>
            <a:r>
              <a:rPr lang="uk-UA" i="1" dirty="0"/>
              <a:t>для фірми </a:t>
            </a:r>
            <a:r>
              <a:rPr lang="uk-UA" b="1" i="1" dirty="0"/>
              <a:t>абсолютно еластичне</a:t>
            </a:r>
          </a:p>
          <a:p>
            <a:r>
              <a:rPr lang="uk-UA" dirty="0"/>
              <a:t>Крива пропонування є </a:t>
            </a:r>
            <a:r>
              <a:rPr lang="uk-UA" i="1" dirty="0"/>
              <a:t>горизонтальною лінією</a:t>
            </a:r>
            <a:r>
              <a:rPr lang="uk-UA" dirty="0"/>
              <a:t> на рівні ринкової ставки заробітної плати, з величиною якої співпадають середні і граничні видатки фірми</a:t>
            </a:r>
          </a:p>
          <a:p>
            <a:r>
              <a:rPr lang="uk-UA" b="1" i="1" dirty="0"/>
              <a:t>Крива пропонування</a:t>
            </a:r>
            <a:r>
              <a:rPr lang="uk-UA" dirty="0"/>
              <a:t> </a:t>
            </a:r>
            <a:r>
              <a:rPr lang="uk-UA" b="1" i="1" dirty="0"/>
              <a:t>праці для</a:t>
            </a:r>
            <a:r>
              <a:rPr lang="uk-UA" dirty="0"/>
              <a:t> </a:t>
            </a:r>
            <a:r>
              <a:rPr lang="uk-UA" b="1" i="1" dirty="0"/>
              <a:t>галузі та економіки в цілому</a:t>
            </a:r>
            <a:r>
              <a:rPr lang="uk-UA" dirty="0"/>
              <a:t> </a:t>
            </a:r>
            <a:r>
              <a:rPr lang="uk-UA" b="1" i="1" dirty="0"/>
              <a:t>(крива сукупного ринкового пропонування)</a:t>
            </a:r>
            <a:r>
              <a:rPr lang="uk-UA" dirty="0"/>
              <a:t> є зростаючою функцією ціни праці. </a:t>
            </a:r>
          </a:p>
        </p:txBody>
      </p:sp>
      <p:pic>
        <p:nvPicPr>
          <p:cNvPr id="19458" name="Picture 2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95" y="1990725"/>
            <a:ext cx="5117326" cy="454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60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53986"/>
            <a:ext cx="8911687" cy="694327"/>
          </a:xfrm>
        </p:spPr>
        <p:txBody>
          <a:bodyPr/>
          <a:lstStyle/>
          <a:p>
            <a:r>
              <a:rPr lang="uk-UA" b="1" dirty="0"/>
              <a:t>В умовах досконалої конкуренції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59749" y="1179576"/>
            <a:ext cx="4540102" cy="5477256"/>
          </a:xfrm>
        </p:spPr>
        <p:txBody>
          <a:bodyPr>
            <a:normAutofit/>
          </a:bodyPr>
          <a:lstStyle/>
          <a:p>
            <a:r>
              <a:rPr lang="uk-UA" b="1" i="1" dirty="0"/>
              <a:t>Ринкова рівноважна ставка зарплати </a:t>
            </a:r>
            <a:r>
              <a:rPr lang="uk-UA" dirty="0"/>
              <a:t>встановлюється внаслідок взаємодії сукупного попиту на працю та її сукупного пропонування і визначається </a:t>
            </a:r>
            <a:r>
              <a:rPr lang="uk-UA" b="1" i="1" dirty="0"/>
              <a:t>граничною доходністю останнього з найнятих робітників</a:t>
            </a:r>
            <a:r>
              <a:rPr lang="uk-UA" dirty="0"/>
              <a:t> даної кваліфікації, який має найнижчу продуктивність. </a:t>
            </a:r>
          </a:p>
          <a:p>
            <a:r>
              <a:rPr lang="uk-UA" b="1" i="1" dirty="0"/>
              <a:t>Фірма</a:t>
            </a:r>
            <a:r>
              <a:rPr lang="uk-UA" dirty="0"/>
              <a:t> визначає </a:t>
            </a:r>
            <a:r>
              <a:rPr lang="uk-UA" b="1" i="1" dirty="0"/>
              <a:t>рівноважний обсяг праці</a:t>
            </a:r>
            <a:r>
              <a:rPr lang="uk-UA" dirty="0"/>
              <a:t> за </a:t>
            </a:r>
            <a:r>
              <a:rPr lang="uk-UA" i="1" dirty="0"/>
              <a:t>правилом оптимального використання ресурсу </a:t>
            </a:r>
          </a:p>
          <a:p>
            <a:endParaRPr lang="uk-UA" i="1" dirty="0"/>
          </a:p>
          <a:p>
            <a:pPr marL="0" indent="0">
              <a:buNone/>
            </a:pPr>
            <a:r>
              <a:rPr lang="uk-UA" dirty="0"/>
              <a:t>і максимізує прибуток за умови: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163151" y="1591733"/>
            <a:ext cx="6308852" cy="4413166"/>
            <a:chOff x="1733" y="5045"/>
            <a:chExt cx="4927" cy="3006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733" y="7603"/>
              <a:ext cx="4927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Ринкова рівновага і рівновага </a:t>
              </a:r>
              <a:br>
                <a:rPr kumimoji="0" lang="uk-UA" altLang="uk-UA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</a:br>
              <a:r>
                <a:rPr kumimoji="0" lang="uk-UA" altLang="uk-UA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конкурентної фірми на ринку праці</a:t>
              </a:r>
              <a:endParaRPr kumimoji="0" lang="uk-UA" altLang="uk-UA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0484" name="Picture 4" descr="Rozd 15-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" y="5045"/>
              <a:ext cx="4927" cy="2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524390"/>
              </p:ext>
            </p:extLst>
          </p:nvPr>
        </p:nvGraphicFramePr>
        <p:xfrm>
          <a:off x="8769096" y="4933984"/>
          <a:ext cx="1514900" cy="377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50531" imgH="215806" progId="Equation.3">
                  <p:embed/>
                </p:oleObj>
              </mc:Choice>
              <mc:Fallback>
                <p:oleObj r:id="rId3" imgW="850531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9096" y="4933984"/>
                        <a:ext cx="1514900" cy="377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741064"/>
              </p:ext>
            </p:extLst>
          </p:nvPr>
        </p:nvGraphicFramePr>
        <p:xfrm>
          <a:off x="8477703" y="5866767"/>
          <a:ext cx="2704193" cy="42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345616" imgH="215806" progId="Equation.3">
                  <p:embed/>
                </p:oleObj>
              </mc:Choice>
              <mc:Fallback>
                <p:oleObj r:id="rId5" imgW="1345616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703" y="5866767"/>
                        <a:ext cx="2704193" cy="4263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5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idx="1"/>
          </p:nvPr>
        </p:nvSpPr>
        <p:spPr>
          <a:xfrm>
            <a:off x="1848629" y="241607"/>
            <a:ext cx="3992732" cy="576262"/>
          </a:xfrm>
        </p:spPr>
        <p:txBody>
          <a:bodyPr/>
          <a:lstStyle/>
          <a:p>
            <a:pPr algn="ctr"/>
            <a:r>
              <a:rPr lang="uk-UA" b="1" i="1" dirty="0"/>
              <a:t>Вигода фірми 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2"/>
          </p:nvPr>
        </p:nvSpPr>
        <p:spPr>
          <a:xfrm>
            <a:off x="1456693" y="1012143"/>
            <a:ext cx="4505228" cy="2496821"/>
          </a:xfrm>
        </p:spPr>
        <p:txBody>
          <a:bodyPr>
            <a:normAutofit/>
          </a:bodyPr>
          <a:lstStyle/>
          <a:p>
            <a:r>
              <a:rPr lang="uk-UA" dirty="0"/>
              <a:t>від найму робітників визначається </a:t>
            </a:r>
            <a:r>
              <a:rPr lang="uk-UA" b="1" dirty="0"/>
              <a:t>як різниця між сумою граничних </a:t>
            </a:r>
            <a:r>
              <a:rPr lang="uk-UA" b="1" dirty="0" err="1"/>
              <a:t>доходностей</a:t>
            </a:r>
            <a:r>
              <a:rPr lang="uk-UA" b="1" dirty="0"/>
              <a:t> </a:t>
            </a:r>
            <a:r>
              <a:rPr lang="uk-UA" dirty="0"/>
              <a:t>всіх найнятих робітників, крім останнього, </a:t>
            </a:r>
            <a:r>
              <a:rPr lang="uk-UA" b="1" dirty="0"/>
              <a:t>і видатками на заробітну  плату</a:t>
            </a:r>
            <a:r>
              <a:rPr lang="uk-UA" dirty="0"/>
              <a:t>. Ця величина є </a:t>
            </a:r>
            <a:r>
              <a:rPr lang="uk-UA" i="1" dirty="0"/>
              <a:t>нормальним (середнім)</a:t>
            </a:r>
            <a:r>
              <a:rPr lang="uk-UA" dirty="0"/>
              <a:t> прибутком, який складає неявні витрати фірми.</a:t>
            </a: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3"/>
          </p:nvPr>
        </p:nvSpPr>
        <p:spPr>
          <a:xfrm>
            <a:off x="6585078" y="241607"/>
            <a:ext cx="5308836" cy="477066"/>
          </a:xfrm>
        </p:spPr>
        <p:txBody>
          <a:bodyPr/>
          <a:lstStyle/>
          <a:p>
            <a:pPr algn="ctr"/>
            <a:r>
              <a:rPr lang="uk-UA" b="1" i="1" dirty="0"/>
              <a:t>Вигода для найманих робітників</a:t>
            </a:r>
            <a:r>
              <a:rPr lang="uk-UA" dirty="0"/>
              <a:t> </a:t>
            </a:r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4"/>
          </p:nvPr>
        </p:nvSpPr>
        <p:spPr>
          <a:xfrm>
            <a:off x="6585078" y="1012143"/>
            <a:ext cx="5128385" cy="4165958"/>
          </a:xfrm>
        </p:spPr>
        <p:txBody>
          <a:bodyPr>
            <a:normAutofit/>
          </a:bodyPr>
          <a:lstStyle/>
          <a:p>
            <a:r>
              <a:rPr lang="uk-UA" dirty="0"/>
              <a:t>визначається</a:t>
            </a:r>
            <a:r>
              <a:rPr lang="uk-UA" b="1" i="1" dirty="0"/>
              <a:t> величиною</a:t>
            </a:r>
            <a:r>
              <a:rPr lang="uk-UA" dirty="0"/>
              <a:t> одержуваної ними </a:t>
            </a:r>
            <a:r>
              <a:rPr lang="uk-UA" b="1" i="1" dirty="0"/>
              <a:t>економічної ренти </a:t>
            </a:r>
            <a:r>
              <a:rPr lang="uk-UA" dirty="0"/>
              <a:t>– різниці між рівноважною ставкою зарплати і мінімальними видатками, які могли б забезпечити </a:t>
            </a:r>
            <a:r>
              <a:rPr lang="uk-UA" dirty="0" err="1"/>
              <a:t>найм</a:t>
            </a:r>
            <a:r>
              <a:rPr lang="uk-UA" dirty="0"/>
              <a:t> робітників.</a:t>
            </a:r>
          </a:p>
          <a:p>
            <a:r>
              <a:rPr lang="uk-UA" dirty="0"/>
              <a:t>Найбільшу ренту одержують індивіди видатних, унікальних здібностей – спортсмени, актори і </a:t>
            </a:r>
            <a:r>
              <a:rPr lang="uk-UA" dirty="0" err="1"/>
              <a:t>т.п</a:t>
            </a:r>
            <a:r>
              <a:rPr lang="uk-UA" dirty="0"/>
              <a:t>. </a:t>
            </a:r>
          </a:p>
          <a:p>
            <a:pPr marL="1978025"/>
            <a:r>
              <a:rPr lang="uk-UA" dirty="0"/>
              <a:t>Якби пропонування праці було абсолютно еластичним, економічна рента дорівнювала б нулю. </a:t>
            </a: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4613498" y="3355721"/>
            <a:ext cx="3943160" cy="3502279"/>
            <a:chOff x="851" y="2664"/>
            <a:chExt cx="3240" cy="3369"/>
          </a:xfrm>
        </p:grpSpPr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1211" y="5711"/>
              <a:ext cx="2484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Економічна рента</a:t>
              </a:r>
              <a:endParaRPr kumimoji="0" lang="uk-UA" altLang="uk-UA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1508" name="Picture 4" descr="Rozd 15-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" y="2664"/>
              <a:ext cx="3240" cy="2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253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057" y="624110"/>
            <a:ext cx="9913556" cy="128089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/>
              <a:t>1. </a:t>
            </a:r>
            <a:r>
              <a:rPr lang="ru-RU" sz="2400" b="1" dirty="0"/>
              <a:t>Попит </a:t>
            </a:r>
            <a:r>
              <a:rPr lang="ru-RU" sz="2400" b="1" dirty="0" err="1"/>
              <a:t>фірми</a:t>
            </a:r>
            <a:r>
              <a:rPr lang="ru-RU" sz="2400" b="1" dirty="0"/>
              <a:t> на один </a:t>
            </a:r>
            <a:r>
              <a:rPr lang="ru-RU" sz="2400" b="1" dirty="0" err="1"/>
              <a:t>змінний</a:t>
            </a:r>
            <a:r>
              <a:rPr lang="ru-RU" sz="2400" b="1" dirty="0"/>
              <a:t> фактор. </a:t>
            </a:r>
            <a:br>
              <a:rPr lang="ru-RU" sz="2400" b="1" dirty="0"/>
            </a:br>
            <a:r>
              <a:rPr lang="ru-RU" sz="2400" b="1" dirty="0" err="1"/>
              <a:t>Зміни</a:t>
            </a:r>
            <a:r>
              <a:rPr lang="ru-RU" sz="2400" b="1" dirty="0"/>
              <a:t> у </a:t>
            </a:r>
            <a:r>
              <a:rPr lang="ru-RU" sz="2400" b="1" dirty="0" err="1"/>
              <a:t>попиті</a:t>
            </a:r>
            <a:r>
              <a:rPr lang="ru-RU" sz="2400" b="1" dirty="0"/>
              <a:t> та  </a:t>
            </a:r>
            <a:r>
              <a:rPr lang="ru-RU" sz="2400" b="1" dirty="0" err="1"/>
              <a:t>еластичність</a:t>
            </a:r>
            <a:r>
              <a:rPr lang="ru-RU" sz="2400" b="1" dirty="0"/>
              <a:t> </a:t>
            </a:r>
            <a:r>
              <a:rPr lang="ru-RU" sz="2400" b="1" dirty="0" err="1"/>
              <a:t>попиту</a:t>
            </a:r>
            <a:r>
              <a:rPr lang="ru-RU" sz="2400" b="1" dirty="0"/>
              <a:t> </a:t>
            </a:r>
            <a:r>
              <a:rPr lang="ru-RU" sz="2400" b="1" dirty="0" err="1"/>
              <a:t>фірми</a:t>
            </a:r>
            <a:r>
              <a:rPr lang="ru-RU" sz="2400" b="1" dirty="0"/>
              <a:t> на ресурс. </a:t>
            </a:r>
            <a:br>
              <a:rPr lang="ru-RU" sz="2400" b="1" dirty="0"/>
            </a:br>
            <a:r>
              <a:rPr lang="ru-RU" sz="2400" b="1" dirty="0" err="1"/>
              <a:t>Ринковий</a:t>
            </a:r>
            <a:r>
              <a:rPr lang="ru-RU" sz="2400" b="1" dirty="0"/>
              <a:t> попит на </a:t>
            </a:r>
            <a:r>
              <a:rPr lang="ru-RU" sz="2400" b="1" dirty="0" err="1"/>
              <a:t>фактори</a:t>
            </a:r>
            <a:r>
              <a:rPr lang="ru-RU" sz="2400" b="1" dirty="0"/>
              <a:t> </a:t>
            </a:r>
            <a:r>
              <a:rPr lang="ru-RU" sz="2400" b="1" dirty="0" err="1"/>
              <a:t>виробництва</a:t>
            </a:r>
            <a:r>
              <a:rPr lang="ru-RU" sz="2400" b="1" dirty="0"/>
              <a:t>.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983486" y="3429000"/>
            <a:ext cx="9957816" cy="2849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Аналіз попиту на фактори виробництва базується на ряді припущень, основними з яких є наступні:</a:t>
            </a:r>
          </a:p>
          <a:p>
            <a:pPr lvl="0"/>
            <a:r>
              <a:rPr lang="uk-UA" b="1" i="1" dirty="0"/>
              <a:t>кожен фактор має свою продуктивність</a:t>
            </a:r>
            <a:r>
              <a:rPr lang="uk-UA" dirty="0"/>
              <a:t>, яку враховує фірма, купуючи ресурси;</a:t>
            </a:r>
          </a:p>
          <a:p>
            <a:pPr lvl="0"/>
            <a:r>
              <a:rPr lang="uk-UA" b="1" i="1" dirty="0"/>
              <a:t>у короткостроковому періоді діє закон спадної віддачі</a:t>
            </a:r>
            <a:r>
              <a:rPr lang="uk-UA" dirty="0"/>
              <a:t> (спадної продуктивності факторів виробництва);</a:t>
            </a:r>
          </a:p>
          <a:p>
            <a:pPr lvl="0"/>
            <a:r>
              <a:rPr lang="uk-UA" b="1" i="1" dirty="0"/>
              <a:t>у довгостроковому періоді </a:t>
            </a:r>
            <a:r>
              <a:rPr lang="uk-UA" dirty="0"/>
              <a:t>існує</a:t>
            </a:r>
            <a:r>
              <a:rPr lang="uk-UA" b="1" i="1" dirty="0"/>
              <a:t> взаємозамінність основних факторів виробництва.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66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029969" y="624110"/>
            <a:ext cx="9474644" cy="81128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+mn-lt"/>
                <a:cs typeface="Times New Roman" pitchFamily="18" charset="0"/>
              </a:rPr>
              <a:t> Ринки праці з недосконалою конкуренцією</a:t>
            </a:r>
            <a:endParaRPr lang="uk-UA" dirty="0">
              <a:latin typeface="+mn-lt"/>
              <a:cs typeface="Times New Roman" pitchFamily="18" charset="0"/>
            </a:endParaRPr>
          </a:p>
        </p:txBody>
      </p:sp>
      <p:sp>
        <p:nvSpPr>
          <p:cNvPr id="8" name="Місце для вмісту 7"/>
          <p:cNvSpPr>
            <a:spLocks noGrp="1"/>
          </p:cNvSpPr>
          <p:nvPr>
            <p:ph idx="1"/>
          </p:nvPr>
        </p:nvSpPr>
        <p:spPr>
          <a:xfrm>
            <a:off x="2029968" y="2133600"/>
            <a:ext cx="947464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i="1" dirty="0"/>
              <a:t>Недосконало конкурентні структури</a:t>
            </a:r>
            <a:r>
              <a:rPr lang="uk-UA" sz="2400" dirty="0"/>
              <a:t>, які виникають на ринку праці, надають особливостей його функціонуванню. Тут можуть виникнути три ситуації:</a:t>
            </a:r>
          </a:p>
          <a:p>
            <a:pPr lvl="0"/>
            <a:r>
              <a:rPr lang="uk-UA" sz="2400" b="1" i="1" dirty="0"/>
              <a:t>покупцем</a:t>
            </a:r>
            <a:r>
              <a:rPr lang="uk-UA" sz="2400" dirty="0"/>
              <a:t> є </a:t>
            </a:r>
            <a:r>
              <a:rPr lang="uk-UA" sz="2400" b="1" i="1" dirty="0" err="1"/>
              <a:t>монопсоніст</a:t>
            </a:r>
            <a:r>
              <a:rPr lang="uk-UA" sz="2400" b="1" i="1" dirty="0"/>
              <a:t> </a:t>
            </a:r>
            <a:r>
              <a:rPr lang="uk-UA" sz="2400" dirty="0"/>
              <a:t>або </a:t>
            </a:r>
            <a:r>
              <a:rPr lang="uk-UA" sz="2400" b="1" i="1" dirty="0" err="1"/>
              <a:t>олігопсоніст</a:t>
            </a:r>
            <a:r>
              <a:rPr lang="uk-UA" sz="2400" dirty="0"/>
              <a:t> на </a:t>
            </a:r>
            <a:r>
              <a:rPr lang="uk-UA" sz="2400" b="1" i="1" dirty="0"/>
              <a:t>ринку праці</a:t>
            </a:r>
            <a:r>
              <a:rPr lang="uk-UA" sz="2400" dirty="0"/>
              <a:t>;</a:t>
            </a:r>
          </a:p>
          <a:p>
            <a:pPr lvl="0"/>
            <a:r>
              <a:rPr lang="uk-UA" sz="2400" b="1" i="1" dirty="0"/>
              <a:t>продавцем</a:t>
            </a:r>
            <a:r>
              <a:rPr lang="uk-UA" sz="2400" dirty="0"/>
              <a:t> є </a:t>
            </a:r>
            <a:r>
              <a:rPr lang="uk-UA" sz="2400" b="1" i="1" dirty="0"/>
              <a:t>монополіст на ринку праці</a:t>
            </a:r>
            <a:r>
              <a:rPr lang="uk-UA" sz="2400" dirty="0"/>
              <a:t>;</a:t>
            </a:r>
          </a:p>
          <a:p>
            <a:pPr lvl="0"/>
            <a:r>
              <a:rPr lang="uk-UA" sz="2400" dirty="0"/>
              <a:t>двостороння монополія: </a:t>
            </a:r>
            <a:r>
              <a:rPr lang="uk-UA" sz="2400" b="1" i="1" dirty="0"/>
              <a:t>монополіст – продавець</a:t>
            </a:r>
            <a:r>
              <a:rPr lang="uk-UA" sz="2400" dirty="0"/>
              <a:t> зустрічається з </a:t>
            </a:r>
            <a:r>
              <a:rPr lang="uk-UA" sz="2400" b="1" i="1" dirty="0"/>
              <a:t>покупцем – </a:t>
            </a:r>
            <a:r>
              <a:rPr lang="uk-UA" sz="2400" b="1" i="1" dirty="0" err="1"/>
              <a:t>монопсоністом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928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5537" y="624110"/>
            <a:ext cx="9659076" cy="665746"/>
          </a:xfrm>
        </p:spPr>
        <p:txBody>
          <a:bodyPr/>
          <a:lstStyle/>
          <a:p>
            <a:r>
              <a:rPr lang="uk-UA" b="1" dirty="0"/>
              <a:t>Модель </a:t>
            </a:r>
            <a:r>
              <a:rPr lang="uk-UA" b="1" dirty="0" err="1"/>
              <a:t>монопсонії</a:t>
            </a:r>
            <a:r>
              <a:rPr lang="uk-UA" b="1" dirty="0"/>
              <a:t> на ринку праці.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88481" y="1405288"/>
            <a:ext cx="5071872" cy="5306408"/>
          </a:xfrm>
        </p:spPr>
        <p:txBody>
          <a:bodyPr>
            <a:normAutofit/>
          </a:bodyPr>
          <a:lstStyle/>
          <a:p>
            <a:pPr algn="just"/>
            <a:r>
              <a:rPr lang="uk-UA" sz="2000" dirty="0" err="1"/>
              <a:t>Монопсонія</a:t>
            </a:r>
            <a:r>
              <a:rPr lang="uk-UA" sz="2000" dirty="0"/>
              <a:t> на ринку праці виникає, коли певна фірма є </a:t>
            </a:r>
            <a:r>
              <a:rPr lang="uk-UA" sz="2000" b="1" i="1" dirty="0"/>
              <a:t>єдиним  наймачем робочої сили</a:t>
            </a:r>
            <a:r>
              <a:rPr lang="uk-UA" sz="2000" dirty="0"/>
              <a:t> в регіоні </a:t>
            </a:r>
          </a:p>
          <a:p>
            <a:pPr algn="just"/>
            <a:r>
              <a:rPr lang="uk-UA" sz="2000" dirty="0"/>
              <a:t>Повна </a:t>
            </a:r>
            <a:r>
              <a:rPr lang="uk-UA" sz="2000" dirty="0" err="1"/>
              <a:t>монопсонічна</a:t>
            </a:r>
            <a:r>
              <a:rPr lang="uk-UA" sz="2000" dirty="0"/>
              <a:t> влада виникає також, коли економіка невеликих міст і селищ сформована навколо однієї великої за масштабами виробництва фірми</a:t>
            </a:r>
          </a:p>
          <a:p>
            <a:pPr algn="just"/>
            <a:r>
              <a:rPr lang="uk-UA" sz="2000" dirty="0"/>
              <a:t>Якщо на ринку конкретного виду праці існує лише один покупець, </a:t>
            </a:r>
            <a:r>
              <a:rPr lang="uk-UA" sz="2000" b="1" i="1" dirty="0"/>
              <a:t>крива пропонування праці для нього співпадає з кривою ринкового пропонування</a:t>
            </a:r>
            <a:r>
              <a:rPr lang="uk-UA" sz="2000" dirty="0"/>
              <a:t> і є висхідною.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2307499" y="2767294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307499" y="5862919"/>
            <a:ext cx="388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2307498" y="2960413"/>
            <a:ext cx="3480653" cy="2327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642461" y="2767294"/>
            <a:ext cx="2546350" cy="25910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915636" y="4071514"/>
            <a:ext cx="180000" cy="18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021554" y="4179597"/>
            <a:ext cx="0" cy="16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325786" y="4161309"/>
            <a:ext cx="169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1845536" y="2591081"/>
                <a:ext cx="3492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5536" y="2591081"/>
                <a:ext cx="34925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6096000" y="5862320"/>
                <a:ext cx="41837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5862320"/>
                <a:ext cx="418374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94786" y="5967694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1835014" y="3897071"/>
                <a:ext cx="5032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014" y="3897071"/>
                <a:ext cx="50323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3817847" y="5871174"/>
                <a:ext cx="4133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7847" y="5871174"/>
                <a:ext cx="41330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>
                <a:spLocks noChangeArrowheads="1"/>
              </p:cNvSpPr>
              <p:nvPr/>
            </p:nvSpPr>
            <p:spPr bwMode="auto">
              <a:xfrm>
                <a:off x="4988868" y="5225823"/>
                <a:ext cx="156989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𝑀𝑅𝑃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88868" y="5225823"/>
                <a:ext cx="1569891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>
                <a:spLocks noChangeArrowheads="1"/>
              </p:cNvSpPr>
              <p:nvPr/>
            </p:nvSpPr>
            <p:spPr bwMode="auto">
              <a:xfrm>
                <a:off x="5102352" y="2488719"/>
                <a:ext cx="16088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2352" y="2488719"/>
                <a:ext cx="1608807" cy="369332"/>
              </a:xfrm>
              <a:prstGeom prst="rect">
                <a:avLst/>
              </a:prstGeom>
              <a:blipFill>
                <a:blip r:embed="rId9"/>
                <a:stretch>
                  <a:fillRect b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4179010" y="3964030"/>
                <a:ext cx="3898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9010" y="3964030"/>
                <a:ext cx="389863" cy="369332"/>
              </a:xfrm>
              <a:prstGeom prst="rect">
                <a:avLst/>
              </a:prstGeom>
              <a:blipFill>
                <a:blip r:embed="rId10"/>
                <a:stretch>
                  <a:fillRect b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ine 6"/>
          <p:cNvSpPr>
            <a:spLocks noChangeShapeType="1"/>
          </p:cNvSpPr>
          <p:nvPr/>
        </p:nvSpPr>
        <p:spPr bwMode="auto">
          <a:xfrm flipV="1">
            <a:off x="2307498" y="2767293"/>
            <a:ext cx="1873251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 noChangeArrowheads="1"/>
              </p:cNvSpPr>
              <p:nvPr/>
            </p:nvSpPr>
            <p:spPr bwMode="auto">
              <a:xfrm>
                <a:off x="3316224" y="2357655"/>
                <a:ext cx="16088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6224" y="2357655"/>
                <a:ext cx="1608807" cy="369332"/>
              </a:xfrm>
              <a:prstGeom prst="rect">
                <a:avLst/>
              </a:prstGeom>
              <a:blipFill>
                <a:blip r:embed="rId11"/>
                <a:stretch>
                  <a:fillRect b="-3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3422214" y="4412972"/>
            <a:ext cx="180000" cy="18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3525576" y="3673338"/>
            <a:ext cx="0" cy="219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>
                <a:spLocks noChangeArrowheads="1"/>
              </p:cNvSpPr>
              <p:nvPr/>
            </p:nvSpPr>
            <p:spPr bwMode="auto">
              <a:xfrm>
                <a:off x="3326146" y="5830299"/>
                <a:ext cx="4133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6146" y="5830299"/>
                <a:ext cx="413300" cy="369332"/>
              </a:xfrm>
              <a:prstGeom prst="rect">
                <a:avLst/>
              </a:prstGeom>
              <a:blipFill>
                <a:blip r:embed="rId16"/>
                <a:stretch>
                  <a:fillRect r="-2238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2302736" y="4477539"/>
            <a:ext cx="12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>
                <a:spLocks noChangeArrowheads="1"/>
              </p:cNvSpPr>
              <p:nvPr/>
            </p:nvSpPr>
            <p:spPr bwMode="auto">
              <a:xfrm>
                <a:off x="1822684" y="4214175"/>
                <a:ext cx="5032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2684" y="4214175"/>
                <a:ext cx="503237" cy="369332"/>
              </a:xfrm>
              <a:prstGeom prst="rect">
                <a:avLst/>
              </a:prstGeom>
              <a:blipFill>
                <a:blip r:embed="rId17"/>
                <a:stretch>
                  <a:fillRect r="-481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 зі стрілкою 30"/>
          <p:cNvCxnSpPr/>
          <p:nvPr/>
        </p:nvCxnSpPr>
        <p:spPr>
          <a:xfrm flipH="1">
            <a:off x="2480310" y="4179597"/>
            <a:ext cx="0" cy="297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 зі стрілкою 32"/>
          <p:cNvCxnSpPr/>
          <p:nvPr/>
        </p:nvCxnSpPr>
        <p:spPr>
          <a:xfrm flipH="1" flipV="1">
            <a:off x="3525576" y="5532626"/>
            <a:ext cx="4989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3527359" y="4381920"/>
                <a:ext cx="3898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7359" y="4381920"/>
                <a:ext cx="389863" cy="369332"/>
              </a:xfrm>
              <a:prstGeom prst="rect">
                <a:avLst/>
              </a:prstGeom>
              <a:blipFill>
                <a:blip r:embed="rId18"/>
                <a:stretch>
                  <a:fillRect r="-2968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5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/>
      <p:bldP spid="29" grpId="0" animBg="1"/>
      <p:bldP spid="30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786" y="219849"/>
            <a:ext cx="8911687" cy="717010"/>
          </a:xfrm>
        </p:spPr>
        <p:txBody>
          <a:bodyPr/>
          <a:lstStyle/>
          <a:p>
            <a:r>
              <a:rPr lang="uk-UA" b="1" dirty="0"/>
              <a:t>Модель монополії на ринку праці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95437" y="1020278"/>
            <a:ext cx="5313144" cy="57259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Профспілки намагаються вирішити </a:t>
            </a:r>
            <a:r>
              <a:rPr lang="uk-UA" i="1" dirty="0"/>
              <a:t>дві основні проблеми</a:t>
            </a:r>
            <a:r>
              <a:rPr lang="uk-UA" dirty="0"/>
              <a:t>, які утім виключають одна одну: </a:t>
            </a:r>
            <a:r>
              <a:rPr lang="uk-UA" b="1" i="1" dirty="0"/>
              <a:t>збільшити зайнятість </a:t>
            </a:r>
            <a:r>
              <a:rPr lang="uk-UA" dirty="0"/>
              <a:t>і</a:t>
            </a:r>
            <a:r>
              <a:rPr lang="uk-UA" b="1" i="1" dirty="0"/>
              <a:t> підвищити заробітну плату</a:t>
            </a:r>
            <a:r>
              <a:rPr lang="uk-UA" dirty="0"/>
              <a:t>. </a:t>
            </a:r>
          </a:p>
          <a:p>
            <a:pPr marL="0" indent="0">
              <a:buNone/>
            </a:pPr>
            <a:r>
              <a:rPr lang="uk-UA" dirty="0"/>
              <a:t>Якщо профспілка своїм головним завданням вважає </a:t>
            </a:r>
            <a:r>
              <a:rPr lang="uk-UA" b="1" i="1" dirty="0"/>
              <a:t>підвищення заробітної плати,</a:t>
            </a:r>
            <a:r>
              <a:rPr lang="uk-UA" dirty="0"/>
              <a:t> вона намагатиметься впливати на фактори, які:</a:t>
            </a:r>
          </a:p>
          <a:p>
            <a:pPr lvl="0"/>
            <a:r>
              <a:rPr lang="uk-UA" b="1" i="1" dirty="0"/>
              <a:t>розширюють попит</a:t>
            </a:r>
            <a:r>
              <a:rPr lang="uk-UA" dirty="0"/>
              <a:t> на робочу силу:</a:t>
            </a:r>
          </a:p>
          <a:p>
            <a:pPr lvl="1"/>
            <a:r>
              <a:rPr lang="uk-UA" i="1" dirty="0"/>
              <a:t>сприяння збільшенню попиту на продукцію, </a:t>
            </a:r>
          </a:p>
          <a:p>
            <a:pPr lvl="1"/>
            <a:r>
              <a:rPr lang="uk-UA" i="1" dirty="0"/>
              <a:t>сприяння заходам підприємців щодо підвищення продуктивності праці, </a:t>
            </a:r>
          </a:p>
          <a:p>
            <a:pPr lvl="1"/>
            <a:r>
              <a:rPr lang="uk-UA" i="1" dirty="0"/>
              <a:t>прагнення вплинути на підвищення цін ресурсів – замінників, щоб фірмам було невигідно їх застосовувати, заміщуючи членів профспілки іншими ресурсами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 або </a:t>
            </a:r>
            <a:r>
              <a:rPr lang="uk-UA" b="1" i="1" dirty="0"/>
              <a:t>обмежують її пропонування</a:t>
            </a:r>
            <a:r>
              <a:rPr lang="uk-UA" dirty="0"/>
              <a:t> в економіці:</a:t>
            </a:r>
          </a:p>
          <a:p>
            <a:pPr lvl="1"/>
            <a:r>
              <a:rPr lang="uk-UA" i="1" dirty="0"/>
              <a:t>підтримують законодавство, яке обмежує імміграцію, </a:t>
            </a:r>
          </a:p>
          <a:p>
            <a:pPr lvl="1"/>
            <a:r>
              <a:rPr lang="uk-UA" i="1" dirty="0"/>
              <a:t>виступають проти застосування дитячої праці, </a:t>
            </a:r>
          </a:p>
          <a:p>
            <a:pPr lvl="1"/>
            <a:r>
              <a:rPr lang="uk-UA" i="1" dirty="0"/>
              <a:t>вимагають скорочення робочого тижня, </a:t>
            </a:r>
          </a:p>
          <a:p>
            <a:pPr lvl="1"/>
            <a:r>
              <a:rPr lang="uk-UA" i="1" dirty="0"/>
              <a:t>обов’язкового виходу на пенсію,</a:t>
            </a:r>
            <a:r>
              <a:rPr lang="uk-UA" b="1" i="1" dirty="0"/>
              <a:t> </a:t>
            </a:r>
          </a:p>
          <a:p>
            <a:pPr lvl="1"/>
            <a:r>
              <a:rPr lang="uk-UA" i="1" dirty="0"/>
              <a:t>ліцензування професій</a:t>
            </a:r>
            <a:r>
              <a:rPr lang="uk-UA" dirty="0"/>
              <a:t>, тощо.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307499" y="2767294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307499" y="5862919"/>
            <a:ext cx="388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307498" y="2960413"/>
            <a:ext cx="3480653" cy="2327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642461" y="2767294"/>
            <a:ext cx="2546350" cy="25910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915636" y="4071514"/>
            <a:ext cx="180000" cy="18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021554" y="4179597"/>
            <a:ext cx="0" cy="16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2325786" y="4161309"/>
            <a:ext cx="169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1845536" y="2591081"/>
                <a:ext cx="3492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5536" y="2591081"/>
                <a:ext cx="3492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6096000" y="5862320"/>
                <a:ext cx="41837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5862320"/>
                <a:ext cx="41837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94786" y="5967694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1835014" y="3897071"/>
                <a:ext cx="5032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014" y="3897071"/>
                <a:ext cx="50323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3817847" y="5871174"/>
                <a:ext cx="4133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7847" y="5871174"/>
                <a:ext cx="4133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4988868" y="5225823"/>
                <a:ext cx="156989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𝑀𝑅𝑃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88868" y="5225823"/>
                <a:ext cx="1569891" cy="369332"/>
              </a:xfrm>
              <a:prstGeom prst="rect">
                <a:avLst/>
              </a:prstGeom>
              <a:blipFill>
                <a:blip r:embed="rId6"/>
                <a:stretch>
                  <a:fillRect b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5102352" y="2488719"/>
                <a:ext cx="16088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2352" y="2488719"/>
                <a:ext cx="1608807" cy="369332"/>
              </a:xfrm>
              <a:prstGeom prst="rect">
                <a:avLst/>
              </a:prstGeom>
              <a:blipFill>
                <a:blip r:embed="rId7"/>
                <a:stretch>
                  <a:fillRect b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4179010" y="3964030"/>
                <a:ext cx="3898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9010" y="3964030"/>
                <a:ext cx="389863" cy="369332"/>
              </a:xfrm>
              <a:prstGeom prst="rect">
                <a:avLst/>
              </a:prstGeom>
              <a:blipFill>
                <a:blip r:embed="rId8"/>
                <a:stretch>
                  <a:fillRect b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2325785" y="3599399"/>
            <a:ext cx="2520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37025" y="3241575"/>
            <a:ext cx="4232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</a:t>
            </a:r>
            <a:endParaRPr lang="uk-UA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464616" y="3602218"/>
            <a:ext cx="0" cy="226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3326146" y="5830299"/>
                <a:ext cx="4133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6146" y="5830299"/>
                <a:ext cx="4133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 noChangeArrowheads="1"/>
              </p:cNvSpPr>
              <p:nvPr/>
            </p:nvSpPr>
            <p:spPr bwMode="auto">
              <a:xfrm>
                <a:off x="1818640" y="3299774"/>
                <a:ext cx="48696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8640" y="3299774"/>
                <a:ext cx="48696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 зі стрілкою 26"/>
          <p:cNvCxnSpPr/>
          <p:nvPr/>
        </p:nvCxnSpPr>
        <p:spPr>
          <a:xfrm flipH="1" flipV="1">
            <a:off x="3474776" y="5532626"/>
            <a:ext cx="54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 сполучна лінія 29"/>
          <p:cNvCxnSpPr>
            <a:stCxn id="19" idx="1"/>
            <a:endCxn id="6" idx="1"/>
          </p:cNvCxnSpPr>
          <p:nvPr/>
        </p:nvCxnSpPr>
        <p:spPr>
          <a:xfrm flipV="1">
            <a:off x="4845785" y="2960413"/>
            <a:ext cx="942366" cy="63898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/>
          <p:nvPr/>
        </p:nvCxnSpPr>
        <p:spPr>
          <a:xfrm flipV="1">
            <a:off x="4805145" y="2990893"/>
            <a:ext cx="942366" cy="63898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86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2" grpId="0" animBg="1"/>
      <p:bldP spid="23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7" y="204844"/>
            <a:ext cx="9899096" cy="1280890"/>
          </a:xfrm>
        </p:spPr>
        <p:txBody>
          <a:bodyPr/>
          <a:lstStyle/>
          <a:p>
            <a:pPr algn="ctr"/>
            <a:r>
              <a:rPr lang="uk-UA" b="1" dirty="0"/>
              <a:t>Модель двосторонньої монополії на ринку праці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77926" y="1690577"/>
            <a:ext cx="10526232" cy="49441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i="1" dirty="0"/>
              <a:t>Двостороння монополія</a:t>
            </a:r>
            <a:r>
              <a:rPr lang="uk-UA" sz="2400" dirty="0"/>
              <a:t> виникає, коли профспілка як продавець праці стикається з покупцем – </a:t>
            </a:r>
            <a:r>
              <a:rPr lang="uk-UA" sz="2400" dirty="0" err="1"/>
              <a:t>монопсоністом</a:t>
            </a:r>
            <a:r>
              <a:rPr lang="uk-UA" sz="2400" dirty="0"/>
              <a:t>. </a:t>
            </a:r>
          </a:p>
          <a:p>
            <a:pPr marL="0" indent="0">
              <a:buNone/>
            </a:pPr>
            <a:r>
              <a:rPr lang="uk-UA" sz="2400" dirty="0" err="1"/>
              <a:t>Монопсоніст</a:t>
            </a:r>
            <a:r>
              <a:rPr lang="uk-UA" sz="2400" dirty="0"/>
              <a:t> приймає рішення згідно з правилом </a:t>
            </a:r>
          </a:p>
          <a:p>
            <a:pPr marL="0" indent="0">
              <a:buNone/>
            </a:pPr>
            <a:r>
              <a:rPr lang="uk-UA" sz="2400" dirty="0"/>
              <a:t>а профспілка – подібно до простої монополії на ринку товарів.</a:t>
            </a:r>
          </a:p>
          <a:p>
            <a:r>
              <a:rPr lang="uk-UA" sz="2400" dirty="0"/>
              <a:t>За інших рівних умов на такому ринку, порівняно з конкурентним, </a:t>
            </a:r>
            <a:r>
              <a:rPr lang="uk-UA" sz="2400" b="1" i="1" dirty="0"/>
              <a:t>рівноважна кількість робітників буде меншою</a:t>
            </a:r>
            <a:r>
              <a:rPr lang="uk-UA" sz="2400" dirty="0"/>
              <a:t>, а </a:t>
            </a:r>
            <a:r>
              <a:rPr lang="uk-UA" sz="2400" b="1" i="1" dirty="0"/>
              <a:t>профспілкова ставка зарплати буде значно вищою за </a:t>
            </a:r>
            <a:r>
              <a:rPr lang="uk-UA" sz="2400" b="1" i="1" dirty="0" err="1"/>
              <a:t>монопсонічну</a:t>
            </a:r>
            <a:r>
              <a:rPr lang="uk-UA" sz="2400" dirty="0"/>
              <a:t>. </a:t>
            </a:r>
          </a:p>
          <a:p>
            <a:pPr marL="0" indent="0">
              <a:buNone/>
            </a:pPr>
            <a:r>
              <a:rPr lang="uk-UA" sz="2400" dirty="0"/>
              <a:t>Сторона, яка має більшу силу і ефективнішу стратегію, може добитись ставки, ближчої до тієї, яку запропонувала вона. Якщо сторони мають приблизно рівну економічну силу, ставка зарплати наближатиметься до конкурентної, а рівень зайнятості збільшиться.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292809"/>
              </p:ext>
            </p:extLst>
          </p:nvPr>
        </p:nvGraphicFramePr>
        <p:xfrm>
          <a:off x="9424709" y="2397956"/>
          <a:ext cx="2451858" cy="610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50531" imgH="215806" progId="Equation.3">
                  <p:embed/>
                </p:oleObj>
              </mc:Choice>
              <mc:Fallback>
                <p:oleObj r:id="rId2" imgW="850531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4709" y="2397956"/>
                        <a:ext cx="2451858" cy="6106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08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 flipH="1" flipV="1">
            <a:off x="2305717" y="782320"/>
            <a:ext cx="0" cy="50805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307499" y="5855740"/>
            <a:ext cx="91021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2307498" y="1526192"/>
            <a:ext cx="5028022" cy="37620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303367" y="984879"/>
            <a:ext cx="4778153" cy="32666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236436" y="2953914"/>
            <a:ext cx="180000" cy="18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322034" y="3051071"/>
            <a:ext cx="0" cy="280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2325786" y="4015005"/>
            <a:ext cx="169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1845536" y="599721"/>
                <a:ext cx="3492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5536" y="599721"/>
                <a:ext cx="3492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10932160" y="5862320"/>
                <a:ext cx="406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32160" y="5862320"/>
                <a:ext cx="40640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94786" y="5967694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835014" y="2854655"/>
                <a:ext cx="5032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014" y="2854655"/>
                <a:ext cx="50323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108167" y="5871174"/>
                <a:ext cx="4133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8167" y="5871174"/>
                <a:ext cx="41330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6950007" y="3918633"/>
                <a:ext cx="156989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𝑀𝑅𝑃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0007" y="3918633"/>
                <a:ext cx="1569891" cy="369332"/>
              </a:xfrm>
              <a:prstGeom prst="rect">
                <a:avLst/>
              </a:prstGeom>
              <a:blipFill>
                <a:blip r:embed="rId19"/>
                <a:stretch>
                  <a:fillRect b="-3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6723750" y="1131420"/>
                <a:ext cx="16088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23750" y="1131420"/>
                <a:ext cx="1608807" cy="369332"/>
              </a:xfrm>
              <a:prstGeom prst="rect">
                <a:avLst/>
              </a:prstGeom>
              <a:blipFill>
                <a:blip r:embed="rId20"/>
                <a:stretch>
                  <a:fillRect b="-3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>
                <a:spLocks noChangeArrowheads="1"/>
              </p:cNvSpPr>
              <p:nvPr/>
            </p:nvSpPr>
            <p:spPr bwMode="auto">
              <a:xfrm>
                <a:off x="5560770" y="2775310"/>
                <a:ext cx="3898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0770" y="2775310"/>
                <a:ext cx="389863" cy="369332"/>
              </a:xfrm>
              <a:prstGeom prst="rect">
                <a:avLst/>
              </a:prstGeom>
              <a:blipFill>
                <a:blip r:embed="rId21"/>
                <a:stretch>
                  <a:fillRect b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ine 6"/>
          <p:cNvSpPr>
            <a:spLocks noChangeShapeType="1"/>
          </p:cNvSpPr>
          <p:nvPr/>
        </p:nvSpPr>
        <p:spPr bwMode="auto">
          <a:xfrm flipV="1">
            <a:off x="2287294" y="1151652"/>
            <a:ext cx="2307581" cy="41446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3958282" y="782320"/>
                <a:ext cx="80183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8282" y="782320"/>
                <a:ext cx="801838" cy="369332"/>
              </a:xfrm>
              <a:prstGeom prst="rect">
                <a:avLst/>
              </a:prstGeom>
              <a:blipFill>
                <a:blip r:embed="rId22"/>
                <a:stretch>
                  <a:fillRect b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3943422" y="3919196"/>
            <a:ext cx="180000" cy="18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4038106" y="2137644"/>
            <a:ext cx="0" cy="370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3834146" y="5830299"/>
                <a:ext cx="4133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4146" y="5830299"/>
                <a:ext cx="413300" cy="369332"/>
              </a:xfrm>
              <a:prstGeom prst="rect">
                <a:avLst/>
              </a:prstGeom>
              <a:blipFill>
                <a:blip r:embed="rId23"/>
                <a:stretch>
                  <a:fillRect r="-2058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2302736" y="3051075"/>
            <a:ext cx="30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>
                <a:spLocks noChangeArrowheads="1"/>
              </p:cNvSpPr>
              <p:nvPr/>
            </p:nvSpPr>
            <p:spPr bwMode="auto">
              <a:xfrm>
                <a:off x="1822684" y="3766119"/>
                <a:ext cx="5032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2684" y="3766119"/>
                <a:ext cx="503237" cy="369332"/>
              </a:xfrm>
              <a:prstGeom prst="rect">
                <a:avLst/>
              </a:prstGeom>
              <a:blipFill>
                <a:blip r:embed="rId24"/>
                <a:stretch>
                  <a:fillRect r="-481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>
                <a:spLocks noChangeArrowheads="1"/>
              </p:cNvSpPr>
              <p:nvPr/>
            </p:nvSpPr>
            <p:spPr bwMode="auto">
              <a:xfrm>
                <a:off x="3515445" y="3621043"/>
                <a:ext cx="3898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15445" y="3621043"/>
                <a:ext cx="389863" cy="369332"/>
              </a:xfrm>
              <a:prstGeom prst="rect">
                <a:avLst/>
              </a:prstGeom>
              <a:blipFill>
                <a:blip r:embed="rId25"/>
                <a:stretch>
                  <a:fillRect r="-2968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2302736" y="984879"/>
            <a:ext cx="3376704" cy="45015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>
                <a:spLocks noChangeArrowheads="1"/>
              </p:cNvSpPr>
              <p:nvPr/>
            </p:nvSpPr>
            <p:spPr bwMode="auto">
              <a:xfrm>
                <a:off x="5679440" y="5275523"/>
                <a:ext cx="70954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9440" y="5275523"/>
                <a:ext cx="709548" cy="369332"/>
              </a:xfrm>
              <a:prstGeom prst="rect">
                <a:avLst/>
              </a:prstGeom>
              <a:blipFill>
                <a:blip r:embed="rId26"/>
                <a:stretch>
                  <a:fillRect b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4376434" y="2399772"/>
            <a:ext cx="0" cy="3420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4181575" y="6069294"/>
                <a:ext cx="4133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1575" y="6069294"/>
                <a:ext cx="413300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4290894" y="2309852"/>
            <a:ext cx="180000" cy="18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H="1">
            <a:off x="2317976" y="2410995"/>
            <a:ext cx="205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1813678" y="2248103"/>
                <a:ext cx="5032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3678" y="2248103"/>
                <a:ext cx="503237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4293864" y="1904069"/>
                <a:ext cx="3898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3864" y="1904069"/>
                <a:ext cx="389863" cy="369332"/>
              </a:xfrm>
              <a:prstGeom prst="rect">
                <a:avLst/>
              </a:prstGeom>
              <a:blipFill>
                <a:blip r:embed="rId29"/>
                <a:stretch>
                  <a:fillRect r="-1093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9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 animBg="1"/>
      <p:bldP spid="24" grpId="0"/>
      <p:bldP spid="25" grpId="0" animBg="1"/>
      <p:bldP spid="26" grpId="0"/>
      <p:bldP spid="29" grpId="0"/>
      <p:bldP spid="30" grpId="0" animBg="1"/>
      <p:bldP spid="31" grpId="0"/>
      <p:bldP spid="28" grpId="0" animBg="1"/>
      <p:bldP spid="32" grpId="0"/>
      <p:bldP spid="33" grpId="0" animBg="1"/>
      <p:bldP spid="34" grpId="0" animBg="1"/>
      <p:bldP spid="35" grpId="0"/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7633" y="316101"/>
            <a:ext cx="10270200" cy="128089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  <a:cs typeface="Times New Roman" pitchFamily="18" charset="0"/>
              </a:rPr>
              <a:t>4</a:t>
            </a:r>
            <a:r>
              <a:rPr lang="uk-UA" b="1" dirty="0">
                <a:latin typeface="+mn-lt"/>
                <a:cs typeface="Times New Roman" pitchFamily="18" charset="0"/>
              </a:rPr>
              <a:t>. Ринки капітальних активів, фінансового капіталу та послуг капіталу</a:t>
            </a:r>
            <a:endParaRPr lang="uk-UA" dirty="0">
              <a:latin typeface="+mn-lt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27632" y="1443789"/>
            <a:ext cx="10369296" cy="52861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Капітал і земля є </a:t>
            </a:r>
            <a:r>
              <a:rPr lang="uk-UA" b="1" i="1" dirty="0"/>
              <a:t>товарами довготривалого використання</a:t>
            </a:r>
            <a:r>
              <a:rPr lang="uk-UA" dirty="0"/>
              <a:t>, тому рішення фірм щодо їх залучення завжди повинні враховувати </a:t>
            </a:r>
            <a:r>
              <a:rPr lang="uk-UA" b="1" i="1" dirty="0"/>
              <a:t>фактор часу</a:t>
            </a:r>
            <a:r>
              <a:rPr lang="uk-UA" dirty="0"/>
              <a:t>. </a:t>
            </a:r>
          </a:p>
          <a:p>
            <a:pPr marL="0" indent="0">
              <a:buNone/>
            </a:pPr>
            <a:r>
              <a:rPr lang="uk-UA" dirty="0"/>
              <a:t>По суті єдиного ринку капіталу не існує, а є сукупність специфічних взаємопов’язаних ринків, які відображають </a:t>
            </a:r>
            <a:r>
              <a:rPr lang="uk-UA" i="1" dirty="0"/>
              <a:t>рух різних функціональних форм капіталу</a:t>
            </a:r>
            <a:r>
              <a:rPr lang="uk-UA" dirty="0"/>
              <a:t>. Тому для аналізу виділяють три</a:t>
            </a:r>
            <a:r>
              <a:rPr lang="uk-UA" b="1" i="1" dirty="0"/>
              <a:t> види ринків</a:t>
            </a:r>
            <a:r>
              <a:rPr lang="uk-UA" dirty="0"/>
              <a:t>:</a:t>
            </a:r>
          </a:p>
          <a:p>
            <a:pPr lvl="1"/>
            <a:r>
              <a:rPr lang="uk-UA" b="1" i="1" dirty="0"/>
              <a:t>ринок капітальних активів</a:t>
            </a:r>
            <a:r>
              <a:rPr lang="uk-UA" dirty="0"/>
              <a:t>;</a:t>
            </a:r>
          </a:p>
          <a:p>
            <a:pPr lvl="1"/>
            <a:r>
              <a:rPr lang="uk-UA" b="1" i="1" dirty="0"/>
              <a:t>ринок фінансового капіталу</a:t>
            </a:r>
            <a:r>
              <a:rPr lang="uk-UA" dirty="0"/>
              <a:t>;</a:t>
            </a:r>
          </a:p>
          <a:p>
            <a:pPr lvl="1"/>
            <a:r>
              <a:rPr lang="uk-UA" b="1" i="1" dirty="0"/>
              <a:t>ринок капітальних послуг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b="1" dirty="0"/>
              <a:t>На ринку капітальних активів</a:t>
            </a:r>
            <a:r>
              <a:rPr lang="uk-UA" dirty="0"/>
              <a:t> купують і продають </a:t>
            </a:r>
            <a:r>
              <a:rPr lang="uk-UA" b="1" i="1" dirty="0"/>
              <a:t>фізичний капітал</a:t>
            </a:r>
            <a:r>
              <a:rPr lang="uk-UA" dirty="0"/>
              <a:t>. </a:t>
            </a:r>
          </a:p>
          <a:p>
            <a:r>
              <a:rPr lang="uk-UA" dirty="0"/>
              <a:t>На обсяги </a:t>
            </a:r>
            <a:r>
              <a:rPr lang="uk-UA" b="1" i="1" dirty="0"/>
              <a:t>пропонування</a:t>
            </a:r>
            <a:r>
              <a:rPr lang="uk-UA" dirty="0"/>
              <a:t> капітального активу впливають: </a:t>
            </a:r>
          </a:p>
          <a:p>
            <a:pPr lvl="1"/>
            <a:r>
              <a:rPr lang="uk-UA" dirty="0"/>
              <a:t>запас активу - кількість заводів, устаткування, транспортних засобів тощо, які знаходяться у власності фірм на даний момент часу, </a:t>
            </a:r>
          </a:p>
          <a:p>
            <a:pPr lvl="1"/>
            <a:r>
              <a:rPr lang="uk-UA" dirty="0"/>
              <a:t>потік послуг від активу - кількість відпрацьованого часу машиною або устаткуванням за певний періоді </a:t>
            </a:r>
          </a:p>
          <a:p>
            <a:pPr lvl="1"/>
            <a:r>
              <a:rPr lang="uk-UA" dirty="0"/>
              <a:t>потік доходів - прибутки або платежі, одержані від функціонування капітального активу протягом певного періоду.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840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3558" y="624110"/>
            <a:ext cx="8911687" cy="1280890"/>
          </a:xfrm>
        </p:spPr>
        <p:txBody>
          <a:bodyPr/>
          <a:lstStyle/>
          <a:p>
            <a:pPr algn="ctr"/>
            <a:r>
              <a:rPr lang="uk-UA" b="1" i="1" dirty="0"/>
              <a:t>Ціна капітального активу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45920" y="1517583"/>
            <a:ext cx="9858692" cy="3777622"/>
          </a:xfrm>
        </p:spPr>
        <p:txBody>
          <a:bodyPr/>
          <a:lstStyle/>
          <a:p>
            <a:r>
              <a:rPr lang="uk-UA" dirty="0"/>
              <a:t>сума грошей, за яку одиниця капіталу може бути куплена або продана у кожний даний момент. </a:t>
            </a:r>
          </a:p>
          <a:p>
            <a:pPr marL="0" indent="0">
              <a:buNone/>
            </a:pPr>
            <a:r>
              <a:rPr lang="uk-UA" dirty="0"/>
              <a:t>Ціна капітального активу включає </a:t>
            </a:r>
            <a:r>
              <a:rPr lang="uk-UA" b="1" i="1" dirty="0"/>
              <a:t>сучасну цінність потоку майбутніх платежів</a:t>
            </a:r>
            <a:r>
              <a:rPr lang="uk-UA" dirty="0"/>
              <a:t>, отриманих власником за весь період використання даного активу.</a:t>
            </a:r>
          </a:p>
          <a:p>
            <a:r>
              <a:rPr lang="uk-UA" b="1" i="1" dirty="0"/>
              <a:t>Сучасна (поточна) цінність майбутніх платежів</a:t>
            </a:r>
            <a:r>
              <a:rPr lang="uk-UA" dirty="0"/>
              <a:t> – це сьогоднішнє значення суми, яка може бути виплачена в майбутньому.</a:t>
            </a:r>
          </a:p>
          <a:p>
            <a:r>
              <a:rPr lang="uk-UA" dirty="0"/>
              <a:t>Процедура, за допомогою якої обчислюється сьогоднішнє значення суми, яка може бути одержана в майбутньому, називається </a:t>
            </a:r>
            <a:r>
              <a:rPr lang="uk-UA" b="1" i="1" dirty="0"/>
              <a:t>дисконтуванням</a:t>
            </a:r>
            <a:r>
              <a:rPr lang="uk-UA" dirty="0"/>
              <a:t>.</a:t>
            </a:r>
          </a:p>
          <a:p>
            <a:endParaRPr lang="uk-UA" dirty="0"/>
          </a:p>
          <a:p>
            <a:r>
              <a:rPr lang="uk-UA" dirty="0"/>
              <a:t>100 гривень зараз ≠ 100 гривень через місяць (квартал, рік)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749478"/>
              </p:ext>
            </p:extLst>
          </p:nvPr>
        </p:nvGraphicFramePr>
        <p:xfrm>
          <a:off x="1819540" y="5340417"/>
          <a:ext cx="8552920" cy="1060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352800" imgH="419100" progId="Equation.3">
                  <p:embed/>
                </p:oleObj>
              </mc:Choice>
              <mc:Fallback>
                <p:oleObj r:id="rId2" imgW="33528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540" y="5340417"/>
                        <a:ext cx="8552920" cy="1060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403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4922"/>
          </a:xfrm>
        </p:spPr>
        <p:txBody>
          <a:bodyPr/>
          <a:lstStyle/>
          <a:p>
            <a:r>
              <a:rPr lang="uk-UA" b="1" i="1" dirty="0"/>
              <a:t>Чиста сучасна цінність (</a:t>
            </a:r>
            <a:r>
              <a:rPr lang="en-US" b="1" i="1" dirty="0" err="1"/>
              <a:t>NPV</a:t>
            </a:r>
            <a:r>
              <a:rPr lang="uk-UA" b="1" i="1" dirty="0"/>
              <a:t>)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839433" y="1318225"/>
                <a:ext cx="10079665" cy="4476520"/>
              </a:xfrm>
            </p:spPr>
            <p:txBody>
              <a:bodyPr>
                <a:normAutofit/>
              </a:bodyPr>
              <a:lstStyle/>
              <a:p>
                <a:r>
                  <a:rPr lang="uk-UA" sz="2000" dirty="0"/>
                  <a:t>це дисконтована цінність потоків очікуваних прибутків за вирахуванням суми інвестиційних видатків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uk-UA" sz="2000" dirty="0"/>
                  <a:t>Рівняння дає </a:t>
                </a:r>
                <a:r>
                  <a:rPr lang="uk-UA" sz="2000" b="1" i="1" dirty="0"/>
                  <a:t>критерії інвестування</a:t>
                </a:r>
                <a:r>
                  <a:rPr lang="uk-UA" sz="2000" dirty="0"/>
                  <a:t>: фірмі варто інвестувати тільки тоді, коли чистий виграш позитивний, тобто чиста сучасна цінність очікуваних прибутків від інвестицій більша, ніж сума інвестиційних видатків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2000" dirty="0"/>
              </a:p>
              <a:p>
                <a:r>
                  <a:rPr lang="uk-UA" sz="2000" dirty="0"/>
                  <a:t>За умови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/>
                  <a:t> </a:t>
                </a:r>
                <a:r>
                  <a:rPr lang="uk-UA" sz="2000" dirty="0"/>
                  <a:t>інвестиційний проект слід відхилити.</a:t>
                </a:r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9433" y="1318225"/>
                <a:ext cx="10079665" cy="4476520"/>
              </a:xfrm>
              <a:blipFill>
                <a:blip r:embed="rId3"/>
                <a:stretch>
                  <a:fillRect l="-605" t="-68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547918"/>
              </p:ext>
            </p:extLst>
          </p:nvPr>
        </p:nvGraphicFramePr>
        <p:xfrm>
          <a:off x="3163824" y="2082514"/>
          <a:ext cx="8240630" cy="1456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438400" imgH="431800" progId="Equation.3">
                  <p:embed/>
                </p:oleObj>
              </mc:Choice>
              <mc:Fallback>
                <p:oleObj r:id="rId4" imgW="24384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24" y="2082514"/>
                        <a:ext cx="8240630" cy="14562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9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408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Приклад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704088" y="1600200"/>
                <a:ext cx="11420856" cy="43110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dirty="0"/>
                  <a:t>Очікується, що одиниця капіталу, вартість якої 200 </a:t>
                </a:r>
                <a:r>
                  <a:rPr lang="uk-UA" dirty="0" err="1"/>
                  <a:t>гр.од</a:t>
                </a:r>
                <a:r>
                  <a:rPr lang="uk-UA" dirty="0"/>
                  <a:t>., принесе в майбутньому потік доходів: </a:t>
                </a:r>
              </a:p>
              <a:p>
                <a:r>
                  <a:rPr lang="uk-UA" dirty="0"/>
                  <a:t>в перший рік: </a:t>
                </a:r>
                <a:r>
                  <a:rPr lang="en-US" dirty="0" err="1"/>
                  <a:t>FV</a:t>
                </a:r>
                <a:r>
                  <a:rPr lang="en-US" dirty="0"/>
                  <a:t> = 100</a:t>
                </a:r>
              </a:p>
              <a:p>
                <a:r>
                  <a:rPr lang="uk-UA" dirty="0"/>
                  <a:t>в другий рік: </a:t>
                </a:r>
                <a:r>
                  <a:rPr lang="en-US" dirty="0" err="1"/>
                  <a:t>FV</a:t>
                </a:r>
                <a:r>
                  <a:rPr lang="en-US" dirty="0"/>
                  <a:t> = 50</a:t>
                </a:r>
              </a:p>
              <a:p>
                <a:r>
                  <a:rPr lang="uk-UA" dirty="0"/>
                  <a:t>в третій рік: </a:t>
                </a:r>
                <a:r>
                  <a:rPr lang="en-US" dirty="0" err="1"/>
                  <a:t>FV</a:t>
                </a:r>
                <a:r>
                  <a:rPr lang="en-US" dirty="0"/>
                  <a:t> = 200</a:t>
                </a:r>
                <a:endParaRPr lang="uk-UA" dirty="0"/>
              </a:p>
              <a:p>
                <a:pPr marL="0" indent="0">
                  <a:buNone/>
                </a:pPr>
                <a:r>
                  <a:rPr lang="uk-UA" dirty="0"/>
                  <a:t>за </a:t>
                </a:r>
                <a:r>
                  <a:rPr lang="uk-UA" i="1" dirty="0"/>
                  <a:t>і=10% </a:t>
                </a:r>
                <a:r>
                  <a:rPr lang="uk-UA" dirty="0"/>
                  <a:t>поточна дисконтована цінність цього потоку обчислюється</a:t>
                </a:r>
              </a:p>
              <a:p>
                <a:pPr marL="0" indent="0">
                  <a:buNone/>
                </a:pPr>
                <a:endParaRPr lang="uk-UA" i="1" dirty="0"/>
              </a:p>
              <a:p>
                <a:pPr marL="0" indent="0">
                  <a:buNone/>
                </a:pPr>
                <a:endParaRPr lang="uk-UA" i="1" dirty="0"/>
              </a:p>
              <a:p>
                <a:pPr marL="0" indent="0">
                  <a:buNone/>
                </a:pPr>
                <a:endParaRPr lang="uk-UA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1+0,1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∗100+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∗50+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200=0,91∗100+0,83∗50+0,75∗200=282,58</m:t>
                          </m:r>
                        </m:e>
                      </m:nary>
                    </m:oMath>
                  </m:oMathPara>
                </a14:m>
                <a:endParaRPr lang="en-US" i="1" dirty="0"/>
              </a:p>
              <a:p>
                <a:pPr marL="0" indent="0" algn="ctr">
                  <a:buNone/>
                </a:pPr>
                <a:r>
                  <a:rPr lang="en-US" i="1" dirty="0"/>
                  <a:t>NPV = PV – E = 282,58-200=82,58&gt;0</a:t>
                </a:r>
                <a:endParaRPr lang="uk-UA" i="1" dirty="0"/>
              </a:p>
            </p:txBody>
          </p:sp>
        </mc:Choice>
        <mc:Fallback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4088" y="1600200"/>
                <a:ext cx="11420856" cy="4311022"/>
              </a:xfrm>
              <a:blipFill>
                <a:blip r:embed="rId2"/>
                <a:stretch>
                  <a:fillRect l="-481" t="-849" b="-42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/>
        </p:nvGraphicFramePr>
        <p:xfrm>
          <a:off x="1499616" y="3716662"/>
          <a:ext cx="7083863" cy="1042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959100" imgH="431800" progId="Equation.3">
                  <p:embed/>
                </p:oleObj>
              </mc:Choice>
              <mc:Fallback>
                <p:oleObj r:id="rId3" imgW="2959100" imgH="431800" progId="Equation.3">
                  <p:embed/>
                  <p:pic>
                    <p:nvPicPr>
                      <p:cNvPr id="5" name="Об'є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616" y="3716662"/>
                        <a:ext cx="7083863" cy="1042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682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Приклад 2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99032"/>
                <a:ext cx="11506200" cy="451219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uk-UA" dirty="0"/>
                  <a:t>Фермер хоче купити трактор. Продавець просить 18 тис. грн. Ставка банківського проценту – 10%. Очікується, що трактор буде приносити щорічно по 4000 грн. прибутку протягом трьох років, а потім може бути проданий за 10000 грн. Чи вигідно фермеру купити його за 18000 грн.?</a:t>
                </a:r>
                <a:endParaRPr lang="en-US" dirty="0"/>
              </a:p>
              <a:p>
                <a:r>
                  <a:rPr lang="uk-UA" dirty="0"/>
                  <a:t>4000×3+10000=22000 грн.</a:t>
                </a:r>
              </a:p>
              <a:p>
                <a:r>
                  <a:rPr lang="uk-UA" dirty="0"/>
                  <a:t>Помилкою буде складання усього доходу і суми, за яку трактор буде через три роки продано, і, порівнявши одержаний результат з ціною у 18000 грн., вважати, що покупка вигідна.</a:t>
                </a:r>
              </a:p>
              <a:p>
                <a:r>
                  <a:rPr lang="uk-UA" dirty="0"/>
                  <a:t>Ціна активу „трактор“ становить: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1+0,1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(4000+10000)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=0,91∗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+0,83∗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+0,75∗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17460</m:t>
                          </m:r>
                        </m:e>
                      </m:nary>
                    </m:oMath>
                  </m:oMathPara>
                </a14:m>
                <a:endParaRPr lang="en-US" i="1" dirty="0"/>
              </a:p>
              <a:p>
                <a:pPr marL="0" indent="0" algn="ctr">
                  <a:buNone/>
                </a:pPr>
                <a:r>
                  <a:rPr lang="en-US" sz="2800" i="1" dirty="0"/>
                  <a:t>NPV = PV – E = 17460-18000=</a:t>
                </a:r>
                <a:r>
                  <a:rPr lang="uk-UA" sz="2800" i="1" dirty="0"/>
                  <a:t> </a:t>
                </a:r>
                <a:r>
                  <a:rPr lang="en-US" sz="2800" i="1" dirty="0"/>
                  <a:t>-540</a:t>
                </a:r>
                <a:r>
                  <a:rPr lang="uk-UA" sz="2800" i="1" dirty="0"/>
                  <a:t> </a:t>
                </a:r>
                <a:r>
                  <a:rPr lang="en-US" sz="2800" i="1" dirty="0"/>
                  <a:t>&lt;</a:t>
                </a:r>
                <a:r>
                  <a:rPr lang="uk-UA" sz="2800" i="1" dirty="0"/>
                  <a:t> </a:t>
                </a:r>
                <a:r>
                  <a:rPr lang="en-US" sz="2800" i="1" dirty="0"/>
                  <a:t>0</a:t>
                </a:r>
                <a:endParaRPr lang="uk-UA" sz="2800" i="1" dirty="0"/>
              </a:p>
              <a:p>
                <a:r>
                  <a:rPr lang="uk-UA" dirty="0"/>
                  <a:t>Покупка трактора за ціною продавця не вигідна! Максимальна сума, яку фермеру доцільно сплатити, становить 17460 грн.</a:t>
                </a:r>
              </a:p>
            </p:txBody>
          </p:sp>
        </mc:Choice>
        <mc:Fallback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99032"/>
                <a:ext cx="11506200" cy="4512190"/>
              </a:xfrm>
              <a:blipFill>
                <a:blip r:embed="rId2"/>
                <a:stretch>
                  <a:fillRect l="-212" t="-811" r="-10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82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768" y="630936"/>
            <a:ext cx="9966959" cy="106070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/>
              <a:t>Похідний характер попиту на фактори виробництва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73643" y="1911096"/>
            <a:ext cx="10558168" cy="4636008"/>
          </a:xfrm>
        </p:spPr>
        <p:txBody>
          <a:bodyPr>
            <a:normAutofit/>
          </a:bodyPr>
          <a:lstStyle/>
          <a:p>
            <a:pPr lvl="0" algn="just"/>
            <a:r>
              <a:rPr lang="uk-UA" dirty="0"/>
              <a:t>похідний характер попиту на фактори виробництва означає, що він фактично </a:t>
            </a:r>
            <a:r>
              <a:rPr lang="uk-UA" b="1" i="1" dirty="0"/>
              <a:t>породжується попитом на товари і послуги</a:t>
            </a:r>
            <a:r>
              <a:rPr lang="uk-UA" dirty="0"/>
              <a:t>;</a:t>
            </a:r>
          </a:p>
          <a:p>
            <a:pPr lvl="0" algn="just"/>
            <a:r>
              <a:rPr lang="uk-UA" i="1" dirty="0"/>
              <a:t>по-друге</a:t>
            </a:r>
            <a:r>
              <a:rPr lang="uk-UA" dirty="0"/>
              <a:t>, </a:t>
            </a:r>
            <a:r>
              <a:rPr lang="uk-UA" b="1" i="1" dirty="0"/>
              <a:t>кількість різних видів ресурсів</a:t>
            </a:r>
            <a:r>
              <a:rPr lang="uk-UA" dirty="0"/>
              <a:t>, які купує фірма, </a:t>
            </a:r>
            <a:r>
              <a:rPr lang="uk-UA" b="1" i="1" dirty="0"/>
              <a:t>залежить від</a:t>
            </a:r>
            <a:r>
              <a:rPr lang="uk-UA" dirty="0"/>
              <a:t> </a:t>
            </a:r>
            <a:r>
              <a:rPr lang="uk-UA" b="1" i="1" dirty="0"/>
              <a:t>технології</a:t>
            </a:r>
            <a:r>
              <a:rPr lang="uk-UA" dirty="0"/>
              <a:t>, яку фірма обирає для виробництва продукції;</a:t>
            </a:r>
          </a:p>
          <a:p>
            <a:pPr lvl="0" algn="just"/>
            <a:r>
              <a:rPr lang="uk-UA" i="1" dirty="0"/>
              <a:t>по-третє</a:t>
            </a:r>
            <a:r>
              <a:rPr lang="uk-UA" dirty="0"/>
              <a:t>, </a:t>
            </a:r>
            <a:r>
              <a:rPr lang="uk-UA" b="1" i="1" dirty="0"/>
              <a:t>обсяг попиту</a:t>
            </a:r>
            <a:r>
              <a:rPr lang="uk-UA" dirty="0"/>
              <a:t> на кожен з факторів виробництва </a:t>
            </a:r>
            <a:r>
              <a:rPr lang="uk-UA" b="1" i="1" dirty="0"/>
              <a:t>залежить від</a:t>
            </a:r>
            <a:r>
              <a:rPr lang="uk-UA" dirty="0"/>
              <a:t> </a:t>
            </a:r>
            <a:r>
              <a:rPr lang="uk-UA" b="1" i="1" dirty="0"/>
              <a:t>співвідношення </a:t>
            </a:r>
            <a:r>
              <a:rPr lang="uk-UA" dirty="0"/>
              <a:t>його </a:t>
            </a:r>
            <a:r>
              <a:rPr lang="uk-UA" b="1" i="1" dirty="0"/>
              <a:t>продуктивності </a:t>
            </a:r>
            <a:r>
              <a:rPr lang="uk-UA" dirty="0"/>
              <a:t>і</a:t>
            </a:r>
            <a:r>
              <a:rPr lang="uk-UA" b="1" i="1" dirty="0"/>
              <a:t> ціни</a:t>
            </a:r>
            <a:r>
              <a:rPr lang="uk-UA" dirty="0"/>
              <a:t>.</a:t>
            </a:r>
          </a:p>
          <a:p>
            <a:pPr marL="0" indent="0" algn="just">
              <a:buNone/>
            </a:pPr>
            <a:r>
              <a:rPr lang="uk-UA" i="1" dirty="0"/>
              <a:t>Додатково ускладнює аналіз</a:t>
            </a:r>
            <a:r>
              <a:rPr lang="uk-UA" dirty="0"/>
              <a:t> те, що </a:t>
            </a:r>
            <a:r>
              <a:rPr lang="uk-UA" b="1" i="1" dirty="0"/>
              <a:t>попит на ринку факторів виробництва формується в складних умовах переплетіння різних ринкових структур</a:t>
            </a:r>
            <a:r>
              <a:rPr lang="uk-UA" dirty="0"/>
              <a:t>.</a:t>
            </a:r>
          </a:p>
          <a:p>
            <a:pPr marL="0" indent="0" algn="just">
              <a:buNone/>
            </a:pPr>
            <a:r>
              <a:rPr lang="uk-UA" b="1" i="1" dirty="0"/>
              <a:t>Водночас відносно попиту на ресурси діють ті ж закономірності, що і для попиту на готову продукцію</a:t>
            </a:r>
            <a:r>
              <a:rPr lang="uk-UA" dirty="0"/>
              <a:t>: </a:t>
            </a:r>
          </a:p>
          <a:p>
            <a:pPr lvl="1" algn="just"/>
            <a:r>
              <a:rPr lang="uk-UA" dirty="0"/>
              <a:t>між ціною і обсягом  попиту на ресурс існує обернена залежність; </a:t>
            </a:r>
          </a:p>
          <a:p>
            <a:pPr lvl="1" algn="just"/>
            <a:r>
              <a:rPr lang="uk-UA" dirty="0"/>
              <a:t>згідно з законом попиту чим вищою є ціна ресурсу, тим меншим за інших рівних умов буде обсяг попиту на нього. </a:t>
            </a:r>
            <a:endParaRPr lang="uk-UA" sz="2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457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705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4640" y="159691"/>
            <a:ext cx="10424160" cy="684926"/>
          </a:xfrm>
        </p:spPr>
        <p:txBody>
          <a:bodyPr/>
          <a:lstStyle/>
          <a:p>
            <a:pPr algn="ctr"/>
            <a:r>
              <a:rPr lang="uk-UA" b="1" i="1" dirty="0"/>
              <a:t>Інвестиції</a:t>
            </a:r>
            <a:r>
              <a:rPr lang="uk-UA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399032" y="981777"/>
                <a:ext cx="10708640" cy="5764463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uk-UA" dirty="0"/>
                  <a:t>це процес створення нового капіталу, який вимагає витрат фінансових ресурсів. </a:t>
                </a:r>
              </a:p>
              <a:p>
                <a:pPr marL="0" indent="0" algn="just">
                  <a:buNone/>
                </a:pPr>
                <a:r>
                  <a:rPr lang="en-US" sz="2200" b="1" dirty="0"/>
                  <a:t>The most important investment you can make is in YOURSELF (Warren Buffett)</a:t>
                </a:r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uk-UA" dirty="0"/>
                  <a:t>Рух всіх грошових коштів, що вкладаються у виробництво, утворює </a:t>
                </a:r>
                <a:r>
                  <a:rPr lang="uk-UA" b="1" i="1" dirty="0"/>
                  <a:t>ринок фінансового капіталу</a:t>
                </a:r>
                <a:r>
                  <a:rPr lang="uk-UA" dirty="0"/>
                  <a:t>. </a:t>
                </a:r>
              </a:p>
              <a:p>
                <a:pPr marL="0" indent="0" algn="just">
                  <a:buNone/>
                </a:pPr>
                <a:r>
                  <a:rPr lang="uk-UA" dirty="0"/>
                  <a:t>До </a:t>
                </a:r>
                <a:r>
                  <a:rPr lang="uk-UA" b="1" i="1" dirty="0"/>
                  <a:t>фінансового капіталу</a:t>
                </a:r>
                <a:r>
                  <a:rPr lang="uk-UA" dirty="0"/>
                  <a:t> відносять </a:t>
                </a:r>
                <a:r>
                  <a:rPr lang="uk-UA" b="1" i="1" dirty="0"/>
                  <a:t>грошові ресурси, що спрямовуються на розвиток виробництва</a:t>
                </a:r>
                <a:r>
                  <a:rPr lang="uk-UA" dirty="0"/>
                  <a:t>. </a:t>
                </a:r>
              </a:p>
              <a:p>
                <a:pPr marL="0" indent="0" algn="just">
                  <a:buNone/>
                </a:pPr>
                <a:r>
                  <a:rPr lang="uk-UA" dirty="0"/>
                  <a:t>Фінансовий капітал сам по собі речовим багатством не вважається. 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uk-UA" dirty="0"/>
                  <a:t>Фінансове багатство має цінність лише тому, що втілює в собі </a:t>
                </a:r>
                <a:r>
                  <a:rPr lang="uk-UA" b="1" i="1" dirty="0"/>
                  <a:t>право </a:t>
                </a:r>
                <a:r>
                  <a:rPr lang="uk-UA" dirty="0"/>
                  <a:t>на речове багатство(устаткування, споруди, будівлі виробничого призначення тощо). 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uk-UA" b="1" u="sng" dirty="0"/>
                  <a:t>Гроші також не вважаються економічним ресурсом</a:t>
                </a:r>
                <a:r>
                  <a:rPr lang="uk-UA" dirty="0"/>
                  <a:t>, оскільки неспроможні безпосередньо виробляти товари чи послуги. </a:t>
                </a:r>
              </a:p>
              <a:p>
                <a:pPr marL="0" indent="0" algn="just">
                  <a:buNone/>
                </a:pPr>
                <a:r>
                  <a:rPr lang="uk-UA" dirty="0"/>
                  <a:t>Основними учасниками ринку фінансового капіталу є </a:t>
                </a:r>
                <a:r>
                  <a:rPr lang="uk-UA" b="1" i="1" dirty="0"/>
                  <a:t>фірми,</a:t>
                </a:r>
                <a:r>
                  <a:rPr lang="uk-UA" dirty="0"/>
                  <a:t> які формують </a:t>
                </a:r>
                <a:r>
                  <a:rPr lang="uk-UA" b="1" i="1" dirty="0"/>
                  <a:t>попит на</a:t>
                </a:r>
                <a:r>
                  <a:rPr lang="uk-UA" dirty="0"/>
                  <a:t> кредитні кошти для реалізації довгострокових інвестиційних проектів, і </a:t>
                </a:r>
                <a:r>
                  <a:rPr lang="uk-UA" b="1" i="1" dirty="0"/>
                  <a:t>домогосподарства</a:t>
                </a:r>
                <a:r>
                  <a:rPr lang="uk-UA" dirty="0"/>
                  <a:t>, які формують </a:t>
                </a:r>
                <a:r>
                  <a:rPr lang="uk-UA" b="1" i="1" dirty="0"/>
                  <a:t>пропонування</a:t>
                </a:r>
                <a:r>
                  <a:rPr lang="uk-UA" dirty="0"/>
                  <a:t> позичкових коштів за рахунок заощаджень. </a:t>
                </a:r>
              </a:p>
              <a:p>
                <a:pPr marL="0" indent="0" algn="just">
                  <a:buNone/>
                </a:pPr>
                <a:r>
                  <a:rPr lang="uk-UA" b="1" i="1" dirty="0"/>
                  <a:t>Ціною</a:t>
                </a:r>
                <a:r>
                  <a:rPr lang="uk-UA" dirty="0"/>
                  <a:t> позичкового капіталу виступає </a:t>
                </a:r>
                <a:r>
                  <a:rPr lang="uk-UA" b="1" i="1" dirty="0"/>
                  <a:t>процент </a:t>
                </a:r>
                <a:r>
                  <a:rPr lang="uk-UA" dirty="0"/>
                  <a:t>– сума грошей, яку повинен сплатити позичальник за можливість тимчасового використання чужих грошей. Зазвичай оперують поняттям </a:t>
                </a:r>
                <a:r>
                  <a:rPr lang="uk-UA" b="1" i="1" dirty="0"/>
                  <a:t>ставки </a:t>
                </a:r>
                <a:r>
                  <a:rPr lang="uk-UA" dirty="0"/>
                  <a:t>або </a:t>
                </a:r>
                <a:r>
                  <a:rPr lang="uk-UA" b="1" i="1" dirty="0"/>
                  <a:t>норми проценту</a:t>
                </a:r>
                <a:r>
                  <a:rPr lang="uk-UA" dirty="0"/>
                  <a:t> як відношення суми сплаченого позичкового проценту </a:t>
                </a:r>
                <a:r>
                  <a:rPr lang="en-US" sz="2400" b="1" dirty="0"/>
                  <a:t>(R)</a:t>
                </a:r>
                <a:r>
                  <a:rPr lang="uk-UA" sz="2400" b="1" dirty="0"/>
                  <a:t> </a:t>
                </a:r>
                <a:r>
                  <a:rPr lang="uk-UA" dirty="0"/>
                  <a:t>до позиченої суми </a:t>
                </a:r>
                <a:r>
                  <a:rPr lang="uk-UA" sz="2400" b="1" dirty="0"/>
                  <a:t>(К): </a:t>
                </a:r>
                <a:endParaRPr lang="en-US" sz="2400" b="1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uk-UA" sz="2600" b="1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9032" y="981777"/>
                <a:ext cx="10708640" cy="5764463"/>
              </a:xfrm>
              <a:blipFill>
                <a:blip r:embed="rId2"/>
                <a:stretch>
                  <a:fillRect l="-740" t="-1163" r="-39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6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7381" y="624110"/>
            <a:ext cx="8911687" cy="752303"/>
          </a:xfrm>
        </p:spPr>
        <p:txBody>
          <a:bodyPr/>
          <a:lstStyle/>
          <a:p>
            <a:pPr algn="ctr"/>
            <a:r>
              <a:rPr lang="uk-UA" b="1" dirty="0"/>
              <a:t>Ринок послуг капіталу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290320" y="1376413"/>
                <a:ext cx="10548754" cy="5258067"/>
              </a:xfrm>
            </p:spPr>
            <p:txBody>
              <a:bodyPr/>
              <a:lstStyle/>
              <a:p>
                <a:r>
                  <a:rPr lang="uk-UA" dirty="0"/>
                  <a:t> це </a:t>
                </a:r>
                <a:r>
                  <a:rPr lang="uk-UA" b="1" i="1" dirty="0"/>
                  <a:t>орендний ринок.</a:t>
                </a:r>
                <a:r>
                  <a:rPr lang="uk-UA" dirty="0"/>
                  <a:t> </a:t>
                </a:r>
              </a:p>
              <a:p>
                <a:pPr marL="0" indent="0">
                  <a:buNone/>
                </a:pPr>
                <a:r>
                  <a:rPr lang="uk-UA" dirty="0"/>
                  <a:t>Орендні відносини виникають, коли власник нерухомого майна передає його в тимчасове користування іншій особі за певну плату.</a:t>
                </a:r>
              </a:p>
              <a:p>
                <a:pPr marL="0" indent="0">
                  <a:buNone/>
                </a:pPr>
                <a:r>
                  <a:rPr lang="uk-UA" dirty="0"/>
                  <a:t>Ціна капітальних послуг одержала назву </a:t>
                </a:r>
                <a:r>
                  <a:rPr lang="uk-UA" b="1" i="1" dirty="0"/>
                  <a:t>рентної оцінки капіталу</a:t>
                </a:r>
                <a:r>
                  <a:rPr lang="uk-UA" dirty="0"/>
                  <a:t>. На практиці вона формується як </a:t>
                </a:r>
                <a:r>
                  <a:rPr lang="uk-UA" b="1" i="1" dirty="0"/>
                  <a:t>орендна плата</a:t>
                </a:r>
                <a:r>
                  <a:rPr lang="uk-UA" dirty="0"/>
                  <a:t>.</a:t>
                </a:r>
              </a:p>
              <a:p>
                <a:pPr marL="0" indent="0">
                  <a:buNone/>
                </a:pPr>
                <a:r>
                  <a:rPr lang="uk-UA" b="1" i="1" dirty="0"/>
                  <a:t>Величина орендної плати</a:t>
                </a:r>
                <a:r>
                  <a:rPr lang="uk-UA" dirty="0"/>
                  <a:t>, яка дозволяє власнику капіталу </a:t>
                </a:r>
                <a:r>
                  <a:rPr lang="uk-UA" b="1" i="1" dirty="0"/>
                  <a:t>покрити альтернативні витрати</a:t>
                </a:r>
                <a:r>
                  <a:rPr lang="uk-UA" dirty="0"/>
                  <a:t>, пов’язані з володінням даним капітальним активом, називається </a:t>
                </a:r>
                <a:r>
                  <a:rPr lang="uk-UA" b="1" i="1" dirty="0"/>
                  <a:t>мінімально прийнятною рентною оцінкою</a:t>
                </a:r>
                <a:r>
                  <a:rPr lang="uk-UA" dirty="0"/>
                  <a:t> використання капітального активу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uk-UA" sz="2400" dirty="0"/>
              </a:p>
              <a:p>
                <a:pPr marL="0" indent="0">
                  <a:buNone/>
                </a:pPr>
                <a:r>
                  <a:rPr lang="uk-UA" dirty="0"/>
                  <a:t>Її рівень визначається трьома чинниками:</a:t>
                </a:r>
              </a:p>
              <a:p>
                <a:r>
                  <a:rPr lang="uk-UA" dirty="0"/>
                  <a:t>реальною процентною ставкою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dirty="0"/>
                  <a:t>;</a:t>
                </a:r>
              </a:p>
              <a:p>
                <a:r>
                  <a:rPr lang="uk-UA" dirty="0"/>
                  <a:t>ціною капітального блага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𝑲</m:t>
                    </m:r>
                  </m:oMath>
                </a14:m>
                <a:r>
                  <a:rPr lang="en-US" dirty="0"/>
                  <a:t>;</a:t>
                </a:r>
              </a:p>
              <a:p>
                <a:r>
                  <a:rPr lang="uk-UA" dirty="0"/>
                  <a:t>нормою амортизації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dirty="0"/>
                  <a:t>.</a:t>
                </a:r>
                <a:endParaRPr lang="uk-UA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0320" y="1376413"/>
                <a:ext cx="10548754" cy="5258067"/>
              </a:xfrm>
              <a:blipFill>
                <a:blip r:embed="rId3"/>
                <a:stretch>
                  <a:fillRect l="-520" t="-69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8440"/>
              </p:ext>
            </p:extLst>
          </p:nvPr>
        </p:nvGraphicFramePr>
        <p:xfrm>
          <a:off x="5514206" y="5467150"/>
          <a:ext cx="4853887" cy="88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244600" imgH="228600" progId="Equation.3">
                  <p:embed/>
                </p:oleObj>
              </mc:Choice>
              <mc:Fallback>
                <p:oleObj r:id="rId4" imgW="1244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206" y="5467150"/>
                        <a:ext cx="4853887" cy="8839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34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878" y="216358"/>
            <a:ext cx="9697077" cy="758720"/>
          </a:xfrm>
        </p:spPr>
        <p:txBody>
          <a:bodyPr/>
          <a:lstStyle/>
          <a:p>
            <a:r>
              <a:rPr lang="uk-UA" b="1"/>
              <a:t>5. Ринок </a:t>
            </a:r>
            <a:r>
              <a:rPr lang="uk-UA" b="1" dirty="0"/>
              <a:t>землі. Визначення ціни землі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694043" y="1007564"/>
                <a:ext cx="10320745" cy="56771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uk-UA" sz="2400" dirty="0"/>
                  <a:t>Особливості функціонування </a:t>
                </a:r>
                <a:r>
                  <a:rPr lang="uk-UA" sz="2400" b="1" i="1" dirty="0"/>
                  <a:t>ринку землі</a:t>
                </a:r>
                <a:r>
                  <a:rPr lang="uk-UA" sz="2400" dirty="0"/>
                  <a:t> пов’язані з тим, що загальні обсяги її пропонування не можна змінити. </a:t>
                </a:r>
              </a:p>
              <a:p>
                <a:pPr marL="0" indent="0">
                  <a:buNone/>
                </a:pPr>
                <a:r>
                  <a:rPr lang="uk-UA" sz="2400" b="1" i="1" dirty="0"/>
                  <a:t>Пропонування землі абсолютно нееластичне</a:t>
                </a:r>
                <a:r>
                  <a:rPr lang="uk-UA" sz="2400" dirty="0"/>
                  <a:t>, тому </a:t>
                </a:r>
                <a:r>
                  <a:rPr lang="uk-UA" sz="2400" b="1" i="1" dirty="0"/>
                  <a:t>ціна землі</a:t>
                </a:r>
                <a:r>
                  <a:rPr lang="uk-UA" sz="2400" dirty="0"/>
                  <a:t> залежить лише від </a:t>
                </a:r>
                <a:r>
                  <a:rPr lang="uk-UA" sz="2400" b="1" i="1" dirty="0"/>
                  <a:t>змін у попиті</a:t>
                </a:r>
                <a:r>
                  <a:rPr lang="uk-UA" sz="2400" dirty="0"/>
                  <a:t> на неї. </a:t>
                </a:r>
              </a:p>
              <a:p>
                <a:pPr marL="0" indent="0">
                  <a:buNone/>
                </a:pPr>
                <a:r>
                  <a:rPr lang="uk-UA" sz="2400" dirty="0"/>
                  <a:t>Доход, одержаний від здачі землі в оренду, має рентну природу. </a:t>
                </a:r>
              </a:p>
              <a:p>
                <a:r>
                  <a:rPr lang="uk-UA" sz="2400" b="1" i="1" dirty="0"/>
                  <a:t>Земельна рента</a:t>
                </a:r>
                <a:r>
                  <a:rPr lang="uk-UA" sz="2400" dirty="0"/>
                  <a:t> – це регулярно одержуваний землевласником надлишковий доход, не пов’язаний з підприємницькою діяльністю. </a:t>
                </a:r>
              </a:p>
              <a:p>
                <a:r>
                  <a:rPr lang="uk-UA" sz="2400" dirty="0"/>
                  <a:t>З точки зору орендарів – це необхідні витрати, які утримують дані ділянки землі від їх альтернативного використання.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</m:sSub>
                      <m:r>
                        <a:rPr lang="en-US" sz="48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</m:sSub>
                        </m:num>
                        <m:den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den>
                      </m:f>
                      <m:r>
                        <a:rPr lang="en-US" sz="4800" b="1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4800" b="1" i="1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sz="4800" b="1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94043" y="1007564"/>
                <a:ext cx="10320745" cy="5677189"/>
              </a:xfrm>
              <a:blipFill>
                <a:blip r:embed="rId2"/>
                <a:stretch>
                  <a:fillRect l="-945" t="-858" r="-65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224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222744" y="2016642"/>
                <a:ext cx="10834761" cy="44266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4000" b="1" i="1" smtClean="0">
                              <a:latin typeface="Cambria Math" panose="02040503050406030204" pitchFamily="18" charset="0"/>
                            </a:rPr>
                            <m:t>Ціна активу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</m:sSub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000" b="1" i="1" smtClean="0">
                                  <a:latin typeface="Cambria Math" panose="02040503050406030204" pitchFamily="18" charset="0"/>
                                </a:rPr>
                                <m:t>Доход активу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</m:sSub>
                        </m:num>
                        <m:den>
                          <m:r>
                            <a:rPr lang="uk-UA" sz="4000" b="1" i="1" smtClean="0">
                              <a:latin typeface="Cambria Math" panose="02040503050406030204" pitchFamily="18" charset="0"/>
                            </a:rPr>
                            <m:t>Процентна ставка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uk-UA" sz="4000" b="1" dirty="0"/>
              </a:p>
              <a:p>
                <a:pPr marL="0" indent="0">
                  <a:buNone/>
                </a:pPr>
                <a:endParaRPr lang="uk-UA" dirty="0"/>
              </a:p>
              <a:p>
                <a:pPr marL="0" indent="0">
                  <a:buNone/>
                </a:pPr>
                <a:r>
                  <a:rPr lang="uk-UA" dirty="0"/>
                  <a:t>Оренда квартири 12000*12=144000</a:t>
                </a:r>
              </a:p>
              <a:p>
                <a:pPr marL="0" indent="0">
                  <a:buNone/>
                </a:pPr>
                <a:r>
                  <a:rPr lang="uk-UA" dirty="0"/>
                  <a:t>Процентна ставка = 10%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1" i="1">
                            <a:latin typeface="Cambria Math" panose="02040503050406030204" pitchFamily="18" charset="0"/>
                          </a:rPr>
                          <m:t>Ціна активу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b="1" i="1" smtClean="0">
                            <a:latin typeface="Cambria Math" panose="02040503050406030204" pitchFamily="18" charset="0"/>
                          </a:rPr>
                          <m:t>𝟏𝟒𝟒</m:t>
                        </m:r>
                        <m:r>
                          <a:rPr lang="uk-UA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uk-UA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uk-UA" b="1" i="1" smtClean="0">
                            <a:latin typeface="Cambria Math" panose="02040503050406030204" pitchFamily="18" charset="0"/>
                          </a:rPr>
                          <m:t>%</m:t>
                        </m:r>
                      </m:den>
                    </m:f>
                    <m:r>
                      <a:rPr lang="en-US" b="1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uk-UA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uk-UA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uk-UA" b="1" i="1" smtClean="0">
                        <a:latin typeface="Cambria Math" panose="02040503050406030204" pitchFamily="18" charset="0"/>
                      </a:rPr>
                      <m:t>𝟒𝟒𝟎</m:t>
                    </m:r>
                    <m:r>
                      <a:rPr lang="uk-UA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uk-UA" b="1" i="1" smtClean="0"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uk-UA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uk-UA" b="1" dirty="0"/>
                  <a:t> ________</a:t>
                </a:r>
                <a:r>
                  <a:rPr lang="en-US" b="1" dirty="0"/>
                  <a:t>$</a:t>
                </a:r>
              </a:p>
              <a:p>
                <a:pPr marL="0" indent="0">
                  <a:buNone/>
                </a:pPr>
                <a:r>
                  <a:rPr lang="uk-UA" b="1" dirty="0"/>
                  <a:t>Ціна квартири 55000</a:t>
                </a:r>
                <a:r>
                  <a:rPr lang="en-US" b="1" dirty="0"/>
                  <a:t>$=55000*</a:t>
                </a:r>
                <a:r>
                  <a:rPr lang="uk-UA" b="1" dirty="0"/>
                  <a:t>40</a:t>
                </a:r>
                <a:r>
                  <a:rPr lang="en-US" b="1" dirty="0"/>
                  <a:t>=</a:t>
                </a:r>
                <a:r>
                  <a:rPr lang="uk-UA" b="1" dirty="0"/>
                  <a:t>2 200 000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uk-UA" b="1" dirty="0"/>
                  <a:t>2200</a:t>
                </a:r>
                <a:r>
                  <a:rPr lang="en-US" b="1" dirty="0"/>
                  <a:t>000*0,1=</a:t>
                </a:r>
                <a:r>
                  <a:rPr lang="uk-UA" b="1" dirty="0"/>
                  <a:t>220 000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uk-UA" b="1" dirty="0"/>
                  <a:t>220000</a:t>
                </a:r>
                <a:r>
                  <a:rPr lang="en-US" b="1" dirty="0"/>
                  <a:t>/12= </a:t>
                </a:r>
                <a:r>
                  <a:rPr lang="uk-UA" b="1" dirty="0"/>
                  <a:t>18333</a:t>
                </a:r>
              </a:p>
            </p:txBody>
          </p:sp>
        </mc:Choice>
        <mc:Fallback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22744" y="2016642"/>
                <a:ext cx="10834761" cy="4426688"/>
              </a:xfrm>
              <a:blipFill>
                <a:blip r:embed="rId2"/>
                <a:stretch>
                  <a:fillRect l="-50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36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979920" y="294640"/>
            <a:ext cx="5013158" cy="6400800"/>
          </a:xfrm>
        </p:spPr>
        <p:txBody>
          <a:bodyPr>
            <a:normAutofit/>
          </a:bodyPr>
          <a:lstStyle/>
          <a:p>
            <a:pPr algn="just"/>
            <a:r>
              <a:rPr lang="uk-UA" sz="2000" dirty="0"/>
              <a:t>Визначення </a:t>
            </a:r>
            <a:r>
              <a:rPr lang="uk-UA" sz="2000" b="1" i="1" dirty="0"/>
              <a:t>ринкової ціни землі</a:t>
            </a:r>
            <a:r>
              <a:rPr lang="uk-UA" sz="2000" dirty="0"/>
              <a:t>, якщо вона продається, а не здається в оренду, має певні особливості, пов’язані з тим, що земля – це безстроковий вічний актив, який не зношується повністю від тривалого використання.</a:t>
            </a:r>
          </a:p>
          <a:p>
            <a:pPr algn="just"/>
            <a:r>
              <a:rPr lang="uk-UA" sz="2000" dirty="0"/>
              <a:t>для обчислення ціни землі як безстрокового активу застосовують просту формулу, за якою вона визначається як капіталізована земельна рента</a:t>
            </a:r>
          </a:p>
          <a:p>
            <a:pPr algn="just"/>
            <a:r>
              <a:rPr lang="uk-UA" sz="2000" dirty="0"/>
              <a:t>Це означає, що </a:t>
            </a:r>
            <a:r>
              <a:rPr lang="uk-UA" sz="2000" b="1" dirty="0"/>
              <a:t>ділянка землі продається за таку суму, яка, якщо буде покладена в банк під очікувану ставку проценту, принесе доход такої ж величини, як і земельна ділянка.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364720" y="735991"/>
            <a:ext cx="4029740" cy="4968881"/>
            <a:chOff x="3920" y="3327"/>
            <a:chExt cx="3411" cy="418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4091" y="6971"/>
              <a:ext cx="32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Рівновага на ринку землі.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Утворення земельної ренти</a:t>
              </a:r>
              <a:endParaRPr kumimoji="0" lang="uk-UA" altLang="uk-UA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1748" name="Picture 4" descr="Rozd 16-6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" y="3327"/>
              <a:ext cx="3268" cy="3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0128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69167"/>
            <a:ext cx="10021823" cy="884650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Попит фірми на один змінний фактор</a:t>
            </a:r>
            <a:endParaRPr lang="uk-UA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28800" y="1542361"/>
            <a:ext cx="9948672" cy="5166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Теоретичною основою аналізу </a:t>
            </a:r>
            <a:r>
              <a:rPr lang="uk-UA" b="1" i="1" dirty="0"/>
              <a:t>є короткострокова виробнича функція і закон спадної віддачі</a:t>
            </a:r>
          </a:p>
          <a:p>
            <a:pPr marL="0" indent="0">
              <a:buNone/>
            </a:pPr>
            <a:r>
              <a:rPr lang="uk-UA" dirty="0"/>
              <a:t>В аналізі попиту на фактори виробництва ми спрощуємо ситуацію і </a:t>
            </a:r>
            <a:r>
              <a:rPr lang="uk-UA" b="1" i="1" dirty="0"/>
              <a:t>припускаємо, що закон спадної віддачі починає діяти з самої першої одиниці змінного ресурсу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Перед фірмою постає </a:t>
            </a:r>
            <a:r>
              <a:rPr lang="uk-UA" b="1" i="1" dirty="0"/>
              <a:t>проблема визначення оптимальної кількості покупок </a:t>
            </a:r>
            <a:r>
              <a:rPr lang="uk-UA" b="1" i="1" dirty="0" err="1"/>
              <a:t>фактора</a:t>
            </a:r>
            <a:r>
              <a:rPr lang="uk-UA" b="1" i="1" dirty="0"/>
              <a:t> виробництва з метою максимізації чистої вигоди</a:t>
            </a:r>
            <a:r>
              <a:rPr lang="uk-UA" dirty="0"/>
              <a:t>.</a:t>
            </a:r>
          </a:p>
          <a:p>
            <a:r>
              <a:rPr lang="uk-UA" b="1" i="1" dirty="0"/>
              <a:t>Чиста вигода</a:t>
            </a:r>
            <a:r>
              <a:rPr lang="uk-UA" dirty="0"/>
              <a:t> покупця </a:t>
            </a:r>
            <a:r>
              <a:rPr lang="en-US" sz="2600" b="1" dirty="0"/>
              <a:t>NB</a:t>
            </a:r>
            <a:r>
              <a:rPr lang="en-US" dirty="0"/>
              <a:t> (</a:t>
            </a:r>
            <a:r>
              <a:rPr lang="en-US" dirty="0" err="1"/>
              <a:t>netto</a:t>
            </a:r>
            <a:r>
              <a:rPr lang="en-US" dirty="0"/>
              <a:t> benefit) </a:t>
            </a:r>
            <a:r>
              <a:rPr lang="en-US" sz="2600" b="1" dirty="0"/>
              <a:t>= V</a:t>
            </a:r>
            <a:r>
              <a:rPr lang="uk-UA" sz="2600" b="1" dirty="0"/>
              <a:t> (</a:t>
            </a:r>
            <a:r>
              <a:rPr lang="en-US" sz="2600" b="1" dirty="0"/>
              <a:t>value) – E (expenses)</a:t>
            </a:r>
            <a:endParaRPr lang="en-US" b="1" dirty="0"/>
          </a:p>
          <a:p>
            <a:pPr marL="0" indent="0">
              <a:buNone/>
            </a:pPr>
            <a:r>
              <a:rPr lang="uk-UA" b="1" i="1" dirty="0"/>
              <a:t>Загальне правило максимізації вигоди для покупця</a:t>
            </a:r>
            <a:r>
              <a:rPr lang="uk-UA" dirty="0"/>
              <a:t> полягає у тому, що </a:t>
            </a:r>
            <a:r>
              <a:rPr lang="uk-UA" b="1" i="1" dirty="0"/>
              <a:t>чиста ви­года максимізується, коли гранична цінність покупки стає рів­ною граничним видаткам на неї:</a:t>
            </a:r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188290"/>
              </p:ext>
            </p:extLst>
          </p:nvPr>
        </p:nvGraphicFramePr>
        <p:xfrm>
          <a:off x="5357368" y="5049445"/>
          <a:ext cx="263060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85502" imgH="177723" progId="Equation.3">
                  <p:embed/>
                </p:oleObj>
              </mc:Choice>
              <mc:Fallback>
                <p:oleObj r:id="rId2" imgW="685502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368" y="5049445"/>
                        <a:ext cx="2630606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121550"/>
              </p:ext>
            </p:extLst>
          </p:nvPr>
        </p:nvGraphicFramePr>
        <p:xfrm>
          <a:off x="5383375" y="6023789"/>
          <a:ext cx="2384863" cy="646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660113" imgH="177723" progId="Equation.3">
                  <p:embed/>
                </p:oleObj>
              </mc:Choice>
              <mc:Fallback>
                <p:oleObj r:id="rId4" imgW="660113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375" y="6023789"/>
                        <a:ext cx="2384863" cy="646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1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45" y="95694"/>
            <a:ext cx="10266088" cy="106429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+mn-lt"/>
                <a:cs typeface="Times New Roman" pitchFamily="18" charset="0"/>
              </a:rPr>
              <a:t>Гранична цінність покупки </a:t>
            </a:r>
            <a:br>
              <a:rPr lang="uk-UA" dirty="0">
                <a:latin typeface="+mn-lt"/>
                <a:cs typeface="Times New Roman" pitchFamily="18" charset="0"/>
              </a:rPr>
            </a:br>
            <a:r>
              <a:rPr lang="uk-UA" b="1" i="1" dirty="0">
                <a:latin typeface="+mn-lt"/>
                <a:cs typeface="Times New Roman" pitchFamily="18" charset="0"/>
              </a:rPr>
              <a:t>для покупця ресурсу (</a:t>
            </a:r>
            <a:r>
              <a:rPr lang="en-US" b="1" i="1" dirty="0">
                <a:latin typeface="+mn-lt"/>
                <a:cs typeface="Times New Roman" pitchFamily="18" charset="0"/>
              </a:rPr>
              <a:t>MV)</a:t>
            </a:r>
            <a:endParaRPr lang="uk-UA" dirty="0">
              <a:latin typeface="+mn-lt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405554" y="1383278"/>
                <a:ext cx="10469879" cy="5240805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uk-UA" dirty="0"/>
                  <a:t>вимірюється </a:t>
                </a:r>
                <a:r>
                  <a:rPr lang="uk-UA" i="1" dirty="0"/>
                  <a:t>спеціальним показником</a:t>
                </a:r>
                <a:r>
                  <a:rPr lang="uk-UA" dirty="0"/>
                  <a:t> </a:t>
                </a:r>
                <a:r>
                  <a:rPr lang="uk-UA" b="1" i="1" dirty="0"/>
                  <a:t>граничної доходності ресурсу</a:t>
                </a:r>
                <a:r>
                  <a:rPr lang="uk-UA" dirty="0"/>
                  <a:t>.</a:t>
                </a:r>
              </a:p>
              <a:p>
                <a:pPr marL="0" indent="0">
                  <a:buNone/>
                </a:pPr>
                <a:r>
                  <a:rPr lang="uk-UA" b="1" i="1" dirty="0"/>
                  <a:t>Гранична доходність ресурсу</a:t>
                </a:r>
                <a:r>
                  <a:rPr lang="uk-UA" dirty="0"/>
                  <a:t> – це </a:t>
                </a:r>
                <a:r>
                  <a:rPr lang="uk-UA" b="1" i="1" dirty="0"/>
                  <a:t>грошовий вираз граничної продуктивності змінного </a:t>
                </a:r>
                <a:r>
                  <a:rPr lang="uk-UA" b="1" i="1" dirty="0" err="1"/>
                  <a:t>фактора</a:t>
                </a:r>
                <a:r>
                  <a:rPr lang="uk-UA" b="1" i="1" dirty="0"/>
                  <a:t> виробництва,</a:t>
                </a:r>
                <a:r>
                  <a:rPr lang="uk-UA" dirty="0"/>
                  <a:t> величина якого залежить від двох змінних: </a:t>
                </a:r>
              </a:p>
              <a:p>
                <a:pPr lvl="1"/>
                <a:r>
                  <a:rPr lang="uk-UA" b="1" i="1" dirty="0"/>
                  <a:t>граничної про­дуктивності змінного ресурсу</a:t>
                </a:r>
                <a:r>
                  <a:rPr lang="en-US" b="1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𝑴𝑷</m:t>
                        </m:r>
                      </m:e>
                      <m:sub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sub>
                    </m:sSub>
                  </m:oMath>
                </a14:m>
                <a:endParaRPr lang="uk-UA" sz="2600" b="1" i="1" dirty="0"/>
              </a:p>
              <a:p>
                <a:pPr lvl="1"/>
                <a:r>
                  <a:rPr lang="uk-UA" b="1" i="1" dirty="0"/>
                  <a:t>граничного виторгу від продажу готової продукції</a:t>
                </a:r>
                <a:r>
                  <a:rPr lang="en-US" b="1" i="1" dirty="0"/>
                  <a:t>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𝑴𝑹</m:t>
                    </m:r>
                  </m:oMath>
                </a14:m>
                <a:r>
                  <a:rPr lang="uk-UA" b="1" i="1" dirty="0"/>
                  <a:t>, створеної додатковою одиницею ресурсу</a:t>
                </a:r>
              </a:p>
              <a:p>
                <a:pPr lvl="1"/>
                <a:endParaRPr lang="uk-UA" b="1" i="1" dirty="0"/>
              </a:p>
              <a:p>
                <a:pPr lvl="1"/>
                <a:endParaRPr lang="uk-UA" b="1" i="1" dirty="0"/>
              </a:p>
              <a:p>
                <a:pPr marL="457200" lvl="1" indent="0">
                  <a:buNone/>
                </a:pPr>
                <a:r>
                  <a:rPr lang="uk-UA" dirty="0"/>
                  <a:t>Її також можна обчислити </a:t>
                </a:r>
                <a:r>
                  <a:rPr lang="uk-UA" b="1" i="1" dirty="0"/>
                  <a:t>як приріст сукупного виторгу від приросту змінного ресурсу на одиницю</a:t>
                </a:r>
                <a:r>
                  <a:rPr lang="uk-UA" dirty="0"/>
                  <a:t>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9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900" b="0" i="1" smtClean="0">
                              <a:latin typeface="Cambria Math" panose="02040503050406030204" pitchFamily="18" charset="0"/>
                            </a:rPr>
                            <m:t>𝑀𝑅𝑃</m:t>
                          </m:r>
                        </m:e>
                        <m:sub>
                          <m:r>
                            <a:rPr lang="en-US" sz="39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39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9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3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𝑇𝑅</m:t>
                              </m:r>
                            </m:e>
                            <m:sub>
                              <m:r>
                                <a:rPr lang="en-US" sz="3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en-US" sz="3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</m:oMath>
                  </m:oMathPara>
                </a14:m>
                <a:endParaRPr lang="uk-UA" dirty="0"/>
              </a:p>
              <a:p>
                <a:pPr lvl="1"/>
                <a:r>
                  <a:rPr lang="uk-UA" b="1" i="1" dirty="0"/>
                  <a:t>Для конкурентної фірми</a:t>
                </a:r>
                <a:r>
                  <a:rPr lang="uk-UA" dirty="0"/>
                  <a:t>, в якої граничний виторг співпадає з ціною продукції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𝑴𝑹</m:t>
                    </m:r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endParaRPr lang="en-US" sz="2600" b="1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1" i="1"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sz="26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sub>
                      </m:sSub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1" i="1">
                              <a:latin typeface="Cambria Math" panose="02040503050406030204" pitchFamily="18" charset="0"/>
                            </a:rPr>
                            <m:t>𝑴𝑷</m:t>
                          </m:r>
                        </m:e>
                        <m:sub>
                          <m:r>
                            <a:rPr lang="en-US" sz="2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sub>
                      </m:sSub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uk-UA" sz="2600" b="1" i="1" dirty="0"/>
              </a:p>
              <a:p>
                <a:pPr marL="457200" lvl="1" indent="0">
                  <a:buNone/>
                </a:pPr>
                <a:endParaRPr lang="uk-UA" b="1" i="1" dirty="0"/>
              </a:p>
              <a:p>
                <a:pPr marL="457200" lvl="1" indent="0">
                  <a:buNone/>
                </a:pPr>
                <a:endParaRPr lang="uk-UA" b="1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5554" y="1383278"/>
                <a:ext cx="10469879" cy="5240805"/>
              </a:xfrm>
              <a:blipFill>
                <a:blip r:embed="rId3"/>
                <a:stretch>
                  <a:fillRect l="-408" t="-34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202557"/>
              </p:ext>
            </p:extLst>
          </p:nvPr>
        </p:nvGraphicFramePr>
        <p:xfrm>
          <a:off x="4329762" y="3429000"/>
          <a:ext cx="3965336" cy="74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180588" imgH="215806" progId="Equation.3">
                  <p:embed/>
                </p:oleObj>
              </mc:Choice>
              <mc:Fallback>
                <p:oleObj r:id="rId4" imgW="1180588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762" y="3429000"/>
                        <a:ext cx="3965336" cy="745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59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769" y="624110"/>
            <a:ext cx="9931844" cy="1280890"/>
          </a:xfrm>
        </p:spPr>
        <p:txBody>
          <a:bodyPr/>
          <a:lstStyle/>
          <a:p>
            <a:r>
              <a:rPr lang="uk-UA" b="1" i="1" dirty="0"/>
              <a:t>Граничні видатки фірми на ресурс</a:t>
            </a:r>
            <a:r>
              <a:rPr lang="en-US" b="1" i="1" dirty="0"/>
              <a:t> (ME)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658679" y="1477926"/>
                <a:ext cx="9845933" cy="5071730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uk-UA" sz="2400" dirty="0"/>
                  <a:t>це зміна величини видатків на ресурс внаслідок купівлі ще однієї одиниці ресурсу, або додаткові видатки на залучення у виробництво додаткової одиниці ресурсу:</a:t>
                </a:r>
                <a:endParaRPr lang="en-US" sz="2400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𝑀𝐸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0"/>
                <a:r>
                  <a:rPr lang="uk-UA" sz="2400" dirty="0"/>
                  <a:t>Якщо будь-яка фірма </a:t>
                </a:r>
                <a:r>
                  <a:rPr lang="uk-UA" sz="2400" b="1" i="1" dirty="0"/>
                  <a:t>купує ресурс на конкурентному ринку ресурсів</a:t>
                </a:r>
                <a:r>
                  <a:rPr lang="uk-UA" sz="2400" dirty="0"/>
                  <a:t>, де ціна незмінна, то граничні видатки на ресурс співпадають з середніми видатками і ціною ресурсу: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8679" y="1477926"/>
                <a:ext cx="9845933" cy="5071730"/>
              </a:xfrm>
              <a:blipFill>
                <a:blip r:embed="rId3"/>
                <a:stretch>
                  <a:fillRect l="-867" t="-962" r="-92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719984"/>
              </p:ext>
            </p:extLst>
          </p:nvPr>
        </p:nvGraphicFramePr>
        <p:xfrm>
          <a:off x="5139070" y="5349532"/>
          <a:ext cx="2752125" cy="537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104421" imgH="215806" progId="Equation.3">
                  <p:embed/>
                </p:oleObj>
              </mc:Choice>
              <mc:Fallback>
                <p:oleObj r:id="rId4" imgW="1104421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9070" y="5349532"/>
                        <a:ext cx="2752125" cy="537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52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251" y="624110"/>
            <a:ext cx="10419907" cy="1280890"/>
          </a:xfrm>
        </p:spPr>
        <p:txBody>
          <a:bodyPr/>
          <a:lstStyle/>
          <a:p>
            <a:pPr algn="ctr"/>
            <a:r>
              <a:rPr lang="uk-UA" b="1" i="1" dirty="0"/>
              <a:t>Правило оптимального використання ресурсів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84251" y="2133600"/>
            <a:ext cx="9920361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прибуток будь-якої фірми буде максимізуватись за умови, що грани­чна доходність ресурсу буде рівною граничним видаткам на ресурс, або його ціні:</a:t>
            </a:r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565796"/>
              </p:ext>
            </p:extLst>
          </p:nvPr>
        </p:nvGraphicFramePr>
        <p:xfrm>
          <a:off x="3924482" y="3973601"/>
          <a:ext cx="3934750" cy="969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88614" imgH="215806" progId="Equation.3">
                  <p:embed/>
                </p:oleObj>
              </mc:Choice>
              <mc:Fallback>
                <p:oleObj r:id="rId2" imgW="888614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482" y="3973601"/>
                        <a:ext cx="3934750" cy="969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900"/>
              </p:ext>
            </p:extLst>
          </p:nvPr>
        </p:nvGraphicFramePr>
        <p:xfrm>
          <a:off x="4083971" y="5106730"/>
          <a:ext cx="3046140" cy="9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736280" imgH="215806" progId="Equation.3">
                  <p:embed/>
                </p:oleObj>
              </mc:Choice>
              <mc:Fallback>
                <p:oleObj r:id="rId4" imgW="736280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971" y="5106730"/>
                        <a:ext cx="3046140" cy="910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4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/>
        </p:nvGraphicFramePr>
        <p:xfrm>
          <a:off x="1655064" y="1380744"/>
          <a:ext cx="9354313" cy="5147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7929">
                  <a:extLst>
                    <a:ext uri="{9D8B030D-6E8A-4147-A177-3AD203B41FA5}">
                      <a16:colId xmlns:a16="http://schemas.microsoft.com/office/drawing/2014/main" val="408501385"/>
                    </a:ext>
                  </a:extLst>
                </a:gridCol>
                <a:gridCol w="2013184">
                  <a:extLst>
                    <a:ext uri="{9D8B030D-6E8A-4147-A177-3AD203B41FA5}">
                      <a16:colId xmlns:a16="http://schemas.microsoft.com/office/drawing/2014/main" val="2036128219"/>
                    </a:ext>
                  </a:extLst>
                </a:gridCol>
                <a:gridCol w="2136211">
                  <a:extLst>
                    <a:ext uri="{9D8B030D-6E8A-4147-A177-3AD203B41FA5}">
                      <a16:colId xmlns:a16="http://schemas.microsoft.com/office/drawing/2014/main" val="2467051190"/>
                    </a:ext>
                  </a:extLst>
                </a:gridCol>
                <a:gridCol w="1890155">
                  <a:extLst>
                    <a:ext uri="{9D8B030D-6E8A-4147-A177-3AD203B41FA5}">
                      <a16:colId xmlns:a16="http://schemas.microsoft.com/office/drawing/2014/main" val="845691896"/>
                    </a:ext>
                  </a:extLst>
                </a:gridCol>
                <a:gridCol w="1976834">
                  <a:extLst>
                    <a:ext uri="{9D8B030D-6E8A-4147-A177-3AD203B41FA5}">
                      <a16:colId xmlns:a16="http://schemas.microsoft.com/office/drawing/2014/main" val="1172749922"/>
                    </a:ext>
                  </a:extLst>
                </a:gridCol>
              </a:tblGrid>
              <a:tr h="309296"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+mn-lt"/>
                          <a:ea typeface="+mn-ea"/>
                        </a:rPr>
                        <a:t>Р=2</a:t>
                      </a:r>
                      <a:r>
                        <a:rPr lang="uk-UA" sz="1800" baseline="0" dirty="0">
                          <a:effectLst/>
                          <a:latin typeface="+mn-lt"/>
                          <a:ea typeface="+mn-ea"/>
                        </a:rPr>
                        <a:t> (ринок чистої конкуренції)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229881"/>
                  </a:ext>
                </a:extLst>
              </a:tr>
              <a:tr h="1855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Одиниці ресурсу</a:t>
                      </a:r>
                      <a:endParaRPr lang="uk-UA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(робітн./ год.),</a:t>
                      </a:r>
                      <a:endParaRPr lang="uk-UA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Обсяг випуску продукції (од./год.),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TP</a:t>
                      </a:r>
                      <a:r>
                        <a:rPr lang="en-US" sz="1800" baseline="-25000">
                          <a:effectLst/>
                        </a:rPr>
                        <a:t>L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Граничний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продукт (од./год.),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MP</a:t>
                      </a:r>
                      <a:r>
                        <a:rPr lang="en-US" sz="1800" baseline="-25000" dirty="0" err="1">
                          <a:effectLst/>
                        </a:rPr>
                        <a:t>L</a:t>
                      </a:r>
                      <a:r>
                        <a:rPr lang="ru-RU" sz="1800" dirty="0">
                          <a:effectLst/>
                        </a:rPr>
                        <a:t>=∆</a:t>
                      </a:r>
                      <a:r>
                        <a:rPr lang="en-US" sz="1800" dirty="0" err="1">
                          <a:effectLst/>
                        </a:rPr>
                        <a:t>TP</a:t>
                      </a:r>
                      <a:r>
                        <a:rPr lang="en-US" sz="1800" baseline="-25000" dirty="0" err="1">
                          <a:effectLst/>
                        </a:rPr>
                        <a:t>L</a:t>
                      </a:r>
                      <a:r>
                        <a:rPr lang="ru-RU" sz="1800" dirty="0">
                          <a:effectLst/>
                        </a:rPr>
                        <a:t>/</a:t>
                      </a:r>
                      <a:r>
                        <a:rPr lang="ru-RU" sz="1800" baseline="-2500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∆</a:t>
                      </a:r>
                      <a:r>
                        <a:rPr lang="en-US" sz="1800" dirty="0">
                          <a:effectLst/>
                        </a:rPr>
                        <a:t>L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Сукупний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виторг (грн.),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</a:t>
                      </a:r>
                      <a:r>
                        <a:rPr lang="uk-UA" sz="1800">
                          <a:effectLst/>
                        </a:rPr>
                        <a:t>=</a:t>
                      </a:r>
                      <a:r>
                        <a:rPr lang="en-US" sz="1800">
                          <a:effectLst/>
                        </a:rPr>
                        <a:t>P</a:t>
                      </a:r>
                      <a:r>
                        <a:rPr lang="uk-UA" sz="1800">
                          <a:effectLst/>
                        </a:rPr>
                        <a:t>·</a:t>
                      </a:r>
                      <a:r>
                        <a:rPr lang="en-US" sz="1800">
                          <a:effectLst/>
                        </a:rPr>
                        <a:t>TP</a:t>
                      </a:r>
                      <a:r>
                        <a:rPr lang="uk-UA" sz="1800" baseline="-25000">
                          <a:effectLst/>
                        </a:rPr>
                        <a:t>L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Гранична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доходність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ресурсу (грн.),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MRP</a:t>
                      </a:r>
                      <a:r>
                        <a:rPr lang="en-US" sz="1800" baseline="-25000">
                          <a:effectLst/>
                        </a:rPr>
                        <a:t>L</a:t>
                      </a:r>
                      <a:r>
                        <a:rPr lang="uk-UA" sz="1800">
                          <a:effectLst/>
                        </a:rPr>
                        <a:t>=</a:t>
                      </a:r>
                      <a:r>
                        <a:rPr lang="en-US" sz="1800">
                          <a:effectLst/>
                        </a:rPr>
                        <a:t>MP</a:t>
                      </a:r>
                      <a:r>
                        <a:rPr lang="en-US" sz="1800" baseline="-25000">
                          <a:effectLst/>
                        </a:rPr>
                        <a:t>L</a:t>
                      </a:r>
                      <a:r>
                        <a:rPr lang="uk-UA" sz="1800">
                          <a:effectLst/>
                        </a:rPr>
                        <a:t>·</a:t>
                      </a:r>
                      <a:r>
                        <a:rPr lang="en-US" sz="1800">
                          <a:effectLst/>
                        </a:rPr>
                        <a:t>P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8526"/>
                  </a:ext>
                </a:extLst>
              </a:tr>
              <a:tr h="309296"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465543"/>
                  </a:ext>
                </a:extLst>
              </a:tr>
              <a:tr h="34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329565" algn="l"/>
                        </a:tabLst>
                      </a:pPr>
                      <a:r>
                        <a:rPr lang="uk-UA" sz="1800" dirty="0">
                          <a:effectLst/>
                        </a:rPr>
                        <a:t>6</a:t>
                      </a: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5</a:t>
                      </a: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4</a:t>
                      </a: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</a:t>
                      </a: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</a:t>
                      </a: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endParaRPr lang="uk-UA" sz="1000" dirty="0">
                        <a:effectLst/>
                      </a:endParaRP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12</a:t>
                      </a: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10</a:t>
                      </a: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8</a:t>
                      </a: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</a:t>
                      </a: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4</a:t>
                      </a:r>
                    </a:p>
                    <a:p>
                      <a:pPr indent="1016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850504"/>
                  </a:ext>
                </a:extLst>
              </a:tr>
              <a:tr h="34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12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71584"/>
                  </a:ext>
                </a:extLst>
              </a:tr>
              <a:tr h="34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11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22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171687"/>
                  </a:ext>
                </a:extLst>
              </a:tr>
              <a:tr h="34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3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30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432310"/>
                  </a:ext>
                </a:extLst>
              </a:tr>
              <a:tr h="34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18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36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85704"/>
                  </a:ext>
                </a:extLst>
              </a:tr>
              <a:tr h="34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361504"/>
                  </a:ext>
                </a:extLst>
              </a:tr>
              <a:tr h="34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21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42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40108"/>
                  </a:ext>
                </a:extLst>
              </a:tr>
            </a:tbl>
          </a:graphicData>
        </a:graphic>
      </p:graphicFrame>
      <p:sp>
        <p:nvSpPr>
          <p:cNvPr id="2" name="Нашивка 1"/>
          <p:cNvSpPr/>
          <p:nvPr/>
        </p:nvSpPr>
        <p:spPr>
          <a:xfrm>
            <a:off x="4654296" y="4215384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4642104" y="4587240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4651248" y="4962144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4648200" y="5324856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654296" y="5696712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654296" y="6053328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8683752" y="4221480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671560" y="4593336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8680704" y="4968240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8677656" y="5330952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683752" y="5702808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8683752" y="6059424"/>
            <a:ext cx="722376" cy="201168"/>
          </a:xfrm>
          <a:prstGeom prst="chevr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54035" y="420624"/>
            <a:ext cx="5907469" cy="6327648"/>
            <a:chOff x="4271" y="2471"/>
            <a:chExt cx="3240" cy="3780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4451" y="5912"/>
              <a:ext cx="3060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uk-UA" altLang="uk-UA" sz="16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Попит конкурентної фірми на фактор виробництва</a:t>
              </a:r>
              <a:endParaRPr kumimoji="0" lang="uk-UA" altLang="uk-UA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0484" name="Picture 4" descr="Rozd_16-01_0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1" y="2471"/>
              <a:ext cx="3211" cy="3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Прямокутник 5"/>
          <p:cNvSpPr/>
          <p:nvPr/>
        </p:nvSpPr>
        <p:spPr>
          <a:xfrm>
            <a:off x="7472138" y="420624"/>
            <a:ext cx="45958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Попит фірми на ресурс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відображає множину співвідношень граничної доходності ресурсу і його кількості. </a:t>
            </a:r>
          </a:p>
          <a:p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Кожна точка на кривій попиту показує кількість ресурсу, яку купувала б фірма за кожної можливої ціни (граничної доходності). </a:t>
            </a:r>
          </a:p>
          <a:p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Крива попиту має від’ємний нахил: чим нижчою буде гранична доходність (і ціна), тим більша кількість ресурсу буде придбана фірмою для розширення виробництва до рівня, який забезпечить максимізацію прибутку.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5530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3627</TotalTime>
  <Words>3173</Words>
  <Application>Microsoft Office PowerPoint</Application>
  <PresentationFormat>Широкий екран</PresentationFormat>
  <Paragraphs>498</Paragraphs>
  <Slides>34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42" baseType="lpstr">
      <vt:lpstr>Arial</vt:lpstr>
      <vt:lpstr>Calibri</vt:lpstr>
      <vt:lpstr>Cambria Math</vt:lpstr>
      <vt:lpstr>Century Gothic</vt:lpstr>
      <vt:lpstr>Times New Roman</vt:lpstr>
      <vt:lpstr>Wingdings 3</vt:lpstr>
      <vt:lpstr>Пасмо</vt:lpstr>
      <vt:lpstr>Equation.3</vt:lpstr>
      <vt:lpstr>Лекція 12. ТЕОРІЯ РИНКІВ РЕСУРСІВ </vt:lpstr>
      <vt:lpstr>1. Попит фірми на один змінний фактор.  Зміни у попиті та  еластичність попиту фірми на ресурс.  Ринковий попит на фактори виробництва.</vt:lpstr>
      <vt:lpstr>Похідний характер попиту на фактори виробництва</vt:lpstr>
      <vt:lpstr>Попит фірми на один змінний фактор</vt:lpstr>
      <vt:lpstr>Гранична цінність покупки  для покупця ресурсу (MV)</vt:lpstr>
      <vt:lpstr>Граничні видатки фірми на ресурс (ME)</vt:lpstr>
      <vt:lpstr>Правило оптимального використання ресурсів</vt:lpstr>
      <vt:lpstr>Презентація PowerPoint</vt:lpstr>
      <vt:lpstr>Презентація PowerPoint</vt:lpstr>
      <vt:lpstr>Презентація PowerPoint</vt:lpstr>
      <vt:lpstr>Презентація PowerPoint</vt:lpstr>
      <vt:lpstr>Зміни у попиті та еластичність попиту фірми на ресурси.  Ринковий попит на фактори виробництва</vt:lpstr>
      <vt:lpstr>Цінова еластичність попиту на ресурс</vt:lpstr>
      <vt:lpstr>2. Попит фірми на декілька факторів виробництва та їх оптимальне співвідношення</vt:lpstr>
      <vt:lpstr>Фірма розширює попит на ресурси доти,</vt:lpstr>
      <vt:lpstr>Презентація PowerPoint</vt:lpstr>
      <vt:lpstr>3. Пропонування та рівновага фірми і галузі на конкурентному ринку праці. Ринки праці з недосконалою конкуренцією.</vt:lpstr>
      <vt:lpstr>В умовах досконалої конкуренції </vt:lpstr>
      <vt:lpstr>Презентація PowerPoint</vt:lpstr>
      <vt:lpstr> Ринки праці з недосконалою конкуренцією</vt:lpstr>
      <vt:lpstr>Модель монопсонії на ринку праці. </vt:lpstr>
      <vt:lpstr>Модель монополії на ринку праці</vt:lpstr>
      <vt:lpstr>Модель двосторонньої монополії на ринку праці</vt:lpstr>
      <vt:lpstr>Презентація PowerPoint</vt:lpstr>
      <vt:lpstr>4. Ринки капітальних активів, фінансового капіталу та послуг капіталу</vt:lpstr>
      <vt:lpstr>Ціна капітального активу </vt:lpstr>
      <vt:lpstr>Чиста сучасна цінність (NPV)</vt:lpstr>
      <vt:lpstr>Приклад 1</vt:lpstr>
      <vt:lpstr>Приклад 2</vt:lpstr>
      <vt:lpstr>Інвестиції </vt:lpstr>
      <vt:lpstr>Ринок послуг капіталу</vt:lpstr>
      <vt:lpstr>5. Ринок землі. Визначення ціни землі</vt:lpstr>
      <vt:lpstr>Презентація PowerPoint</vt:lpstr>
      <vt:lpstr>Презентація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6. ЗМІНА РІВНОВАГИ СПОЖИВАЧА. ІНДИВІДУАЛЬНИЙ ТА РИНКОВИЙ ПОПИТ</dc:title>
  <dc:creator>Дмитро Нікитенко</dc:creator>
  <cp:lastModifiedBy>Дмитро Нікитенко</cp:lastModifiedBy>
  <cp:revision>381</cp:revision>
  <dcterms:created xsi:type="dcterms:W3CDTF">2019-09-21T13:30:46Z</dcterms:created>
  <dcterms:modified xsi:type="dcterms:W3CDTF">2023-12-06T12:06:47Z</dcterms:modified>
</cp:coreProperties>
</file>