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8314E-F7F9-434B-82B6-6127C68D9EE6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</dgm:pt>
    <dgm:pt modelId="{153CF66E-1C80-4BA7-B3D9-2DD0063D2B7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Три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вторинні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фактори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у себе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симптомокомплекси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7D1A004-FA30-4336-9120-C1D5E70A058B}" type="parTrans" cxnId="{AE15F843-3DE6-4BB0-8833-A58A311CE65E}">
      <dgm:prSet/>
      <dgm:spPr/>
      <dgm:t>
        <a:bodyPr/>
        <a:lstStyle/>
        <a:p>
          <a:endParaRPr lang="ru-RU"/>
        </a:p>
      </dgm:t>
    </dgm:pt>
    <dgm:pt modelId="{277DA912-D76E-4BA4-ABB8-9B5327C542B1}" type="sibTrans" cxnId="{AE15F843-3DE6-4BB0-8833-A58A311CE65E}">
      <dgm:prSet/>
      <dgm:spPr/>
      <dgm:t>
        <a:bodyPr/>
        <a:lstStyle/>
        <a:p>
          <a:endParaRPr lang="ru-RU"/>
        </a:p>
      </dgm:t>
    </dgm:pt>
    <dgm:pt modelId="{DF195C8E-38EF-4065-AEBD-63841AA45B12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Симптомокомплекси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властивостей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особистості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пов'язаних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собою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ймовірнісними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зв'язками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FCFE90E-6E2F-458C-9396-7CEBEAF6596B}" type="parTrans" cxnId="{A9089E36-CDF1-42C0-B3AA-96BFE5CDD651}">
      <dgm:prSet/>
      <dgm:spPr/>
      <dgm:t>
        <a:bodyPr/>
        <a:lstStyle/>
        <a:p>
          <a:endParaRPr lang="ru-RU"/>
        </a:p>
      </dgm:t>
    </dgm:pt>
    <dgm:pt modelId="{41E2A23C-2332-463E-9D08-B82B4BE74020}" type="sibTrans" cxnId="{A9089E36-CDF1-42C0-B3AA-96BFE5CDD651}">
      <dgm:prSet/>
      <dgm:spPr/>
      <dgm:t>
        <a:bodyPr/>
        <a:lstStyle/>
        <a:p>
          <a:endParaRPr lang="ru-RU"/>
        </a:p>
      </dgm:t>
    </dgm:pt>
    <dgm:pt modelId="{940D160F-2934-4A45-9BA6-5211CB6FADA3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особистості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є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елементами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14CD6FA-FFB4-4455-A671-10908804A8C2}" type="parTrans" cxnId="{0D93AFBC-A08D-422A-8F5C-3E941E049FCA}">
      <dgm:prSet/>
      <dgm:spPr/>
      <dgm:t>
        <a:bodyPr/>
        <a:lstStyle/>
        <a:p>
          <a:endParaRPr lang="ru-RU"/>
        </a:p>
      </dgm:t>
    </dgm:pt>
    <dgm:pt modelId="{E82A5ECE-405C-4546-978F-089A1A71650A}" type="sibTrans" cxnId="{0D93AFBC-A08D-422A-8F5C-3E941E049FCA}">
      <dgm:prSet/>
      <dgm:spPr/>
      <dgm:t>
        <a:bodyPr/>
        <a:lstStyle/>
        <a:p>
          <a:endParaRPr lang="ru-RU"/>
        </a:p>
      </dgm:t>
    </dgm:pt>
    <dgm:pt modelId="{E5523C5C-8D6E-4114-9762-54245967A040}" type="pres">
      <dgm:prSet presAssocID="{37A8314E-F7F9-434B-82B6-6127C68D9EE6}" presName="compositeShape" presStyleCnt="0">
        <dgm:presLayoutVars>
          <dgm:dir/>
          <dgm:resizeHandles/>
        </dgm:presLayoutVars>
      </dgm:prSet>
      <dgm:spPr/>
    </dgm:pt>
    <dgm:pt modelId="{6E0FF023-9A9F-4731-A86A-0F4855F712D2}" type="pres">
      <dgm:prSet presAssocID="{37A8314E-F7F9-434B-82B6-6127C68D9EE6}" presName="pyramid" presStyleLbl="node1" presStyleIdx="0" presStyleCnt="1"/>
      <dgm:spPr/>
    </dgm:pt>
    <dgm:pt modelId="{93316609-5956-44C9-9902-8498DE7BEC15}" type="pres">
      <dgm:prSet presAssocID="{37A8314E-F7F9-434B-82B6-6127C68D9EE6}" presName="theList" presStyleCnt="0"/>
      <dgm:spPr/>
    </dgm:pt>
    <dgm:pt modelId="{5F887DE6-B1EC-4D25-9E9E-980814C1DDC2}" type="pres">
      <dgm:prSet presAssocID="{153CF66E-1C80-4BA7-B3D9-2DD0063D2B76}" presName="aNode" presStyleLbl="fgAcc1" presStyleIdx="0" presStyleCnt="3" custScaleX="199382">
        <dgm:presLayoutVars>
          <dgm:bulletEnabled val="1"/>
        </dgm:presLayoutVars>
      </dgm:prSet>
      <dgm:spPr/>
    </dgm:pt>
    <dgm:pt modelId="{5D0EF507-2695-49E7-B915-0B29C71CA21C}" type="pres">
      <dgm:prSet presAssocID="{153CF66E-1C80-4BA7-B3D9-2DD0063D2B76}" presName="aSpace" presStyleCnt="0"/>
      <dgm:spPr/>
    </dgm:pt>
    <dgm:pt modelId="{08B9F66B-50F0-47C6-A532-260877A67FEC}" type="pres">
      <dgm:prSet presAssocID="{DF195C8E-38EF-4065-AEBD-63841AA45B12}" presName="aNode" presStyleLbl="fgAcc1" presStyleIdx="1" presStyleCnt="3" custScaleX="198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27605-BB76-4548-B29F-66F79AFCF3BE}" type="pres">
      <dgm:prSet presAssocID="{DF195C8E-38EF-4065-AEBD-63841AA45B12}" presName="aSpace" presStyleCnt="0"/>
      <dgm:spPr/>
    </dgm:pt>
    <dgm:pt modelId="{D325E53E-1333-453D-A960-E9072F14AF57}" type="pres">
      <dgm:prSet presAssocID="{940D160F-2934-4A45-9BA6-5211CB6FADA3}" presName="aNode" presStyleLbl="fgAcc1" presStyleIdx="2" presStyleCnt="3" custScaleX="202742">
        <dgm:presLayoutVars>
          <dgm:bulletEnabled val="1"/>
        </dgm:presLayoutVars>
      </dgm:prSet>
      <dgm:spPr/>
    </dgm:pt>
    <dgm:pt modelId="{8BFAB07F-651F-481B-B436-2F5391B095DF}" type="pres">
      <dgm:prSet presAssocID="{940D160F-2934-4A45-9BA6-5211CB6FADA3}" presName="aSpace" presStyleCnt="0"/>
      <dgm:spPr/>
    </dgm:pt>
  </dgm:ptLst>
  <dgm:cxnLst>
    <dgm:cxn modelId="{C4EAF8E8-885E-449A-A9BE-7CCE9F6A83B1}" type="presOf" srcId="{153CF66E-1C80-4BA7-B3D9-2DD0063D2B76}" destId="{5F887DE6-B1EC-4D25-9E9E-980814C1DDC2}" srcOrd="0" destOrd="0" presId="urn:microsoft.com/office/officeart/2005/8/layout/pyramid2"/>
    <dgm:cxn modelId="{C218C1BA-3CE3-4A68-BBF4-3F56C481D3BA}" type="presOf" srcId="{37A8314E-F7F9-434B-82B6-6127C68D9EE6}" destId="{E5523C5C-8D6E-4114-9762-54245967A040}" srcOrd="0" destOrd="0" presId="urn:microsoft.com/office/officeart/2005/8/layout/pyramid2"/>
    <dgm:cxn modelId="{A9089E36-CDF1-42C0-B3AA-96BFE5CDD651}" srcId="{37A8314E-F7F9-434B-82B6-6127C68D9EE6}" destId="{DF195C8E-38EF-4065-AEBD-63841AA45B12}" srcOrd="1" destOrd="0" parTransId="{3FCFE90E-6E2F-458C-9396-7CEBEAF6596B}" sibTransId="{41E2A23C-2332-463E-9D08-B82B4BE74020}"/>
    <dgm:cxn modelId="{AE15F843-3DE6-4BB0-8833-A58A311CE65E}" srcId="{37A8314E-F7F9-434B-82B6-6127C68D9EE6}" destId="{153CF66E-1C80-4BA7-B3D9-2DD0063D2B76}" srcOrd="0" destOrd="0" parTransId="{37D1A004-FA30-4336-9120-C1D5E70A058B}" sibTransId="{277DA912-D76E-4BA4-ABB8-9B5327C542B1}"/>
    <dgm:cxn modelId="{0D93AFBC-A08D-422A-8F5C-3E941E049FCA}" srcId="{37A8314E-F7F9-434B-82B6-6127C68D9EE6}" destId="{940D160F-2934-4A45-9BA6-5211CB6FADA3}" srcOrd="2" destOrd="0" parTransId="{114CD6FA-FFB4-4455-A671-10908804A8C2}" sibTransId="{E82A5ECE-405C-4546-978F-089A1A71650A}"/>
    <dgm:cxn modelId="{7B6F216B-922C-40BE-824B-9A2FB7FC6ED8}" type="presOf" srcId="{940D160F-2934-4A45-9BA6-5211CB6FADA3}" destId="{D325E53E-1333-453D-A960-E9072F14AF57}" srcOrd="0" destOrd="0" presId="urn:microsoft.com/office/officeart/2005/8/layout/pyramid2"/>
    <dgm:cxn modelId="{213F6B69-CE73-4169-9AA9-51C9EAD1DCCC}" type="presOf" srcId="{DF195C8E-38EF-4065-AEBD-63841AA45B12}" destId="{08B9F66B-50F0-47C6-A532-260877A67FEC}" srcOrd="0" destOrd="0" presId="urn:microsoft.com/office/officeart/2005/8/layout/pyramid2"/>
    <dgm:cxn modelId="{6B584E17-7183-4081-A4B9-BF76DB92CFBB}" type="presParOf" srcId="{E5523C5C-8D6E-4114-9762-54245967A040}" destId="{6E0FF023-9A9F-4731-A86A-0F4855F712D2}" srcOrd="0" destOrd="0" presId="urn:microsoft.com/office/officeart/2005/8/layout/pyramid2"/>
    <dgm:cxn modelId="{F74EA060-8CEA-4F6D-B7F2-DC4E5B620DC4}" type="presParOf" srcId="{E5523C5C-8D6E-4114-9762-54245967A040}" destId="{93316609-5956-44C9-9902-8498DE7BEC15}" srcOrd="1" destOrd="0" presId="urn:microsoft.com/office/officeart/2005/8/layout/pyramid2"/>
    <dgm:cxn modelId="{5CBB3299-0C53-42BB-BBA8-574B966D2253}" type="presParOf" srcId="{93316609-5956-44C9-9902-8498DE7BEC15}" destId="{5F887DE6-B1EC-4D25-9E9E-980814C1DDC2}" srcOrd="0" destOrd="0" presId="urn:microsoft.com/office/officeart/2005/8/layout/pyramid2"/>
    <dgm:cxn modelId="{5C429A71-3E5A-4D3A-BFB3-39A9290ADDDF}" type="presParOf" srcId="{93316609-5956-44C9-9902-8498DE7BEC15}" destId="{5D0EF507-2695-49E7-B915-0B29C71CA21C}" srcOrd="1" destOrd="0" presId="urn:microsoft.com/office/officeart/2005/8/layout/pyramid2"/>
    <dgm:cxn modelId="{0B9C48ED-9B6E-4752-A147-0E36E935BD55}" type="presParOf" srcId="{93316609-5956-44C9-9902-8498DE7BEC15}" destId="{08B9F66B-50F0-47C6-A532-260877A67FEC}" srcOrd="2" destOrd="0" presId="urn:microsoft.com/office/officeart/2005/8/layout/pyramid2"/>
    <dgm:cxn modelId="{2AE74880-AEAB-4951-9583-2843E6133964}" type="presParOf" srcId="{93316609-5956-44C9-9902-8498DE7BEC15}" destId="{AD227605-BB76-4548-B29F-66F79AFCF3BE}" srcOrd="3" destOrd="0" presId="urn:microsoft.com/office/officeart/2005/8/layout/pyramid2"/>
    <dgm:cxn modelId="{3A7EB8A9-54CC-4617-8159-5287A0133930}" type="presParOf" srcId="{93316609-5956-44C9-9902-8498DE7BEC15}" destId="{D325E53E-1333-453D-A960-E9072F14AF57}" srcOrd="4" destOrd="0" presId="urn:microsoft.com/office/officeart/2005/8/layout/pyramid2"/>
    <dgm:cxn modelId="{DE648EE2-4DA8-4CC3-9C95-8208E351C2DF}" type="presParOf" srcId="{93316609-5956-44C9-9902-8498DE7BEC15}" destId="{8BFAB07F-651F-481B-B436-2F5391B095DF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9C3F8-0C51-4D80-847C-430D816B728E}" type="doc">
      <dgm:prSet loTypeId="urn:microsoft.com/office/officeart/2005/8/layout/pyramid2" loCatId="pyramid" qsTypeId="urn:microsoft.com/office/officeart/2005/8/quickstyle/3d3" qsCatId="3D" csTypeId="urn:microsoft.com/office/officeart/2005/8/colors/accent1_1" csCatId="accent1" phldr="1"/>
      <dgm:spPr/>
    </dgm:pt>
    <dgm:pt modelId="{3DD699F4-566F-4AC1-BA4F-15A29A33C150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Характеристики особистості, що мають соціальну детермінацію: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переконання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світогляд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ідеали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прагнення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інтереси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бажання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0D97DBC-82F3-49EC-B33A-C2A28BB9F442}" type="parTrans" cxnId="{CF3E6EA6-B8CB-467A-B999-D7E33E96702F}">
      <dgm:prSet/>
      <dgm:spPr/>
      <dgm:t>
        <a:bodyPr/>
        <a:lstStyle/>
        <a:p>
          <a:endParaRPr lang="ru-RU"/>
        </a:p>
      </dgm:t>
    </dgm:pt>
    <dgm:pt modelId="{23F836E3-3916-4042-A4C2-3BB7C9921405}" type="sibTrans" cxnId="{CF3E6EA6-B8CB-467A-B999-D7E33E96702F}">
      <dgm:prSet/>
      <dgm:spPr/>
      <dgm:t>
        <a:bodyPr/>
        <a:lstStyle/>
        <a:p>
          <a:endParaRPr lang="ru-RU"/>
        </a:p>
      </dgm:t>
    </dgm:pt>
    <dgm:pt modelId="{1D047863-1704-4FB4-9F7D-D0BFAF9D28BD}">
      <dgm:prSet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Компоненти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особистості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біологічну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детермінацію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: темперамент,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статеві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вікові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властивості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E3B4AF7-82CF-4F68-88F6-90ACE6B8CFFD}" type="parTrans" cxnId="{6C80A312-F1B7-4589-87D5-752BCBBEE5C6}">
      <dgm:prSet/>
      <dgm:spPr/>
      <dgm:t>
        <a:bodyPr/>
        <a:lstStyle/>
        <a:p>
          <a:endParaRPr lang="ru-RU"/>
        </a:p>
      </dgm:t>
    </dgm:pt>
    <dgm:pt modelId="{37252A7E-0203-4E1F-8568-9850DE9C9AB9}" type="sibTrans" cxnId="{6C80A312-F1B7-4589-87D5-752BCBBEE5C6}">
      <dgm:prSet/>
      <dgm:spPr/>
      <dgm:t>
        <a:bodyPr/>
        <a:lstStyle/>
        <a:p>
          <a:endParaRPr lang="ru-RU"/>
        </a:p>
      </dgm:t>
    </dgm:pt>
    <dgm:pt modelId="{A9194568-2F38-4BA0-BBD5-CC0D6A1EBFEE}">
      <dgm:prSet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Особистісні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особливості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перебігу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психічних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процесів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A3216B7-6893-4054-A2FF-C80B3B1A79BF}" type="parTrans" cxnId="{094D3CDA-5273-4320-AB97-26B6021AF35B}">
      <dgm:prSet/>
      <dgm:spPr/>
      <dgm:t>
        <a:bodyPr/>
        <a:lstStyle/>
        <a:p>
          <a:endParaRPr lang="ru-RU"/>
        </a:p>
      </dgm:t>
    </dgm:pt>
    <dgm:pt modelId="{0DAD6C03-43C5-4B47-BC48-7B6AA5622076}" type="sibTrans" cxnId="{094D3CDA-5273-4320-AB97-26B6021AF35B}">
      <dgm:prSet/>
      <dgm:spPr/>
      <dgm:t>
        <a:bodyPr/>
        <a:lstStyle/>
        <a:p>
          <a:endParaRPr lang="ru-RU"/>
        </a:p>
      </dgm:t>
    </dgm:pt>
    <dgm:pt modelId="{49B51677-D49F-49AE-B793-51DB64CA1D03}">
      <dgm:prSet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чинники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складаються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звичок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умінь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навичок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особистості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FD08D6E-793B-4F80-8687-0550B51A4C51}" type="parTrans" cxnId="{CC78C984-E625-49B5-9968-05E7F7687F9E}">
      <dgm:prSet/>
      <dgm:spPr/>
      <dgm:t>
        <a:bodyPr/>
        <a:lstStyle/>
        <a:p>
          <a:endParaRPr lang="ru-RU"/>
        </a:p>
      </dgm:t>
    </dgm:pt>
    <dgm:pt modelId="{8E275AE7-927C-4801-A5DA-B0ACA24AEF38}" type="sibTrans" cxnId="{CC78C984-E625-49B5-9968-05E7F7687F9E}">
      <dgm:prSet/>
      <dgm:spPr/>
      <dgm:t>
        <a:bodyPr/>
        <a:lstStyle/>
        <a:p>
          <a:endParaRPr lang="ru-RU"/>
        </a:p>
      </dgm:t>
    </dgm:pt>
    <dgm:pt modelId="{2B80B947-3B65-4AFA-8CE3-A1C752C55301}" type="pres">
      <dgm:prSet presAssocID="{51F9C3F8-0C51-4D80-847C-430D816B728E}" presName="compositeShape" presStyleCnt="0">
        <dgm:presLayoutVars>
          <dgm:dir/>
          <dgm:resizeHandles/>
        </dgm:presLayoutVars>
      </dgm:prSet>
      <dgm:spPr/>
    </dgm:pt>
    <dgm:pt modelId="{011F9C77-E8F0-4C96-AF18-88A0468F5834}" type="pres">
      <dgm:prSet presAssocID="{51F9C3F8-0C51-4D80-847C-430D816B728E}" presName="pyramid" presStyleLbl="node1" presStyleIdx="0" presStyleCnt="1"/>
      <dgm:spPr/>
    </dgm:pt>
    <dgm:pt modelId="{253686F0-4501-44FC-A8E2-7410DB753DEC}" type="pres">
      <dgm:prSet presAssocID="{51F9C3F8-0C51-4D80-847C-430D816B728E}" presName="theList" presStyleCnt="0"/>
      <dgm:spPr/>
    </dgm:pt>
    <dgm:pt modelId="{B823C100-3C7E-4CC4-945A-F50240F8BF47}" type="pres">
      <dgm:prSet presAssocID="{3DD699F4-566F-4AC1-BA4F-15A29A33C150}" presName="aNode" presStyleLbl="fgAcc1" presStyleIdx="0" presStyleCnt="4" custScaleX="220218" custScaleY="189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2B92B-1DD6-44A5-BF69-C7B75DF4168F}" type="pres">
      <dgm:prSet presAssocID="{3DD699F4-566F-4AC1-BA4F-15A29A33C150}" presName="aSpace" presStyleCnt="0"/>
      <dgm:spPr/>
    </dgm:pt>
    <dgm:pt modelId="{667579D5-8847-4DD4-AAA4-C2E0922687F5}" type="pres">
      <dgm:prSet presAssocID="{49B51677-D49F-49AE-B793-51DB64CA1D03}" presName="aNode" presStyleLbl="fgAcc1" presStyleIdx="1" presStyleCnt="4" custScaleX="220218" custScaleY="150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5DF8D-7A14-4038-A9EB-1B018E835940}" type="pres">
      <dgm:prSet presAssocID="{49B51677-D49F-49AE-B793-51DB64CA1D03}" presName="aSpace" presStyleCnt="0"/>
      <dgm:spPr/>
    </dgm:pt>
    <dgm:pt modelId="{C405DF0B-C1E7-4EB7-98AB-C31BFA7A2859}" type="pres">
      <dgm:prSet presAssocID="{A9194568-2F38-4BA0-BBD5-CC0D6A1EBFEE}" presName="aNode" presStyleLbl="fgAcc1" presStyleIdx="2" presStyleCnt="4" custScaleX="220218" custScaleY="114271">
        <dgm:presLayoutVars>
          <dgm:bulletEnabled val="1"/>
        </dgm:presLayoutVars>
      </dgm:prSet>
      <dgm:spPr/>
    </dgm:pt>
    <dgm:pt modelId="{581F5C0F-03DD-406D-BB0D-284A72F9C1D7}" type="pres">
      <dgm:prSet presAssocID="{A9194568-2F38-4BA0-BBD5-CC0D6A1EBFEE}" presName="aSpace" presStyleCnt="0"/>
      <dgm:spPr/>
    </dgm:pt>
    <dgm:pt modelId="{0C76E160-F113-48FA-975C-8110D34964D2}" type="pres">
      <dgm:prSet presAssocID="{1D047863-1704-4FB4-9F7D-D0BFAF9D28BD}" presName="aNode" presStyleLbl="fgAcc1" presStyleIdx="3" presStyleCnt="4" custScaleX="220473" custScaleY="182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3E636-1FC4-47C1-A365-26C9C4CAEC52}" type="pres">
      <dgm:prSet presAssocID="{1D047863-1704-4FB4-9F7D-D0BFAF9D28BD}" presName="aSpace" presStyleCnt="0"/>
      <dgm:spPr/>
    </dgm:pt>
  </dgm:ptLst>
  <dgm:cxnLst>
    <dgm:cxn modelId="{8C42DF3A-FA1C-482D-A193-ACD2E8120C42}" type="presOf" srcId="{3DD699F4-566F-4AC1-BA4F-15A29A33C150}" destId="{B823C100-3C7E-4CC4-945A-F50240F8BF47}" srcOrd="0" destOrd="0" presId="urn:microsoft.com/office/officeart/2005/8/layout/pyramid2"/>
    <dgm:cxn modelId="{CC78C984-E625-49B5-9968-05E7F7687F9E}" srcId="{51F9C3F8-0C51-4D80-847C-430D816B728E}" destId="{49B51677-D49F-49AE-B793-51DB64CA1D03}" srcOrd="1" destOrd="0" parTransId="{9FD08D6E-793B-4F80-8687-0550B51A4C51}" sibTransId="{8E275AE7-927C-4801-A5DA-B0ACA24AEF38}"/>
    <dgm:cxn modelId="{34D2252C-9A42-4152-A790-03FAEDC18F14}" type="presOf" srcId="{A9194568-2F38-4BA0-BBD5-CC0D6A1EBFEE}" destId="{C405DF0B-C1E7-4EB7-98AB-C31BFA7A2859}" srcOrd="0" destOrd="0" presId="urn:microsoft.com/office/officeart/2005/8/layout/pyramid2"/>
    <dgm:cxn modelId="{DEE76717-FDE1-4FDC-A219-86A87B5411D7}" type="presOf" srcId="{1D047863-1704-4FB4-9F7D-D0BFAF9D28BD}" destId="{0C76E160-F113-48FA-975C-8110D34964D2}" srcOrd="0" destOrd="0" presId="urn:microsoft.com/office/officeart/2005/8/layout/pyramid2"/>
    <dgm:cxn modelId="{6C80A312-F1B7-4589-87D5-752BCBBEE5C6}" srcId="{51F9C3F8-0C51-4D80-847C-430D816B728E}" destId="{1D047863-1704-4FB4-9F7D-D0BFAF9D28BD}" srcOrd="3" destOrd="0" parTransId="{AE3B4AF7-82CF-4F68-88F6-90ACE6B8CFFD}" sibTransId="{37252A7E-0203-4E1F-8568-9850DE9C9AB9}"/>
    <dgm:cxn modelId="{8F4FDD91-1F4C-4941-A362-EE2073BBD729}" type="presOf" srcId="{49B51677-D49F-49AE-B793-51DB64CA1D03}" destId="{667579D5-8847-4DD4-AAA4-C2E0922687F5}" srcOrd="0" destOrd="0" presId="urn:microsoft.com/office/officeart/2005/8/layout/pyramid2"/>
    <dgm:cxn modelId="{094D3CDA-5273-4320-AB97-26B6021AF35B}" srcId="{51F9C3F8-0C51-4D80-847C-430D816B728E}" destId="{A9194568-2F38-4BA0-BBD5-CC0D6A1EBFEE}" srcOrd="2" destOrd="0" parTransId="{FA3216B7-6893-4054-A2FF-C80B3B1A79BF}" sibTransId="{0DAD6C03-43C5-4B47-BC48-7B6AA5622076}"/>
    <dgm:cxn modelId="{8124DC18-2EFC-40F1-9DD7-66140D70299F}" type="presOf" srcId="{51F9C3F8-0C51-4D80-847C-430D816B728E}" destId="{2B80B947-3B65-4AFA-8CE3-A1C752C55301}" srcOrd="0" destOrd="0" presId="urn:microsoft.com/office/officeart/2005/8/layout/pyramid2"/>
    <dgm:cxn modelId="{CF3E6EA6-B8CB-467A-B999-D7E33E96702F}" srcId="{51F9C3F8-0C51-4D80-847C-430D816B728E}" destId="{3DD699F4-566F-4AC1-BA4F-15A29A33C150}" srcOrd="0" destOrd="0" parTransId="{D0D97DBC-82F3-49EC-B33A-C2A28BB9F442}" sibTransId="{23F836E3-3916-4042-A4C2-3BB7C9921405}"/>
    <dgm:cxn modelId="{D88B4E7C-56E4-4223-A0A6-7E07354440C5}" type="presParOf" srcId="{2B80B947-3B65-4AFA-8CE3-A1C752C55301}" destId="{011F9C77-E8F0-4C96-AF18-88A0468F5834}" srcOrd="0" destOrd="0" presId="urn:microsoft.com/office/officeart/2005/8/layout/pyramid2"/>
    <dgm:cxn modelId="{3C7439E1-6A98-4638-9713-9EA104A6FF87}" type="presParOf" srcId="{2B80B947-3B65-4AFA-8CE3-A1C752C55301}" destId="{253686F0-4501-44FC-A8E2-7410DB753DEC}" srcOrd="1" destOrd="0" presId="urn:microsoft.com/office/officeart/2005/8/layout/pyramid2"/>
    <dgm:cxn modelId="{D14343FA-E7BE-48E3-AC78-68376C93F642}" type="presParOf" srcId="{253686F0-4501-44FC-A8E2-7410DB753DEC}" destId="{B823C100-3C7E-4CC4-945A-F50240F8BF47}" srcOrd="0" destOrd="0" presId="urn:microsoft.com/office/officeart/2005/8/layout/pyramid2"/>
    <dgm:cxn modelId="{827C17C1-185C-4958-A585-D8E688051CB0}" type="presParOf" srcId="{253686F0-4501-44FC-A8E2-7410DB753DEC}" destId="{A7F2B92B-1DD6-44A5-BF69-C7B75DF4168F}" srcOrd="1" destOrd="0" presId="urn:microsoft.com/office/officeart/2005/8/layout/pyramid2"/>
    <dgm:cxn modelId="{B4122B59-006F-4A98-8074-11DC7E04F64C}" type="presParOf" srcId="{253686F0-4501-44FC-A8E2-7410DB753DEC}" destId="{667579D5-8847-4DD4-AAA4-C2E0922687F5}" srcOrd="2" destOrd="0" presId="urn:microsoft.com/office/officeart/2005/8/layout/pyramid2"/>
    <dgm:cxn modelId="{79B6BDEF-DCE7-49DE-8422-432F84A28315}" type="presParOf" srcId="{253686F0-4501-44FC-A8E2-7410DB753DEC}" destId="{3985DF8D-7A14-4038-A9EB-1B018E835940}" srcOrd="3" destOrd="0" presId="urn:microsoft.com/office/officeart/2005/8/layout/pyramid2"/>
    <dgm:cxn modelId="{7F4C19ED-6B3A-4299-8349-1F363F6A7C83}" type="presParOf" srcId="{253686F0-4501-44FC-A8E2-7410DB753DEC}" destId="{C405DF0B-C1E7-4EB7-98AB-C31BFA7A2859}" srcOrd="4" destOrd="0" presId="urn:microsoft.com/office/officeart/2005/8/layout/pyramid2"/>
    <dgm:cxn modelId="{728EFD33-BD5E-44EA-816C-8B0E40B3B2AD}" type="presParOf" srcId="{253686F0-4501-44FC-A8E2-7410DB753DEC}" destId="{581F5C0F-03DD-406D-BB0D-284A72F9C1D7}" srcOrd="5" destOrd="0" presId="urn:microsoft.com/office/officeart/2005/8/layout/pyramid2"/>
    <dgm:cxn modelId="{86F1D23A-97DC-44C5-B5A2-8327560AAADD}" type="presParOf" srcId="{253686F0-4501-44FC-A8E2-7410DB753DEC}" destId="{0C76E160-F113-48FA-975C-8110D34964D2}" srcOrd="6" destOrd="0" presId="urn:microsoft.com/office/officeart/2005/8/layout/pyramid2"/>
    <dgm:cxn modelId="{E41871FA-54A5-47C5-BAB8-5019750AB9B5}" type="presParOf" srcId="{253686F0-4501-44FC-A8E2-7410DB753DEC}" destId="{3F83E636-1FC4-47C1-A365-26C9C4CAEC52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Особистість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715404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Дж.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Роттер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американський психолог другої половини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вивчав, як людина пояснює ті чи інші ситуації, у які вона потрапляє в житті. Головним чинником, що визначає характер діяльності людини, на його думку, є її очікування та взаємодія зі значущим середовищем. Одні схильні брати відповідальність за те, що з ними відбувається, на себе, інші перекладають відпові­дальність на зовнішні обставини і оточуючих людей. У зв'язку з цим учений вводить поняття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локусу контролю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— узагальненого очікування того, якою мірою люди контролюють підкріплення.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86834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Гуманістична теорія особистості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29718" cy="519749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Гуманістична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теорія зосереджена на внутрішньому багатстві людини, на її самовдосконаленні. Сама сутність людини постійно спрямовує її до особистісного росту, творчості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самодостатності.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Гуманістична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теорія особистості американського психолога 30-60-х років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А.Маслоу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ґрунтується на тому, що кожну людину слід вивчати як єдине, унікальне і організоване ціле. Він зауважує, що надто довго психологи зосереджували свою увагу на детальному аналізі окремих психічних явищ, нехтуючи тим, що людина являє собою єдине ціле. Ціле більше від суми час­тин. Єдність і цілісність особистості є її центральною характерис­тикою.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643966" cy="59293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Підхід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К.Роджерса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американського психолога 50-80-х років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ґрунтується на трьох тезах: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особистість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людини є функцією унікального сприймання людиною оточуючої дійсності, тобто поведінку людини можна зрозуміти лише через її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переживання;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самі визначають свою долю;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своєю суттю добрі і прагнуть до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самодосконалості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Вся поведінка людини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реглюється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тенденцією актуалізації, тенденцією розвинути себе,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максимально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виявити найкращі якості своєї особистості.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Сутність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особистості можна зрозуміти лише у випадку, якщо розглядати людину як цілість. Для характеристики цієї цілісності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Роджерс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увів поняття «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самість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організовану, довгочасну сутність людини, стрижень наших переживань. Іншими словами, це «Я-концепція» людини.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одним із перших вказав на таку універсальну харак­теристику особистості, як творчість. Саме творчість дає змогу лю­дині самовиразитися. Більшість людей, однак, втрачають цю якість; цьому, на думку вченого, сприяє офіційна освіта.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Стрижнем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гуманістичної теорії А.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є вибудувана ним піраміда ієрархії потреб</a:t>
            </a:r>
            <a:r>
              <a:rPr lang="uk-UA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Людина, на його думку, усвідомлює свої потреби й прагне до їхнього задоволення.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93978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Диспозиційна теорія особистості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858280" cy="56436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Диспозиція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(від лат.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dispositio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розташування, розміщення) – це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психологічні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чинники, які суб'єктивно визначають поведінку людини. Вони зумовлюють її потенційну діяльність, нахил до певної послідовності дій та вчинків.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основі диспозиційної теорії особистості (Г.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Олпорт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Айзенк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Р.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Кеттелл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лежать дві ідеї. Перша полягає у тому, що всі люди наділені певними стійкими рисами особистості, які визначають їхню схильність поводити себе певним чином у різних ситуаціях; друга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немає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двох людей, подібних один до одного за своїми ри­сами.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Г.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Олпорт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американський психолог 20-60-х років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зауважував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що кожна особистість цілісна та унікальна і що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ці суттєві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ознаки особистості можна зрозуміти через її риси.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Саме риси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 найважливішим поняттям для розуміння особистості лю­дини. Всі вони є тісно взаємопов'язані.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643966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Англійський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психолог 40-70-х років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Айзенк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англо-американський психолог 30-80-х років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Кеттелл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вважали, що структура особистості універсальна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формується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комплексу основних рис, які можна виміряти. Ці комплекси характеризують певні типи людей. Для підтвердження вірності своєї теорії вони використали математико-статистичний метод аналізу рис особистості, зокрема факторний аналіз. За його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допомогою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було показано, як базова структура рис особистості впливає на поведінку індивідуума.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928670"/>
          </a:xfrm>
        </p:spPr>
        <p:txBody>
          <a:bodyPr>
            <a:normAutofit/>
          </a:bodyPr>
          <a:lstStyle/>
          <a:p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Діяльнісна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теорія особистості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786842" cy="51260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20-30-х роках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ст. під впливом біхевіоризму сформува­лась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діяльнісна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теорія особистості. Її почали розробляти російські та українські психологи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Л.Виготський, С.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Рубінштейн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О.Леонтьев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О.Лурія, О.Запорожець, П.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Гальперін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, Г. Костюк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ін.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основу теорії діяльності було покладено ідею про те, що вирішальним чинником формування особистості людини є її діяльність, яка керується системою мотивів. Особистість розгля­дають як відносно стійку сукупність психічних властивостей, як результат включення індивіда в міжособистісні зв'язки.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001156" cy="635798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 Г.Костюк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характеристиці особистості визначає загальні, особливі та індивідуальні риси, які перебувають між собою у діалектичній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Особистість є носієм суспільних відносин. Одним із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принципів психології особистості є положення про єдність психіки і поведінки, свідомості і діяльності. Провідне місце в діяльності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Г.Костюк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відводить мотиваційній сфері. Мотивацію поведінки особистості вчений пов'язує з конфліктами між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різними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мотивами, зокрема особистими і суспільно значущими.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В.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Роменець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продовжив ідеї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Г.Костюка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започаткувавши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вчинкову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концепцію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психології особистості. Центральною категорією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провідним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принципом цього напряму є вчинок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складова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 людини, вияву її характеру і поведінки. Вчинок розглядається як спосіб особистісного існування людини у світі, як постійно діючий чинник історичних форм прогресу. Саме вчинок, на думку українських психологів, становить єдність людської психіки.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786842" cy="56436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складне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характеру. 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взаємопов'язані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структурою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аналізі структури особистості існують два основні способи її побудови: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емпіричний і теоретичний. </a:t>
            </a:r>
          </a:p>
          <a:p>
            <a:pPr algn="just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Емпіричний спосіб ґрунтується на виокремленні елементів структури за допомогою застосування методів математичної статистики до великого масиву емпіричних даних.  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Теоретичний спосіб побудови структури особистості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висуванні теоретичного принципу, який зв'язує між собою окремі рівні та елементи.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Емпіричний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реалізовано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В.Мерліна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емпіричних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прийшов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трирівневої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42942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Індивід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роду</a:t>
            </a:r>
          </a:p>
          <a:p>
            <a:pPr algn="just"/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Індивідуальність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сукупність неповторно своєрідних рис та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особливостей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людини, що відрізняє її від інших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людей</a:t>
            </a:r>
          </a:p>
          <a:p>
            <a:pPr algn="just"/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Особистість –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соціалізований індивід,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який свої якості набуває у соціокультурному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середовищі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 процесі сумісної діяльності та спілкування з іншими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людьми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Теоретичний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реалізовано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К.Платоновим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біологічного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Б.Ананьєв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кореляційних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плеяд,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соціально-психологічні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психофізіологічні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характеристики (статус, роль,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характерологічні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інтелект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моторні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психофізіологічні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охоплюються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структурою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О.Ковальов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темперамент (структура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(система потреб,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ідеалів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(система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інтелектуальних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вольових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емоційних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С.Костюк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спирається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подальшої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змінюються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компонентами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стійкою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динамічною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29642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Мотиваційно-потребнісна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сфера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58204" cy="52689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Мотив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відображаючись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спонукає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Підґрунтям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мотив,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спонукає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мотив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змінюватися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збереженні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мотиву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змінюватися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виконувана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мотиву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оволодінням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виникати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розбіжності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мотиву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випереджає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відстає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відбивається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5828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     Під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мотиваційною сферою особистості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розуміється вся сукупність мотивів, які формуються і розвиваються протягом її життя. Ця сфера динамічна і розвивається залежно від обставин. Але деякі мотиви відносно стійкі і, домінуючи, утворюють стрижень усієї сфери (у них виявляється спрямованість особистості).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929718" cy="548324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 думку Б.Ф. Ломова,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людьми.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спільноти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спільнот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зсередини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зв'язків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людськими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спільнотами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законами спонтанного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зв'язків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людьми,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260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вчинків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неусвідомлювані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спонукання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Одним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неусвідомлюваних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спонукань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установка.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установкою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неусвідомлюваний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готовності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схильність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задоволена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потреба.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Установка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готовність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сприймати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осмислювати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минулого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установки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здійснювалося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грузинською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школою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Д.М.Узнадзе.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когнітивна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регулятивна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конативна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Таким чином, мотивами виступають різні спонукання: усвідомлені потреби та інтереси людини, установки та ідеали, переконання та світогляд, почуття та думки. Тому при аналізі поведінки і діяльності слід не лише визначати головні прагнення, але й з'ясовувати ті особливості особистості, які визначають її життєву позицію, її відношення до різних сторін дійсності.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858280" cy="52864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Провідною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тлумачать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по-різному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Так,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С.Л.Рубінштейна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динамічна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тенденція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О.М.Леонтьєва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системотвірний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мотив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В.М.М'ясищева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домінуюче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Б.Г.Ананьева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життєва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А.С.Прангішвілі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динамічна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сутнісних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потреб,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схильностей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ціннісних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орієнтацій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переконань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системотвірною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властивістю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психічний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склад.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484030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орієнтують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П'яти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основних рис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особистості: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відповідальність (наскільки людина надійна);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поступливість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(наскільки людина поступається іншим);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відкритість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пізнанню (наскільки людина прагне осягнути невідоме);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екстравертованість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(наскільки людина спрямована на зовнішній світ);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нейротизм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(наскільки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людина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емоційно нестабільна)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just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     Спрямованість особистості є соціально зумовленою і формується шляхом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Вона включає ієрархічно пов'язані між собою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форми: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Autofit/>
          </a:bodyPr>
          <a:lstStyle/>
          <a:p>
            <a:pPr lvl="0" algn="just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 потяг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найпростіша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біологічна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усвідомлена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потреба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потяг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чогось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включенні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вольового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компонента;</a:t>
            </a:r>
          </a:p>
          <a:p>
            <a:pPr lvl="0" algn="just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пізнавальна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предмет;</a:t>
            </a:r>
          </a:p>
          <a:p>
            <a:pPr lvl="0" algn="just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схильність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включенні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вольового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компонента;</a:t>
            </a:r>
          </a:p>
          <a:p>
            <a:pPr lvl="0" algn="just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ідеал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предметна мета,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конкретизована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образі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уявленні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світогляд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філософських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етичних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естетичних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природничо-наукових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навколишній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переконання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спрямованості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розуміється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як система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мотивів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спонукають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чинити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8683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/>
              <a:t>Самооцінка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рівень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домагань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особистості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себе,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результатом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усвідомленої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проекції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Ось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самооцінки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завищену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адекватну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занижену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00792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Завищена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себе,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все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егоцентризму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надмірності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агресивності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підозрілості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контакту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оточуючими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друзями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близькими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рідними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співробітниками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Адекватна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нормальна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оптимальне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адекватного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оточуючої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Занижена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невпевненістю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байдужості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підвищеному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тривожності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відмові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недооцінки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себе та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комплексу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неповноцінності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домагань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агань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бажана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досягненні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мети.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домагань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породжує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одного боку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підвищити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домагання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пережити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успіх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домагання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невдач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домагань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підвищується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проявляє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готовність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розв'язувати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неуспіху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онтогенезі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Проблемами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займалися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Л.С.Виготський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О.М.Леонтьєв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Л.І.Божович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О.В.Запорожець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С.Л.Рубінштейн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Д.Б.Ельконін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О.РЛурія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відзначити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Д.Б.Ельконін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Л.І.Божович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О.В.Запорожець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найбільший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Тому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подальшому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будемо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спиратися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чином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715404" cy="54118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Д.Б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Ельконін розробив концепцію психічного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, у якій об'єднав дві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: пізнавальний та особистісний розвиток дітей від народження до закінчення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Згідно з його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, розвиток пізнавальної сфери дитини та її особистості йде в руслі різних провідних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діяльностей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, що послідовно змінюють одна одну в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онтогенезі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78595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спілкування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розташувати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порядку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віковий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ряд: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186766" cy="3911609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Безпосередньо-емоційне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спілкування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немовляти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Предметно-маніпулятивна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ранній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Сюжетно-рольова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дошкільний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молодший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шкільний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Інтимно-особистісне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спілкування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підлітковий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Навчально-професійна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ранній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юнацький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04389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Один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розмежовують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критичними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періодами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невідповідність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пізнавальними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операційно-технічними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4294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розробленої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Еріксоном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закономірна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вона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набуває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особистісні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новоутворення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Особистісні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новоутворення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 Е.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Еріксоном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просто так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виникнути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ствердитися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коли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поведінкові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65403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Стадії розвитку особистості за Е.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Еріксоном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>
            <a:noAutofit/>
          </a:bodyPr>
          <a:lstStyle/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1. Період немовляти(від народження до 1 року). Розвиток дитини визначається майже виключно через спілкування з нею дорослих, у першу чергу матері. На цій стадії вже можуть виникнути передумови до проявів у майбутньому прагнення до людей або відчуження від них.</a:t>
            </a: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2. Пізній період немовляти (від 1 року до 3 років). У дитини відбувається формування таких особистісних якостей, як самостійність, упевненість у собі, але їх становлення також значною мірою залежить від характеру спілкування та стосунків дорослих з дитиною. До трьох років дитина набуває певних особистісних форм поведінки — дитина цього віку вже особистість.</a:t>
            </a: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3. Раннє дитинство (від 3 до 5 років). Розвивається жива уява, активне вивчення навколишнього світу, наслідування дорослим, включення до статево-рольової поведінки.</a:t>
            </a: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4. Середнє дитинство (від 5 до 11 років). Встановлюється виражене почуття обов'язку та прагнення до досягнень, розвиваються пізнавальні та комунікативні вміння і навички. Відбувається активне засвоєння інструментальних і предметних дій, орієнтація на задачу.</a:t>
            </a:r>
          </a:p>
          <a:p>
            <a:pPr algn="just"/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Ядро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особистості утворює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Я-концепція»,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«Я-образ»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відносно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стійка і динамічна система уявлень людини про саму себе, на основі якої вибудовуються відносини з іншими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людьми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71435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Стадії розвитку особистості за Е.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Еріксоном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858280" cy="5929354"/>
          </a:xfrm>
        </p:spPr>
        <p:txBody>
          <a:bodyPr>
            <a:noAutofit/>
          </a:bodyPr>
          <a:lstStyle/>
          <a:p>
            <a:pPr lvl="0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5. Статеве дозрівання, підлітковий вік та юність (від 11 до 20 років). Відбувається життєве самовизначення, розвиток тимчасової перспективи — планів на майбутнє, активний пошук себе та експериментування в різних ролях, чітка статева поляризація у формах поведінки, формування світогляду.</a:t>
            </a:r>
          </a:p>
          <a:p>
            <a:pPr lvl="0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6. Рання дорослість (від 20 до 40-45 років). Прагнення до контактів з людьми, бажання і здатність до присвячення себе іншим людям. Народження та виховання дітей. Любов та робота. Задоволеність особистим життям.</a:t>
            </a:r>
          </a:p>
          <a:p>
            <a:pPr lvl="0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7. Середня дорослість (від 40-45 до 60 років). Творчість. Продуктивна та творча робота над собою та іншими людьми. Зріле, повноцінне, різноманітне життя, задоволеність сімейними відносинами, батьківська гордість за дітей. Навчання та виховання нового покоління.</a:t>
            </a:r>
          </a:p>
          <a:p>
            <a:pPr lvl="0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8. Пізня дорослість (понад 60 років). Повнота життя. Постійні роздуми над минулим, його оцінка. Здатність змиритися з неминучим.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472518" cy="654032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Стадії розвитку особистості за З.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Фройдом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858280" cy="5857916"/>
          </a:xfrm>
        </p:spPr>
        <p:txBody>
          <a:bodyPr>
            <a:noAutofit/>
          </a:bodyPr>
          <a:lstStyle/>
          <a:p>
            <a:pPr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Оральна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1 року,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ерогенною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зоною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слизова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оболонка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одержує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молоко, а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палець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предмет.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характеру,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ненаситність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жадність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вимогливість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незадоволеність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пропонують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Анальна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1-го до 3-х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ерогенна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зміщується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слизову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оболонку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кишечника.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акуратності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заборон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інтенсивно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«Я»,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визначальним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Розвиваються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акуратність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пунктуальність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впертість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агресивність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скритість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схильність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Фалічна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3-х до 5-ти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бактеризує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дитячої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сексуальності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Провідною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ерогенною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зоною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геніталії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дитяча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сексуальність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спрямовувалася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себе, то зараз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відчувати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сексуальну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прив'язаність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людей, хлопчики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Едіпів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комплекс),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дівчатка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батька (комплекс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Електри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строгих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заборон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інтенсивного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Над-Я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Розвиваються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самоспостереження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розсудливість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Стадії розвитку особистості за З.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Фройдом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4840303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Латентна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 до 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Потяги,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виходять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добре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контролюються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Дитячі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сексуальні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переживання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витісняються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спрямовуються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спілкування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друзями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шкільне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Генітальна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статевому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дозріванню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Об'єднуються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ерогенні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з'являється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нормального сексуального спілкування.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підсилює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доводиться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боротися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агресивними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імпульсами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механізми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Теорії особистості: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uk-UA" b="1" dirty="0" smtClean="0"/>
              <a:t>Психоаналітична теорія </a:t>
            </a:r>
            <a:r>
              <a:rPr lang="uk-UA" b="1" dirty="0" smtClean="0"/>
              <a:t>особистості</a:t>
            </a:r>
          </a:p>
          <a:p>
            <a:r>
              <a:rPr lang="uk-UA" b="1" dirty="0" err="1" smtClean="0"/>
              <a:t>Біхевіористична</a:t>
            </a:r>
            <a:r>
              <a:rPr lang="uk-UA" b="1" dirty="0" smtClean="0"/>
              <a:t> теорія </a:t>
            </a:r>
            <a:r>
              <a:rPr lang="uk-UA" b="1" dirty="0" smtClean="0"/>
              <a:t>особистості</a:t>
            </a:r>
          </a:p>
          <a:p>
            <a:r>
              <a:rPr lang="uk-UA" b="1" dirty="0" smtClean="0"/>
              <a:t>Гуманістична теорія </a:t>
            </a:r>
            <a:r>
              <a:rPr lang="uk-UA" b="1" dirty="0" smtClean="0"/>
              <a:t>особистості</a:t>
            </a:r>
          </a:p>
          <a:p>
            <a:r>
              <a:rPr lang="uk-UA" b="1" dirty="0" smtClean="0"/>
              <a:t>Диспозиційна теорія </a:t>
            </a:r>
            <a:r>
              <a:rPr lang="uk-UA" b="1" dirty="0" smtClean="0"/>
              <a:t>особистості</a:t>
            </a:r>
          </a:p>
          <a:p>
            <a:r>
              <a:rPr lang="uk-UA" b="1" dirty="0" err="1" smtClean="0"/>
              <a:t>Діяльнісна</a:t>
            </a:r>
            <a:r>
              <a:rPr lang="uk-UA" b="1" dirty="0" smtClean="0"/>
              <a:t> теорія особистості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114298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Психоаналітична теорія особистості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858280" cy="491174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Психоаналітична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теорія особистості ґрунтується на уявленні про те, що людина є складною енергетичною системою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провідними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силами у несвідомій сфері. Її запропонував австрійський психіатр та невропатолог початку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ст.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Фройд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спираючись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досягнення фізіології і фізики.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Було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висунуто два припущення: перше – переживання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раннього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дитинства відіграють вирішальну роль у формуванні особис­тості – дорослої людини, отже фундамент особистості закладається до п'яти років; друге – людина народжується з певною кількістю сексуальної енергії (лібідо), яка у своєму розвитку проходить п'ять психосексуальних стадій.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858280" cy="635798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Інший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представник психоаналітичної теорії особистості швей­царський психіатр середини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К.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Юнг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звертав увагу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саморозвиток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особистості, на пошук своєї індивідуальності. Він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описав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дві основні форми спрямованості особистості: екстраверсію і інтроверсію.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Екстравертовані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люди спрямовані на зовнішній світ, інших людей та предмети. Вони рухливі і комунікабельні.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Інтроверти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навпаки, занурені у свій внутрішній світ, у свої почуття. Вони стримані і прагнуть усамітнення. Обидві форми співіснують, однак одна з них є домінантною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своїй теорії особистості К.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Юнґ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надавав значення прагненню людини до інтеграції, гармонії і цілісності. Кінцева мета життя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повна реалізація свого «Я», становлення неповторної індивіду­альності. Досягнення цієї мети — самореалізація — є кінцевою стадією розвитку особистості; вона потребує високих здібностей і освіченості і тому досяжна лише незначній кількості людей.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000108"/>
          </a:xfrm>
        </p:spPr>
        <p:txBody>
          <a:bodyPr>
            <a:normAutofit/>
          </a:bodyPr>
          <a:lstStyle/>
          <a:p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Біхевіористична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теорія особистості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786842" cy="526893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біхевіоризмі особистість цілком підвладна впливові зовнішнього середовища. Головними чинниками формування осо­бистості є научіння і досвід людини. Особистість це і є той досвід (іншими словами – набір засвоєних моделей поведінки), який лю­дина набула упродовж свого життя.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    Б.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Скіннер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американський психолог 30-80-х років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наголошує на тому, що соціальна поведінка людини, а саме вона характеризує її особистість, є результатом наслідування поведінки дорослих, насамперед, батьків, ровесників, героїв телебачення то­що. З його погляду, поведінку людини контролюють стимули, приємні та неприємні. Способом їхнього застосування є або покарання і негативне підкріплення, або схвалення і позитивне підкріплення.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715404" cy="6000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Інший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представник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біхевіоральної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теорії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А.Бандура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американський психолог другої половини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ст.,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вважав, що нові форми поведінки можна засвоїти і без зовнішнього підкріплення. Він акцентував свою увагу на наслідуванні 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научінні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спостереження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поведінкою інших людей. У такому разі можна буде навчитися не на своїх, а на чужих помилках.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Крім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того, А. Банду­ра, звертає увагу на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самопідкріплення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коли людина сама для себе встановлює межу своїх досягнень і сама себе схвалює або карає за успіх або неуспіх. Уміння людей усвідомлювати свої здібності, бу­дувати поведінку відповідно до конкретного завдання та ситуації вчений назвав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самоефективністю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особистості.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Люди, які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усвідомлюють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самоефективність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прикладають більше зусиль для виконання складних справ, ніж ті, що сумніваються у своїх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можливостях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9">
      <a:dk1>
        <a:sysClr val="windowText" lastClr="000000"/>
      </a:dk1>
      <a:lt1>
        <a:srgbClr val="FEFAC9"/>
      </a:lt1>
      <a:dk2>
        <a:srgbClr val="222613"/>
      </a:dk2>
      <a:lt2>
        <a:srgbClr val="FEFAC9"/>
      </a:lt2>
      <a:accent1>
        <a:srgbClr val="00000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127</TotalTime>
  <Words>3580</Words>
  <PresentationFormat>Экран (4:3)</PresentationFormat>
  <Paragraphs>134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Техническая</vt:lpstr>
      <vt:lpstr>Особистість</vt:lpstr>
      <vt:lpstr>Слайд 2</vt:lpstr>
      <vt:lpstr>П'яти основних рис особистості:</vt:lpstr>
      <vt:lpstr>Слайд 4</vt:lpstr>
      <vt:lpstr>Теорії особистості:</vt:lpstr>
      <vt:lpstr>Психоаналітична теорія особистості</vt:lpstr>
      <vt:lpstr>Слайд 7</vt:lpstr>
      <vt:lpstr>Біхевіористична теорія особистості</vt:lpstr>
      <vt:lpstr>Слайд 9</vt:lpstr>
      <vt:lpstr>Слайд 10</vt:lpstr>
      <vt:lpstr>Гуманістична теорія особистості</vt:lpstr>
      <vt:lpstr>Слайд 12</vt:lpstr>
      <vt:lpstr>Слайд 13</vt:lpstr>
      <vt:lpstr>Диспозиційна теорія особистості</vt:lpstr>
      <vt:lpstr>Слайд 15</vt:lpstr>
      <vt:lpstr>Діяльнісна теорія особистості</vt:lpstr>
      <vt:lpstr>Слайд 17</vt:lpstr>
      <vt:lpstr>Структура особистості</vt:lpstr>
      <vt:lpstr>        Емпіричний підхід реалізовано в працях В.Мерліна, який на основі емпіричних досліджень прийшов до трирівневої структури особистості</vt:lpstr>
      <vt:lpstr>  Теоретичний підхід до побудови структури особистості реалізовано К.Платоновим, який використовує принцип співвідношення соціального та біологічного</vt:lpstr>
      <vt:lpstr>Слайд 21</vt:lpstr>
      <vt:lpstr>Мотиваційно-потребнісна сфера особистості</vt:lpstr>
      <vt:lpstr>Слайд 23</vt:lpstr>
      <vt:lpstr>Слайд 24</vt:lpstr>
      <vt:lpstr>Слайд 25</vt:lpstr>
      <vt:lpstr>У структурі установки виокремлюють три складові:</vt:lpstr>
      <vt:lpstr>Слайд 27</vt:lpstr>
      <vt:lpstr>Спрямованість особистості</vt:lpstr>
      <vt:lpstr>Слайд 29</vt:lpstr>
      <vt:lpstr>      Спрямованість особистості є соціально зумовленою і формується шляхом виховання. Вона включає ієрархічно пов'язані між собою форми:</vt:lpstr>
      <vt:lpstr>Самооцінка та рівень домагань особистості</vt:lpstr>
      <vt:lpstr>Слайд 32</vt:lpstr>
      <vt:lpstr>Слайд 33</vt:lpstr>
      <vt:lpstr>Формування та розвиток особистості в онтогенезі</vt:lpstr>
      <vt:lpstr>Слайд 35</vt:lpstr>
      <vt:lpstr>Якщо всі різновиди спілкування та діяльності дітей розташувати в порядку їх становлення, то виходить такий віковий ряд: </vt:lpstr>
      <vt:lpstr>Слайд 37</vt:lpstr>
      <vt:lpstr>Слайд 38</vt:lpstr>
      <vt:lpstr>Стадії розвитку особистості за Е.Еріксоном</vt:lpstr>
      <vt:lpstr>Стадії розвитку особистості за Е.Еріксоном</vt:lpstr>
      <vt:lpstr>Стадії розвитку особистості за З.Фройдом</vt:lpstr>
      <vt:lpstr>Стадії розвитку особистості за З.Фройдом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Особистість</dc:title>
  <cp:lastModifiedBy>1</cp:lastModifiedBy>
  <cp:revision>7</cp:revision>
  <dcterms:modified xsi:type="dcterms:W3CDTF">2020-11-23T08:53:36Z</dcterms:modified>
</cp:coreProperties>
</file>