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628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1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101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074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5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41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36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4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7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24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8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6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6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6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1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5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0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86058"/>
            <a:ext cx="8062912" cy="2755909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СТАНДАРТИЗАЦІЯ ЛІКАРСЬКИХ ЗАСОБІВ В 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/>
              <a:t>Нормативні документи фармацевтичної галузі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578358" indent="-514350" algn="just">
              <a:buClrTx/>
              <a:buFont typeface="+mj-lt"/>
              <a:buAutoNum type="arabicParenR"/>
            </a:pPr>
            <a:r>
              <a:rPr lang="uk-UA" sz="3300" dirty="0" smtClean="0"/>
              <a:t>Наказ МОЗ України № 471 від 14.09.2005 «</a:t>
            </a:r>
            <a:r>
              <a:rPr lang="ru-RU" sz="3300" dirty="0" smtClean="0"/>
              <a:t>Про </a:t>
            </a:r>
            <a:r>
              <a:rPr lang="ru-RU" sz="3300" dirty="0" err="1" smtClean="0"/>
              <a:t>затвердження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документів</a:t>
            </a:r>
            <a:r>
              <a:rPr lang="ru-RU" sz="3300" dirty="0" smtClean="0"/>
              <a:t> з </a:t>
            </a:r>
            <a:r>
              <a:rPr lang="ru-RU" sz="3300" dirty="0" err="1" smtClean="0"/>
              <a:t>питань</a:t>
            </a:r>
            <a:r>
              <a:rPr lang="ru-RU" sz="3300" dirty="0" smtClean="0"/>
              <a:t> </a:t>
            </a:r>
            <a:r>
              <a:rPr lang="ru-RU" sz="3300" dirty="0" err="1" smtClean="0"/>
              <a:t>стандартизації</a:t>
            </a:r>
            <a:r>
              <a:rPr lang="ru-RU" sz="3300" dirty="0" smtClean="0"/>
              <a:t> фармацевтичної </a:t>
            </a:r>
            <a:r>
              <a:rPr lang="ru-RU" sz="3300" dirty="0" err="1" smtClean="0"/>
              <a:t>продукції</a:t>
            </a:r>
            <a:r>
              <a:rPr lang="ru-RU" sz="3300" dirty="0" smtClean="0"/>
              <a:t>» </a:t>
            </a:r>
            <a:r>
              <a:rPr lang="ru-RU" dirty="0" smtClean="0"/>
              <a:t>- </a:t>
            </a:r>
            <a:r>
              <a:rPr lang="ru-RU" dirty="0" err="1" smtClean="0"/>
              <a:t>затверджує</a:t>
            </a:r>
            <a:r>
              <a:rPr lang="ru-RU" dirty="0" smtClean="0"/>
              <a:t> стандарт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України "</a:t>
            </a:r>
            <a:r>
              <a:rPr lang="ru-RU" dirty="0" err="1" smtClean="0"/>
              <a:t>Фармацевтична</a:t>
            </a:r>
            <a:r>
              <a:rPr lang="ru-RU" dirty="0" smtClean="0"/>
              <a:t> </a:t>
            </a:r>
            <a:r>
              <a:rPr lang="ru-RU" dirty="0" err="1" smtClean="0"/>
              <a:t>продукція</a:t>
            </a:r>
            <a:r>
              <a:rPr lang="ru-RU" dirty="0" smtClean="0"/>
              <a:t>. Система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" СТ МОЗУ 42-1.0:2005</a:t>
            </a:r>
            <a:endParaRPr lang="uk-UA" dirty="0" smtClean="0"/>
          </a:p>
          <a:p>
            <a:pPr marL="578358" indent="-514350" algn="just">
              <a:buClrTx/>
              <a:buFont typeface="+mj-lt"/>
              <a:buAutoNum type="arabicParenR"/>
            </a:pPr>
            <a:r>
              <a:rPr lang="ru-RU" dirty="0" smtClean="0"/>
              <a:t>Наказ МОЗ України № 634 від 03.10.2011</a:t>
            </a:r>
          </a:p>
          <a:p>
            <a:pPr marL="578358" indent="-514350" algn="just">
              <a:buClrTx/>
              <a:buFont typeface="+mj-lt"/>
              <a:buAutoNum type="arabicParenR"/>
            </a:pPr>
            <a:r>
              <a:rPr lang="ru-RU" dirty="0" smtClean="0"/>
              <a:t>Постанова СТ-Н МОЗУ 42-3.0:2011 «</a:t>
            </a:r>
            <a:r>
              <a:rPr lang="ru-RU" dirty="0" err="1" smtClean="0"/>
              <a:t>Лікарські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</a:t>
            </a:r>
            <a:r>
              <a:rPr lang="ru-RU" dirty="0" err="1" smtClean="0"/>
              <a:t>Фармацевтична</a:t>
            </a:r>
            <a:r>
              <a:rPr lang="ru-RU" dirty="0" smtClean="0"/>
              <a:t> </a:t>
            </a:r>
            <a:r>
              <a:rPr lang="ru-RU" dirty="0" err="1" smtClean="0"/>
              <a:t>розробка</a:t>
            </a:r>
            <a:r>
              <a:rPr lang="ru-RU" dirty="0" smtClean="0"/>
              <a:t> (ICH Q8) »</a:t>
            </a:r>
          </a:p>
          <a:p>
            <a:pPr marL="578358" indent="-514350" algn="just">
              <a:buClrTx/>
              <a:buFont typeface="+mj-lt"/>
              <a:buAutoNum type="arabicParenR"/>
            </a:pPr>
            <a:r>
              <a:rPr lang="ru-RU" dirty="0" smtClean="0"/>
              <a:t>Постанова СТ-Н МОЗУ 42-4.0:2011 «</a:t>
            </a:r>
            <a:r>
              <a:rPr lang="ru-RU" dirty="0" err="1" smtClean="0"/>
              <a:t>Лікарські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</a:t>
            </a:r>
            <a:r>
              <a:rPr lang="ru-RU" dirty="0" err="1" smtClean="0"/>
              <a:t>Належна</a:t>
            </a:r>
            <a:r>
              <a:rPr lang="ru-RU" dirty="0" smtClean="0"/>
              <a:t> </a:t>
            </a:r>
            <a:r>
              <a:rPr lang="ru-RU" dirty="0" err="1" smtClean="0"/>
              <a:t>виробнича</a:t>
            </a:r>
            <a:r>
              <a:rPr lang="ru-RU" dirty="0" smtClean="0"/>
              <a:t> практика»</a:t>
            </a:r>
          </a:p>
          <a:p>
            <a:pPr marL="578358" indent="-514350">
              <a:buClrTx/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714356"/>
            <a:ext cx="8229600" cy="5740452"/>
          </a:xfrm>
        </p:spPr>
        <p:txBody>
          <a:bodyPr>
            <a:normAutofit/>
          </a:bodyPr>
          <a:lstStyle/>
          <a:p>
            <a:pPr marL="578358" lvl="0" indent="-514350" algn="just">
              <a:buClrTx/>
              <a:buFont typeface="+mj-lt"/>
              <a:buAutoNum type="arabicParenR" startAt="5"/>
            </a:pPr>
            <a:r>
              <a:rPr lang="ru-RU" dirty="0" err="1" smtClean="0"/>
              <a:t>Настанова</a:t>
            </a:r>
            <a:r>
              <a:rPr lang="ru-RU" dirty="0" smtClean="0"/>
              <a:t> СТ-Н МОЗУ 42-4.2:2011 «</a:t>
            </a:r>
            <a:r>
              <a:rPr lang="ru-RU" dirty="0" err="1" smtClean="0"/>
              <a:t>Лікарські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 для якості (ICH Q9)», </a:t>
            </a:r>
          </a:p>
          <a:p>
            <a:pPr marL="578358" lvl="0" indent="-514350" algn="just">
              <a:buClrTx/>
              <a:buFont typeface="+mj-lt"/>
              <a:buAutoNum type="arabicParenR" startAt="5"/>
            </a:pPr>
            <a:r>
              <a:rPr lang="ru-RU" dirty="0" err="1" smtClean="0"/>
              <a:t>Настанова</a:t>
            </a:r>
            <a:r>
              <a:rPr lang="ru-RU" dirty="0" smtClean="0"/>
              <a:t> СТ-Н МОЗУ 42-4.3:2011 «</a:t>
            </a:r>
            <a:r>
              <a:rPr lang="ru-RU" dirty="0" err="1" smtClean="0"/>
              <a:t>Лікарські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</a:t>
            </a:r>
            <a:r>
              <a:rPr lang="ru-RU" dirty="0" err="1" smtClean="0"/>
              <a:t>Фармацевтична</a:t>
            </a:r>
            <a:r>
              <a:rPr lang="ru-RU" dirty="0" smtClean="0"/>
              <a:t> система якості (ICH Q10)», </a:t>
            </a:r>
          </a:p>
          <a:p>
            <a:pPr marL="578358" lvl="0" indent="-514350" algn="just">
              <a:buClrTx/>
              <a:buFont typeface="+mj-lt"/>
              <a:buAutoNum type="arabicParenR" startAt="5"/>
            </a:pPr>
            <a:r>
              <a:rPr lang="ru-RU" dirty="0" err="1" smtClean="0"/>
              <a:t>Настанова</a:t>
            </a:r>
            <a:r>
              <a:rPr lang="ru-RU" dirty="0" smtClean="0"/>
              <a:t> СТ-Н МОЗУ 42-4.4:2011 «</a:t>
            </a:r>
            <a:r>
              <a:rPr lang="ru-RU" dirty="0" err="1" smtClean="0"/>
              <a:t>Лікарські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гармонізовані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сертифікації</a:t>
            </a:r>
            <a:r>
              <a:rPr lang="ru-RU" dirty="0" smtClean="0"/>
              <a:t> </a:t>
            </a:r>
            <a:r>
              <a:rPr lang="ru-RU" dirty="0" err="1" smtClean="0"/>
              <a:t>серії</a:t>
            </a:r>
            <a:r>
              <a:rPr lang="ru-RU" dirty="0" smtClean="0"/>
              <a:t>», </a:t>
            </a:r>
          </a:p>
          <a:p>
            <a:pPr marL="578358" lvl="0" indent="-514350" algn="just">
              <a:buClrTx/>
              <a:buFont typeface="+mj-lt"/>
              <a:buAutoNum type="arabicParenR" startAt="5"/>
            </a:pPr>
            <a:r>
              <a:rPr lang="ru-RU" dirty="0" err="1" smtClean="0"/>
              <a:t>Настанова</a:t>
            </a:r>
            <a:r>
              <a:rPr lang="ru-RU" dirty="0" smtClean="0"/>
              <a:t> СТ-Н МОЗУ 42-5.1:2011 «</a:t>
            </a:r>
            <a:r>
              <a:rPr lang="ru-RU" dirty="0" err="1" smtClean="0"/>
              <a:t>Лікарські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</a:t>
            </a:r>
            <a:r>
              <a:rPr lang="ru-RU" dirty="0" err="1" smtClean="0"/>
              <a:t>Належна</a:t>
            </a:r>
            <a:r>
              <a:rPr lang="ru-RU" dirty="0" smtClean="0"/>
              <a:t> практика </a:t>
            </a:r>
            <a:r>
              <a:rPr lang="ru-RU" dirty="0" err="1" smtClean="0"/>
              <a:t>зберігання</a:t>
            </a:r>
            <a:r>
              <a:rPr lang="ru-RU" dirty="0" smtClean="0"/>
              <a:t>». </a:t>
            </a:r>
          </a:p>
          <a:p>
            <a:pPr marL="578358" indent="-514350" algn="just">
              <a:buClrTx/>
              <a:buFont typeface="+mj-lt"/>
              <a:buAutoNum type="arabicParenR" startAt="5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Державна фармакопея України (ДФУ)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smtClean="0"/>
              <a:t>- </a:t>
            </a:r>
            <a:r>
              <a:rPr lang="uk-UA" dirty="0" smtClean="0"/>
              <a:t>це основний нормативний документ, який регламентує питання контролю якості лікарських засобів в Україні. Державну фармакопею України введено в дію 1 жовтня 2001 р. наказом Міністра охорони здоров'я України за № 95 від 12 березня 2001 р.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Стандартизація</a:t>
            </a:r>
            <a:r>
              <a:rPr lang="uk-UA" b="1" dirty="0" smtClean="0"/>
              <a:t> </a:t>
            </a:r>
            <a:r>
              <a:rPr lang="uk-UA" dirty="0" smtClean="0"/>
              <a:t>– діяльність, що полягає у встановленні положень для загального і багаторазового застосування щодо наявних чи можливих завдань з метою досягнення оптимального ступеня впорядкування у певній сфері, результатом якої є підвищення ступеня відповідності продукції, процесів та послуг їх функціональному призначенню, усуненню бар'єрів у торгівлі та сприянню науково-технічному співробітництву.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 стандартизації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є забезпечення раціонального використання природних ресурсів, відповідності об'єктів стандартизації їх функціональному призначенню, інформування споживачів про якість продукції, процесів та послуг, підтримка розвитку і міжнародної конкурентоспроможності продукції та торгівлі товарами і послугами.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18366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/>
              <a:t>Основними завданнями</a:t>
            </a:r>
            <a:r>
              <a:rPr lang="uk-UA" dirty="0" smtClean="0"/>
              <a:t> стандартизації є: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285860"/>
            <a:ext cx="8229600" cy="5168948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/>
              <a:t>встановлення однакових вимог до якості вихідних матеріалів, напівфабрикатів, що необхідні для виготовлення кінцевої продукції;</a:t>
            </a:r>
            <a:endParaRPr lang="ru-RU" dirty="0" smtClean="0"/>
          </a:p>
          <a:p>
            <a:pPr lvl="0" algn="just"/>
            <a:r>
              <a:rPr lang="uk-UA" dirty="0" smtClean="0"/>
              <a:t>застосування однакових правил виробництва;</a:t>
            </a:r>
            <a:endParaRPr lang="ru-RU" dirty="0" smtClean="0"/>
          </a:p>
          <a:p>
            <a:pPr lvl="0" algn="just"/>
            <a:r>
              <a:rPr lang="uk-UA" dirty="0" smtClean="0"/>
              <a:t>застосування однакової системи показників якості готової продукції, методів її випробування і контролю;</a:t>
            </a:r>
            <a:endParaRPr lang="ru-RU" dirty="0" smtClean="0"/>
          </a:p>
          <a:p>
            <a:pPr lvl="0" algn="just"/>
            <a:r>
              <a:rPr lang="uk-UA" dirty="0" smtClean="0"/>
              <a:t>застосування необхідного рівня надійності продукції при тривалому зберіганні.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</a:t>
            </a:r>
            <a:r>
              <a:rPr lang="uk-UA" b="1" dirty="0" smtClean="0"/>
              <a:t> – </a:t>
            </a:r>
            <a:r>
              <a:rPr lang="uk-UA" dirty="0" smtClean="0"/>
              <a:t>це нормативний документ, розроблений і затверджений уповноваженим органом, у якому встановлені правила, вимоги, загальні характеристики, що стосуються різних видів діяльності чи їх результатів, для досягнення оптимального ступеня впорядкування у певній області.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142984"/>
            <a:ext cx="8229600" cy="5311824"/>
          </a:xfrm>
        </p:spPr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uk-UA" dirty="0" smtClean="0"/>
              <a:t>Стандарти ґрунтуються на узагальнених досягненнях науки, техніки, практичного досвіду і спрямовані на досягнення оптимальної користі для суспільства. Залежно від того, яка організація стандартизації (міжнародна, регіональна чи національна) приймає стандарти, вони відповідно поділяються на </a:t>
            </a:r>
            <a:r>
              <a:rPr lang="uk-UA" i="1" u="sng" dirty="0" smtClean="0"/>
              <a:t>міжнародні</a:t>
            </a:r>
            <a:r>
              <a:rPr lang="uk-UA" u="sng" dirty="0" smtClean="0"/>
              <a:t>,</a:t>
            </a:r>
            <a:r>
              <a:rPr lang="uk-UA" dirty="0" smtClean="0"/>
              <a:t> </a:t>
            </a:r>
            <a:r>
              <a:rPr lang="uk-UA" i="1" u="sng" dirty="0" smtClean="0"/>
              <a:t>регіональні</a:t>
            </a:r>
            <a:r>
              <a:rPr lang="uk-UA" dirty="0" smtClean="0"/>
              <a:t> і </a:t>
            </a:r>
            <a:r>
              <a:rPr lang="uk-UA" i="1" u="sng" dirty="0" smtClean="0"/>
              <a:t>національні</a:t>
            </a:r>
            <a:r>
              <a:rPr lang="uk-UA" u="sng" dirty="0" smtClean="0"/>
              <a:t>.</a:t>
            </a:r>
            <a:r>
              <a:rPr lang="uk-UA" dirty="0" smtClean="0"/>
              <a:t> За сферою дії стандарти поділяють на </a:t>
            </a:r>
            <a:r>
              <a:rPr lang="uk-UA" i="1" u="sng" dirty="0" smtClean="0"/>
              <a:t>державні</a:t>
            </a:r>
            <a:r>
              <a:rPr lang="uk-UA" u="sng" dirty="0" smtClean="0"/>
              <a:t> (ДСТ), </a:t>
            </a:r>
            <a:r>
              <a:rPr lang="uk-UA" i="1" u="sng" dirty="0" smtClean="0"/>
              <a:t>галузеві</a:t>
            </a:r>
            <a:r>
              <a:rPr lang="uk-UA" u="sng" dirty="0" smtClean="0"/>
              <a:t> (ОСТ</a:t>
            </a:r>
            <a:r>
              <a:rPr lang="uk-UA" i="1" u="sng" dirty="0" smtClean="0"/>
              <a:t>), республіканські</a:t>
            </a:r>
            <a:r>
              <a:rPr lang="uk-UA" u="sng" dirty="0" smtClean="0"/>
              <a:t> (РСТ)</a:t>
            </a:r>
            <a:r>
              <a:rPr lang="uk-UA" dirty="0" smtClean="0"/>
              <a:t> і </a:t>
            </a:r>
            <a:r>
              <a:rPr lang="uk-UA" i="1" u="sng" dirty="0" smtClean="0"/>
              <a:t>стандарти підприємств</a:t>
            </a:r>
            <a:r>
              <a:rPr lang="uk-UA" u="sng" dirty="0" smtClean="0"/>
              <a:t> (СТП). </a:t>
            </a:r>
            <a:endParaRPr lang="ru-RU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uk-UA" sz="3200" i="1" dirty="0" smtClean="0"/>
              <a:t>Об'єктами стандартизації</a:t>
            </a:r>
            <a:r>
              <a:rPr lang="uk-UA" sz="3200" dirty="0" smtClean="0"/>
              <a:t> у галузі обігу лікарських засобів є, власне, ліки та діяльність, пов'язана з: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uk-UA" sz="3100" dirty="0" smtClean="0"/>
              <a:t>організацією контролю виробництва та контролю якості лікарських засобів;</a:t>
            </a:r>
            <a:endParaRPr lang="ru-RU" sz="3100" dirty="0" smtClean="0"/>
          </a:p>
          <a:p>
            <a:pPr lvl="0" algn="just"/>
            <a:r>
              <a:rPr lang="uk-UA" sz="3100" dirty="0" smtClean="0"/>
              <a:t>процесом організації забезпечення лікарськими засобами на державному та регіональному рівнях;</a:t>
            </a:r>
            <a:endParaRPr lang="ru-RU" sz="3100" dirty="0" smtClean="0"/>
          </a:p>
          <a:p>
            <a:pPr lvl="0" algn="just"/>
            <a:r>
              <a:rPr lang="uk-UA" sz="3100" dirty="0" smtClean="0"/>
              <a:t>виготовленням ліків аптечними закладами;</a:t>
            </a:r>
            <a:endParaRPr lang="ru-RU" sz="3100" dirty="0" smtClean="0"/>
          </a:p>
          <a:p>
            <a:pPr lvl="0" algn="just"/>
            <a:r>
              <a:rPr lang="uk-UA" sz="3100" dirty="0" smtClean="0"/>
              <a:t>процесами, що відбуваються в мережі товарообігу;</a:t>
            </a:r>
            <a:endParaRPr lang="ru-RU" sz="3100" dirty="0" smtClean="0"/>
          </a:p>
          <a:p>
            <a:pPr lvl="0" algn="just"/>
            <a:r>
              <a:rPr lang="uk-UA" sz="3100" dirty="0" smtClean="0"/>
              <a:t>інформацією про лікарські засоби для споживача;</a:t>
            </a:r>
            <a:endParaRPr lang="ru-RU" sz="3100" dirty="0" smtClean="0"/>
          </a:p>
          <a:p>
            <a:pPr lvl="0" algn="just"/>
            <a:r>
              <a:rPr lang="uk-UA" sz="3100" dirty="0" smtClean="0"/>
              <a:t>забезпеченням ліками в системі лікувально-профілактичних закладів;</a:t>
            </a:r>
            <a:endParaRPr lang="ru-RU" sz="3100" dirty="0" smtClean="0"/>
          </a:p>
          <a:p>
            <a:pPr lvl="0" algn="just"/>
            <a:r>
              <a:rPr lang="uk-UA" sz="3100" dirty="0" smtClean="0"/>
              <a:t>раціональним використанням лікарських засобів, а також діяльністю аптечних закладів.</a:t>
            </a:r>
            <a:endParaRPr lang="ru-RU" sz="31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89870"/>
          </a:xfrm>
        </p:spPr>
        <p:txBody>
          <a:bodyPr>
            <a:noAutofit/>
          </a:bodyPr>
          <a:lstStyle/>
          <a:p>
            <a:pPr marL="0" algn="r"/>
            <a:r>
              <a:rPr lang="ru-RU" sz="3200" dirty="0" smtClean="0"/>
              <a:t>Стандарт </a:t>
            </a:r>
            <a:r>
              <a:rPr lang="ru-RU" sz="3200" dirty="0" err="1" smtClean="0"/>
              <a:t>встановлює</a:t>
            </a:r>
            <a:r>
              <a:rPr lang="ru-RU" sz="3200" dirty="0" smtClean="0"/>
              <a:t> як </a:t>
            </a:r>
            <a:r>
              <a:rPr lang="ru-RU" sz="3200" dirty="0" err="1" smtClean="0"/>
              <a:t>об'єкти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стандартизації</a:t>
            </a:r>
            <a:r>
              <a:rPr lang="ru-RU" sz="3200" dirty="0" smtClean="0"/>
              <a:t> у </a:t>
            </a:r>
            <a:r>
              <a:rPr lang="ru-RU" sz="3200" dirty="0" err="1" smtClean="0"/>
              <a:t>сфері</a:t>
            </a:r>
            <a:r>
              <a:rPr lang="ru-RU" sz="3200" dirty="0" smtClean="0"/>
              <a:t> фармацевтичної </a:t>
            </a:r>
            <a:r>
              <a:rPr lang="ru-RU" sz="3200" dirty="0" err="1" smtClean="0"/>
              <a:t>продукції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643050"/>
            <a:ext cx="8229600" cy="4811758"/>
          </a:xfrm>
        </p:spPr>
        <p:txBody>
          <a:bodyPr>
            <a:normAutofit/>
          </a:bodyPr>
          <a:lstStyle/>
          <a:p>
            <a:pPr marL="578358" indent="-514350">
              <a:buClrTx/>
              <a:buFont typeface="+mj-lt"/>
              <a:buAutoNum type="arabicParenR"/>
            </a:pPr>
            <a:r>
              <a:rPr lang="uk-UA" dirty="0" smtClean="0"/>
              <a:t> організаційно-методичні об'єкти, до яких відносяться:</a:t>
            </a:r>
            <a:endParaRPr lang="ru-RU" dirty="0" smtClean="0"/>
          </a:p>
          <a:p>
            <a:pPr marL="447675" indent="-4763">
              <a:buClrTx/>
              <a:buFont typeface="Arial" pitchFamily="34" charset="0"/>
              <a:buChar char="•"/>
            </a:pPr>
            <a:r>
              <a:rPr lang="uk-UA" dirty="0" smtClean="0"/>
              <a:t> організація та проведення робіт з стандартизації;</a:t>
            </a:r>
            <a:endParaRPr lang="ru-RU" dirty="0" smtClean="0"/>
          </a:p>
          <a:p>
            <a:pPr marL="447675" indent="-4763">
              <a:buClrTx/>
              <a:buFont typeface="Arial" pitchFamily="34" charset="0"/>
              <a:buChar char="•"/>
            </a:pPr>
            <a:r>
              <a:rPr lang="uk-UA" dirty="0" smtClean="0"/>
              <a:t> термінологія, яка відноситься до фармацевтичної продукції;</a:t>
            </a:r>
            <a:endParaRPr lang="ru-RU" dirty="0" smtClean="0"/>
          </a:p>
          <a:p>
            <a:pPr marL="447675" indent="-4763">
              <a:buClrTx/>
              <a:buFont typeface="Arial" pitchFamily="34" charset="0"/>
              <a:buChar char="•"/>
            </a:pPr>
            <a:r>
              <a:rPr lang="uk-UA" dirty="0" smtClean="0"/>
              <a:t> класифікація і кодування інформації;</a:t>
            </a:r>
            <a:endParaRPr lang="ru-RU" dirty="0" smtClean="0"/>
          </a:p>
          <a:p>
            <a:pPr marL="447675" indent="-4763">
              <a:buClrTx/>
              <a:buFont typeface="Arial" pitchFamily="34" charset="0"/>
              <a:buChar char="•"/>
            </a:pPr>
            <a:r>
              <a:rPr lang="uk-UA" dirty="0" smtClean="0"/>
              <a:t> системи та методи забезпечення якості та управління якістю щодо фармацевтичної продукції;</a:t>
            </a:r>
            <a:endParaRPr lang="ru-RU" dirty="0" smtClean="0"/>
          </a:p>
          <a:p>
            <a:pPr marL="447675" indent="-4763">
              <a:buClrTx/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uk-UA" dirty="0" smtClean="0"/>
              <a:t>правила та процедури системи сертифікації фармацевтичної продукції;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000108"/>
            <a:ext cx="8229600" cy="5454700"/>
          </a:xfrm>
        </p:spPr>
        <p:txBody>
          <a:bodyPr>
            <a:noAutofit/>
          </a:bodyPr>
          <a:lstStyle/>
          <a:p>
            <a:pPr marL="578358" indent="-514350" algn="just">
              <a:buClrTx/>
              <a:buFont typeface="+mj-lt"/>
              <a:buAutoNum type="arabicParenR" startAt="2"/>
            </a:pPr>
            <a:r>
              <a:rPr lang="uk-UA" sz="2400" dirty="0" smtClean="0"/>
              <a:t> фармацевтична продукція, до яких відносяться:</a:t>
            </a:r>
            <a:endParaRPr lang="ru-RU" sz="2400" dirty="0" smtClean="0"/>
          </a:p>
          <a:p>
            <a:pPr marL="530225" indent="-87313" algn="just">
              <a:buClrTx/>
              <a:buFont typeface="Arial" pitchFamily="34" charset="0"/>
              <a:buChar char="•"/>
            </a:pPr>
            <a:r>
              <a:rPr lang="uk-UA" sz="2400" dirty="0" smtClean="0"/>
              <a:t>лікарські засоби, діючі та допоміжні речовини тощо;</a:t>
            </a:r>
            <a:endParaRPr lang="ru-RU" sz="2400" dirty="0" smtClean="0"/>
          </a:p>
          <a:p>
            <a:pPr marL="530225" indent="-87313" algn="just">
              <a:buClrTx/>
              <a:buFont typeface="Arial" pitchFamily="34" charset="0"/>
              <a:buChar char="•"/>
            </a:pPr>
            <a:r>
              <a:rPr lang="uk-UA" sz="2400" dirty="0" smtClean="0"/>
              <a:t>розробка та дослідження лікарських засобів;</a:t>
            </a:r>
            <a:endParaRPr lang="ru-RU" sz="2400" dirty="0" smtClean="0"/>
          </a:p>
          <a:p>
            <a:pPr marL="530225" indent="-87313" algn="just">
              <a:buClrTx/>
              <a:buFont typeface="Arial" pitchFamily="34" charset="0"/>
              <a:buChar char="•"/>
            </a:pPr>
            <a:r>
              <a:rPr lang="uk-UA" sz="2400" dirty="0" smtClean="0"/>
              <a:t>методи випробування (аналізу) та контролю якості;</a:t>
            </a:r>
            <a:endParaRPr lang="ru-RU" sz="2400" dirty="0" smtClean="0"/>
          </a:p>
          <a:p>
            <a:pPr marL="530225" indent="-87313" algn="just">
              <a:buClrTx/>
              <a:buFont typeface="Arial" pitchFamily="34" charset="0"/>
              <a:buChar char="•"/>
            </a:pPr>
            <a:r>
              <a:rPr lang="uk-UA" sz="2400" dirty="0" smtClean="0"/>
              <a:t>виробництво та технологічні процеси;</a:t>
            </a:r>
            <a:endParaRPr lang="ru-RU" sz="2400" dirty="0" smtClean="0"/>
          </a:p>
          <a:p>
            <a:pPr marL="530225" indent="-87313" algn="just">
              <a:buClrTx/>
              <a:buFont typeface="Arial" pitchFamily="34" charset="0"/>
              <a:buChar char="•"/>
            </a:pPr>
            <a:r>
              <a:rPr lang="uk-UA" sz="2400" dirty="0" smtClean="0"/>
              <a:t>оптова та роздрібна торгівля, а також інші послуги;</a:t>
            </a:r>
            <a:endParaRPr lang="ru-RU" sz="2400" dirty="0" smtClean="0"/>
          </a:p>
          <a:p>
            <a:pPr marL="530225" indent="-87313" algn="just">
              <a:buClrTx/>
              <a:buFont typeface="Arial" pitchFamily="34" charset="0"/>
              <a:buChar char="•"/>
            </a:pPr>
            <a:r>
              <a:rPr lang="uk-UA" sz="2400" dirty="0" smtClean="0"/>
              <a:t>фармакологічний нагляд;</a:t>
            </a:r>
            <a:endParaRPr lang="ru-RU" sz="2400" dirty="0" smtClean="0"/>
          </a:p>
          <a:p>
            <a:pPr marL="530225" indent="-87313" algn="just">
              <a:buClrTx/>
              <a:buFont typeface="Arial" pitchFamily="34" charset="0"/>
              <a:buChar char="•"/>
            </a:pPr>
            <a:r>
              <a:rPr lang="uk-UA" sz="2400" dirty="0" smtClean="0"/>
              <a:t>діяльність щодо захисту прав споживачів фармацевтичної продукції.</a:t>
            </a:r>
            <a:endParaRPr lang="ru-RU" sz="2400" dirty="0" smtClean="0"/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новна подія">
  <a:themeElements>
    <a:clrScheme name="Основна подія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Основна подія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сновна поді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TM04033927[[fn=Основна подія]]</Template>
  <TotalTime>246</TotalTime>
  <Words>631</Words>
  <Application>Microsoft Office PowerPoint</Application>
  <PresentationFormat>Екран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Arial</vt:lpstr>
      <vt:lpstr>Impact</vt:lpstr>
      <vt:lpstr>Основна подія</vt:lpstr>
      <vt:lpstr>СТАНДАРТИЗАЦІЯ ЛІКАРСЬКИХ ЗАСОБІВ В УКРАЇНІ </vt:lpstr>
      <vt:lpstr>Презентація PowerPoint</vt:lpstr>
      <vt:lpstr>Презентація PowerPoint</vt:lpstr>
      <vt:lpstr>Основними завданнями стандартизації є: </vt:lpstr>
      <vt:lpstr>Презентація PowerPoint</vt:lpstr>
      <vt:lpstr>Презентація PowerPoint</vt:lpstr>
      <vt:lpstr>Об'єктами стандартизації у галузі обігу лікарських засобів є, власне, ліки та діяльність, пов'язана з: </vt:lpstr>
      <vt:lpstr>Стандарт встановлює як об'єкти стандартизації у сфері фармацевтичної продукції: </vt:lpstr>
      <vt:lpstr>Презентація PowerPoint</vt:lpstr>
      <vt:lpstr>Нормативні документи фармацевтичної галузі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СТАНДАРТИЗАЦІЯ ЛІКАРСЬКИХ ЗАСОБІВ В УКРАЇНІ </dc:title>
  <cp:lastModifiedBy>D!akov RePack</cp:lastModifiedBy>
  <cp:revision>19</cp:revision>
  <dcterms:modified xsi:type="dcterms:W3CDTF">2019-07-15T09:18:00Z</dcterms:modified>
</cp:coreProperties>
</file>