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80" r:id="rId2"/>
    <p:sldId id="261" r:id="rId3"/>
    <p:sldId id="262" r:id="rId4"/>
    <p:sldId id="263" r:id="rId5"/>
    <p:sldId id="264" r:id="rId6"/>
    <p:sldId id="265" r:id="rId7"/>
    <p:sldId id="266" r:id="rId8"/>
    <p:sldId id="267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1" autoAdjust="0"/>
    <p:restoredTop sz="94660"/>
  </p:normalViewPr>
  <p:slideViewPr>
    <p:cSldViewPr snapToGrid="0">
      <p:cViewPr varScale="1">
        <p:scale>
          <a:sx n="69" d="100"/>
          <a:sy n="69" d="100"/>
        </p:scale>
        <p:origin x="-120" y="-22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pPr/>
              <a:t>5/10/2024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pPr/>
              <a:t>5/10/2024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pPr/>
              <a:t>5/10/2024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pPr/>
              <a:t>5/10/2024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pPr/>
              <a:t>5/10/2024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pPr/>
              <a:t>5/10/2024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pPr/>
              <a:t>5/10/2024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pPr/>
              <a:t>5/10/2024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pPr/>
              <a:t>5/10/2024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pPr/>
              <a:t>5/10/2024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pPr/>
              <a:t>5/10/2024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1C593-65D0-4073-BCC9-577B9352EA97}" type="datetimeFigureOut">
              <a:rPr lang="en-US" smtClean="0"/>
              <a:pPr/>
              <a:t>5/10/2024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618960-8005-486C-9A75-10CB2AAC16F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94000">
              <a:schemeClr val="tx1">
                <a:lumMod val="95000"/>
                <a:lumOff val="5000"/>
              </a:schemeClr>
            </a:gs>
            <a:gs pos="0">
              <a:schemeClr val="tx1">
                <a:lumMod val="65000"/>
                <a:lumOff val="35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图片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935788" y="0"/>
            <a:ext cx="4562475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075" name="文本框 5"/>
          <p:cNvSpPr txBox="1"/>
          <p:nvPr/>
        </p:nvSpPr>
        <p:spPr>
          <a:xfrm>
            <a:off x="1261110" y="601345"/>
            <a:ext cx="8103870" cy="347662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uk-UA" altLang="en-US" sz="4400" dirty="0">
                <a:solidFill>
                  <a:schemeClr val="bg1"/>
                </a:solidFill>
                <a:latin typeface="Calibri" panose="020F0502020204030204" charset="0"/>
                <a:cs typeface="Calibri" panose="020F0502020204030204" charset="0"/>
              </a:rPr>
              <a:t>Презинтація на тему</a:t>
            </a:r>
            <a:r>
              <a:rPr lang="en-US" altLang="en-US" sz="4400" dirty="0">
                <a:solidFill>
                  <a:schemeClr val="bg1"/>
                </a:solidFill>
                <a:latin typeface="Calibri" panose="020F0502020204030204" charset="0"/>
                <a:cs typeface="Calibri" panose="020F0502020204030204" charset="0"/>
              </a:rPr>
              <a:t>:</a:t>
            </a:r>
            <a:endParaRPr lang="uk-UA" altLang="en-US" sz="4400" dirty="0">
              <a:solidFill>
                <a:schemeClr val="bg1"/>
              </a:solidFill>
              <a:latin typeface="Calibri" panose="020F0502020204030204" charset="0"/>
              <a:cs typeface="Calibri" panose="020F0502020204030204" charset="0"/>
            </a:endParaRPr>
          </a:p>
          <a:p>
            <a:pPr algn="ctr" eaLnBrk="1" hangingPunct="1"/>
            <a:r>
              <a:rPr lang="en-US" altLang="uk-UA" sz="4400" dirty="0">
                <a:solidFill>
                  <a:schemeClr val="bg1"/>
                </a:solidFill>
                <a:latin typeface="Calibri" panose="020F0502020204030204" charset="0"/>
                <a:cs typeface="Calibri" panose="020F0502020204030204" charset="0"/>
              </a:rPr>
              <a:t>“</a:t>
            </a:r>
            <a:r>
              <a:rPr lang="uk-UA" altLang="en-US" sz="4400" dirty="0">
                <a:solidFill>
                  <a:schemeClr val="bg1"/>
                </a:solidFill>
                <a:latin typeface="Calibri" panose="020F0502020204030204" charset="0"/>
                <a:cs typeface="Calibri" panose="020F0502020204030204" charset="0"/>
              </a:rPr>
              <a:t>Р</a:t>
            </a:r>
            <a:r>
              <a:rPr lang="en-US" sz="4400">
                <a:solidFill>
                  <a:schemeClr val="bg1"/>
                </a:solidFill>
                <a:latin typeface="Calibri" panose="020F0502020204030204" charset="0"/>
                <a:cs typeface="Calibri" panose="020F0502020204030204" charset="0"/>
                <a:sym typeface="+mn-ea"/>
              </a:rPr>
              <a:t>оль планування підприємства у воєнний період</a:t>
            </a:r>
            <a:r>
              <a:rPr lang="en-US" altLang="uk-UA" sz="4400" dirty="0">
                <a:solidFill>
                  <a:schemeClr val="bg1"/>
                </a:solidFill>
                <a:latin typeface="Calibri" panose="020F0502020204030204" charset="0"/>
                <a:cs typeface="Calibri" panose="020F0502020204030204" charset="0"/>
              </a:rPr>
              <a:t>”</a:t>
            </a:r>
          </a:p>
          <a:p>
            <a:pPr algn="ctr" eaLnBrk="1" hangingPunct="1"/>
            <a:r>
              <a:rPr lang="uk-UA" altLang="en-US" sz="4400" dirty="0">
                <a:solidFill>
                  <a:schemeClr val="bg1"/>
                </a:solidFill>
                <a:latin typeface="Calibri" panose="020F0502020204030204" charset="0"/>
                <a:cs typeface="Calibri" panose="020F0502020204030204" charset="0"/>
              </a:rPr>
              <a:t>з дисципліни</a:t>
            </a:r>
            <a:r>
              <a:rPr lang="en-US" altLang="en-US" sz="4400" dirty="0">
                <a:solidFill>
                  <a:schemeClr val="bg1"/>
                </a:solidFill>
                <a:latin typeface="Calibri" panose="020F0502020204030204" charset="0"/>
                <a:cs typeface="Calibri" panose="020F0502020204030204" charset="0"/>
              </a:rPr>
              <a:t>:</a:t>
            </a:r>
            <a:r>
              <a:rPr lang="uk-UA" altLang="en-US" sz="4400" dirty="0">
                <a:solidFill>
                  <a:schemeClr val="bg1"/>
                </a:solidFill>
                <a:latin typeface="Calibri" panose="020F0502020204030204" charset="0"/>
                <a:cs typeface="Calibri" panose="020F0502020204030204" charset="0"/>
              </a:rPr>
              <a:t> Економіка підприємства</a:t>
            </a: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000">
        <p:wipe/>
      </p:transition>
    </mc:Choice>
    <mc:Fallback>
      <p:transition spd="slow">
        <p:wip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94000">
              <a:schemeClr val="tx1">
                <a:lumMod val="95000"/>
                <a:lumOff val="5000"/>
              </a:schemeClr>
            </a:gs>
            <a:gs pos="0">
              <a:schemeClr val="tx1">
                <a:lumMod val="65000"/>
                <a:lumOff val="35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"/>
          <p:cNvSpPr txBox="1"/>
          <p:nvPr/>
        </p:nvSpPr>
        <p:spPr>
          <a:xfrm>
            <a:off x="716280" y="641350"/>
            <a:ext cx="7073900" cy="26149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uk-UA" altLang="en-US" sz="4400">
                <a:solidFill>
                  <a:schemeClr val="bg1"/>
                </a:solidFill>
              </a:rPr>
              <a:t>Зміст</a:t>
            </a:r>
          </a:p>
          <a:p>
            <a:pPr marL="457200" indent="-457200" algn="l">
              <a:buAutoNum type="arabicPeriod"/>
            </a:pPr>
            <a:r>
              <a:rPr lang="uk-UA" altLang="en-US" sz="2400">
                <a:solidFill>
                  <a:schemeClr val="bg1"/>
                </a:solidFill>
                <a:latin typeface="Calibri" panose="020F0502020204030204" charset="0"/>
                <a:cs typeface="Calibri" panose="020F0502020204030204" charset="0"/>
              </a:rPr>
              <a:t>Вступ</a:t>
            </a:r>
          </a:p>
          <a:p>
            <a:pPr marL="457200" indent="-457200" algn="l">
              <a:buAutoNum type="arabicPeriod"/>
            </a:pPr>
            <a:r>
              <a:rPr lang="uk-UA" altLang="en-US" sz="2400">
                <a:solidFill>
                  <a:schemeClr val="bg1"/>
                </a:solidFill>
                <a:latin typeface="Calibri" panose="020F0502020204030204" charset="0"/>
                <a:cs typeface="Calibri" panose="020F0502020204030204" charset="0"/>
              </a:rPr>
              <a:t>Особливості воєнного періоду</a:t>
            </a:r>
          </a:p>
          <a:p>
            <a:pPr marL="457200" indent="-457200" algn="l">
              <a:buAutoNum type="arabicPeriod"/>
            </a:pPr>
            <a:r>
              <a:rPr lang="en-US" sz="2400">
                <a:solidFill>
                  <a:schemeClr val="bg1"/>
                </a:solidFill>
                <a:sym typeface="+mn-ea"/>
              </a:rPr>
              <a:t>Роль планування підприємства у воєнний період</a:t>
            </a:r>
          </a:p>
          <a:p>
            <a:pPr marL="457200" indent="-457200" algn="l">
              <a:buAutoNum type="arabicPeriod"/>
            </a:pPr>
            <a:r>
              <a:rPr lang="uk-UA" altLang="en-US" sz="2400">
                <a:solidFill>
                  <a:schemeClr val="bg1"/>
                </a:solidFill>
                <a:sym typeface="+mn-ea"/>
              </a:rPr>
              <a:t>З</a:t>
            </a:r>
            <a:r>
              <a:rPr lang="en-US" sz="2400">
                <a:solidFill>
                  <a:schemeClr val="bg1"/>
                </a:solidFill>
                <a:sym typeface="+mn-ea"/>
              </a:rPr>
              <a:t>мін</a:t>
            </a:r>
            <a:r>
              <a:rPr lang="uk-UA" altLang="en-US" sz="2400">
                <a:solidFill>
                  <a:schemeClr val="bg1"/>
                </a:solidFill>
                <a:sym typeface="+mn-ea"/>
              </a:rPr>
              <a:t>и</a:t>
            </a:r>
            <a:r>
              <a:rPr lang="en-US" sz="2400">
                <a:solidFill>
                  <a:schemeClr val="bg1"/>
                </a:solidFill>
                <a:sym typeface="+mn-ea"/>
              </a:rPr>
              <a:t> у плануванні підприємств</a:t>
            </a:r>
            <a:r>
              <a:rPr lang="uk-UA" altLang="en-US" sz="2400">
                <a:solidFill>
                  <a:schemeClr val="bg1"/>
                </a:solidFill>
                <a:sym typeface="+mn-ea"/>
              </a:rPr>
              <a:t> з початком війни</a:t>
            </a:r>
            <a:endParaRPr lang="en-US" sz="2400">
              <a:solidFill>
                <a:schemeClr val="bg1"/>
              </a:solidFill>
            </a:endParaRPr>
          </a:p>
          <a:p>
            <a:pPr marL="457200" indent="-457200" algn="l">
              <a:buAutoNum type="arabicPeriod"/>
            </a:pPr>
            <a:endParaRPr lang="uk-UA" altLang="en-US" sz="2400">
              <a:solidFill>
                <a:schemeClr val="bg1"/>
              </a:solidFill>
              <a:latin typeface="Calibri" panose="020F0502020204030204" charset="0"/>
              <a:cs typeface="Calibri" panose="020F050202020403020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000">
        <p:wipe/>
      </p:transition>
    </mc:Choice>
    <mc:Fallback>
      <p:transition spd="slow">
        <p:wip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94000">
              <a:schemeClr val="tx1">
                <a:lumMod val="95000"/>
                <a:lumOff val="5000"/>
              </a:schemeClr>
            </a:gs>
            <a:gs pos="0">
              <a:schemeClr val="tx1">
                <a:lumMod val="65000"/>
                <a:lumOff val="35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"/>
          <p:cNvSpPr txBox="1"/>
          <p:nvPr/>
        </p:nvSpPr>
        <p:spPr>
          <a:xfrm>
            <a:off x="247650" y="203200"/>
            <a:ext cx="11548110" cy="658558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just"/>
            <a:r>
              <a:rPr lang="en-US" sz="4400">
                <a:solidFill>
                  <a:schemeClr val="bg1"/>
                </a:solidFill>
                <a:latin typeface="Calibri" panose="020F0502020204030204" charset="0"/>
                <a:cs typeface="Calibri" panose="020F0502020204030204" charset="0"/>
              </a:rPr>
              <a:t>Вступ</a:t>
            </a:r>
          </a:p>
          <a:p>
            <a:pPr algn="just"/>
            <a:endParaRPr lang="en-US">
              <a:solidFill>
                <a:schemeClr val="bg1"/>
              </a:solidFill>
              <a:latin typeface="Calibri" panose="020F0502020204030204" charset="0"/>
              <a:cs typeface="Calibri" panose="020F0502020204030204" charset="0"/>
            </a:endParaRPr>
          </a:p>
          <a:p>
            <a:pPr algn="just"/>
            <a:r>
              <a:rPr lang="en-US" sz="2400" b="1">
                <a:solidFill>
                  <a:schemeClr val="bg1"/>
                </a:solidFill>
                <a:latin typeface="Calibri" panose="020F0502020204030204" charset="0"/>
                <a:cs typeface="Calibri" panose="020F0502020204030204" charset="0"/>
              </a:rPr>
              <a:t>Актуальність теми</a:t>
            </a:r>
          </a:p>
          <a:p>
            <a:pPr algn="just"/>
            <a:r>
              <a:rPr lang="en-US" sz="2400">
                <a:solidFill>
                  <a:schemeClr val="bg1"/>
                </a:solidFill>
                <a:latin typeface="Calibri" panose="020F0502020204030204" charset="0"/>
                <a:cs typeface="Calibri" panose="020F0502020204030204" charset="0"/>
              </a:rPr>
              <a:t>В Україні тема планування підприємства у воєнний період є особливо актуальною, оскільки країна</a:t>
            </a:r>
            <a:r>
              <a:rPr lang="uk-UA" altLang="en-US" sz="2400">
                <a:solidFill>
                  <a:schemeClr val="bg1"/>
                </a:solidFill>
                <a:latin typeface="Calibri" panose="020F0502020204030204" charset="0"/>
                <a:cs typeface="Calibri" panose="020F0502020204030204" charset="0"/>
              </a:rPr>
              <a:t> </a:t>
            </a:r>
            <a:r>
              <a:rPr lang="en-US" sz="2400">
                <a:solidFill>
                  <a:schemeClr val="bg1"/>
                </a:solidFill>
                <a:latin typeface="Calibri" panose="020F0502020204030204" charset="0"/>
                <a:cs typeface="Calibri" panose="020F0502020204030204" charset="0"/>
              </a:rPr>
              <a:t>перебуває у стані війни. Війна призвела до значних змін у зовнішньому та внутрішньому середовищі, в якому функціонують підприємства. В умовах таких змін підприємствам необхідно адаптуватися до нових умов, щоб продовжувати свою діяльність і досягати поставлених цілей. Планування є одним з ключових інструментів, який допомагає підприємствам у цьому.</a:t>
            </a:r>
          </a:p>
          <a:p>
            <a:pPr algn="just"/>
            <a:r>
              <a:rPr lang="en-US" sz="2400" b="1">
                <a:solidFill>
                  <a:schemeClr val="bg1"/>
                </a:solidFill>
                <a:latin typeface="Calibri" panose="020F0502020204030204" charset="0"/>
                <a:cs typeface="Calibri" panose="020F0502020204030204" charset="0"/>
              </a:rPr>
              <a:t>Визначення планування підприємства</a:t>
            </a:r>
          </a:p>
          <a:p>
            <a:pPr algn="just"/>
            <a:r>
              <a:rPr lang="en-US" sz="2400">
                <a:solidFill>
                  <a:schemeClr val="bg1"/>
                </a:solidFill>
                <a:latin typeface="Calibri" panose="020F0502020204030204" charset="0"/>
                <a:cs typeface="Calibri" panose="020F0502020204030204" charset="0"/>
              </a:rPr>
              <a:t>Планування підприємства - це процес розробки і реалізації планів, спрямованих на досягнення цілей підприємства.</a:t>
            </a:r>
          </a:p>
          <a:p>
            <a:pPr algn="just"/>
            <a:endParaRPr lang="en-US" sz="2400">
              <a:solidFill>
                <a:schemeClr val="bg1"/>
              </a:solidFill>
              <a:latin typeface="Calibri" panose="020F0502020204030204" charset="0"/>
              <a:cs typeface="Calibri" panose="020F0502020204030204" charset="0"/>
            </a:endParaRPr>
          </a:p>
          <a:p>
            <a:pPr algn="just"/>
            <a:r>
              <a:rPr lang="en-US" sz="2400">
                <a:solidFill>
                  <a:schemeClr val="bg1"/>
                </a:solidFill>
                <a:latin typeface="Calibri" panose="020F0502020204030204" charset="0"/>
                <a:cs typeface="Calibri" panose="020F0502020204030204" charset="0"/>
              </a:rPr>
              <a:t>У воєнний період планування допомагає підприємствам: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400">
                <a:solidFill>
                  <a:schemeClr val="bg1"/>
                </a:solidFill>
                <a:latin typeface="Calibri" panose="020F0502020204030204" charset="0"/>
                <a:cs typeface="Calibri" panose="020F0502020204030204" charset="0"/>
              </a:rPr>
              <a:t>Адаптуватися до нових умов.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400">
                <a:solidFill>
                  <a:schemeClr val="bg1"/>
                </a:solidFill>
                <a:latin typeface="Calibri" panose="020F0502020204030204" charset="0"/>
                <a:cs typeface="Calibri" panose="020F0502020204030204" charset="0"/>
              </a:rPr>
              <a:t>Знизити ризик і невизначеність.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400">
                <a:solidFill>
                  <a:schemeClr val="bg1"/>
                </a:solidFill>
                <a:latin typeface="Calibri" panose="020F0502020204030204" charset="0"/>
                <a:cs typeface="Calibri" panose="020F0502020204030204" charset="0"/>
              </a:rPr>
              <a:t>Продовжувати свою діяльність.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000">
        <p:wipe/>
      </p:transition>
    </mc:Choice>
    <mc:Fallback>
      <p:transition spd="slow">
        <p:wip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94000">
              <a:schemeClr val="tx1">
                <a:lumMod val="95000"/>
                <a:lumOff val="5000"/>
              </a:schemeClr>
            </a:gs>
            <a:gs pos="0">
              <a:schemeClr val="tx1">
                <a:lumMod val="65000"/>
                <a:lumOff val="35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"/>
          <p:cNvSpPr txBox="1"/>
          <p:nvPr/>
        </p:nvSpPr>
        <p:spPr>
          <a:xfrm>
            <a:off x="264795" y="305435"/>
            <a:ext cx="8171180" cy="624713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just"/>
            <a:r>
              <a:rPr lang="en-US" sz="4400">
                <a:solidFill>
                  <a:schemeClr val="bg1"/>
                </a:solidFill>
              </a:rPr>
              <a:t>Особливості воєнного періоду</a:t>
            </a:r>
            <a:endParaRPr lang="en-US" sz="3200">
              <a:solidFill>
                <a:schemeClr val="bg1"/>
              </a:solidFill>
            </a:endParaRPr>
          </a:p>
          <a:p>
            <a:pPr algn="just"/>
            <a:endParaRPr lang="en-US" sz="2000">
              <a:solidFill>
                <a:schemeClr val="bg1"/>
              </a:solidFill>
            </a:endParaRPr>
          </a:p>
          <a:p>
            <a:pPr algn="just"/>
            <a:r>
              <a:rPr lang="en-US" sz="2400">
                <a:solidFill>
                  <a:schemeClr val="bg1"/>
                </a:solidFill>
              </a:rPr>
              <a:t>Планування підприємства у воєнний період має ряд особливостей, які відрізняють його від планування в мирний час. Ці особливості включають:</a:t>
            </a:r>
          </a:p>
          <a:p>
            <a:pPr algn="just"/>
            <a:endParaRPr lang="en-US" sz="2400">
              <a:solidFill>
                <a:schemeClr val="bg1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b="1">
                <a:solidFill>
                  <a:schemeClr val="bg1"/>
                </a:solidFill>
              </a:rPr>
              <a:t>Висока невизначеність</a:t>
            </a:r>
            <a:r>
              <a:rPr lang="en-US" sz="2400">
                <a:solidFill>
                  <a:schemeClr val="bg1"/>
                </a:solidFill>
              </a:rPr>
              <a:t>. В умовах війни важко передбачити, як будуть розвиватися події в майбутньому. Це ускладнює процес планування.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b="1">
                <a:solidFill>
                  <a:schemeClr val="bg1"/>
                </a:solidFill>
              </a:rPr>
              <a:t>Підвищення ризиків</a:t>
            </a:r>
            <a:r>
              <a:rPr lang="en-US" sz="2400">
                <a:solidFill>
                  <a:schemeClr val="bg1"/>
                </a:solidFill>
              </a:rPr>
              <a:t>. Війна пов'язана з рядом ризиків, таких як: військові дії, економічні санкції, порушення логістичних маршрутів. Планування має враховувати ці ризики.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b="1">
                <a:solidFill>
                  <a:schemeClr val="bg1"/>
                </a:solidFill>
              </a:rPr>
              <a:t>Необхідність гнучкості</a:t>
            </a:r>
            <a:r>
              <a:rPr lang="en-US" sz="2400">
                <a:solidFill>
                  <a:schemeClr val="bg1"/>
                </a:solidFill>
              </a:rPr>
              <a:t>. В умовах війни ситуація може змінюватися дуже швидко. Планування має бути гнучким, щоб підприємства могли оперативно реагувати на зміни.</a:t>
            </a:r>
          </a:p>
        </p:txBody>
      </p:sp>
      <p:pic>
        <p:nvPicPr>
          <p:cNvPr id="3" name="Picture 2" descr="thought-catalog-505e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548370" y="2515235"/>
            <a:ext cx="3477260" cy="231838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000">
        <p:wipe/>
      </p:transition>
    </mc:Choice>
    <mc:Fallback>
      <p:transition spd="slow">
        <p:wip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94000">
              <a:schemeClr val="tx1">
                <a:lumMod val="95000"/>
                <a:lumOff val="5000"/>
              </a:schemeClr>
            </a:gs>
            <a:gs pos="0">
              <a:schemeClr val="tx1">
                <a:lumMod val="65000"/>
                <a:lumOff val="35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"/>
          <p:cNvSpPr txBox="1"/>
          <p:nvPr/>
        </p:nvSpPr>
        <p:spPr>
          <a:xfrm>
            <a:off x="107950" y="490220"/>
            <a:ext cx="9431020" cy="58775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indent="0" algn="just">
              <a:lnSpc>
                <a:spcPct val="100000"/>
              </a:lnSpc>
              <a:buNone/>
            </a:pPr>
            <a:r>
              <a:rPr lang="en-US" sz="4400">
                <a:solidFill>
                  <a:schemeClr val="bg1"/>
                </a:solidFill>
              </a:rPr>
              <a:t>Роль планування підприємства у воєнний період</a:t>
            </a:r>
          </a:p>
          <a:p>
            <a:pPr indent="0" algn="just">
              <a:lnSpc>
                <a:spcPct val="100000"/>
              </a:lnSpc>
              <a:buNone/>
            </a:pPr>
            <a:r>
              <a:rPr lang="en-US" sz="2400">
                <a:solidFill>
                  <a:schemeClr val="bg1"/>
                </a:solidFill>
              </a:rPr>
              <a:t>Планування є важливим інструментом для підприємств у воєнний період. Воно допомагає підприємствам: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400" b="1">
                <a:solidFill>
                  <a:schemeClr val="bg1"/>
                </a:solidFill>
              </a:rPr>
              <a:t>Адаптуватися до нових умов</a:t>
            </a:r>
            <a:r>
              <a:rPr lang="en-US" sz="2400">
                <a:solidFill>
                  <a:schemeClr val="bg1"/>
                </a:solidFill>
              </a:rPr>
              <a:t>. В умовах війни ситуація може змінюватися дуже швидко. Планування допомагає підприємствам розробити плани, які дозволять їм адаптуватися до нових умов і продовжувати свою діяльність.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400" b="1">
                <a:solidFill>
                  <a:schemeClr val="bg1"/>
                </a:solidFill>
              </a:rPr>
              <a:t>Знизити ризик і невизначеність</a:t>
            </a:r>
            <a:r>
              <a:rPr lang="en-US" sz="2400">
                <a:solidFill>
                  <a:schemeClr val="bg1"/>
                </a:solidFill>
              </a:rPr>
              <a:t>. Планування допомагає підприємствам врахувати ризики, пов'язані з війною, і розробити заходи щодо їх мінімізації.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400" b="1">
                <a:solidFill>
                  <a:schemeClr val="bg1"/>
                </a:solidFill>
              </a:rPr>
              <a:t>Продовжувати свою діяльність</a:t>
            </a:r>
            <a:r>
              <a:rPr lang="en-US" sz="2400">
                <a:solidFill>
                  <a:schemeClr val="bg1"/>
                </a:solidFill>
              </a:rPr>
              <a:t>. Планування допомагає підприємствам розробити плани, які дозволять їм продовжувати свою діяльність навіть в умовах воєнного часу.</a:t>
            </a:r>
            <a:endParaRPr lang="en-US" altLang="en-US" sz="2400">
              <a:solidFill>
                <a:schemeClr val="bg1"/>
              </a:solidFill>
            </a:endParaRPr>
          </a:p>
        </p:txBody>
      </p:sp>
      <p:pic>
        <p:nvPicPr>
          <p:cNvPr id="3" name="Picture 2" descr="OOO-ili-FLP-e155965933299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682480" y="4375150"/>
            <a:ext cx="2340610" cy="1463040"/>
          </a:xfrm>
          <a:prstGeom prst="rect">
            <a:avLst/>
          </a:prstGeom>
        </p:spPr>
      </p:pic>
      <p:pic>
        <p:nvPicPr>
          <p:cNvPr id="4" name="Picture 3" descr="Vinnyca_9_2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682480" y="1981200"/>
            <a:ext cx="2340610" cy="131635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000">
        <p:wipe/>
      </p:transition>
    </mc:Choice>
    <mc:Fallback>
      <p:transition spd="slow">
        <p:wip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94000">
              <a:schemeClr val="tx1">
                <a:lumMod val="95000"/>
                <a:lumOff val="5000"/>
              </a:schemeClr>
            </a:gs>
            <a:gs pos="0">
              <a:schemeClr val="tx1">
                <a:lumMod val="65000"/>
                <a:lumOff val="35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"/>
          <p:cNvSpPr txBox="1"/>
          <p:nvPr/>
        </p:nvSpPr>
        <p:spPr>
          <a:xfrm>
            <a:off x="186690" y="222250"/>
            <a:ext cx="7719695" cy="52622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indent="0" algn="just">
              <a:buNone/>
            </a:pPr>
            <a:r>
              <a:rPr lang="en-US" sz="2400">
                <a:solidFill>
                  <a:schemeClr val="bg1"/>
                </a:solidFill>
                <a:sym typeface="+mn-ea"/>
              </a:rPr>
              <a:t>Конкретні завдання планування підприємства у воєнний період:</a:t>
            </a:r>
            <a:endParaRPr lang="en-US" sz="2400">
              <a:solidFill>
                <a:schemeClr val="bg1"/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400" b="1">
                <a:solidFill>
                  <a:schemeClr val="bg1"/>
                </a:solidFill>
                <a:sym typeface="+mn-ea"/>
              </a:rPr>
              <a:t>Забезпечення безпеки підприємства</a:t>
            </a:r>
            <a:r>
              <a:rPr lang="en-US" sz="2400">
                <a:solidFill>
                  <a:schemeClr val="bg1"/>
                </a:solidFill>
                <a:sym typeface="+mn-ea"/>
              </a:rPr>
              <a:t>. Планування може допомогти підприємствам розробити заходи щодо забезпечення безпеки персоналу, обладнання та майна.</a:t>
            </a:r>
            <a:endParaRPr lang="en-US" sz="2400">
              <a:solidFill>
                <a:schemeClr val="bg1"/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400" b="1">
                <a:solidFill>
                  <a:schemeClr val="bg1"/>
                </a:solidFill>
                <a:sym typeface="+mn-ea"/>
              </a:rPr>
              <a:t>Збереження життєдіяльності підприємства</a:t>
            </a:r>
            <a:r>
              <a:rPr lang="en-US" sz="2400">
                <a:solidFill>
                  <a:schemeClr val="bg1"/>
                </a:solidFill>
                <a:sym typeface="+mn-ea"/>
              </a:rPr>
              <a:t>. Планування може допомогти підприємствам розробити плани щодо забезпечення безперебійної роботи в умовах воєнного стану.</a:t>
            </a:r>
            <a:endParaRPr lang="en-US" sz="2400">
              <a:solidFill>
                <a:schemeClr val="bg1"/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400" b="1">
                <a:solidFill>
                  <a:schemeClr val="bg1"/>
                </a:solidFill>
                <a:sym typeface="+mn-ea"/>
              </a:rPr>
              <a:t>Підтримка конкурентоспроможності підприємства</a:t>
            </a:r>
            <a:r>
              <a:rPr lang="en-US" sz="2400">
                <a:solidFill>
                  <a:schemeClr val="bg1"/>
                </a:solidFill>
                <a:sym typeface="+mn-ea"/>
              </a:rPr>
              <a:t>. Планування може допомогти підприємствам розробити стратегії, які допоможуть їм вижити і процвітати в умовах війни.</a:t>
            </a:r>
            <a:endParaRPr lang="en-US" sz="2400"/>
          </a:p>
        </p:txBody>
      </p:sp>
      <p:pic>
        <p:nvPicPr>
          <p:cNvPr id="3" name="Picture 2" descr="image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907145" y="1031875"/>
            <a:ext cx="2684145" cy="1510030"/>
          </a:xfrm>
          <a:prstGeom prst="rect">
            <a:avLst/>
          </a:prstGeom>
        </p:spPr>
      </p:pic>
      <p:pic>
        <p:nvPicPr>
          <p:cNvPr id="4" name="Picture 3" descr="1517210434_exc99m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728710" y="3197860"/>
            <a:ext cx="3041015" cy="20701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000">
        <p:wipe/>
      </p:transition>
    </mc:Choice>
    <mc:Fallback>
      <p:transition spd="slow">
        <p:wip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94000">
              <a:schemeClr val="tx1">
                <a:lumMod val="95000"/>
                <a:lumOff val="5000"/>
              </a:schemeClr>
            </a:gs>
            <a:gs pos="0">
              <a:schemeClr val="tx1">
                <a:lumMod val="65000"/>
                <a:lumOff val="35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"/>
          <p:cNvSpPr txBox="1"/>
          <p:nvPr/>
        </p:nvSpPr>
        <p:spPr>
          <a:xfrm>
            <a:off x="130810" y="118745"/>
            <a:ext cx="9848850" cy="673925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just"/>
            <a:r>
              <a:rPr lang="uk-UA" altLang="en-US" sz="3600">
                <a:solidFill>
                  <a:schemeClr val="bg1"/>
                </a:solidFill>
                <a:sym typeface="+mn-ea"/>
              </a:rPr>
              <a:t>З</a:t>
            </a:r>
            <a:r>
              <a:rPr lang="en-US" sz="3600">
                <a:solidFill>
                  <a:schemeClr val="bg1"/>
                </a:solidFill>
                <a:sym typeface="+mn-ea"/>
              </a:rPr>
              <a:t>мін</a:t>
            </a:r>
            <a:r>
              <a:rPr lang="uk-UA" altLang="en-US" sz="3600">
                <a:solidFill>
                  <a:schemeClr val="bg1"/>
                </a:solidFill>
                <a:sym typeface="+mn-ea"/>
              </a:rPr>
              <a:t>и</a:t>
            </a:r>
            <a:r>
              <a:rPr lang="en-US" sz="3600">
                <a:solidFill>
                  <a:schemeClr val="bg1"/>
                </a:solidFill>
                <a:sym typeface="+mn-ea"/>
              </a:rPr>
              <a:t> у плануванні підприємств</a:t>
            </a:r>
            <a:r>
              <a:rPr lang="uk-UA" altLang="en-US" sz="3600">
                <a:solidFill>
                  <a:schemeClr val="bg1"/>
                </a:solidFill>
                <a:sym typeface="+mn-ea"/>
              </a:rPr>
              <a:t> з початком війни</a:t>
            </a:r>
            <a:endParaRPr lang="en-US" sz="3600">
              <a:solidFill>
                <a:schemeClr val="bg1"/>
              </a:solidFill>
            </a:endParaRPr>
          </a:p>
          <a:p>
            <a:pPr algn="just"/>
            <a:endParaRPr lang="en-US">
              <a:solidFill>
                <a:schemeClr val="bg1"/>
              </a:solidFill>
            </a:endParaRPr>
          </a:p>
          <a:p>
            <a:pPr algn="just"/>
            <a:r>
              <a:rPr lang="en-US" sz="2100">
                <a:solidFill>
                  <a:schemeClr val="bg1"/>
                </a:solidFill>
              </a:rPr>
              <a:t>Війна в Україні призвела до значних змін у плануванні підприємств. Ці зміни включають:</a:t>
            </a:r>
          </a:p>
          <a:p>
            <a:pPr algn="just"/>
            <a:r>
              <a:rPr lang="en-US" sz="2100" b="1">
                <a:solidFill>
                  <a:schemeClr val="bg1"/>
                </a:solidFill>
              </a:rPr>
              <a:t>Перехід до короткострокового планування</a:t>
            </a:r>
            <a:r>
              <a:rPr lang="en-US" sz="2100">
                <a:solidFill>
                  <a:schemeClr val="bg1"/>
                </a:solidFill>
              </a:rPr>
              <a:t>. В умовах невизначеності війна вимагає від підприємств переходу до короткострокового планування. Це означає, що підприємства повинні розробляти плани, які охоплюють лише кілька місяців або навіть тижнів.</a:t>
            </a:r>
          </a:p>
          <a:p>
            <a:pPr algn="just"/>
            <a:r>
              <a:rPr lang="en-US" sz="2100" b="1">
                <a:solidFill>
                  <a:schemeClr val="bg1"/>
                </a:solidFill>
              </a:rPr>
              <a:t>Збільшення гнучкості</a:t>
            </a:r>
            <a:r>
              <a:rPr lang="en-US" sz="2100">
                <a:solidFill>
                  <a:schemeClr val="bg1"/>
                </a:solidFill>
              </a:rPr>
              <a:t>. Війна також вимагає від підприємств збільшення гнучкості. Це означає, що підприємства повинні бути готові змінювати свої плани відповідно до змін ситуації.</a:t>
            </a:r>
          </a:p>
          <a:p>
            <a:pPr algn="just"/>
            <a:r>
              <a:rPr lang="en-US" sz="2100" b="1">
                <a:solidFill>
                  <a:schemeClr val="bg1"/>
                </a:solidFill>
              </a:rPr>
              <a:t>Врахування нових ризиків</a:t>
            </a:r>
            <a:r>
              <a:rPr lang="en-US" sz="2100">
                <a:solidFill>
                  <a:schemeClr val="bg1"/>
                </a:solidFill>
              </a:rPr>
              <a:t>. Війна також призвела до появи нових ризиків, які необхідно враховувати при плануванні. До цих ризиків належать: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100">
                <a:solidFill>
                  <a:schemeClr val="bg1"/>
                </a:solidFill>
              </a:rPr>
              <a:t>Пошкодження або знищення майна підприємства.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100">
                <a:solidFill>
                  <a:schemeClr val="bg1"/>
                </a:solidFill>
              </a:rPr>
              <a:t>Загибель або поранення персоналу.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100">
                <a:solidFill>
                  <a:schemeClr val="bg1"/>
                </a:solidFill>
              </a:rPr>
              <a:t>Зниження попиту на товари та послуги.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100">
                <a:solidFill>
                  <a:schemeClr val="bg1"/>
                </a:solidFill>
              </a:rPr>
              <a:t>Підвищення цін на ресурси та сировину.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100">
                <a:solidFill>
                  <a:schemeClr val="bg1"/>
                </a:solidFill>
              </a:rPr>
              <a:t>Порушення логістичних маршрутів.</a:t>
            </a:r>
          </a:p>
          <a:p>
            <a:pPr indent="0" algn="just">
              <a:buNone/>
            </a:pPr>
            <a:r>
              <a:rPr lang="en-US" sz="2100">
                <a:solidFill>
                  <a:schemeClr val="bg1"/>
                </a:solidFill>
              </a:rPr>
              <a:t>Підприємства, які враховують ці зміни, мають більше шансів успішно адаптуватися до нових умов</a:t>
            </a:r>
            <a:r>
              <a:rPr lang="uk-UA" altLang="en-US" sz="2100">
                <a:solidFill>
                  <a:schemeClr val="bg1"/>
                </a:solidFill>
              </a:rPr>
              <a:t> і </a:t>
            </a:r>
            <a:r>
              <a:rPr lang="en-US" sz="2100">
                <a:solidFill>
                  <a:schemeClr val="bg1"/>
                </a:solidFill>
              </a:rPr>
              <a:t>продовжувати свою діяльність.</a:t>
            </a:r>
          </a:p>
        </p:txBody>
      </p:sp>
      <p:pic>
        <p:nvPicPr>
          <p:cNvPr id="3" name="Picture 2" descr="завантаження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641840" y="4368165"/>
            <a:ext cx="2383155" cy="1585595"/>
          </a:xfrm>
          <a:prstGeom prst="rect">
            <a:avLst/>
          </a:prstGeom>
        </p:spPr>
      </p:pic>
      <p:pic>
        <p:nvPicPr>
          <p:cNvPr id="4" name="Picture 3" descr="ed9314ba-cdefc7f3db3d5065fb6d08235ec3b9f1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979660" y="2094865"/>
            <a:ext cx="2200275" cy="111252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000">
        <p:wipe/>
      </p:transition>
    </mc:Choice>
    <mc:Fallback>
      <p:transition spd="slow">
        <p:wip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94000">
              <a:schemeClr val="tx1">
                <a:lumMod val="95000"/>
                <a:lumOff val="5000"/>
              </a:schemeClr>
            </a:gs>
            <a:gs pos="0">
              <a:schemeClr val="tx1">
                <a:lumMod val="65000"/>
                <a:lumOff val="35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"/>
          <p:cNvSpPr txBox="1"/>
          <p:nvPr/>
        </p:nvSpPr>
        <p:spPr>
          <a:xfrm>
            <a:off x="4238625" y="3044825"/>
            <a:ext cx="3714115" cy="7683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altLang="en-US" sz="4400">
                <a:solidFill>
                  <a:schemeClr val="bg1"/>
                </a:solidFill>
              </a:rPr>
              <a:t>Дякую за увагу</a:t>
            </a: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000">
        <p:wipe/>
      </p:transition>
    </mc:Choice>
    <mc:Fallback>
      <p:transition spd="slow">
        <p:wip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572</Words>
  <Application>Microsoft Office PowerPoint</Application>
  <PresentationFormat>Произвольный</PresentationFormat>
  <Paragraphs>48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Office Theme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WPS Presentation</dc:title>
  <dc:creator>Admin</dc:creator>
  <cp:lastModifiedBy>Admin</cp:lastModifiedBy>
  <cp:revision>2</cp:revision>
  <dcterms:created xsi:type="dcterms:W3CDTF">2023-10-29T13:04:12Z</dcterms:created>
  <dcterms:modified xsi:type="dcterms:W3CDTF">2024-05-10T08:05:43Z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547475E5C03646C0A52FD4988FFDB437</vt:lpwstr>
  </property>
  <property fmtid="{D5CDD505-2E9C-101B-9397-08002B2CF9AE}" pid="3" name="KSOProductBuildVer">
    <vt:lpwstr>1033-11.2.0.11225</vt:lpwstr>
  </property>
</Properties>
</file>