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9" r:id="rId2"/>
    <p:sldId id="278" r:id="rId3"/>
    <p:sldId id="257" r:id="rId4"/>
    <p:sldId id="258" r:id="rId5"/>
    <p:sldId id="260" r:id="rId6"/>
    <p:sldId id="262" r:id="rId7"/>
    <p:sldId id="263" r:id="rId8"/>
    <p:sldId id="271" r:id="rId9"/>
    <p:sldId id="280" r:id="rId10"/>
    <p:sldId id="273" r:id="rId11"/>
    <p:sldId id="274" r:id="rId12"/>
    <p:sldId id="283" r:id="rId13"/>
    <p:sldId id="282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E7F808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58" autoAdjust="0"/>
  </p:normalViewPr>
  <p:slideViewPr>
    <p:cSldViewPr>
      <p:cViewPr>
        <p:scale>
          <a:sx n="70" d="100"/>
          <a:sy n="70" d="100"/>
        </p:scale>
        <p:origin x="1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FE98-6E93-4FB6-A21D-FD9CE39681B2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5B-83DE-44D5-BB0C-548743FBA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FE98-6E93-4FB6-A21D-FD9CE39681B2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5B-83DE-44D5-BB0C-548743FBA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FE98-6E93-4FB6-A21D-FD9CE39681B2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5B-83DE-44D5-BB0C-548743FBA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FE98-6E93-4FB6-A21D-FD9CE39681B2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5B-83DE-44D5-BB0C-548743FBA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FE98-6E93-4FB6-A21D-FD9CE39681B2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5B-83DE-44D5-BB0C-548743FBA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FE98-6E93-4FB6-A21D-FD9CE39681B2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5B-83DE-44D5-BB0C-548743FBA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FE98-6E93-4FB6-A21D-FD9CE39681B2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5B-83DE-44D5-BB0C-548743FBA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FE98-6E93-4FB6-A21D-FD9CE39681B2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5B-83DE-44D5-BB0C-548743FBA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FE98-6E93-4FB6-A21D-FD9CE39681B2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5B-83DE-44D5-BB0C-548743FBA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FE98-6E93-4FB6-A21D-FD9CE39681B2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EE5B-83DE-44D5-BB0C-548743FBAF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3FE98-6E93-4FB6-A21D-FD9CE39681B2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20EE5B-83DE-44D5-BB0C-548743FBA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53FE98-6E93-4FB6-A21D-FD9CE39681B2}" type="datetimeFigureOut">
              <a:rPr lang="ru-RU" smtClean="0"/>
              <a:pPr/>
              <a:t>12.11.2022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20EE5B-83DE-44D5-BB0C-548743FBAF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9702" y="1154463"/>
            <a:ext cx="6237028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Соціально-політичні інформаційні системи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820" y="3440945"/>
            <a:ext cx="6164180" cy="342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3688" y="2074417"/>
            <a:ext cx="633670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1. Класифікація та функції соціальних інформаційних систем.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2. Президентські, урядові та парламентські інформаційні системи.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3. Поняття електронного урядування.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244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8858312" cy="1143000"/>
          </a:xfr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Підхід прийняття рішень заснований на судженнях, суб'єкт як правило, повною мірою знаходиться під впливом притаманних йому особисто і суспільству в цілому настанов і стереотипів.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2214554"/>
            <a:ext cx="2786082" cy="642942"/>
          </a:xfrm>
          <a:prstGeom prst="rect">
            <a:avLst/>
          </a:prstGeom>
          <a:solidFill>
            <a:srgbClr val="0070C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Управлінський апарат</a:t>
            </a:r>
          </a:p>
          <a:p>
            <a:pPr algn="ctr"/>
            <a:r>
              <a:rPr lang="uk-UA" dirty="0" smtClean="0"/>
              <a:t> (формулюється ціль)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86116" y="3714752"/>
            <a:ext cx="2643206" cy="571504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Інформаційна система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5357826"/>
            <a:ext cx="2857520" cy="571504"/>
          </a:xfrm>
          <a:prstGeom prst="rect">
            <a:avLst/>
          </a:prstGeom>
          <a:solidFill>
            <a:srgbClr val="0070C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Об'єкт управління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1643050"/>
            <a:ext cx="478634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chemeClr val="tx1"/>
                </a:solidFill>
              </a:rPr>
              <a:t>Інформація про зовнішнє середовище</a:t>
            </a:r>
            <a:endParaRPr lang="ru-RU" b="1" u="sng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6286520"/>
            <a:ext cx="385765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u="sng" dirty="0" smtClean="0">
                <a:solidFill>
                  <a:schemeClr val="tx1"/>
                </a:solidFill>
              </a:rPr>
              <a:t>Вплив зовнішнього середовища</a:t>
            </a:r>
            <a:endParaRPr lang="ru-RU" b="1" u="sng" dirty="0">
              <a:solidFill>
                <a:schemeClr val="tx1"/>
              </a:solidFill>
            </a:endParaRPr>
          </a:p>
        </p:txBody>
      </p:sp>
      <p:cxnSp>
        <p:nvCxnSpPr>
          <p:cNvPr id="10" name="Соединительная линия уступом 9"/>
          <p:cNvCxnSpPr>
            <a:stCxn id="4" idx="3"/>
            <a:endCxn id="6" idx="3"/>
          </p:cNvCxnSpPr>
          <p:nvPr/>
        </p:nvCxnSpPr>
        <p:spPr>
          <a:xfrm>
            <a:off x="6000760" y="2536025"/>
            <a:ext cx="71438" cy="3107553"/>
          </a:xfrm>
          <a:prstGeom prst="bentConnector3">
            <a:avLst>
              <a:gd name="adj1" fmla="val 2540581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>
            <a:stCxn id="6" idx="1"/>
            <a:endCxn id="4" idx="1"/>
          </p:cNvCxnSpPr>
          <p:nvPr/>
        </p:nvCxnSpPr>
        <p:spPr>
          <a:xfrm rot="10800000">
            <a:off x="3214678" y="2536026"/>
            <a:ext cx="1588" cy="3107553"/>
          </a:xfrm>
          <a:prstGeom prst="bentConnector3">
            <a:avLst>
              <a:gd name="adj1" fmla="val 120964899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3357554" y="3286124"/>
            <a:ext cx="857256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3250397" y="4822041"/>
            <a:ext cx="107157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4786314" y="3286124"/>
            <a:ext cx="857256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4679157" y="4822041"/>
            <a:ext cx="107157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7" idx="2"/>
            <a:endCxn id="4" idx="0"/>
          </p:cNvCxnSpPr>
          <p:nvPr/>
        </p:nvCxnSpPr>
        <p:spPr>
          <a:xfrm rot="5400000">
            <a:off x="4464843" y="2071678"/>
            <a:ext cx="285752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8" idx="0"/>
            <a:endCxn id="6" idx="2"/>
          </p:cNvCxnSpPr>
          <p:nvPr/>
        </p:nvCxnSpPr>
        <p:spPr>
          <a:xfrm rot="5400000" flipH="1" flipV="1">
            <a:off x="4464843" y="6107925"/>
            <a:ext cx="357190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6286512" y="2786058"/>
            <a:ext cx="1214446" cy="2571768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600" b="1" dirty="0" err="1" smtClean="0">
                <a:solidFill>
                  <a:schemeClr val="tx1"/>
                </a:solidFill>
                <a:latin typeface="+mj-lt"/>
              </a:rPr>
              <a:t>Формалізуєма</a:t>
            </a:r>
            <a:r>
              <a:rPr lang="uk-UA" sz="1600" b="1" dirty="0" smtClean="0">
                <a:solidFill>
                  <a:schemeClr val="tx1"/>
                </a:solidFill>
                <a:latin typeface="+mj-lt"/>
              </a:rPr>
              <a:t> і </a:t>
            </a:r>
            <a:r>
              <a:rPr lang="uk-UA" sz="1600" b="1" dirty="0" err="1" smtClean="0">
                <a:solidFill>
                  <a:schemeClr val="tx1"/>
                </a:solidFill>
                <a:latin typeface="+mj-lt"/>
              </a:rPr>
              <a:t>неформалізуєма</a:t>
            </a:r>
            <a:r>
              <a:rPr lang="uk-UA" sz="1600" b="1" dirty="0" smtClean="0">
                <a:solidFill>
                  <a:schemeClr val="tx1"/>
                </a:solidFill>
                <a:latin typeface="+mj-lt"/>
              </a:rPr>
              <a:t> частина </a:t>
            </a:r>
            <a:r>
              <a:rPr lang="uk-UA" sz="1600" b="1" dirty="0" err="1" smtClean="0">
                <a:solidFill>
                  <a:schemeClr val="tx1"/>
                </a:solidFill>
                <a:latin typeface="+mj-lt"/>
              </a:rPr>
              <a:t>дерективної</a:t>
            </a:r>
            <a:r>
              <a:rPr lang="uk-UA" sz="1600" b="1" dirty="0" smtClean="0">
                <a:solidFill>
                  <a:schemeClr val="tx1"/>
                </a:solidFill>
                <a:latin typeface="+mj-lt"/>
              </a:rPr>
              <a:t> інформації (прямий зв’язок) </a:t>
            </a:r>
            <a:endParaRPr lang="ru-RU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643042" y="2714620"/>
            <a:ext cx="1214446" cy="264320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1600" b="1" dirty="0" err="1" smtClean="0">
                <a:solidFill>
                  <a:schemeClr val="tx1"/>
                </a:solidFill>
                <a:latin typeface="+mj-lt"/>
              </a:rPr>
              <a:t>Ф</a:t>
            </a:r>
            <a:r>
              <a:rPr lang="uk-UA" b="1" dirty="0" err="1" smtClean="0">
                <a:solidFill>
                  <a:schemeClr val="tx1"/>
                </a:solidFill>
                <a:latin typeface="+mj-lt"/>
              </a:rPr>
              <a:t>ормалізуєма</a:t>
            </a:r>
            <a:r>
              <a:rPr lang="uk-UA" b="1" dirty="0" smtClean="0">
                <a:solidFill>
                  <a:schemeClr val="tx1"/>
                </a:solidFill>
                <a:latin typeface="+mj-lt"/>
              </a:rPr>
              <a:t> і </a:t>
            </a:r>
            <a:r>
              <a:rPr lang="uk-UA" b="1" dirty="0" err="1" smtClean="0">
                <a:solidFill>
                  <a:schemeClr val="tx1"/>
                </a:solidFill>
                <a:latin typeface="+mj-lt"/>
              </a:rPr>
              <a:t>неформалізуєма</a:t>
            </a:r>
            <a:r>
              <a:rPr lang="uk-UA" b="1" dirty="0" smtClean="0">
                <a:solidFill>
                  <a:schemeClr val="tx1"/>
                </a:solidFill>
                <a:latin typeface="+mj-lt"/>
              </a:rPr>
              <a:t> частина інформації </a:t>
            </a:r>
            <a:r>
              <a:rPr lang="uk-UA" b="1" dirty="0" err="1" smtClean="0">
                <a:solidFill>
                  <a:schemeClr val="tx1"/>
                </a:solidFill>
                <a:latin typeface="+mj-lt"/>
              </a:rPr>
              <a:t>зворотнього</a:t>
            </a:r>
            <a:r>
              <a:rPr lang="uk-UA" b="1" dirty="0" smtClean="0">
                <a:solidFill>
                  <a:schemeClr val="tx1"/>
                </a:solidFill>
                <a:latin typeface="+mj-lt"/>
              </a:rPr>
              <a:t> зв'язку</a:t>
            </a:r>
            <a:endParaRPr lang="ru-RU" sz="1600" b="1" dirty="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8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8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/>
      <p:bldP spid="8" grpId="0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858312" cy="1000132"/>
          </a:xfrm>
          <a:solidFill>
            <a:srgbClr val="0070C0"/>
          </a:solidFill>
          <a:ln w="5715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3. 2. Теоретичні основи дослідження організаційних структур управління. Основні типи їх вдосконалення.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00174"/>
            <a:ext cx="3857620" cy="5357826"/>
          </a:xfrm>
        </p:spPr>
        <p:txBody>
          <a:bodyPr>
            <a:normAutofit fontScale="92500" lnSpcReduction="20000"/>
          </a:bodyPr>
          <a:lstStyle/>
          <a:p>
            <a:r>
              <a:rPr lang="uk-UA" sz="1800" b="1" dirty="0" smtClean="0">
                <a:latin typeface="+mj-lt"/>
              </a:rPr>
              <a:t>Елементами структури є окремі робітники, служби та інші ланки апарату управління, а відношення між ними підтримуються завдяки зв'язкам, що прийнято поділяти на горизонтальні і вертикальні.</a:t>
            </a:r>
          </a:p>
          <a:p>
            <a:r>
              <a:rPr lang="uk-UA" sz="1800" b="1" dirty="0" smtClean="0">
                <a:latin typeface="+mj-lt"/>
              </a:rPr>
              <a:t>Горизонтальні зв'язки носять характер погодження і є, як правило, </a:t>
            </a:r>
            <a:r>
              <a:rPr lang="uk-UA" sz="1800" b="1" dirty="0" err="1" smtClean="0">
                <a:latin typeface="+mj-lt"/>
              </a:rPr>
              <a:t>однорівневими</a:t>
            </a:r>
            <a:r>
              <a:rPr lang="uk-UA" sz="1800" b="1" dirty="0" smtClean="0">
                <a:latin typeface="+mj-lt"/>
              </a:rPr>
              <a:t>. </a:t>
            </a:r>
            <a:endParaRPr lang="ru-RU" sz="1800" b="1" dirty="0" smtClean="0">
              <a:latin typeface="+mj-lt"/>
            </a:endParaRPr>
          </a:p>
          <a:p>
            <a:r>
              <a:rPr lang="uk-UA" sz="1800" b="1" dirty="0" smtClean="0">
                <a:latin typeface="+mj-lt"/>
              </a:rPr>
              <a:t>Вертикальні зв'язки - це зв'язки підпорядкування, і необхідність в них виникає при ієрархічності управління, тобто. за наявності декількох рівнів управління. </a:t>
            </a:r>
            <a:endParaRPr lang="ru-RU" sz="1800" b="1" dirty="0" smtClean="0">
              <a:latin typeface="+mj-lt"/>
            </a:endParaRPr>
          </a:p>
          <a:p>
            <a:r>
              <a:rPr lang="uk-UA" sz="1800" b="1" dirty="0" smtClean="0">
                <a:latin typeface="+mj-lt"/>
              </a:rPr>
              <a:t>Крім того, зв'язки в структурі управління можуть носити лінійний і функціональний характер. </a:t>
            </a:r>
            <a:endParaRPr lang="ru-RU" sz="1800" b="1" dirty="0" smtClean="0">
              <a:latin typeface="+mj-lt"/>
            </a:endParaRPr>
          </a:p>
          <a:p>
            <a:r>
              <a:rPr lang="uk-UA" sz="1800" b="1" dirty="0" smtClean="0">
                <a:latin typeface="+mj-lt"/>
              </a:rPr>
              <a:t>Лінійні зв'язки відображають рух управлінських рішень і інформації між так званими лінійними керівниками, тобто особами, які повністю відповідають за діяльність організації або її структурних підрозділів.</a:t>
            </a:r>
            <a:endParaRPr lang="ru-RU" sz="1800" dirty="0" smtClean="0">
              <a:latin typeface="+mj-lt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3857620" y="2428868"/>
            <a:ext cx="5143537" cy="4381365"/>
          </a:xfrm>
          <a:custGeom>
            <a:avLst/>
            <a:gdLst>
              <a:gd name="connsiteX0" fmla="*/ 0 w 4913194"/>
              <a:gd name="connsiteY0" fmla="*/ 423080 h 4271749"/>
              <a:gd name="connsiteX1" fmla="*/ 0 w 4913194"/>
              <a:gd name="connsiteY1" fmla="*/ 4258101 h 4271749"/>
              <a:gd name="connsiteX2" fmla="*/ 4913194 w 4913194"/>
              <a:gd name="connsiteY2" fmla="*/ 4271749 h 4271749"/>
              <a:gd name="connsiteX3" fmla="*/ 4899547 w 4913194"/>
              <a:gd name="connsiteY3" fmla="*/ 464023 h 4271749"/>
              <a:gd name="connsiteX4" fmla="*/ 3671248 w 4913194"/>
              <a:gd name="connsiteY4" fmla="*/ 464023 h 4271749"/>
              <a:gd name="connsiteX5" fmla="*/ 3671248 w 4913194"/>
              <a:gd name="connsiteY5" fmla="*/ 0 h 4271749"/>
              <a:gd name="connsiteX6" fmla="*/ 1323833 w 4913194"/>
              <a:gd name="connsiteY6" fmla="*/ 0 h 4271749"/>
              <a:gd name="connsiteX7" fmla="*/ 1323833 w 4913194"/>
              <a:gd name="connsiteY7" fmla="*/ 409432 h 4271749"/>
              <a:gd name="connsiteX8" fmla="*/ 0 w 4913194"/>
              <a:gd name="connsiteY8" fmla="*/ 423080 h 427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3194" h="4271749">
                <a:moveTo>
                  <a:pt x="0" y="423080"/>
                </a:moveTo>
                <a:lnTo>
                  <a:pt x="0" y="4258101"/>
                </a:lnTo>
                <a:lnTo>
                  <a:pt x="4913194" y="4271749"/>
                </a:lnTo>
                <a:lnTo>
                  <a:pt x="4899547" y="464023"/>
                </a:lnTo>
                <a:lnTo>
                  <a:pt x="3671248" y="464023"/>
                </a:lnTo>
                <a:lnTo>
                  <a:pt x="3671248" y="0"/>
                </a:lnTo>
                <a:lnTo>
                  <a:pt x="1323833" y="0"/>
                </a:lnTo>
                <a:lnTo>
                  <a:pt x="1323833" y="409432"/>
                </a:lnTo>
                <a:lnTo>
                  <a:pt x="0" y="423080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b="1" spc="300" dirty="0" smtClean="0">
                <a:latin typeface="+mj-lt"/>
              </a:rPr>
              <a:t>Підприємство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628" y="1500174"/>
            <a:ext cx="3000396" cy="571504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  <a:latin typeface="+mj-lt"/>
              </a:rPr>
              <a:t>Вищі або контролюючі органи</a:t>
            </a:r>
            <a:endParaRPr lang="ru-RU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86182" y="2214554"/>
            <a:ext cx="1357322" cy="571504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+mj-lt"/>
              </a:rPr>
              <a:t>Підприємства - партнери</a:t>
            </a:r>
            <a:endParaRPr lang="ru-RU" sz="1400" dirty="0"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86710" y="2214554"/>
            <a:ext cx="1357290" cy="571504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+mj-lt"/>
              </a:rPr>
              <a:t>Підприємства - партнери</a:t>
            </a:r>
            <a:endParaRPr lang="ru-RU" sz="1400" dirty="0" smtClean="0">
              <a:latin typeface="+mj-l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57818" y="3071810"/>
            <a:ext cx="2500330" cy="642942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300" dirty="0" smtClean="0">
                <a:solidFill>
                  <a:schemeClr val="tx1"/>
                </a:solidFill>
                <a:latin typeface="+mj-lt"/>
              </a:rPr>
              <a:t>Адміністрація</a:t>
            </a:r>
            <a:r>
              <a:rPr lang="uk-UA" dirty="0" smtClean="0">
                <a:solidFill>
                  <a:schemeClr val="tx1"/>
                </a:solidFill>
                <a:latin typeface="+mj-lt"/>
              </a:rPr>
              <a:t> 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4000504"/>
            <a:ext cx="4786346" cy="121444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b="1" spc="300" dirty="0" smtClean="0">
                <a:solidFill>
                  <a:schemeClr val="tx1"/>
                </a:solidFill>
                <a:latin typeface="+mj-lt"/>
              </a:rPr>
              <a:t>Служби управління </a:t>
            </a:r>
            <a:endParaRPr lang="ru-RU" b="1" spc="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6248" y="4643446"/>
            <a:ext cx="1357322" cy="500066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+mj-lt"/>
              </a:rPr>
              <a:t>Відділ кадрів</a:t>
            </a:r>
            <a:endParaRPr lang="ru-RU" sz="1600" dirty="0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29322" y="4643446"/>
            <a:ext cx="1357322" cy="500066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+mj-lt"/>
              </a:rPr>
              <a:t>Бухгалтерія </a:t>
            </a:r>
            <a:endParaRPr lang="ru-RU" sz="1600" dirty="0"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72396" y="4643446"/>
            <a:ext cx="1357322" cy="500066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+mj-lt"/>
              </a:rPr>
              <a:t>Маркетинг </a:t>
            </a:r>
            <a:endParaRPr lang="ru-RU" sz="1600" dirty="0">
              <a:latin typeface="+mj-lt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14810" y="5357826"/>
            <a:ext cx="1785950" cy="571504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+mj-lt"/>
              </a:rPr>
              <a:t>Служби забезпечення 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143636" y="5357826"/>
            <a:ext cx="1571636" cy="571504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+mj-lt"/>
              </a:rPr>
              <a:t>Виробничі підрозділи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857620" y="6143644"/>
            <a:ext cx="1571636" cy="50006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+mj-lt"/>
              </a:rPr>
              <a:t>Канцелярія 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500694" y="6143644"/>
            <a:ext cx="1285884" cy="50006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+mj-lt"/>
              </a:rPr>
              <a:t>Архів 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786710" y="5357826"/>
            <a:ext cx="1214446" cy="571504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+mj-lt"/>
              </a:rPr>
              <a:t>Служби збуту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6858016" y="2285992"/>
            <a:ext cx="571504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 flipH="1" flipV="1">
            <a:off x="5357818" y="2285992"/>
            <a:ext cx="571504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>
            <a:off x="7500958" y="2714620"/>
            <a:ext cx="428628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7500958" y="2500306"/>
            <a:ext cx="428628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>
            <a:off x="4929190" y="2714620"/>
            <a:ext cx="428628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000628" y="2500306"/>
            <a:ext cx="428628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5893603" y="3893347"/>
            <a:ext cx="35719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 flipH="1" flipV="1">
            <a:off x="6965173" y="3821909"/>
            <a:ext cx="35719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4679157" y="5322107"/>
            <a:ext cx="214314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 flipH="1" flipV="1">
            <a:off x="5250661" y="5322107"/>
            <a:ext cx="214314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5400000" flipH="1" flipV="1">
            <a:off x="6715140" y="5286388"/>
            <a:ext cx="142876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5400000">
            <a:off x="7108049" y="5322107"/>
            <a:ext cx="214314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5400000">
            <a:off x="8393933" y="5322107"/>
            <a:ext cx="214314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16200000" flipV="1">
            <a:off x="8691787" y="5310006"/>
            <a:ext cx="226571" cy="3646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16" idx="3"/>
            <a:endCxn id="18" idx="1"/>
          </p:cNvCxnSpPr>
          <p:nvPr/>
        </p:nvCxnSpPr>
        <p:spPr>
          <a:xfrm rot="5400000">
            <a:off x="4096448" y="5836968"/>
            <a:ext cx="371242" cy="38857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6" idx="5"/>
            <a:endCxn id="19" idx="0"/>
          </p:cNvCxnSpPr>
          <p:nvPr/>
        </p:nvCxnSpPr>
        <p:spPr>
          <a:xfrm rot="16200000" flipH="1">
            <a:off x="5792420" y="5792427"/>
            <a:ext cx="298009" cy="40442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6000"/>
                            </p:stCondLst>
                            <p:childTnLst>
                              <p:par>
                                <p:cTn id="4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0"/>
                            </p:stCondLst>
                            <p:childTnLst>
                              <p:par>
                                <p:cTn id="4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4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6000"/>
                            </p:stCondLst>
                            <p:childTnLst>
                              <p:par>
                                <p:cTn id="8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400"/>
                            </p:stCondLst>
                            <p:childTnLst>
                              <p:par>
                                <p:cTn id="9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2400"/>
                            </p:stCondLst>
                            <p:childTnLst>
                              <p:par>
                                <p:cTn id="10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000"/>
                            </p:stCondLst>
                            <p:childTnLst>
                              <p:par>
                                <p:cTn id="1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000"/>
                            </p:stCondLst>
                            <p:childTnLst>
                              <p:par>
                                <p:cTn id="16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8000"/>
                            </p:stCondLst>
                            <p:childTnLst>
                              <p:par>
                                <p:cTn id="18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7824" t="16532" r="38932" b="41141"/>
          <a:stretch/>
        </p:blipFill>
        <p:spPr>
          <a:xfrm>
            <a:off x="0" y="476672"/>
            <a:ext cx="9144000" cy="59339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6118273"/>
            <a:ext cx="4572000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US" sz="1600" dirty="0"/>
              <a:t>https://svitppt.com.ua/politika/stanovlennya-elektronnogo-uryaduvannya-v-ukraini.html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4134537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8604000" cy="60552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6315910"/>
            <a:ext cx="8964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https://fsr.org.ua/infographics/elektronne-uryaduvannya-u-100-naybilshyh-mistah-ukrayiny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948263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412776"/>
            <a:ext cx="6912768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Питання для самоконтролю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1. Розкажіть про класифікацію соціальних інформаційних систем.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2. Охарактеризуйте функції соціальних інформаційних систем.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3. Розкрийте специфіку президентських, урядових та парламентських інформаційних систем.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4. Що таке системи правової інформації? Як вона допомагає функціонувати державі та суспільству?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5. Соціологічні інформаційні системи: специфіка та призначення.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6. Науково-технічні інформаційні системи та їх роль у інформаційному суспільстві.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7. Поняття електронного урядування.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8. Розкажіть про досвід України щодо електронного урядування.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09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9680" b="11120"/>
          <a:stretch/>
        </p:blipFill>
        <p:spPr>
          <a:xfrm>
            <a:off x="0" y="476672"/>
            <a:ext cx="914400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476672"/>
            <a:ext cx="4071966" cy="5000660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r>
              <a:rPr lang="uk-UA" sz="5600" dirty="0" smtClean="0">
                <a:latin typeface="+mj-lt"/>
              </a:rPr>
              <a:t>Для повноцінного і гармонійного розвитку будь-якої сфери діяльності необхідний системний підхід до управління її персоналом і діяльністю. Менеджмент, як система управління і її теорія зародилися в XIX віці в тому вигляді, в якому вони функціонують зараз. Існують різні школи управління зі своїми принципами і тактикою .</a:t>
            </a:r>
            <a:endParaRPr lang="ru-RU" sz="5600" dirty="0" smtClean="0">
              <a:latin typeface="+mj-lt"/>
            </a:endParaRPr>
          </a:p>
          <a:p>
            <a:r>
              <a:rPr lang="uk-UA" sz="5600" dirty="0" smtClean="0">
                <a:latin typeface="+mj-lt"/>
              </a:rPr>
              <a:t>У кожній з  шкіл існують свої підходи до управління,  кожна з них дає своє визначення системі управління і стоячими перед нею задачами.  У кожної з них свої принципи управління.</a:t>
            </a:r>
            <a:endParaRPr lang="ru-RU" sz="5600" dirty="0" smtClean="0">
              <a:latin typeface="+mj-lt"/>
            </a:endParaRPr>
          </a:p>
          <a:p>
            <a:r>
              <a:rPr lang="uk-UA" sz="4800" dirty="0" smtClean="0">
                <a:latin typeface="+mj-lt"/>
              </a:rPr>
              <a:t> </a:t>
            </a:r>
            <a:r>
              <a:rPr lang="uk-UA" sz="5600" dirty="0" smtClean="0">
                <a:latin typeface="+mj-lt"/>
              </a:rPr>
              <a:t>Наука управління розробляє свою теорію, змістом якої є закони і закономірності, принципи, функції, форми і методи цілеспрямованої діяльності людей у процесі управління.</a:t>
            </a:r>
            <a:endParaRPr lang="ru-RU" sz="5600" dirty="0" smtClean="0">
              <a:latin typeface="+mj-lt"/>
            </a:endParaRPr>
          </a:p>
          <a:p>
            <a:r>
              <a:rPr lang="uk-UA" sz="5600" dirty="0" smtClean="0">
                <a:latin typeface="+mj-lt"/>
              </a:rPr>
              <a:t>Безліч негативних прикладів нераціонального впровадження і подальшого використання інформаційних систем у різних сферах соціальної практики, і як результат не ефективна взаємодія людини з інформаційним середовищем, є каталізатором досліджень як теоретичного так і прикладного характеру, спрямованих на подолання внутрішніх протиріч і труднощів у розвитку інформаційного простору</a:t>
            </a:r>
            <a:endParaRPr lang="ru-RU" sz="5600" dirty="0" smtClean="0">
              <a:latin typeface="+mj-lt"/>
            </a:endParaRPr>
          </a:p>
          <a:p>
            <a:endParaRPr lang="ru-RU" sz="4800" dirty="0" smtClean="0">
              <a:latin typeface="+mj-lt"/>
            </a:endParaRPr>
          </a:p>
          <a:p>
            <a:endParaRPr lang="ru-RU" sz="1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69991919"/>
              </p:ext>
            </p:extLst>
          </p:nvPr>
        </p:nvGraphicFramePr>
        <p:xfrm>
          <a:off x="4286248" y="548680"/>
          <a:ext cx="4714908" cy="500066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47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2869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ШКОЛА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ВНЕСОК У РОЗВИТОК НАУКИ 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ВИДАТНІ ПРЕДСТАВНИКИ</a:t>
                      </a:r>
                      <a:endParaRPr lang="ru-RU" sz="1100" dirty="0">
                        <a:latin typeface="+mj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7569">
                <a:tc>
                  <a:txBody>
                    <a:bodyPr/>
                    <a:lstStyle/>
                    <a:p>
                      <a:r>
                        <a:rPr kumimoji="0" lang="uk-UA" sz="1200" kern="1200" dirty="0" smtClean="0"/>
                        <a:t>Класична школа 1860-по нинішній час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200" kern="1200" dirty="0" smtClean="0"/>
                        <a:t>1.  Наукове управління.</a:t>
                      </a:r>
                      <a:endParaRPr kumimoji="0" lang="ru-RU" sz="1200" kern="1200" dirty="0" smtClean="0"/>
                    </a:p>
                    <a:p>
                      <a:r>
                        <a:rPr kumimoji="0" lang="uk-UA" sz="1200" kern="1200" dirty="0" smtClean="0"/>
                        <a:t>2. Хронометраж.</a:t>
                      </a:r>
                      <a:endParaRPr kumimoji="0" lang="ru-RU" sz="1200" kern="1200" dirty="0" smtClean="0"/>
                    </a:p>
                    <a:p>
                      <a:r>
                        <a:rPr kumimoji="0" lang="uk-UA" sz="1200" kern="1200" dirty="0" smtClean="0"/>
                        <a:t>3. Функції управління.</a:t>
                      </a:r>
                      <a:endParaRPr kumimoji="0" lang="ru-RU" sz="1200" kern="1200" dirty="0" smtClean="0"/>
                    </a:p>
                    <a:p>
                      <a:r>
                        <a:rPr kumimoji="0" lang="uk-UA" sz="1200" kern="1200" dirty="0" smtClean="0"/>
                        <a:t>4. Адміністративне управління.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200" kern="1200" dirty="0" err="1" smtClean="0"/>
                        <a:t>Гант</a:t>
                      </a:r>
                      <a:r>
                        <a:rPr kumimoji="0" lang="uk-UA" sz="1200" kern="1200" dirty="0" smtClean="0"/>
                        <a:t>  -  1900</a:t>
                      </a:r>
                      <a:endParaRPr kumimoji="0" lang="ru-RU" sz="1200" kern="1200" dirty="0" smtClean="0"/>
                    </a:p>
                    <a:p>
                      <a:r>
                        <a:rPr kumimoji="0" lang="uk-UA" sz="1200" kern="1200" dirty="0" err="1" smtClean="0"/>
                        <a:t>Давіс</a:t>
                      </a:r>
                      <a:r>
                        <a:rPr kumimoji="0" lang="uk-UA" sz="1200" kern="1200" dirty="0" smtClean="0"/>
                        <a:t>  -  1935</a:t>
                      </a:r>
                      <a:endParaRPr kumimoji="0" lang="ru-RU" sz="1200" kern="1200" dirty="0" smtClean="0"/>
                    </a:p>
                    <a:p>
                      <a:r>
                        <a:rPr kumimoji="0" lang="uk-UA" sz="1200" kern="1200" dirty="0" err="1" smtClean="0"/>
                        <a:t>Тейлор</a:t>
                      </a:r>
                      <a:r>
                        <a:rPr kumimoji="0" lang="uk-UA" sz="1200" kern="1200" dirty="0" smtClean="0"/>
                        <a:t> -  1911</a:t>
                      </a:r>
                      <a:endParaRPr kumimoji="0" lang="ru-RU" sz="1200" kern="1200" dirty="0" smtClean="0"/>
                    </a:p>
                    <a:p>
                      <a:r>
                        <a:rPr kumimoji="0" lang="uk-UA" sz="1200" kern="1200" dirty="0" err="1" smtClean="0"/>
                        <a:t>Гилберт</a:t>
                      </a:r>
                      <a:r>
                        <a:rPr kumimoji="0" lang="uk-UA" sz="1200" kern="1200" dirty="0" smtClean="0"/>
                        <a:t>  -  1911</a:t>
                      </a:r>
                      <a:endParaRPr kumimoji="0" lang="ru-RU" sz="1200" kern="1200" dirty="0" smtClean="0"/>
                    </a:p>
                    <a:p>
                      <a:r>
                        <a:rPr kumimoji="0" lang="uk-UA" sz="1200" kern="1200" dirty="0" err="1" smtClean="0"/>
                        <a:t>Урвік</a:t>
                      </a:r>
                      <a:r>
                        <a:rPr kumimoji="0" lang="uk-UA" sz="1200" kern="1200" dirty="0" smtClean="0"/>
                        <a:t>  -  1943</a:t>
                      </a:r>
                      <a:endParaRPr kumimoji="0" lang="ru-RU" sz="1200" kern="1200" dirty="0" smtClean="0"/>
                    </a:p>
                    <a:p>
                      <a:r>
                        <a:rPr kumimoji="0" lang="uk-UA" sz="1200" kern="1200" dirty="0" err="1" smtClean="0"/>
                        <a:t>Черч</a:t>
                      </a:r>
                      <a:r>
                        <a:rPr kumimoji="0" lang="uk-UA" sz="1200" kern="1200" dirty="0" smtClean="0"/>
                        <a:t>  -  1914</a:t>
                      </a:r>
                      <a:endParaRPr kumimoji="0" lang="ru-RU" sz="1200" kern="1200" dirty="0" smtClean="0"/>
                    </a:p>
                    <a:p>
                      <a:r>
                        <a:rPr kumimoji="0" lang="uk-UA" sz="1200" kern="1200" dirty="0" err="1" smtClean="0"/>
                        <a:t>Файоль</a:t>
                      </a:r>
                      <a:r>
                        <a:rPr kumimoji="0" lang="uk-UA" sz="1200" kern="1200" dirty="0" smtClean="0"/>
                        <a:t>  -  1916</a:t>
                      </a:r>
                      <a:endParaRPr kumimoji="0" lang="ru-RU" sz="1200" kern="1200" dirty="0" smtClean="0"/>
                    </a:p>
                    <a:p>
                      <a:r>
                        <a:rPr kumimoji="0" lang="uk-UA" sz="1200" kern="1200" dirty="0" err="1" smtClean="0"/>
                        <a:t>Рейлі</a:t>
                      </a:r>
                      <a:r>
                        <a:rPr kumimoji="0" lang="uk-UA" sz="1200" kern="1200" dirty="0" smtClean="0"/>
                        <a:t>  -  1931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3975">
                <a:tc>
                  <a:txBody>
                    <a:bodyPr/>
                    <a:lstStyle/>
                    <a:p>
                      <a:r>
                        <a:rPr kumimoji="0" lang="uk-UA" sz="1200" kern="1200" dirty="0" err="1" smtClean="0"/>
                        <a:t>Поведінчеська</a:t>
                      </a:r>
                      <a:r>
                        <a:rPr kumimoji="0" lang="uk-UA" sz="1200" kern="1200" dirty="0" smtClean="0"/>
                        <a:t> школа (</a:t>
                      </a:r>
                      <a:r>
                        <a:rPr kumimoji="0" lang="uk-UA" sz="1200" kern="1200" dirty="0" err="1" smtClean="0"/>
                        <a:t>біхевіотристська</a:t>
                      </a:r>
                      <a:r>
                        <a:rPr kumimoji="0" lang="uk-UA" sz="1200" kern="1200" dirty="0" smtClean="0"/>
                        <a:t>)</a:t>
                      </a:r>
                      <a:endParaRPr kumimoji="0" lang="ru-RU" sz="1200" kern="1200" dirty="0" smtClean="0"/>
                    </a:p>
                    <a:p>
                      <a:r>
                        <a:rPr kumimoji="0" lang="uk-UA" sz="1200" kern="1200" dirty="0" smtClean="0"/>
                        <a:t>Японія 1940 - по н. час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200" kern="1200" dirty="0" smtClean="0"/>
                        <a:t>1.  Прикладна мотивація.</a:t>
                      </a:r>
                      <a:endParaRPr kumimoji="0" lang="ru-RU" sz="1200" kern="1200" dirty="0" smtClean="0"/>
                    </a:p>
                    <a:p>
                      <a:r>
                        <a:rPr kumimoji="0" lang="uk-UA" sz="1200" kern="1200" dirty="0" smtClean="0"/>
                        <a:t>2.  Професійні менеджери.</a:t>
                      </a:r>
                      <a:endParaRPr kumimoji="0" lang="ru-RU" sz="1200" kern="1200" dirty="0" smtClean="0"/>
                    </a:p>
                    <a:p>
                      <a:r>
                        <a:rPr kumimoji="0" lang="uk-UA" sz="1200" kern="1200" dirty="0" smtClean="0"/>
                        <a:t>3.  Управління загалом. 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200" kern="1200" dirty="0" err="1" smtClean="0"/>
                        <a:t>Мойо</a:t>
                      </a:r>
                      <a:r>
                        <a:rPr kumimoji="0" lang="uk-UA" sz="1200" kern="1200" dirty="0" smtClean="0"/>
                        <a:t>  -  1945</a:t>
                      </a:r>
                      <a:endParaRPr kumimoji="0" lang="ru-RU" sz="1200" kern="1200" dirty="0" smtClean="0"/>
                    </a:p>
                    <a:p>
                      <a:r>
                        <a:rPr kumimoji="0" lang="uk-UA" sz="1200" kern="1200" dirty="0" err="1" smtClean="0"/>
                        <a:t>Барнард</a:t>
                      </a:r>
                      <a:r>
                        <a:rPr kumimoji="0" lang="uk-UA" sz="1200" kern="1200" dirty="0" smtClean="0"/>
                        <a:t>  -  1940</a:t>
                      </a:r>
                      <a:endParaRPr kumimoji="0" lang="ru-RU" sz="1200" kern="1200" dirty="0" smtClean="0"/>
                    </a:p>
                    <a:p>
                      <a:r>
                        <a:rPr kumimoji="0" lang="uk-UA" sz="1200" kern="1200" dirty="0" smtClean="0"/>
                        <a:t>Пітер </a:t>
                      </a:r>
                      <a:r>
                        <a:rPr kumimoji="0" lang="uk-UA" sz="1200" kern="1200" dirty="0" err="1" smtClean="0"/>
                        <a:t>Друкер</a:t>
                      </a:r>
                      <a:r>
                        <a:rPr kumimoji="0" lang="uk-UA" sz="1200" kern="1200" dirty="0" smtClean="0"/>
                        <a:t> - 1954</a:t>
                      </a:r>
                      <a:endParaRPr kumimoji="0" lang="ru-RU" sz="1200" kern="1200" dirty="0" smtClean="0"/>
                    </a:p>
                    <a:p>
                      <a:r>
                        <a:rPr kumimoji="0" lang="uk-UA" sz="1200" kern="1200" dirty="0" err="1" smtClean="0"/>
                        <a:t>Макгренер</a:t>
                      </a:r>
                      <a:r>
                        <a:rPr kumimoji="0" lang="uk-UA" sz="1200" kern="1200" dirty="0" smtClean="0"/>
                        <a:t>  -  1960</a:t>
                      </a:r>
                      <a:endParaRPr kumimoji="0" lang="ru-RU" sz="1200" kern="1200" dirty="0" smtClean="0"/>
                    </a:p>
                    <a:p>
                      <a:r>
                        <a:rPr kumimoji="0" lang="uk-UA" sz="1200" kern="1200" dirty="0" err="1" smtClean="0"/>
                        <a:t>Чермен</a:t>
                      </a:r>
                      <a:r>
                        <a:rPr kumimoji="0" lang="uk-UA" sz="1200" kern="1200" dirty="0" smtClean="0"/>
                        <a:t>  -  1957</a:t>
                      </a:r>
                      <a:endParaRPr kumimoji="0" lang="ru-RU" sz="1200" kern="1200" dirty="0" smtClean="0"/>
                    </a:p>
                    <a:p>
                      <a:r>
                        <a:rPr kumimoji="0" lang="uk-UA" sz="1200" kern="1200" dirty="0" err="1" smtClean="0"/>
                        <a:t>Форрестор</a:t>
                      </a:r>
                      <a:r>
                        <a:rPr kumimoji="0" lang="uk-UA" sz="1200" kern="1200" dirty="0" smtClean="0"/>
                        <a:t>  -  1961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6249">
                <a:tc>
                  <a:txBody>
                    <a:bodyPr/>
                    <a:lstStyle/>
                    <a:p>
                      <a:r>
                        <a:rPr kumimoji="0" lang="uk-UA" sz="1200" kern="1200" dirty="0" smtClean="0"/>
                        <a:t>Школа управлінської науки.</a:t>
                      </a:r>
                      <a:endParaRPr kumimoji="0" lang="ru-RU" sz="1200" kern="1200" dirty="0" smtClean="0"/>
                    </a:p>
                    <a:p>
                      <a:r>
                        <a:rPr kumimoji="0" lang="uk-UA" sz="1200" kern="1200" dirty="0" smtClean="0"/>
                        <a:t>Європа.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200" kern="1200" dirty="0" smtClean="0"/>
                        <a:t>1.   Дослідження операцій.</a:t>
                      </a:r>
                      <a:endParaRPr kumimoji="0" lang="ru-RU" sz="1200" kern="1200" dirty="0" smtClean="0"/>
                    </a:p>
                    <a:p>
                      <a:r>
                        <a:rPr kumimoji="0" lang="uk-UA" sz="1200" kern="1200" dirty="0" smtClean="0"/>
                        <a:t>2.  Моделювання.</a:t>
                      </a:r>
                      <a:endParaRPr kumimoji="0" lang="ru-RU" sz="1200" kern="1200" dirty="0" smtClean="0"/>
                    </a:p>
                    <a:p>
                      <a:r>
                        <a:rPr kumimoji="0" lang="uk-UA" sz="1200" kern="1200" dirty="0" smtClean="0"/>
                        <a:t>3.  Теорія Грі.</a:t>
                      </a:r>
                      <a:endParaRPr kumimoji="0" lang="ru-RU" sz="1200" kern="1200" dirty="0" smtClean="0"/>
                    </a:p>
                    <a:p>
                      <a:r>
                        <a:rPr kumimoji="0" lang="uk-UA" sz="1200" kern="1200" dirty="0" smtClean="0"/>
                        <a:t>4.  Теорія рішень.</a:t>
                      </a:r>
                      <a:endParaRPr kumimoji="0" lang="ru-RU" sz="1200" kern="1200" dirty="0" smtClean="0"/>
                    </a:p>
                    <a:p>
                      <a:r>
                        <a:rPr kumimoji="0" lang="uk-UA" sz="1200" kern="1200" dirty="0" smtClean="0"/>
                        <a:t>5.  Математика моделей.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200" kern="1200" dirty="0" err="1" smtClean="0"/>
                        <a:t>Райфа</a:t>
                      </a:r>
                      <a:r>
                        <a:rPr kumimoji="0" lang="uk-UA" sz="1200" kern="1200" dirty="0" smtClean="0"/>
                        <a:t>  -  1911</a:t>
                      </a:r>
                      <a:endParaRPr kumimoji="0" lang="ru-RU" sz="1200" kern="1200" dirty="0" smtClean="0"/>
                    </a:p>
                    <a:p>
                      <a:r>
                        <a:rPr kumimoji="0" lang="uk-UA" sz="1200" kern="1200" dirty="0" err="1" smtClean="0"/>
                        <a:t>Маслоу</a:t>
                      </a:r>
                      <a:r>
                        <a:rPr kumimoji="0" lang="uk-UA" sz="1200" kern="1200" dirty="0" smtClean="0"/>
                        <a:t>  -  1965</a:t>
                      </a:r>
                      <a:endParaRPr kumimoji="0" lang="ru-RU" sz="1200" kern="1200" dirty="0" smtClean="0"/>
                    </a:p>
                    <a:p>
                      <a:r>
                        <a:rPr kumimoji="0" lang="uk-UA" sz="1200" kern="1200" dirty="0" err="1" smtClean="0"/>
                        <a:t>Тейлор</a:t>
                      </a:r>
                      <a:r>
                        <a:rPr kumimoji="0" lang="uk-UA" sz="1200" kern="1200" dirty="0" smtClean="0"/>
                        <a:t>  -  1911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305800" cy="1143008"/>
          </a:xfrm>
          <a:solidFill>
            <a:schemeClr val="bg1"/>
          </a:solidFill>
          <a:ln w="7620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algn="ctr"/>
            <a:r>
              <a:rPr lang="en-US" sz="1800" dirty="0" err="1" smtClean="0">
                <a:solidFill>
                  <a:srgbClr val="002060"/>
                </a:solidFill>
              </a:rPr>
              <a:t>Жодна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організація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ніяк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не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може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здійснювати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свою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діяльність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без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інформації</a:t>
            </a:r>
            <a:r>
              <a:rPr lang="en-US" sz="1800" dirty="0" smtClean="0">
                <a:solidFill>
                  <a:srgbClr val="002060"/>
                </a:solidFill>
              </a:rPr>
              <a:t>. В </a:t>
            </a:r>
            <a:r>
              <a:rPr lang="en-US" sz="1800" dirty="0" err="1" smtClean="0">
                <a:solidFill>
                  <a:srgbClr val="002060"/>
                </a:solidFill>
              </a:rPr>
              <a:t>процесі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нормального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функціонування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організації</a:t>
            </a:r>
            <a:r>
              <a:rPr lang="en-US" sz="1800" dirty="0" smtClean="0">
                <a:solidFill>
                  <a:srgbClr val="002060"/>
                </a:solidFill>
              </a:rPr>
              <a:t>, </a:t>
            </a:r>
            <a:r>
              <a:rPr lang="en-US" sz="1800" dirty="0" err="1" smtClean="0">
                <a:solidFill>
                  <a:srgbClr val="002060"/>
                </a:solidFill>
              </a:rPr>
              <a:t>управління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нею</a:t>
            </a:r>
            <a:r>
              <a:rPr lang="en-US" sz="1800" dirty="0" smtClean="0">
                <a:solidFill>
                  <a:srgbClr val="002060"/>
                </a:solidFill>
              </a:rPr>
              <a:t> в </a:t>
            </a:r>
            <a:r>
              <a:rPr lang="en-US" sz="1800" dirty="0" err="1" smtClean="0">
                <a:solidFill>
                  <a:srgbClr val="002060"/>
                </a:solidFill>
              </a:rPr>
              <a:t>різноманітному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роді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інформації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uk-UA" sz="1800" dirty="0" smtClean="0">
                <a:solidFill>
                  <a:srgbClr val="002060"/>
                </a:solidFill>
              </a:rPr>
              <a:t>потребують </a:t>
            </a:r>
            <a:r>
              <a:rPr lang="en-US" sz="1800" dirty="0" err="1" smtClean="0">
                <a:solidFill>
                  <a:srgbClr val="002060"/>
                </a:solidFill>
              </a:rPr>
              <a:t>всі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її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робітники</a:t>
            </a:r>
            <a:r>
              <a:rPr lang="en-US" sz="1800" dirty="0" smtClean="0">
                <a:solidFill>
                  <a:srgbClr val="002060"/>
                </a:solidFill>
              </a:rPr>
              <a:t>, </a:t>
            </a:r>
            <a:r>
              <a:rPr lang="en-US" sz="1800" dirty="0" err="1" smtClean="0">
                <a:solidFill>
                  <a:srgbClr val="002060"/>
                </a:solidFill>
              </a:rPr>
              <a:t>від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простого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робітника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до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директора</a:t>
            </a:r>
            <a:r>
              <a:rPr lang="en-US" sz="1800" dirty="0" smtClean="0">
                <a:solidFill>
                  <a:srgbClr val="002060"/>
                </a:solidFill>
              </a:rPr>
              <a:t>.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1934" y="1857364"/>
            <a:ext cx="2786082" cy="77152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Спостереження (збір і аналіз інформації)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3071810"/>
            <a:ext cx="2786082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Формулювання гіпотез і встановлення залежностей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785926"/>
            <a:ext cx="1914532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І</a:t>
            </a:r>
            <a:r>
              <a:rPr lang="uk-UA" dirty="0" smtClean="0"/>
              <a:t>нформація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5643578"/>
            <a:ext cx="2714644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Реалізація, прийняття рішень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4357694"/>
            <a:ext cx="2643206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Перевірка правильності сформульованої гіпотези</a:t>
            </a:r>
            <a:endParaRPr lang="ru-RU" sz="16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786050" y="1928802"/>
            <a:ext cx="1285884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357686" y="2643182"/>
            <a:ext cx="484632" cy="428628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429124" y="4000504"/>
            <a:ext cx="484632" cy="35719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429124" y="5286388"/>
            <a:ext cx="484632" cy="35719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Shape 13"/>
          <p:cNvCxnSpPr>
            <a:stCxn id="5" idx="2"/>
          </p:cNvCxnSpPr>
          <p:nvPr/>
        </p:nvCxnSpPr>
        <p:spPr>
          <a:xfrm rot="16200000" flipH="1">
            <a:off x="1914500" y="2528878"/>
            <a:ext cx="2171728" cy="2371748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stCxn id="7" idx="3"/>
            <a:endCxn id="3" idx="3"/>
          </p:cNvCxnSpPr>
          <p:nvPr/>
        </p:nvCxnSpPr>
        <p:spPr>
          <a:xfrm flipV="1">
            <a:off x="6858016" y="2243126"/>
            <a:ext cx="1588" cy="2571768"/>
          </a:xfrm>
          <a:prstGeom prst="bentConnector3">
            <a:avLst>
              <a:gd name="adj1" fmla="val 14395466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58082" y="4929198"/>
            <a:ext cx="1500198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Гіпотеза правильна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7358082" y="2786058"/>
            <a:ext cx="1500198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Гіпотеза не </a:t>
            </a:r>
            <a:r>
              <a:rPr lang="uk-UA" dirty="0" smtClean="0"/>
              <a:t>правильна                                   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7340" y="1035086"/>
            <a:ext cx="4038600" cy="4854751"/>
          </a:xfrm>
        </p:spPr>
        <p:txBody>
          <a:bodyPr>
            <a:noAutofit/>
          </a:bodyPr>
          <a:lstStyle/>
          <a:p>
            <a:r>
              <a:rPr lang="uk-UA" sz="1600" dirty="0" smtClean="0">
                <a:latin typeface="+mj-lt"/>
              </a:rPr>
              <a:t>Головними </a:t>
            </a:r>
            <a:r>
              <a:rPr lang="uk-UA" sz="1600" dirty="0" smtClean="0">
                <a:latin typeface="+mj-lt"/>
              </a:rPr>
              <a:t>елементами системи управління є: апарат управління; механізм управління; процес управління; засоби, що забезпечують процес управління; шляхи вдосконалення управління. Оптимальне співвідношення керуючої і керованої систем досягається в процесі науково обґрунтованого проектування їх і одночасної зміни основних елементів системи управління в процесі їхнього вдосконалення</a:t>
            </a:r>
            <a:endParaRPr lang="ru-RU" sz="1600" dirty="0">
              <a:latin typeface="+mj-lt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4352780" y="620688"/>
            <a:ext cx="4500562" cy="5375154"/>
            <a:chOff x="4427984" y="764704"/>
            <a:chExt cx="4500562" cy="5375154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6571124" y="5639816"/>
              <a:ext cx="1428760" cy="50004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400" dirty="0" smtClean="0"/>
                <a:t>Управлінська дія</a:t>
              </a:r>
              <a:endParaRPr lang="ru-RU" sz="1400" dirty="0"/>
            </a:p>
          </p:txBody>
        </p:sp>
        <p:cxnSp>
          <p:nvCxnSpPr>
            <p:cNvPr id="45" name="Прямая соединительная линия 44"/>
            <p:cNvCxnSpPr>
              <a:stCxn id="20" idx="2"/>
            </p:cNvCxnSpPr>
            <p:nvPr/>
          </p:nvCxnSpPr>
          <p:spPr>
            <a:xfrm>
              <a:off x="5142364" y="5622488"/>
              <a:ext cx="1427966" cy="26734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Группа 22"/>
            <p:cNvGrpSpPr/>
            <p:nvPr/>
          </p:nvGrpSpPr>
          <p:grpSpPr>
            <a:xfrm>
              <a:off x="4427984" y="764704"/>
              <a:ext cx="4500562" cy="4857784"/>
              <a:chOff x="4643438" y="1357298"/>
              <a:chExt cx="4500562" cy="4857784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4643438" y="1357298"/>
                <a:ext cx="4500562" cy="4857784"/>
                <a:chOff x="4643438" y="1357298"/>
                <a:chExt cx="4500562" cy="4857784"/>
              </a:xfrm>
            </p:grpSpPr>
            <p:sp>
              <p:nvSpPr>
                <p:cNvPr id="5" name="Прямоугольник 4"/>
                <p:cNvSpPr/>
                <p:nvPr/>
              </p:nvSpPr>
              <p:spPr>
                <a:xfrm>
                  <a:off x="5357818" y="1357298"/>
                  <a:ext cx="2857520" cy="357190"/>
                </a:xfrm>
                <a:prstGeom prst="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dirty="0" smtClean="0">
                      <a:latin typeface="+mj-lt"/>
                    </a:rPr>
                    <a:t>Інформаційна система</a:t>
                  </a:r>
                  <a:endParaRPr lang="ru-RU" dirty="0">
                    <a:latin typeface="+mj-lt"/>
                  </a:endParaRPr>
                </a:p>
              </p:txBody>
            </p:sp>
            <p:sp>
              <p:nvSpPr>
                <p:cNvPr id="7" name="Прямоугольник 6"/>
                <p:cNvSpPr/>
                <p:nvPr/>
              </p:nvSpPr>
              <p:spPr>
                <a:xfrm>
                  <a:off x="7858148" y="4071942"/>
                  <a:ext cx="1285852" cy="428628"/>
                </a:xfrm>
                <a:prstGeom prst="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dirty="0" smtClean="0"/>
                    <a:t>диспетчер</a:t>
                  </a:r>
                  <a:endParaRPr lang="ru-RU" dirty="0"/>
                </a:p>
              </p:txBody>
            </p:sp>
            <p:sp>
              <p:nvSpPr>
                <p:cNvPr id="8" name="Прямоугольник 7"/>
                <p:cNvSpPr/>
                <p:nvPr/>
              </p:nvSpPr>
              <p:spPr>
                <a:xfrm>
                  <a:off x="4643438" y="2714620"/>
                  <a:ext cx="1357322" cy="357190"/>
                </a:xfrm>
                <a:prstGeom prst="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dirty="0" smtClean="0">
                      <a:latin typeface="+mj-lt"/>
                    </a:rPr>
                    <a:t>інформація</a:t>
                  </a:r>
                  <a:endParaRPr lang="ru-RU" dirty="0">
                    <a:latin typeface="+mj-lt"/>
                  </a:endParaRPr>
                </a:p>
              </p:txBody>
            </p:sp>
            <p:sp>
              <p:nvSpPr>
                <p:cNvPr id="9" name="Прямоугольник 8"/>
                <p:cNvSpPr/>
                <p:nvPr/>
              </p:nvSpPr>
              <p:spPr>
                <a:xfrm>
                  <a:off x="7715272" y="2643182"/>
                  <a:ext cx="1428728" cy="571504"/>
                </a:xfrm>
                <a:prstGeom prst="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sz="1200" dirty="0" smtClean="0">
                      <a:latin typeface="+mj-lt"/>
                    </a:rPr>
                    <a:t>Взаємодія системи управління з людиною</a:t>
                  </a:r>
                  <a:endParaRPr lang="ru-RU" sz="1200" dirty="0">
                    <a:latin typeface="+mj-lt"/>
                  </a:endParaRPr>
                </a:p>
              </p:txBody>
            </p:sp>
            <p:sp>
              <p:nvSpPr>
                <p:cNvPr id="10" name="Прямоугольник 9"/>
                <p:cNvSpPr/>
                <p:nvPr/>
              </p:nvSpPr>
              <p:spPr>
                <a:xfrm>
                  <a:off x="4643438" y="4071942"/>
                  <a:ext cx="1357322" cy="571504"/>
                </a:xfrm>
                <a:prstGeom prst="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sz="1600" dirty="0" smtClean="0">
                      <a:latin typeface="+mj-lt"/>
                    </a:rPr>
                    <a:t>автоматичне дістання</a:t>
                  </a:r>
                  <a:endParaRPr lang="ru-RU" sz="1600" dirty="0">
                    <a:latin typeface="+mj-lt"/>
                  </a:endParaRPr>
                </a:p>
              </p:txBody>
            </p:sp>
            <p:sp>
              <p:nvSpPr>
                <p:cNvPr id="11" name="Прямоугольник 10"/>
                <p:cNvSpPr/>
                <p:nvPr/>
              </p:nvSpPr>
              <p:spPr>
                <a:xfrm>
                  <a:off x="6143636" y="4357694"/>
                  <a:ext cx="1643074" cy="428628"/>
                </a:xfrm>
                <a:prstGeom prst="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sz="1400" dirty="0" smtClean="0">
                      <a:latin typeface="+mj-lt"/>
                    </a:rPr>
                    <a:t>Регулятивні пристрої</a:t>
                  </a:r>
                  <a:endParaRPr lang="ru-RU" sz="1400" dirty="0">
                    <a:latin typeface="+mj-lt"/>
                  </a:endParaRPr>
                </a:p>
              </p:txBody>
            </p:sp>
            <p:sp>
              <p:nvSpPr>
                <p:cNvPr id="12" name="Прямоугольник 11"/>
                <p:cNvSpPr/>
                <p:nvPr/>
              </p:nvSpPr>
              <p:spPr>
                <a:xfrm>
                  <a:off x="7858148" y="3429000"/>
                  <a:ext cx="1285852" cy="428628"/>
                </a:xfrm>
                <a:prstGeom prst="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dirty="0" smtClean="0"/>
                    <a:t>оператор</a:t>
                  </a:r>
                  <a:endParaRPr lang="ru-RU" dirty="0"/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4643438" y="3214686"/>
                  <a:ext cx="1357322" cy="642942"/>
                </a:xfrm>
                <a:prstGeom prst="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sz="1600" dirty="0" smtClean="0">
                      <a:latin typeface="+mj-lt"/>
                    </a:rPr>
                    <a:t>Первинне формування</a:t>
                  </a:r>
                  <a:endParaRPr lang="ru-RU" sz="1600" dirty="0">
                    <a:latin typeface="+mj-lt"/>
                  </a:endParaRPr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6143636" y="3286124"/>
                  <a:ext cx="1571636" cy="857256"/>
                </a:xfrm>
                <a:prstGeom prst="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sz="1300" dirty="0" smtClean="0">
                      <a:latin typeface="+mj-lt"/>
                    </a:rPr>
                    <a:t>Засоби збору і обробки інформації і засоби її зберігання</a:t>
                  </a:r>
                  <a:endParaRPr lang="ru-RU" sz="1300" dirty="0">
                    <a:latin typeface="+mj-lt"/>
                  </a:endParaRPr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5357818" y="1857364"/>
                  <a:ext cx="2857520" cy="428628"/>
                </a:xfrm>
                <a:prstGeom prst="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sz="1400" dirty="0" smtClean="0">
                      <a:latin typeface="+mj-lt"/>
                    </a:rPr>
                    <a:t>Автоматизована </a:t>
                  </a:r>
                  <a:r>
                    <a:rPr lang="uk-UA" sz="1600" dirty="0" smtClean="0">
                      <a:latin typeface="+mj-lt"/>
                    </a:rPr>
                    <a:t>система управління</a:t>
                  </a:r>
                  <a:endParaRPr lang="ru-RU" sz="1600" dirty="0">
                    <a:latin typeface="+mj-lt"/>
                  </a:endParaRPr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6143636" y="2643182"/>
                  <a:ext cx="1500198" cy="500066"/>
                </a:xfrm>
                <a:prstGeom prst="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dirty="0" smtClean="0">
                      <a:latin typeface="+mj-lt"/>
                    </a:rPr>
                    <a:t>Технічні засоби</a:t>
                  </a:r>
                  <a:endParaRPr lang="ru-RU" dirty="0">
                    <a:latin typeface="+mj-lt"/>
                  </a:endParaRPr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4643438" y="4786322"/>
                  <a:ext cx="1357322" cy="642942"/>
                </a:xfrm>
                <a:prstGeom prst="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sz="1400" dirty="0" smtClean="0">
                      <a:latin typeface="+mj-lt"/>
                    </a:rPr>
                    <a:t>Логічна і математична обробка </a:t>
                  </a:r>
                  <a:endParaRPr lang="ru-RU" sz="1400" dirty="0">
                    <a:latin typeface="+mj-lt"/>
                  </a:endParaRPr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6143636" y="5000636"/>
                  <a:ext cx="1643074" cy="428628"/>
                </a:xfrm>
                <a:prstGeom prst="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sz="1400" dirty="0" smtClean="0">
                      <a:latin typeface="+mj-lt"/>
                    </a:rPr>
                    <a:t>Виконуючи механізми</a:t>
                  </a:r>
                  <a:endParaRPr lang="ru-RU" sz="1400" dirty="0">
                    <a:latin typeface="+mj-lt"/>
                  </a:endParaRP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4643438" y="5572140"/>
                  <a:ext cx="1428760" cy="642942"/>
                </a:xfrm>
                <a:prstGeom prst="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sz="1400" dirty="0" smtClean="0">
                      <a:latin typeface="+mj-lt"/>
                    </a:rPr>
                    <a:t>Пред'явлення результатів людині</a:t>
                  </a:r>
                  <a:endParaRPr lang="ru-RU" sz="1400" dirty="0">
                    <a:latin typeface="+mj-lt"/>
                  </a:endParaRPr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7858148" y="4714884"/>
                  <a:ext cx="1285852" cy="428628"/>
                </a:xfrm>
                <a:prstGeom prst="rect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dirty="0" smtClean="0"/>
                    <a:t>керівник</a:t>
                  </a:r>
                  <a:endParaRPr lang="ru-RU" dirty="0"/>
                </a:p>
              </p:txBody>
            </p:sp>
          </p:grpSp>
          <p:cxnSp>
            <p:nvCxnSpPr>
              <p:cNvPr id="25" name="Прямая соединительная линия 24"/>
              <p:cNvCxnSpPr>
                <a:stCxn id="5" idx="2"/>
                <a:endCxn id="15" idx="0"/>
              </p:cNvCxnSpPr>
              <p:nvPr/>
            </p:nvCxnSpPr>
            <p:spPr>
              <a:xfrm rot="5400000">
                <a:off x="6715140" y="1785926"/>
                <a:ext cx="142876" cy="158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>
                <a:stCxn id="15" idx="2"/>
              </p:cNvCxnSpPr>
              <p:nvPr/>
            </p:nvCxnSpPr>
            <p:spPr>
              <a:xfrm rot="5400000">
                <a:off x="6607983" y="2464587"/>
                <a:ext cx="357190" cy="158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Соединительная линия уступом 28"/>
              <p:cNvCxnSpPr>
                <a:stCxn id="8" idx="0"/>
                <a:endCxn id="9" idx="0"/>
              </p:cNvCxnSpPr>
              <p:nvPr/>
            </p:nvCxnSpPr>
            <p:spPr>
              <a:xfrm rot="5400000" flipH="1" flipV="1">
                <a:off x="6840148" y="1125133"/>
                <a:ext cx="71438" cy="3107537"/>
              </a:xfrm>
              <a:prstGeom prst="bentConnector3">
                <a:avLst>
                  <a:gd name="adj1" fmla="val 419998"/>
                </a:avLst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>
                <a:stCxn id="8" idx="2"/>
                <a:endCxn id="13" idx="0"/>
              </p:cNvCxnSpPr>
              <p:nvPr/>
            </p:nvCxnSpPr>
            <p:spPr>
              <a:xfrm rot="5400000">
                <a:off x="5250661" y="3143248"/>
                <a:ext cx="142876" cy="1588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>
                <a:stCxn id="13" idx="2"/>
                <a:endCxn id="10" idx="0"/>
              </p:cNvCxnSpPr>
              <p:nvPr/>
            </p:nvCxnSpPr>
            <p:spPr>
              <a:xfrm rot="5400000">
                <a:off x="5214942" y="3964785"/>
                <a:ext cx="214314" cy="1588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>
                <a:stCxn id="10" idx="2"/>
                <a:endCxn id="18" idx="0"/>
              </p:cNvCxnSpPr>
              <p:nvPr/>
            </p:nvCxnSpPr>
            <p:spPr>
              <a:xfrm rot="5400000">
                <a:off x="5250661" y="4714884"/>
                <a:ext cx="142876" cy="1588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>
                <a:stCxn id="18" idx="2"/>
                <a:endCxn id="20" idx="0"/>
              </p:cNvCxnSpPr>
              <p:nvPr/>
            </p:nvCxnSpPr>
            <p:spPr>
              <a:xfrm rot="16200000" flipH="1">
                <a:off x="5268520" y="5482842"/>
                <a:ext cx="142876" cy="35719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>
                <a:stCxn id="16" idx="2"/>
                <a:endCxn id="14" idx="0"/>
              </p:cNvCxnSpPr>
              <p:nvPr/>
            </p:nvCxnSpPr>
            <p:spPr>
              <a:xfrm rot="16200000" flipH="1">
                <a:off x="6840156" y="3196826"/>
                <a:ext cx="142876" cy="35719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>
                <a:stCxn id="14" idx="2"/>
                <a:endCxn id="11" idx="0"/>
              </p:cNvCxnSpPr>
              <p:nvPr/>
            </p:nvCxnSpPr>
            <p:spPr>
              <a:xfrm rot="16200000" flipH="1">
                <a:off x="6840156" y="4232677"/>
                <a:ext cx="214314" cy="35719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>
                <a:stCxn id="11" idx="2"/>
                <a:endCxn id="19" idx="0"/>
              </p:cNvCxnSpPr>
              <p:nvPr/>
            </p:nvCxnSpPr>
            <p:spPr>
              <a:xfrm rot="5400000">
                <a:off x="6858016" y="4893479"/>
                <a:ext cx="214314" cy="1588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>
                <a:stCxn id="9" idx="2"/>
                <a:endCxn id="12" idx="0"/>
              </p:cNvCxnSpPr>
              <p:nvPr/>
            </p:nvCxnSpPr>
            <p:spPr>
              <a:xfrm rot="16200000" flipH="1">
                <a:off x="8358198" y="3286124"/>
                <a:ext cx="214314" cy="71438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>
                <a:stCxn id="12" idx="2"/>
                <a:endCxn id="7" idx="0"/>
              </p:cNvCxnSpPr>
              <p:nvPr/>
            </p:nvCxnSpPr>
            <p:spPr>
              <a:xfrm rot="5400000">
                <a:off x="8393917" y="3964785"/>
                <a:ext cx="214314" cy="1588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>
                <a:stCxn id="7" idx="2"/>
                <a:endCxn id="21" idx="0"/>
              </p:cNvCxnSpPr>
              <p:nvPr/>
            </p:nvCxnSpPr>
            <p:spPr>
              <a:xfrm rot="5400000">
                <a:off x="8393917" y="4607727"/>
                <a:ext cx="214314" cy="1588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8858312" cy="1928826"/>
          </a:xfr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anchor="t">
            <a:normAutofit fontScale="90000"/>
          </a:bodyPr>
          <a:lstStyle/>
          <a:p>
            <a:pPr marL="72000"/>
            <a:r>
              <a:rPr lang="uk-UA" sz="1800" b="1" dirty="0" smtClean="0"/>
              <a:t>    Управлінська діяльність самостійно виділилася в результаті поділу праці. Найглибшим поділом праці у рамках співробітництва було те, що відокремило керівника від виконавця, розумові зусилля від фізичних. Робота керівника — це управління і контроль; робота виконавця — фізичний вплив на об'єкт праці.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   </a:t>
            </a:r>
            <a:r>
              <a:rPr lang="uk-UA" sz="1800" b="1" dirty="0" smtClean="0"/>
              <a:t>Інформація має економічну природу і є похідною від мети, завдань, функцій управління, а її раціональність насамперед визначається тим, якою мірою вона сприяє досягненню кінцевої мети.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    </a:t>
            </a:r>
            <a:r>
              <a:rPr lang="uk-UA" sz="2200" b="1" u="sng" dirty="0" smtClean="0"/>
              <a:t>Багато людей знає, що роблять, але небагато з них роблять те, що знають.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571744"/>
            <a:ext cx="8358246" cy="4286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+mj-lt"/>
              </a:rPr>
              <a:t>Вимоги до інформації у системі управління</a:t>
            </a:r>
            <a:endParaRPr lang="ru-RU" sz="28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3143248"/>
            <a:ext cx="1714512" cy="6429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+mj-lt"/>
              </a:rPr>
              <a:t>Відповідність і своєчасність </a:t>
            </a:r>
            <a:endParaRPr lang="ru-RU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3929066"/>
            <a:ext cx="1714512" cy="57150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+mj-lt"/>
              </a:rPr>
              <a:t>Достовірність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4643446"/>
            <a:ext cx="1714512" cy="5715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latin typeface="+mj-lt"/>
              </a:rPr>
              <a:t>Порівнюваність</a:t>
            </a:r>
            <a:r>
              <a:rPr lang="uk-UA" dirty="0" smtClean="0">
                <a:latin typeface="+mj-lt"/>
              </a:rPr>
              <a:t> </a:t>
            </a:r>
            <a:endParaRPr lang="ru-RU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5357826"/>
            <a:ext cx="1714512" cy="5715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+mj-lt"/>
              </a:rPr>
              <a:t>Доступність і зрозумілість</a:t>
            </a:r>
            <a:endParaRPr lang="ru-RU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6072206"/>
            <a:ext cx="1714512" cy="64294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err="1" smtClean="0">
                <a:latin typeface="+mj-lt"/>
              </a:rPr>
              <a:t>Конфіденціальність</a:t>
            </a:r>
            <a:r>
              <a:rPr lang="uk-UA" sz="1400" dirty="0" smtClean="0">
                <a:latin typeface="+mj-lt"/>
              </a:rPr>
              <a:t> </a:t>
            </a:r>
            <a:endParaRPr lang="ru-RU" sz="14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3857628"/>
            <a:ext cx="5857916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+mj-lt"/>
              </a:rPr>
              <a:t>Гарантія об'єктивності і правдивості наданих даних; передбачає необхідність зазначення методів, процедур одержання, щоб користувачі могли правильно розуміти її призначення і, за  необхідності, перевірити її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4643446"/>
            <a:ext cx="585791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+mj-lt"/>
              </a:rPr>
              <a:t>Можливість порівняння показників, що потребує застосування набору визначень, одиниць вимірювання, методики опрацювання даних.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6072206"/>
            <a:ext cx="585791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+mj-lt"/>
              </a:rPr>
              <a:t>Надання користувачам лише тієї інформації, яка не завдасть шкоди організації з боку конкурентів.</a:t>
            </a:r>
            <a:endParaRPr lang="ru-RU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3143248"/>
            <a:ext cx="585791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+mj-lt"/>
              </a:rPr>
              <a:t>Здатність впливати на прийняття рішення користувачем і задовольнити його інтереси у потрібний момент, або у певний термін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43240" y="5357826"/>
            <a:ext cx="585791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  <a:latin typeface="+mj-lt"/>
              </a:rPr>
              <a:t>Подання інформації у зрозумілій для сприйняття формі. Формі надання звітності повинні відображати сутність питання, бути чіткими, без зайвої деталізації, правильно перекладеним з іноземної мови тощо</a:t>
            </a:r>
            <a:endParaRPr lang="ru-RU" sz="12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5" name="Соединительная линия уступом 14"/>
          <p:cNvCxnSpPr>
            <a:stCxn id="3" idx="1"/>
            <a:endCxn id="8" idx="1"/>
          </p:cNvCxnSpPr>
          <p:nvPr/>
        </p:nvCxnSpPr>
        <p:spPr>
          <a:xfrm rot="10800000" flipH="1" flipV="1">
            <a:off x="428596" y="2786057"/>
            <a:ext cx="428628" cy="3607619"/>
          </a:xfrm>
          <a:prstGeom prst="bentConnector3">
            <a:avLst>
              <a:gd name="adj1" fmla="val -53333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stCxn id="4" idx="1"/>
          </p:cNvCxnSpPr>
          <p:nvPr/>
        </p:nvCxnSpPr>
        <p:spPr>
          <a:xfrm rot="10800000">
            <a:off x="214282" y="3429001"/>
            <a:ext cx="642942" cy="35719"/>
          </a:xfrm>
          <a:prstGeom prst="bentConnector3">
            <a:avLst>
              <a:gd name="adj1" fmla="val 10408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ная линия уступом 25"/>
          <p:cNvCxnSpPr/>
          <p:nvPr/>
        </p:nvCxnSpPr>
        <p:spPr>
          <a:xfrm rot="10800000">
            <a:off x="214282" y="4143380"/>
            <a:ext cx="642942" cy="35719"/>
          </a:xfrm>
          <a:prstGeom prst="bentConnector3">
            <a:avLst>
              <a:gd name="adj1" fmla="val 10408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/>
          <p:nvPr/>
        </p:nvCxnSpPr>
        <p:spPr>
          <a:xfrm rot="10800000">
            <a:off x="214282" y="4857760"/>
            <a:ext cx="642942" cy="35719"/>
          </a:xfrm>
          <a:prstGeom prst="bentConnector3">
            <a:avLst>
              <a:gd name="adj1" fmla="val 10408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/>
          <p:nvPr/>
        </p:nvCxnSpPr>
        <p:spPr>
          <a:xfrm rot="10800000">
            <a:off x="214282" y="5572140"/>
            <a:ext cx="642942" cy="35719"/>
          </a:xfrm>
          <a:prstGeom prst="bentConnector3">
            <a:avLst>
              <a:gd name="adj1" fmla="val 10408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12" idx="1"/>
            <a:endCxn id="4" idx="3"/>
          </p:cNvCxnSpPr>
          <p:nvPr/>
        </p:nvCxnSpPr>
        <p:spPr>
          <a:xfrm rot="10800000">
            <a:off x="2571736" y="3464719"/>
            <a:ext cx="571504" cy="1588"/>
          </a:xfrm>
          <a:prstGeom prst="bentConnector3">
            <a:avLst>
              <a:gd name="adj1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/>
          <p:nvPr/>
        </p:nvCxnSpPr>
        <p:spPr>
          <a:xfrm rot="10800000">
            <a:off x="2571736" y="4214818"/>
            <a:ext cx="571504" cy="1588"/>
          </a:xfrm>
          <a:prstGeom prst="bentConnector3">
            <a:avLst>
              <a:gd name="adj1" fmla="val 5225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/>
          <p:nvPr/>
        </p:nvCxnSpPr>
        <p:spPr>
          <a:xfrm rot="10800000">
            <a:off x="2571736" y="4929198"/>
            <a:ext cx="571504" cy="1588"/>
          </a:xfrm>
          <a:prstGeom prst="bentConnector3">
            <a:avLst>
              <a:gd name="adj1" fmla="val 54508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/>
          <p:nvPr/>
        </p:nvCxnSpPr>
        <p:spPr>
          <a:xfrm rot="10800000">
            <a:off x="2571736" y="5643578"/>
            <a:ext cx="571504" cy="1588"/>
          </a:xfrm>
          <a:prstGeom prst="bentConnector3">
            <a:avLst>
              <a:gd name="adj1" fmla="val 54508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/>
          <p:nvPr/>
        </p:nvCxnSpPr>
        <p:spPr>
          <a:xfrm rot="10800000">
            <a:off x="2571736" y="6357958"/>
            <a:ext cx="571504" cy="1588"/>
          </a:xfrm>
          <a:prstGeom prst="bentConnector3">
            <a:avLst>
              <a:gd name="adj1" fmla="val 54508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000"/>
                            </p:stCondLst>
                            <p:childTnLst>
                              <p:par>
                                <p:cTn id="3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0"/>
                            </p:stCondLst>
                            <p:childTnLst>
                              <p:par>
                                <p:cTn id="4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0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0"/>
                            </p:stCondLst>
                            <p:childTnLst>
                              <p:par>
                                <p:cTn id="5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0"/>
                            </p:stCondLst>
                            <p:childTnLst>
                              <p:par>
                                <p:cTn id="59" presetID="3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6000"/>
                            </p:stCondLst>
                            <p:childTnLst>
                              <p:par>
                                <p:cTn id="6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80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1000"/>
                            </p:stCondLst>
                            <p:childTnLst>
                              <p:par>
                                <p:cTn id="7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3000"/>
                            </p:stCondLst>
                            <p:childTnLst>
                              <p:par>
                                <p:cTn id="78" presetID="3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7000"/>
                            </p:stCondLst>
                            <p:childTnLst>
                              <p:par>
                                <p:cTn id="8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90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2000"/>
                            </p:stCondLst>
                            <p:childTnLst>
                              <p:par>
                                <p:cTn id="93" presetID="3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6000"/>
                            </p:stCondLst>
                            <p:childTnLst>
                              <p:par>
                                <p:cTn id="10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80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73128">
            <a:off x="452408" y="533575"/>
            <a:ext cx="8239183" cy="932285"/>
          </a:xfrm>
          <a:solidFill>
            <a:srgbClr val="FFFF00"/>
          </a:solidFill>
          <a:ln w="57150"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lvl="0" algn="ctr"/>
            <a:r>
              <a:rPr lang="uk-UA" sz="2000" b="1" dirty="0" smtClean="0">
                <a:solidFill>
                  <a:schemeClr val="tx1"/>
                </a:solidFill>
              </a:rPr>
              <a:t>2. ДОКУМЕНТАЦІЙНЕ ЗАБЕЗПЕЧЕННЯ УПРАВЛІНСЬКОЇ ДІЯЛЬНОСТІ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2.1. </a:t>
            </a:r>
            <a:r>
              <a:rPr lang="uk-UA" sz="2000" b="1" dirty="0" smtClean="0">
                <a:solidFill>
                  <a:schemeClr val="tx1"/>
                </a:solidFill>
              </a:rPr>
              <a:t>Документообіг в системі управління.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4214810" cy="4779668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dirty="0" smtClean="0">
                <a:latin typeface="+mj-lt"/>
              </a:rPr>
              <a:t>У </a:t>
            </a:r>
            <a:r>
              <a:rPr lang="ru-RU" sz="1800" b="1" dirty="0" err="1" smtClean="0">
                <a:latin typeface="+mj-lt"/>
              </a:rPr>
              <a:t>загальному</a:t>
            </a:r>
            <a:r>
              <a:rPr lang="ru-RU" sz="1800" b="1" dirty="0" smtClean="0">
                <a:latin typeface="+mj-lt"/>
              </a:rPr>
              <a:t> </a:t>
            </a:r>
            <a:r>
              <a:rPr lang="ru-RU" sz="1800" b="1" dirty="0" err="1" smtClean="0">
                <a:latin typeface="+mj-lt"/>
              </a:rPr>
              <a:t>обсязі</a:t>
            </a:r>
            <a:r>
              <a:rPr lang="ru-RU" sz="1800" b="1" dirty="0" smtClean="0">
                <a:latin typeface="+mj-lt"/>
              </a:rPr>
              <a:t> </a:t>
            </a:r>
            <a:r>
              <a:rPr lang="ru-RU" sz="1800" b="1" dirty="0" err="1" smtClean="0">
                <a:latin typeface="+mj-lt"/>
              </a:rPr>
              <a:t>управлінської</a:t>
            </a:r>
            <a:r>
              <a:rPr lang="ru-RU" sz="1800" b="1" dirty="0" smtClean="0">
                <a:latin typeface="+mj-lt"/>
              </a:rPr>
              <a:t> </a:t>
            </a:r>
            <a:r>
              <a:rPr lang="ru-RU" sz="1800" b="1" dirty="0" err="1" smtClean="0">
                <a:latin typeface="+mj-lt"/>
              </a:rPr>
              <a:t>роботи</a:t>
            </a:r>
            <a:r>
              <a:rPr lang="ru-RU" sz="1800" b="1" dirty="0" smtClean="0">
                <a:latin typeface="+mj-lt"/>
              </a:rPr>
              <a:t> до 60–70 % </a:t>
            </a:r>
            <a:r>
              <a:rPr lang="ru-RU" sz="1800" b="1" dirty="0" err="1" smtClean="0">
                <a:latin typeface="+mj-lt"/>
              </a:rPr>
              <a:t>займають</a:t>
            </a:r>
            <a:r>
              <a:rPr lang="ru-RU" sz="1800" b="1" dirty="0" smtClean="0">
                <a:latin typeface="+mj-lt"/>
              </a:rPr>
              <a:t> </a:t>
            </a:r>
            <a:r>
              <a:rPr lang="ru-RU" sz="1800" b="1" dirty="0" err="1" smtClean="0">
                <a:latin typeface="+mj-lt"/>
              </a:rPr>
              <a:t>операції</a:t>
            </a:r>
            <a:r>
              <a:rPr lang="ru-RU" sz="1800" b="1" dirty="0" smtClean="0">
                <a:latin typeface="+mj-lt"/>
              </a:rPr>
              <a:t>  </a:t>
            </a:r>
            <a:r>
              <a:rPr lang="ru-RU" sz="1800" b="1" dirty="0" err="1" smtClean="0">
                <a:latin typeface="+mj-lt"/>
              </a:rPr>
              <a:t>з</a:t>
            </a:r>
            <a:r>
              <a:rPr lang="ru-RU" sz="1800" b="1" dirty="0" smtClean="0">
                <a:latin typeface="+mj-lt"/>
              </a:rPr>
              <a:t> документами.  </a:t>
            </a:r>
            <a:r>
              <a:rPr lang="ru-RU" sz="1800" b="1" dirty="0" err="1" smtClean="0">
                <a:latin typeface="+mj-lt"/>
              </a:rPr>
              <a:t>Інформація</a:t>
            </a:r>
            <a:r>
              <a:rPr lang="ru-RU" sz="1800" b="1" dirty="0" smtClean="0">
                <a:latin typeface="+mj-lt"/>
              </a:rPr>
              <a:t>,  яка  в них </a:t>
            </a:r>
            <a:r>
              <a:rPr lang="ru-RU" sz="1800" b="1" dirty="0" err="1" smtClean="0">
                <a:latin typeface="+mj-lt"/>
              </a:rPr>
              <a:t>міститься</a:t>
            </a:r>
            <a:r>
              <a:rPr lang="ru-RU" sz="1800" b="1" dirty="0" smtClean="0">
                <a:latin typeface="+mj-lt"/>
              </a:rPr>
              <a:t>, </a:t>
            </a:r>
            <a:r>
              <a:rPr lang="ru-RU" sz="1800" b="1" dirty="0" err="1" smtClean="0">
                <a:latin typeface="+mj-lt"/>
              </a:rPr>
              <a:t>може</a:t>
            </a:r>
            <a:r>
              <a:rPr lang="ru-RU" sz="1800" b="1" dirty="0" smtClean="0">
                <a:latin typeface="+mj-lt"/>
              </a:rPr>
              <a:t> бути </a:t>
            </a:r>
            <a:r>
              <a:rPr lang="ru-RU" sz="1800" b="1" dirty="0" err="1" smtClean="0">
                <a:latin typeface="+mj-lt"/>
              </a:rPr>
              <a:t>використана</a:t>
            </a:r>
            <a:r>
              <a:rPr lang="ru-RU" sz="1800" b="1" dirty="0" smtClean="0">
                <a:latin typeface="+mj-lt"/>
              </a:rPr>
              <a:t> </a:t>
            </a:r>
            <a:r>
              <a:rPr lang="ru-RU" sz="1800" b="1" dirty="0" err="1" smtClean="0">
                <a:latin typeface="+mj-lt"/>
              </a:rPr>
              <a:t>тільки</a:t>
            </a:r>
            <a:r>
              <a:rPr lang="ru-RU" sz="1800" b="1" dirty="0" smtClean="0">
                <a:latin typeface="+mj-lt"/>
              </a:rPr>
              <a:t> </a:t>
            </a:r>
            <a:r>
              <a:rPr lang="ru-RU" sz="1800" b="1" dirty="0" err="1" smtClean="0">
                <a:latin typeface="+mj-lt"/>
              </a:rPr>
              <a:t>після</a:t>
            </a:r>
            <a:r>
              <a:rPr lang="ru-RU" sz="1800" b="1" dirty="0" smtClean="0">
                <a:latin typeface="+mj-lt"/>
              </a:rPr>
              <a:t> </a:t>
            </a:r>
            <a:r>
              <a:rPr lang="ru-RU" sz="1800" b="1" dirty="0" err="1" smtClean="0">
                <a:latin typeface="+mj-lt"/>
              </a:rPr>
              <a:t>проведення</a:t>
            </a:r>
            <a:r>
              <a:rPr lang="ru-RU" sz="1800" b="1" dirty="0" smtClean="0">
                <a:latin typeface="+mj-lt"/>
              </a:rPr>
              <a:t> ряду </a:t>
            </a:r>
            <a:r>
              <a:rPr lang="ru-RU" sz="1800" b="1" dirty="0" err="1" smtClean="0">
                <a:latin typeface="+mj-lt"/>
              </a:rPr>
              <a:t>діловодних</a:t>
            </a:r>
            <a:r>
              <a:rPr lang="ru-RU" sz="1800" b="1" dirty="0" smtClean="0">
                <a:latin typeface="+mj-lt"/>
              </a:rPr>
              <a:t> </a:t>
            </a:r>
            <a:r>
              <a:rPr lang="ru-RU" sz="1800" b="1" dirty="0" err="1" smtClean="0">
                <a:latin typeface="+mj-lt"/>
              </a:rPr>
              <a:t>операцій</a:t>
            </a:r>
            <a:r>
              <a:rPr lang="ru-RU" sz="1800" b="1" dirty="0" smtClean="0">
                <a:latin typeface="+mj-lt"/>
              </a:rPr>
              <a:t> (</a:t>
            </a:r>
            <a:r>
              <a:rPr lang="ru-RU" sz="1800" b="1" dirty="0" err="1" smtClean="0">
                <a:latin typeface="+mj-lt"/>
              </a:rPr>
              <a:t>фіксації</a:t>
            </a:r>
            <a:r>
              <a:rPr lang="ru-RU" sz="1800" b="1" dirty="0" smtClean="0">
                <a:latin typeface="+mj-lt"/>
              </a:rPr>
              <a:t>, </a:t>
            </a:r>
            <a:r>
              <a:rPr lang="ru-RU" sz="1800" b="1" dirty="0" err="1" smtClean="0">
                <a:latin typeface="+mj-lt"/>
              </a:rPr>
              <a:t>обробки</a:t>
            </a:r>
            <a:r>
              <a:rPr lang="ru-RU" sz="1800" b="1" dirty="0" smtClean="0">
                <a:latin typeface="+mj-lt"/>
              </a:rPr>
              <a:t>, </a:t>
            </a:r>
            <a:r>
              <a:rPr lang="ru-RU" sz="1800" b="1" dirty="0" err="1" smtClean="0">
                <a:latin typeface="+mj-lt"/>
              </a:rPr>
              <a:t>систематизації</a:t>
            </a:r>
            <a:r>
              <a:rPr lang="ru-RU" sz="1800" b="1" dirty="0" smtClean="0">
                <a:latin typeface="+mj-lt"/>
              </a:rPr>
              <a:t>  </a:t>
            </a:r>
            <a:r>
              <a:rPr lang="ru-RU" sz="1800" b="1" dirty="0" err="1" smtClean="0">
                <a:latin typeface="+mj-lt"/>
              </a:rPr>
              <a:t>тощо</a:t>
            </a:r>
            <a:r>
              <a:rPr lang="ru-RU" sz="1800" b="1" dirty="0" smtClean="0">
                <a:latin typeface="+mj-lt"/>
              </a:rPr>
              <a:t>). </a:t>
            </a:r>
          </a:p>
          <a:p>
            <a:r>
              <a:rPr lang="uk-UA" sz="1800" b="1" dirty="0" smtClean="0">
                <a:latin typeface="+mj-lt"/>
              </a:rPr>
              <a:t>Дослідження показують, що від 50 до 90% робітничого часу сучасний менеджер витрачає на обмін інформацією, що відбувається в процесі нарад, зібрань, зустрічей, бесід, переговорів, прийому відвідувачів, складання і читання різноманітних документів і т. п.</a:t>
            </a:r>
            <a:endParaRPr lang="ru-RU" sz="1800" b="1" dirty="0" smtClean="0">
              <a:latin typeface="+mj-lt"/>
            </a:endParaRPr>
          </a:p>
          <a:p>
            <a:r>
              <a:rPr lang="uk-UA" sz="1800" b="1" dirty="0" smtClean="0">
                <a:latin typeface="+mj-lt"/>
              </a:rPr>
              <a:t>Рух інформації від відправника до одержувача складається з декількох етапів. </a:t>
            </a:r>
            <a:endParaRPr lang="ru-RU" sz="1800" b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00958" y="2571744"/>
            <a:ext cx="1643042" cy="914400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Вербальний і не вербальний комплекс.</a:t>
            </a:r>
            <a:endParaRPr lang="ru-RU" sz="16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1428736"/>
            <a:ext cx="3857652" cy="571504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u="sng" spc="100" dirty="0" smtClean="0">
                <a:latin typeface="+mj-lt"/>
              </a:rPr>
              <a:t>Процес передачі інформації. </a:t>
            </a:r>
            <a:endParaRPr lang="ru-RU" sz="2000" spc="1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286256"/>
            <a:ext cx="1843094" cy="500066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Мова, лист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571744"/>
            <a:ext cx="1843094" cy="571504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Особа, </a:t>
            </a:r>
            <a:r>
              <a:rPr lang="uk-UA" sz="1600" dirty="0" err="1" smtClean="0"/>
              <a:t>генеруюча</a:t>
            </a:r>
            <a:r>
              <a:rPr lang="uk-UA" sz="1600" dirty="0" smtClean="0"/>
              <a:t> ідею.</a:t>
            </a:r>
            <a:endParaRPr lang="ru-RU" sz="16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7715272" y="5786454"/>
            <a:ext cx="1428728" cy="500066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Відклик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72396" y="4286256"/>
            <a:ext cx="1571604" cy="500066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Декодировка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5786454"/>
            <a:ext cx="1857388" cy="500066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Декодировка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2" name="Пятно 1 11"/>
          <p:cNvSpPr/>
          <p:nvPr/>
        </p:nvSpPr>
        <p:spPr>
          <a:xfrm>
            <a:off x="6286512" y="4786322"/>
            <a:ext cx="1285884" cy="914400"/>
          </a:xfrm>
          <a:prstGeom prst="irregularSeal1">
            <a:avLst/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+mj-lt"/>
              </a:rPr>
              <a:t>Шум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4" name="Прямая со стрелкой 13"/>
          <p:cNvCxnSpPr>
            <a:stCxn id="8" idx="1"/>
            <a:endCxn id="10" idx="3"/>
          </p:cNvCxnSpPr>
          <p:nvPr/>
        </p:nvCxnSpPr>
        <p:spPr>
          <a:xfrm rot="10800000">
            <a:off x="6357950" y="6036487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3"/>
            <a:endCxn id="9" idx="1"/>
          </p:cNvCxnSpPr>
          <p:nvPr/>
        </p:nvCxnSpPr>
        <p:spPr>
          <a:xfrm>
            <a:off x="6415094" y="4536289"/>
            <a:ext cx="115730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8073256" y="5285594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7" idx="3"/>
          </p:cNvCxnSpPr>
          <p:nvPr/>
        </p:nvCxnSpPr>
        <p:spPr>
          <a:xfrm>
            <a:off x="6415094" y="2857496"/>
            <a:ext cx="108586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>
            <a:stCxn id="10" idx="1"/>
            <a:endCxn id="7" idx="1"/>
          </p:cNvCxnSpPr>
          <p:nvPr/>
        </p:nvCxnSpPr>
        <p:spPr>
          <a:xfrm rot="10800000" flipH="1">
            <a:off x="4500562" y="2857497"/>
            <a:ext cx="71438" cy="3178991"/>
          </a:xfrm>
          <a:prstGeom prst="bentConnector3">
            <a:avLst>
              <a:gd name="adj1" fmla="val -319998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4" idx="2"/>
            <a:endCxn id="6" idx="0"/>
          </p:cNvCxnSpPr>
          <p:nvPr/>
        </p:nvCxnSpPr>
        <p:spPr>
          <a:xfrm rot="5400000">
            <a:off x="6507957" y="2471734"/>
            <a:ext cx="800112" cy="28289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57950" y="2500306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err="1" smtClean="0">
                <a:latin typeface="+mj-lt"/>
              </a:rPr>
              <a:t>кодировка</a:t>
            </a:r>
            <a:endParaRPr lang="ru-RU" sz="1600" b="1" dirty="0"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29388" y="3429000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+mj-lt"/>
              </a:rPr>
              <a:t>канал</a:t>
            </a:r>
            <a:endParaRPr lang="ru-RU" sz="2000" b="1" dirty="0"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29388" y="414338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+mj-lt"/>
              </a:rPr>
              <a:t>передача</a:t>
            </a:r>
            <a:endParaRPr lang="ru-RU" b="1" dirty="0">
              <a:latin typeface="+mj-lt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643702" y="5643578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канал</a:t>
            </a:r>
            <a:endParaRPr lang="ru-RU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00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8000"/>
                            </p:stCondLst>
                            <p:childTnLst>
                              <p:par>
                                <p:cTn id="5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3000"/>
                            </p:stCondLst>
                            <p:childTnLst>
                              <p:par>
                                <p:cTn id="7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6000"/>
                            </p:stCondLst>
                            <p:childTnLst>
                              <p:par>
                                <p:cTn id="102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30" grpId="0"/>
      <p:bldP spid="50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858312" cy="785818"/>
          </a:xfr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anchor="ctr"/>
          <a:lstStyle/>
          <a:p>
            <a:pPr algn="ctr"/>
            <a:r>
              <a:rPr lang="uk-UA" b="1" dirty="0" smtClean="0"/>
              <a:t>Механізм визначення та реалізації інформаційних потреб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1285860"/>
            <a:ext cx="3357586" cy="5429288"/>
          </a:xfrm>
        </p:spPr>
        <p:txBody>
          <a:bodyPr>
            <a:normAutofit/>
          </a:bodyPr>
          <a:lstStyle/>
          <a:p>
            <a:r>
              <a:rPr lang="uk-UA" sz="1800" dirty="0" smtClean="0">
                <a:latin typeface="+mj-lt"/>
              </a:rPr>
              <a:t>   </a:t>
            </a:r>
            <a:r>
              <a:rPr lang="uk-UA" sz="1800" b="1" dirty="0" smtClean="0">
                <a:latin typeface="+mj-lt"/>
              </a:rPr>
              <a:t>В основі формування потреб відповідних суб'єктів в інформації залежить  специфіка  їхньої життєдіяльності. Тому механізм визначення потреб суб'єктів управління в інформації базується на аналізі їхніх поточних і перспективних проблем. </a:t>
            </a:r>
          </a:p>
          <a:p>
            <a:r>
              <a:rPr lang="uk-UA" sz="1800" b="1" dirty="0" smtClean="0">
                <a:latin typeface="+mj-lt"/>
              </a:rPr>
              <a:t>    Якщо ситуація стабільна то  потреба в інформації визначається на підставі наявного досвіду, традиційного порядку ведення справ.</a:t>
            </a:r>
          </a:p>
          <a:p>
            <a:r>
              <a:rPr lang="uk-UA" sz="1800" b="1" dirty="0" smtClean="0">
                <a:latin typeface="+mj-lt"/>
              </a:rPr>
              <a:t>    Нова не стабільна ситуація спонукає до пошуку нових джерел інформації, нових механізмів задоволення інформаційних потреб.</a:t>
            </a:r>
            <a:endParaRPr lang="ru-RU" sz="1800" b="1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1142984"/>
            <a:ext cx="2143140" cy="3571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+mj-lt"/>
              </a:rPr>
              <a:t>Нова ситуація</a:t>
            </a:r>
            <a:endParaRPr lang="ru-RU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1714488"/>
            <a:ext cx="3714776" cy="42862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+mj-lt"/>
              </a:rPr>
              <a:t>Аналіз і переоцінка використання та запитів інформації</a:t>
            </a:r>
            <a:endParaRPr lang="ru-RU" sz="16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2357430"/>
            <a:ext cx="3714776" cy="50006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+mj-lt"/>
              </a:rPr>
              <a:t>Формулювання інформаційних потреб – бажань для нової ситуації</a:t>
            </a:r>
            <a:endParaRPr lang="ru-RU" sz="16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3214686"/>
            <a:ext cx="3714776" cy="42862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+mj-lt"/>
              </a:rPr>
              <a:t>Визначення нових джерел і механізмів отримання інформації</a:t>
            </a:r>
            <a:endParaRPr lang="ru-RU" sz="16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4000504"/>
            <a:ext cx="3714776" cy="42862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+mj-lt"/>
              </a:rPr>
              <a:t>Оновлені інформаційні запити</a:t>
            </a:r>
            <a:endParaRPr lang="ru-RU" sz="16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6357958"/>
            <a:ext cx="2714644" cy="3571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+mj-lt"/>
              </a:rPr>
              <a:t>Проблема розв'язана </a:t>
            </a:r>
            <a:endParaRPr lang="ru-RU" sz="1600" dirty="0">
              <a:latin typeface="+mj-lt"/>
            </a:endParaRPr>
          </a:p>
        </p:txBody>
      </p:sp>
      <p:sp>
        <p:nvSpPr>
          <p:cNvPr id="11" name="Ромб 10"/>
          <p:cNvSpPr/>
          <p:nvPr/>
        </p:nvSpPr>
        <p:spPr>
          <a:xfrm>
            <a:off x="4071934" y="4643446"/>
            <a:ext cx="2857520" cy="642942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+mj-lt"/>
              </a:rPr>
              <a:t>Задоволені запити</a:t>
            </a:r>
            <a:endParaRPr lang="ru-RU" sz="1600" dirty="0">
              <a:latin typeface="+mj-lt"/>
            </a:endParaRPr>
          </a:p>
        </p:txBody>
      </p:sp>
      <p:sp>
        <p:nvSpPr>
          <p:cNvPr id="12" name="Ромб 11"/>
          <p:cNvSpPr/>
          <p:nvPr/>
        </p:nvSpPr>
        <p:spPr>
          <a:xfrm>
            <a:off x="4071934" y="5500702"/>
            <a:ext cx="2857520" cy="642942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latin typeface="+mj-lt"/>
              </a:rPr>
              <a:t>Використання </a:t>
            </a:r>
            <a:endParaRPr lang="ru-RU" sz="1600" dirty="0"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15272" y="3000372"/>
            <a:ext cx="1285884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+mj-lt"/>
              </a:rPr>
              <a:t>Корекція </a:t>
            </a:r>
            <a:endParaRPr lang="ru-RU" dirty="0">
              <a:latin typeface="+mj-lt"/>
            </a:endParaRPr>
          </a:p>
        </p:txBody>
      </p:sp>
      <p:cxnSp>
        <p:nvCxnSpPr>
          <p:cNvPr id="15" name="Прямая со стрелкой 14"/>
          <p:cNvCxnSpPr>
            <a:stCxn id="5" idx="2"/>
            <a:endCxn id="6" idx="0"/>
          </p:cNvCxnSpPr>
          <p:nvPr/>
        </p:nvCxnSpPr>
        <p:spPr>
          <a:xfrm rot="5400000">
            <a:off x="5393537" y="1607331"/>
            <a:ext cx="214314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2"/>
            <a:endCxn id="7" idx="0"/>
          </p:cNvCxnSpPr>
          <p:nvPr/>
        </p:nvCxnSpPr>
        <p:spPr>
          <a:xfrm rot="5400000">
            <a:off x="5393537" y="2250273"/>
            <a:ext cx="214314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7" idx="2"/>
            <a:endCxn id="8" idx="0"/>
          </p:cNvCxnSpPr>
          <p:nvPr/>
        </p:nvCxnSpPr>
        <p:spPr>
          <a:xfrm rot="5400000">
            <a:off x="5322099" y="3036091"/>
            <a:ext cx="357190" cy="1588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8" idx="2"/>
            <a:endCxn id="9" idx="0"/>
          </p:cNvCxnSpPr>
          <p:nvPr/>
        </p:nvCxnSpPr>
        <p:spPr>
          <a:xfrm rot="5400000">
            <a:off x="5322099" y="3821909"/>
            <a:ext cx="357190" cy="1588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9" idx="2"/>
            <a:endCxn id="11" idx="0"/>
          </p:cNvCxnSpPr>
          <p:nvPr/>
        </p:nvCxnSpPr>
        <p:spPr>
          <a:xfrm rot="5400000">
            <a:off x="5393537" y="4536289"/>
            <a:ext cx="214314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1" idx="2"/>
            <a:endCxn id="12" idx="0"/>
          </p:cNvCxnSpPr>
          <p:nvPr/>
        </p:nvCxnSpPr>
        <p:spPr>
          <a:xfrm rot="5400000">
            <a:off x="5393537" y="5393545"/>
            <a:ext cx="214314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2" idx="2"/>
            <a:endCxn id="10" idx="0"/>
          </p:cNvCxnSpPr>
          <p:nvPr/>
        </p:nvCxnSpPr>
        <p:spPr>
          <a:xfrm rot="5400000">
            <a:off x="5393537" y="6250801"/>
            <a:ext cx="214314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3" idx="1"/>
            <a:endCxn id="7" idx="3"/>
          </p:cNvCxnSpPr>
          <p:nvPr/>
        </p:nvCxnSpPr>
        <p:spPr>
          <a:xfrm rot="10800000">
            <a:off x="7358082" y="2607463"/>
            <a:ext cx="357190" cy="8143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3" idx="1"/>
            <a:endCxn id="8" idx="3"/>
          </p:cNvCxnSpPr>
          <p:nvPr/>
        </p:nvCxnSpPr>
        <p:spPr>
          <a:xfrm rot="10800000" flipV="1">
            <a:off x="7358082" y="3421852"/>
            <a:ext cx="357190" cy="71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3" idx="1"/>
            <a:endCxn id="9" idx="3"/>
          </p:cNvCxnSpPr>
          <p:nvPr/>
        </p:nvCxnSpPr>
        <p:spPr>
          <a:xfrm rot="10800000" flipV="1">
            <a:off x="7358082" y="3421852"/>
            <a:ext cx="357190" cy="7929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hape 38"/>
          <p:cNvCxnSpPr>
            <a:stCxn id="11" idx="3"/>
            <a:endCxn id="13" idx="2"/>
          </p:cNvCxnSpPr>
          <p:nvPr/>
        </p:nvCxnSpPr>
        <p:spPr>
          <a:xfrm flipV="1">
            <a:off x="6929454" y="3843334"/>
            <a:ext cx="1428760" cy="1121583"/>
          </a:xfrm>
          <a:prstGeom prst="bentConnector2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hape 40"/>
          <p:cNvCxnSpPr>
            <a:stCxn id="12" idx="3"/>
            <a:endCxn id="13" idx="2"/>
          </p:cNvCxnSpPr>
          <p:nvPr/>
        </p:nvCxnSpPr>
        <p:spPr>
          <a:xfrm flipV="1">
            <a:off x="6929454" y="3843334"/>
            <a:ext cx="1428760" cy="1978839"/>
          </a:xfrm>
          <a:prstGeom prst="bentConnector2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0"/>
                            </p:stCondLst>
                            <p:childTnLst>
                              <p:par>
                                <p:cTn id="4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6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000"/>
                            </p:stCondLst>
                            <p:childTnLst>
                              <p:par>
                                <p:cTn id="5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9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1000"/>
                            </p:stCondLst>
                            <p:childTnLst>
                              <p:par>
                                <p:cTn id="6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4000"/>
                            </p:stCondLst>
                            <p:childTnLst>
                              <p:par>
                                <p:cTn id="7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7000"/>
                            </p:stCondLst>
                            <p:childTnLst>
                              <p:par>
                                <p:cTn id="8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9000"/>
                            </p:stCondLst>
                            <p:childTnLst>
                              <p:par>
                                <p:cTn id="10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0"/>
                            </p:stCondLst>
                            <p:childTnLst>
                              <p:par>
                                <p:cTn id="10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412776"/>
            <a:ext cx="7344816" cy="286433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Визначення власних інформаційних потреб суб'єктами, є ефективними засобом удосконалення процесу управління. Правильна ж оцінка сторонніх інформаційних потреб становить для будь якого суб'єкта важливий фактор поліпшення його зовнішніх відносин. А для багатьох суб'єктів інформаційного ринку - це  важливий резерв збільшення обсягів продажу інформації.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891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2933</TotalTime>
  <Words>1154</Words>
  <Application>Microsoft Office PowerPoint</Application>
  <PresentationFormat>Экран (4:3)</PresentationFormat>
  <Paragraphs>152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Жодна організація ніяк не може здійснювати свою діяльність без інформації. В процесі нормального функціонування організації, управління нею в різноманітному роді інформації потребують всі її робітники, від простого робітника до директора.</vt:lpstr>
      <vt:lpstr>Презентация PowerPoint</vt:lpstr>
      <vt:lpstr>    Управлінська діяльність самостійно виділилася в результаті поділу праці. Найглибшим поділом праці у рамках співробітництва було те, що відокремило керівника від виконавця, розумові зусилля від фізичних. Робота керівника — це управління і контроль; робота виконавця — фізичний вплив на об'єкт праці.      Інформація має економічну природу і є похідною від мети, завдань, функцій управління, а її раціональність насамперед визначається тим, якою мірою вона сприяє досягненню кінцевої мети.      Багато людей знає, що роблять, але небагато з них роблять те, що знають. </vt:lpstr>
      <vt:lpstr>2. ДОКУМЕНТАЦІЙНЕ ЗАБЕЗПЕЧЕННЯ УПРАВЛІНСЬКОЇ ДІЯЛЬНОСТІ 2.1. Документообіг в системі управління. </vt:lpstr>
      <vt:lpstr>Механізм визначення та реалізації інформаційних потреб</vt:lpstr>
      <vt:lpstr>Презентация PowerPoint</vt:lpstr>
      <vt:lpstr>Підхід прийняття рішень заснований на судженнях, суб'єкт як правило, повною мірою знаходиться під впливом притаманних йому особисто і суспільству в цілому настанов і стереотипів.</vt:lpstr>
      <vt:lpstr>3. 2. Теоретичні основи дослідження організаційних структур управління. Основні типи їх вдосконалення.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ІНФОРМАЦІЙНИЙ МЕНЕДЖМЕНТ ЯК ЕФЕКТИВНА ТЕХНОЛОГІЯ ОРГАНІЗАЦІЇ УПРАВЛІНСЬКОЇ ДІЯЛЬНОСТІ</dc:title>
  <dc:creator>Admin</dc:creator>
  <cp:lastModifiedBy>Neptun</cp:lastModifiedBy>
  <cp:revision>248</cp:revision>
  <dcterms:created xsi:type="dcterms:W3CDTF">2010-02-10T10:28:38Z</dcterms:created>
  <dcterms:modified xsi:type="dcterms:W3CDTF">2022-11-12T06:14:10Z</dcterms:modified>
</cp:coreProperties>
</file>