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90" r:id="rId3"/>
    <p:sldId id="291" r:id="rId4"/>
    <p:sldId id="293" r:id="rId5"/>
    <p:sldId id="294" r:id="rId6"/>
    <p:sldId id="292" r:id="rId7"/>
    <p:sldId id="295" r:id="rId8"/>
    <p:sldId id="296" r:id="rId9"/>
    <p:sldId id="297" r:id="rId10"/>
    <p:sldId id="30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8" autoAdjust="0"/>
  </p:normalViewPr>
  <p:slideViewPr>
    <p:cSldViewPr>
      <p:cViewPr>
        <p:scale>
          <a:sx n="41" d="100"/>
          <a:sy n="41" d="100"/>
        </p:scale>
        <p:origin x="-222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F%D1%80%D0%B8%D0%BD%D1%86%D0%B8%D0%BF%D0%B0%D1%82" TargetMode="External"/><Relationship Id="rId2" Type="http://schemas.openxmlformats.org/officeDocument/2006/relationships/hyperlink" Target="http://ua-referat.com/%D0%9F%D1%81%D0%B8%D1%85%D0%BE%D0%BB%D0%BE%D0%B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ua-referat.com/%D0%9F%D1%80%D0%B0%D0%B2%D0%B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ua-referat.com/%D0%90%D0%BD%D1%82%D0%B8%D1%81%D0%B5%D0%BF%D1%82%D0%B8%D0%B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29359" y="1772816"/>
            <a:ext cx="5256584" cy="504056"/>
          </a:xfrm>
        </p:spPr>
        <p:txBody>
          <a:bodyPr>
            <a:noAutofit/>
          </a:bodyPr>
          <a:lstStyle/>
          <a:p>
            <a:pPr algn="ctr"/>
            <a: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Броварський фаховий коледж </a:t>
            </a:r>
            <a:b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22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Університету «Україна»</a:t>
            </a:r>
            <a:r>
              <a:rPr lang="uk-UA" sz="2200" dirty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rPr>
              <a:t/>
            </a:r>
            <a:br>
              <a:rPr lang="uk-UA" sz="2200" dirty="0">
                <a:solidFill>
                  <a:srgbClr val="0070C0"/>
                </a:solidFill>
                <a:latin typeface="Arial" charset="0"/>
                <a:ea typeface="+mj-ea"/>
                <a:cs typeface="Arial" charset="0"/>
              </a:rPr>
            </a:b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73016"/>
            <a:ext cx="3333823" cy="286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1905"/>
            <a:ext cx="98742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776" y="5319117"/>
            <a:ext cx="278985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4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Підготувала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  <a:buClr>
                <a:srgbClr val="999933"/>
              </a:buClr>
              <a:defRPr/>
            </a:pPr>
            <a:r>
              <a:rPr lang="uk-UA" sz="2400" b="1" kern="0" dirty="0" err="1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к.п.н</a:t>
            </a:r>
            <a:r>
              <a:rPr lang="uk-UA" sz="24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 </a:t>
            </a:r>
            <a:r>
              <a:rPr lang="uk-UA" sz="2400" b="1" kern="0" dirty="0" err="1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Гервас</a:t>
            </a:r>
            <a:r>
              <a:rPr lang="uk-UA" sz="24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О.Г</a:t>
            </a:r>
            <a:r>
              <a:rPr lang="uk-UA" sz="2800" b="1" kern="0" dirty="0" smtClean="0">
                <a:solidFill>
                  <a:srgbClr val="00349E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.</a:t>
            </a:r>
            <a:endParaRPr lang="uk-UA" sz="2800" b="1" kern="0" dirty="0">
              <a:solidFill>
                <a:srgbClr val="00349E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uk-UA" sz="2800" b="1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50"/>
            <a:ext cx="4327568" cy="25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9978" y="2514379"/>
            <a:ext cx="6588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ОБ</a:t>
            </a:r>
            <a:r>
              <a:rPr lang="en-US" sz="36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’</a:t>
            </a:r>
            <a:r>
              <a:rPr lang="uk-UA" sz="3600" b="1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Ємне </a:t>
            </a:r>
            <a:r>
              <a:rPr lang="uk-UA" sz="3600" b="1" cap="all" dirty="0" err="1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ПроЄктування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703" y="3427817"/>
            <a:ext cx="58758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Arial Black" pitchFamily="34" charset="0"/>
                <a:ea typeface="Times New Roman"/>
              </a:rPr>
              <a:t>ОСНОВНІ ПРИЙОМИ ПРОЄКТУВАННЯ ОБ’ЄМНО-ПРОСТОРОВОЇ КОМПОЗИЦІЇ</a:t>
            </a:r>
            <a:endParaRPr lang="ru-RU" sz="2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42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00674"/>
            <a:ext cx="8686800" cy="4479451"/>
          </a:xfrm>
        </p:spPr>
        <p:txBody>
          <a:bodyPr>
            <a:normAutofit fontScale="77500" lnSpcReduction="20000"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  <a:tabLst>
                <a:tab pos="664210" algn="l"/>
              </a:tabLst>
            </a:pPr>
            <a:r>
              <a:rPr lang="uk-UA" sz="2800" b="1" u="sng" spc="-45" dirty="0">
                <a:solidFill>
                  <a:srgbClr val="002060"/>
                </a:solidFill>
                <a:latin typeface="Times New Roman"/>
                <a:ea typeface="Times New Roman"/>
              </a:rPr>
              <a:t>Композиційні прийоми</a:t>
            </a:r>
            <a:endParaRPr lang="ru-RU" sz="28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  <a:tabLst>
                <a:tab pos="664210" algn="l"/>
              </a:tabLst>
            </a:pPr>
            <a:r>
              <a:rPr lang="uk-UA" sz="2800" spc="-45" dirty="0">
                <a:latin typeface="Times New Roman"/>
                <a:ea typeface="Times New Roman"/>
              </a:rPr>
              <a:t>На відміну від законів композиційні прийоми </a:t>
            </a:r>
            <a:r>
              <a:rPr lang="uk-UA" sz="2800" dirty="0">
                <a:latin typeface="Times New Roman"/>
                <a:ea typeface="Times New Roman"/>
              </a:rPr>
              <a:t>об’ємно-просторової композиції</a:t>
            </a:r>
            <a:r>
              <a:rPr lang="uk-UA" sz="2800" spc="-45" dirty="0">
                <a:latin typeface="Times New Roman"/>
                <a:ea typeface="Times New Roman"/>
              </a:rPr>
              <a:t> належать до </a:t>
            </a:r>
            <a:r>
              <a:rPr lang="uk-UA" sz="2800" spc="-60" dirty="0">
                <a:latin typeface="Times New Roman"/>
                <a:ea typeface="Times New Roman"/>
              </a:rPr>
              <a:t>категорій, що відіграють важливу роль у розробці конструктивних </a:t>
            </a:r>
            <a:r>
              <a:rPr lang="uk-UA" sz="2800" spc="-40" dirty="0">
                <a:latin typeface="Times New Roman"/>
                <a:ea typeface="Times New Roman"/>
              </a:rPr>
              <a:t>ідей тектонічної структури та посилені пластичної й емоційної виразності </a:t>
            </a:r>
            <a:r>
              <a:rPr lang="uk-UA" sz="2800" dirty="0">
                <a:latin typeface="Times New Roman"/>
                <a:ea typeface="Times New Roman"/>
              </a:rPr>
              <a:t>композиції виробу.</a:t>
            </a:r>
            <a:endParaRPr lang="ru-RU" sz="28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2800" dirty="0">
                <a:latin typeface="Times New Roman"/>
                <a:ea typeface="Times New Roman"/>
              </a:rPr>
              <a:t>Прийоми об’ємно-просторової</a:t>
            </a:r>
            <a:r>
              <a:rPr lang="uk-UA" sz="2800" b="1" dirty="0">
                <a:latin typeface="Times New Roman"/>
                <a:ea typeface="Times New Roman"/>
              </a:rPr>
              <a:t> </a:t>
            </a:r>
            <a:r>
              <a:rPr lang="uk-UA" sz="2800" dirty="0">
                <a:latin typeface="Times New Roman"/>
                <a:ea typeface="Times New Roman"/>
              </a:rPr>
              <a:t>композиції розвивалися і збагачувалися у практичній </a:t>
            </a:r>
            <a:r>
              <a:rPr lang="uk-UA" sz="2800" spc="-40" dirty="0">
                <a:latin typeface="Times New Roman"/>
                <a:ea typeface="Times New Roman"/>
              </a:rPr>
              <a:t>діяльності багатьох поколінь.</a:t>
            </a:r>
            <a:r>
              <a:rPr lang="uk-UA" sz="2800" dirty="0">
                <a:latin typeface="Times New Roman"/>
                <a:ea typeface="Times New Roman"/>
              </a:rPr>
              <a:t> </a:t>
            </a:r>
            <a:r>
              <a:rPr lang="uk-UA" sz="2800" spc="-45" dirty="0">
                <a:latin typeface="Times New Roman"/>
                <a:ea typeface="Times New Roman"/>
              </a:rPr>
              <a:t>До головних композиційних прийомів належать ритм, метр, симетрія, </a:t>
            </a:r>
            <a:r>
              <a:rPr lang="uk-UA" sz="2800" dirty="0">
                <a:latin typeface="Times New Roman"/>
                <a:ea typeface="Times New Roman"/>
              </a:rPr>
              <a:t>асиметрія, статика і динаміка.</a:t>
            </a:r>
            <a:endParaRPr lang="ru-RU" sz="28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1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2" y="147466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77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805264"/>
          </a:xfrm>
        </p:spPr>
        <p:txBody>
          <a:bodyPr>
            <a:noAutofit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1800" b="1" u="sng" spc="-3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Ритм</a:t>
            </a:r>
            <a:r>
              <a:rPr lang="uk-UA" sz="1800" spc="-30" dirty="0" smtClean="0">
                <a:latin typeface="Times New Roman"/>
                <a:ea typeface="Times New Roman"/>
              </a:rPr>
              <a:t> як композиційний прийом дизайну та художнього конструювання – </a:t>
            </a:r>
            <a:r>
              <a:rPr lang="uk-UA" sz="1800" spc="-25" dirty="0" smtClean="0">
                <a:latin typeface="Times New Roman"/>
                <a:ea typeface="Times New Roman"/>
              </a:rPr>
              <a:t>це повторення елементів об'ємно-просторової і площинно-орнаментальної </a:t>
            </a:r>
            <a:r>
              <a:rPr lang="uk-UA" sz="1800" spc="-45" dirty="0" smtClean="0">
                <a:latin typeface="Times New Roman"/>
                <a:ea typeface="Times New Roman"/>
              </a:rPr>
              <a:t>форми та інтервалів між ними, об'єднаних подібними ознаками (тотожними, </a:t>
            </a:r>
            <a:r>
              <a:rPr lang="uk-UA" sz="1800" spc="-55" dirty="0" err="1" smtClean="0">
                <a:latin typeface="Times New Roman"/>
                <a:ea typeface="Times New Roman"/>
              </a:rPr>
              <a:t>нюансними</a:t>
            </a:r>
            <a:r>
              <a:rPr lang="uk-UA" sz="1800" spc="-55" dirty="0" smtClean="0">
                <a:latin typeface="Times New Roman"/>
                <a:ea typeface="Times New Roman"/>
              </a:rPr>
              <a:t> і контрастними співвідношеннями властивостей тощо). Він буває </a:t>
            </a:r>
            <a:r>
              <a:rPr lang="uk-UA" sz="1800" spc="-5" dirty="0" smtClean="0">
                <a:latin typeface="Times New Roman"/>
                <a:ea typeface="Times New Roman"/>
              </a:rPr>
              <a:t>простий і складний. Простий ритм </a:t>
            </a:r>
            <a:r>
              <a:rPr lang="ru-RU" sz="1800" spc="-5" dirty="0" smtClean="0">
                <a:latin typeface="Times New Roman"/>
                <a:ea typeface="Times New Roman"/>
              </a:rPr>
              <a:t>- </a:t>
            </a:r>
            <a:r>
              <a:rPr lang="uk-UA" sz="1800" spc="-5" dirty="0" smtClean="0">
                <a:latin typeface="Times New Roman"/>
                <a:ea typeface="Times New Roman"/>
              </a:rPr>
              <a:t>рівномірне повторення однакових </a:t>
            </a:r>
            <a:r>
              <a:rPr lang="uk-UA" sz="1800" spc="-45" dirty="0" smtClean="0">
                <a:latin typeface="Times New Roman"/>
                <a:ea typeface="Times New Roman"/>
              </a:rPr>
              <a:t>елементів та інтервалів в об'ємно-просторовій та орнаментальній структурі </a:t>
            </a:r>
            <a:r>
              <a:rPr lang="ru-RU" sz="1800" spc="-45" dirty="0" smtClean="0">
                <a:latin typeface="Times New Roman"/>
                <a:ea typeface="Times New Roman"/>
              </a:rPr>
              <a:t>-</a:t>
            </a:r>
            <a:r>
              <a:rPr lang="uk-UA" sz="1800" spc="-60" dirty="0" smtClean="0">
                <a:latin typeface="Times New Roman"/>
                <a:ea typeface="Times New Roman"/>
              </a:rPr>
              <a:t>називається метричним. Одним з прикладів метричного порядку може служити </a:t>
            </a:r>
            <a:r>
              <a:rPr lang="uk-UA" sz="1800" spc="-50" dirty="0" smtClean="0">
                <a:latin typeface="Times New Roman"/>
                <a:ea typeface="Times New Roman"/>
              </a:rPr>
              <a:t>рівномірне розміщення </a:t>
            </a:r>
            <a:r>
              <a:rPr lang="ru-RU" sz="1800" spc="-50" dirty="0" smtClean="0">
                <a:latin typeface="Times New Roman"/>
                <a:ea typeface="Times New Roman"/>
              </a:rPr>
              <a:t>“</a:t>
            </a:r>
            <a:r>
              <a:rPr lang="uk-UA" sz="1800" spc="-50" dirty="0" smtClean="0">
                <a:latin typeface="Times New Roman"/>
                <a:ea typeface="Times New Roman"/>
              </a:rPr>
              <a:t>дармовисів</a:t>
            </a:r>
            <a:r>
              <a:rPr lang="ru-RU" sz="1800" spc="-50" dirty="0" smtClean="0">
                <a:latin typeface="Times New Roman"/>
                <a:ea typeface="Times New Roman"/>
              </a:rPr>
              <a:t>”</a:t>
            </a:r>
            <a:r>
              <a:rPr lang="uk-UA" sz="1800" spc="-50" dirty="0" smtClean="0">
                <a:latin typeface="Times New Roman"/>
                <a:ea typeface="Times New Roman"/>
              </a:rPr>
              <a:t> на гуцульських виробах з дерева.</a:t>
            </a:r>
            <a:endParaRPr lang="ru-RU" sz="1800" dirty="0" smtClean="0"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</a:pPr>
            <a:r>
              <a:rPr lang="uk-UA" sz="1800" spc="-20" dirty="0" smtClean="0">
                <a:latin typeface="Times New Roman"/>
                <a:ea typeface="Times New Roman"/>
              </a:rPr>
              <a:t>Прийом ритмічності може ґрунтуватися не тільки на величині й </a:t>
            </a:r>
            <a:r>
              <a:rPr lang="uk-UA" sz="1800" spc="-35" dirty="0" smtClean="0">
                <a:latin typeface="Times New Roman"/>
                <a:ea typeface="Times New Roman"/>
              </a:rPr>
              <a:t>послідовності елементів йому можуть бути підпорядковані і пластичність, </a:t>
            </a:r>
            <a:r>
              <a:rPr lang="uk-UA" sz="1800" spc="-45" dirty="0" smtClean="0">
                <a:latin typeface="Times New Roman"/>
                <a:ea typeface="Times New Roman"/>
              </a:rPr>
              <a:t>фактура, тон, колір. Складний ритм ґрунтується на поєднанні або накладанні </a:t>
            </a:r>
            <a:r>
              <a:rPr lang="uk-UA" sz="1800" spc="-50" dirty="0" smtClean="0">
                <a:latin typeface="Times New Roman"/>
                <a:ea typeface="Times New Roman"/>
              </a:rPr>
              <a:t>простих. Кількість комбінацій при цьому безмежна, але протяжність ритмічних </a:t>
            </a:r>
            <a:r>
              <a:rPr lang="uk-UA" sz="1800" spc="-55" dirty="0" smtClean="0">
                <a:latin typeface="Times New Roman"/>
                <a:ea typeface="Times New Roman"/>
              </a:rPr>
              <a:t>структур має кількісні границі.</a:t>
            </a:r>
            <a:r>
              <a:rPr lang="uk-UA" sz="1800" spc="-45" dirty="0" smtClean="0">
                <a:latin typeface="Times New Roman"/>
                <a:ea typeface="Times New Roman"/>
              </a:rPr>
              <a:t>. Відчуття самостійності елементів, що </a:t>
            </a:r>
            <a:r>
              <a:rPr lang="uk-UA" sz="1800" spc="-50" dirty="0" smtClean="0">
                <a:latin typeface="Times New Roman"/>
                <a:ea typeface="Times New Roman"/>
              </a:rPr>
              <a:t>складають ряд тектонічної структури, переборюється остаточно при переході їх </a:t>
            </a:r>
            <a:r>
              <a:rPr lang="uk-UA" sz="1800" spc="-10" dirty="0" smtClean="0">
                <a:latin typeface="Times New Roman"/>
                <a:ea typeface="Times New Roman"/>
              </a:rPr>
              <a:t>кількості через межу, встановлену правилом Міллера. </a:t>
            </a:r>
            <a:r>
              <a:rPr lang="uk-UA" sz="1800" spc="-10" dirty="0">
                <a:latin typeface="Times New Roman"/>
                <a:ea typeface="Times New Roman"/>
              </a:rPr>
              <a:t>Збільшення ряду </a:t>
            </a:r>
            <a:r>
              <a:rPr lang="uk-UA" sz="1800" dirty="0">
                <a:latin typeface="Times New Roman"/>
                <a:ea typeface="Times New Roman"/>
              </a:rPr>
              <a:t>підвищує його виражальну силу, однак надмірна довжина втомлює. </a:t>
            </a:r>
            <a:r>
              <a:rPr lang="uk-UA" sz="1800" spc="-30" dirty="0">
                <a:latin typeface="Times New Roman"/>
                <a:ea typeface="Times New Roman"/>
              </a:rPr>
              <a:t>Монотонність зростає швидко, коли ритмічний порядок простий, а акценти </a:t>
            </a:r>
            <a:r>
              <a:rPr lang="uk-UA" sz="1800" dirty="0">
                <a:latin typeface="Times New Roman"/>
                <a:ea typeface="Times New Roman"/>
              </a:rPr>
              <a:t>ритму активні.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0648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42611"/>
            <a:ext cx="8686800" cy="5715389"/>
          </a:xfrm>
        </p:spPr>
        <p:txBody>
          <a:bodyPr>
            <a:normAutofit/>
          </a:bodyPr>
          <a:lstStyle/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sz="1800" spc="-15" dirty="0">
                <a:latin typeface="Times New Roman"/>
                <a:ea typeface="Times New Roman"/>
              </a:rPr>
              <a:t>Метричний і ритмічний композиційні прийоми побудови форми </a:t>
            </a:r>
            <a:r>
              <a:rPr lang="uk-UA" sz="1800" spc="-45" dirty="0">
                <a:latin typeface="Times New Roman"/>
                <a:ea typeface="Times New Roman"/>
              </a:rPr>
              <a:t>поширюються також на геометричні тіла і їм подібні тектонічні структури, в </a:t>
            </a:r>
            <a:r>
              <a:rPr lang="uk-UA" sz="1800" spc="-50" dirty="0">
                <a:latin typeface="Times New Roman"/>
                <a:ea typeface="Times New Roman"/>
              </a:rPr>
              <a:t>побудові яких немає ознак ряду. </a:t>
            </a:r>
            <a:r>
              <a:rPr lang="uk-UA" sz="1800" spc="-20" dirty="0">
                <a:latin typeface="Times New Roman"/>
                <a:ea typeface="Times New Roman"/>
              </a:rPr>
              <a:t>Коло, </a:t>
            </a:r>
            <a:r>
              <a:rPr lang="uk-UA" sz="1800" spc="-55" dirty="0">
                <a:latin typeface="Times New Roman"/>
                <a:ea typeface="Times New Roman"/>
              </a:rPr>
              <a:t>квадрат і всі правильні багатокутники належать до ясно виражених метричних </a:t>
            </a:r>
            <a:r>
              <a:rPr lang="uk-UA" sz="1800" spc="-50" dirty="0">
                <a:latin typeface="Times New Roman"/>
                <a:ea typeface="Times New Roman"/>
              </a:rPr>
              <a:t>форм, а криві конусного перерізу (еліпс, овоїд, парабола, гіпербола) і спіралі </a:t>
            </a:r>
            <a:r>
              <a:rPr lang="uk-UA" sz="1800" spc="-30" dirty="0">
                <a:latin typeface="Times New Roman"/>
                <a:ea typeface="Times New Roman"/>
              </a:rPr>
              <a:t>належать до ритмічних фігур. Конус і піраміда метричні по горизонталі й </a:t>
            </a:r>
            <a:r>
              <a:rPr lang="uk-UA" sz="1800" dirty="0">
                <a:latin typeface="Times New Roman"/>
                <a:ea typeface="Times New Roman"/>
              </a:rPr>
              <a:t>ритмічні по </a:t>
            </a:r>
            <a:r>
              <a:rPr lang="uk-UA" sz="1800" dirty="0" smtClean="0">
                <a:latin typeface="Times New Roman"/>
                <a:ea typeface="Times New Roman"/>
              </a:rPr>
              <a:t>вертикалі. </a:t>
            </a:r>
            <a:r>
              <a:rPr lang="uk-UA" sz="1800" dirty="0">
                <a:latin typeface="Times New Roman"/>
                <a:ea typeface="Times New Roman"/>
              </a:rPr>
              <a:t>Аналогічно цим принципам типології підлягають також об'ємно-</a:t>
            </a:r>
            <a:r>
              <a:rPr lang="uk-UA" sz="1800" spc="-15" dirty="0">
                <a:latin typeface="Times New Roman"/>
                <a:ea typeface="Times New Roman"/>
              </a:rPr>
              <a:t>просторові предмети та орнаментальні мотиви, форма яких подібна до </a:t>
            </a:r>
            <a:r>
              <a:rPr lang="uk-UA" sz="1800" dirty="0">
                <a:latin typeface="Times New Roman"/>
                <a:ea typeface="Times New Roman"/>
              </a:rPr>
              <a:t>відповідних геометричних тіл і криволінійних фігур.</a:t>
            </a:r>
            <a:endParaRPr lang="uk-UA" sz="1800" dirty="0" smtClean="0"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uk-UA" sz="1800" dirty="0" smtClean="0"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47" y="3845840"/>
            <a:ext cx="4123312" cy="269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40" y="3856820"/>
            <a:ext cx="4414630" cy="269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25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/>
          </a:bodyPr>
          <a:lstStyle/>
          <a:p>
            <a:pPr indent="457200" algn="just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1800" b="1" u="sng" spc="-55" dirty="0">
                <a:solidFill>
                  <a:srgbClr val="002060"/>
                </a:solidFill>
                <a:latin typeface="Times New Roman"/>
                <a:ea typeface="Times New Roman"/>
              </a:rPr>
              <a:t>Симетрія</a:t>
            </a:r>
            <a:r>
              <a:rPr lang="uk-UA" sz="1800" i="1" spc="-55" dirty="0">
                <a:latin typeface="Times New Roman"/>
                <a:ea typeface="Times New Roman"/>
              </a:rPr>
              <a:t> </a:t>
            </a:r>
            <a:r>
              <a:rPr lang="uk-UA" sz="1800" spc="-55" dirty="0">
                <a:latin typeface="Times New Roman"/>
                <a:ea typeface="Times New Roman"/>
              </a:rPr>
              <a:t>як композиційний прийом - це чіткий порядок у розташуванні, поєднанні елементів частин відповідної структури виробів.</a:t>
            </a:r>
            <a:endParaRPr lang="ru-RU" sz="18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</a:pPr>
            <a:r>
              <a:rPr lang="uk-UA" sz="1800" spc="-55" dirty="0">
                <a:latin typeface="Times New Roman"/>
                <a:ea typeface="Times New Roman"/>
              </a:rPr>
              <a:t>Принцип симетрії зустрічається у природі (наприклад, кристали, листочки, </a:t>
            </a:r>
            <a:r>
              <a:rPr lang="uk-UA" sz="1800" spc="-45" dirty="0">
                <a:latin typeface="Times New Roman"/>
                <a:ea typeface="Times New Roman"/>
              </a:rPr>
              <a:t>квіти, метелики, птахи, тіло людини та ін.). Симетрія вносить у об’єкти художнього конструювання </a:t>
            </a:r>
            <a:r>
              <a:rPr lang="uk-UA" sz="1800" spc="-15" dirty="0">
                <a:latin typeface="Times New Roman"/>
                <a:ea typeface="Times New Roman"/>
              </a:rPr>
              <a:t>порядок, закінченість, цілісність.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</a:pPr>
            <a:r>
              <a:rPr lang="uk-UA" sz="1800" dirty="0">
                <a:latin typeface="Times New Roman"/>
                <a:ea typeface="Times New Roman"/>
              </a:rPr>
              <a:t>Відомо </a:t>
            </a:r>
            <a:r>
              <a:rPr lang="uk-UA" sz="1800" spc="-20" dirty="0">
                <a:latin typeface="Times New Roman"/>
                <a:ea typeface="Times New Roman"/>
              </a:rPr>
              <a:t>три типи симетрії. </a:t>
            </a:r>
            <a:r>
              <a:rPr lang="uk-UA" sz="1800" b="1" u="sng" spc="-20" dirty="0">
                <a:solidFill>
                  <a:srgbClr val="002060"/>
                </a:solidFill>
                <a:latin typeface="Times New Roman"/>
                <a:ea typeface="Times New Roman"/>
              </a:rPr>
              <a:t>Перший, </a:t>
            </a:r>
            <a:r>
              <a:rPr lang="uk-UA" sz="1800" u="sng" spc="-20" dirty="0">
                <a:solidFill>
                  <a:srgbClr val="002060"/>
                </a:solidFill>
                <a:latin typeface="Times New Roman"/>
                <a:ea typeface="Times New Roman"/>
              </a:rPr>
              <a:t>найпоширеніший </a:t>
            </a:r>
            <a:r>
              <a:rPr lang="ru-RU" sz="1800" spc="-20" dirty="0">
                <a:latin typeface="Times New Roman"/>
                <a:ea typeface="Times New Roman"/>
              </a:rPr>
              <a:t>- </a:t>
            </a:r>
            <a:r>
              <a:rPr lang="uk-UA" sz="1800" spc="-20" dirty="0">
                <a:latin typeface="Times New Roman"/>
                <a:ea typeface="Times New Roman"/>
              </a:rPr>
              <a:t>так звана </a:t>
            </a:r>
            <a:r>
              <a:rPr lang="uk-UA" sz="1800" spc="-50" dirty="0">
                <a:latin typeface="Times New Roman"/>
                <a:ea typeface="Times New Roman"/>
              </a:rPr>
              <a:t>дзеркальна симетрія. Фігури або зображення розміщенні в одні площинні, </a:t>
            </a:r>
            <a:r>
              <a:rPr lang="uk-UA" sz="1800" spc="-55" dirty="0">
                <a:latin typeface="Times New Roman"/>
                <a:ea typeface="Times New Roman"/>
              </a:rPr>
              <a:t>діляться лінією на однакові частини, аналогічно відображенню в дзеркалі. 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4027996"/>
            <a:ext cx="2369987" cy="229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30" y="3927985"/>
            <a:ext cx="3243203" cy="239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6321532"/>
            <a:ext cx="2098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Симетрія у природі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3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pPr algn="just">
              <a:spcBef>
                <a:spcPts val="25"/>
              </a:spcBef>
              <a:spcAft>
                <a:spcPts val="0"/>
              </a:spcAft>
            </a:pPr>
            <a:r>
              <a:rPr lang="uk-UA" sz="20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Другий тип симетрії </a:t>
            </a:r>
            <a:r>
              <a:rPr lang="uk-UA" sz="2000" dirty="0">
                <a:latin typeface="Times New Roman"/>
                <a:ea typeface="Times New Roman"/>
              </a:rPr>
              <a:t>– осева, трансляція або перенесення частини форми предмету відносно вісі</a:t>
            </a:r>
            <a:r>
              <a:rPr lang="uk-UA" sz="2000" spc="-45" dirty="0">
                <a:latin typeface="Times New Roman"/>
                <a:ea typeface="Times New Roman"/>
              </a:rPr>
              <a:t>. Симетричні фігури, що суміщаються на площині одна з одною, </a:t>
            </a:r>
            <a:r>
              <a:rPr lang="uk-UA" sz="2000" spc="-35" dirty="0">
                <a:latin typeface="Times New Roman"/>
                <a:ea typeface="Times New Roman"/>
              </a:rPr>
              <a:t>можуть переноситися вздовж однієї або двох осей. </a:t>
            </a:r>
            <a:r>
              <a:rPr lang="uk-UA" sz="2000" b="1" u="sng" spc="-5" dirty="0">
                <a:solidFill>
                  <a:srgbClr val="002060"/>
                </a:solidFill>
                <a:latin typeface="Times New Roman"/>
                <a:ea typeface="Times New Roman"/>
              </a:rPr>
              <a:t>Третій тип симетрії </a:t>
            </a:r>
            <a:r>
              <a:rPr lang="uk-UA" sz="2000" spc="-5" dirty="0">
                <a:latin typeface="Times New Roman"/>
                <a:ea typeface="Times New Roman"/>
              </a:rPr>
              <a:t>– гвинтова або </a:t>
            </a:r>
            <a:r>
              <a:rPr lang="uk-UA" sz="2000" spc="-30" dirty="0">
                <a:latin typeface="Times New Roman"/>
                <a:ea typeface="Times New Roman"/>
              </a:rPr>
              <a:t>циклічно-обертовою</a:t>
            </a:r>
            <a:r>
              <a:rPr lang="uk-UA" sz="2000" spc="-5" dirty="0">
                <a:latin typeface="Times New Roman"/>
                <a:ea typeface="Times New Roman"/>
              </a:rPr>
              <a:t>, застосовується для об'ємних тіл обертання. </a:t>
            </a:r>
            <a:r>
              <a:rPr lang="uk-UA" sz="2000" spc="-55" dirty="0">
                <a:latin typeface="Times New Roman"/>
                <a:ea typeface="Times New Roman"/>
              </a:rPr>
              <a:t>Симетрична фігура рівномірно переміщується щодо осі, перпендикулярної до центра основи, крутиться навколо неї, залишаючись у межах кривої</a:t>
            </a:r>
            <a:r>
              <a:rPr lang="uk-UA" sz="2000" spc="-55" dirty="0" smtClean="0">
                <a:latin typeface="Times New Roman"/>
                <a:ea typeface="Times New Roman"/>
              </a:rPr>
              <a:t>. </a:t>
            </a:r>
            <a:r>
              <a:rPr lang="uk-UA" sz="2000" spc="-55" dirty="0">
                <a:latin typeface="Times New Roman"/>
                <a:ea typeface="Times New Roman"/>
              </a:rPr>
              <a:t>Порушення симетрії може </a:t>
            </a:r>
            <a:r>
              <a:rPr lang="uk-UA" sz="2000" dirty="0">
                <a:latin typeface="Times New Roman"/>
                <a:ea typeface="Times New Roman"/>
              </a:rPr>
              <a:t>застосовуватися з метою посилення виразності форми та її гострішого емоційного впливу на людину.</a:t>
            </a:r>
            <a:endParaRPr lang="ru-RU" sz="20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34" y="3717032"/>
            <a:ext cx="291464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96" y="3717032"/>
            <a:ext cx="345161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6657" y="6309320"/>
            <a:ext cx="3617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Times New Roman"/>
                <a:ea typeface="Times New Roman"/>
              </a:rPr>
              <a:t>Симетрія у формах автомобілів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3616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-243408"/>
            <a:ext cx="8649961" cy="1081608"/>
          </a:xfrm>
        </p:spPr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6309320"/>
          </a:xfrm>
        </p:spPr>
        <p:txBody>
          <a:bodyPr>
            <a:normAutofit/>
          </a:bodyPr>
          <a:lstStyle/>
          <a:p>
            <a:pPr indent="0" algn="just">
              <a:lnSpc>
                <a:spcPct val="120000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uk-UA" sz="1800" b="1" u="sng" spc="-55" dirty="0">
                <a:solidFill>
                  <a:srgbClr val="002060"/>
                </a:solidFill>
                <a:latin typeface="Times New Roman"/>
                <a:ea typeface="Times New Roman"/>
              </a:rPr>
              <a:t>Асиметрія</a:t>
            </a:r>
            <a:r>
              <a:rPr lang="uk-UA" sz="1800" spc="-55" dirty="0">
                <a:latin typeface="Times New Roman"/>
                <a:ea typeface="Times New Roman"/>
              </a:rPr>
              <a:t> </a:t>
            </a:r>
            <a:r>
              <a:rPr lang="ru-RU" sz="1800" spc="-35" dirty="0">
                <a:latin typeface="Times New Roman"/>
                <a:ea typeface="Times New Roman"/>
              </a:rPr>
              <a:t>- </a:t>
            </a:r>
            <a:r>
              <a:rPr lang="uk-UA" sz="1800" spc="-35" dirty="0">
                <a:latin typeface="Times New Roman"/>
                <a:ea typeface="Times New Roman"/>
              </a:rPr>
              <a:t>відсутність будь-якої симетрії. Асиметрія виражає </a:t>
            </a:r>
            <a:r>
              <a:rPr lang="uk-UA" sz="1800" spc="-45" dirty="0">
                <a:latin typeface="Times New Roman"/>
                <a:ea typeface="Times New Roman"/>
              </a:rPr>
              <a:t>невпорядкованість, незавершеність. Вона за своєю суттю «індивідуальна», тоді </a:t>
            </a:r>
            <a:r>
              <a:rPr lang="uk-UA" sz="1800" dirty="0">
                <a:latin typeface="Times New Roman"/>
                <a:ea typeface="Times New Roman"/>
              </a:rPr>
              <a:t>як в основі симетрії закладена певна типологічна спільність. їй </a:t>
            </a:r>
            <a:r>
              <a:rPr lang="uk-UA" sz="1800" spc="-55" dirty="0">
                <a:latin typeface="Times New Roman"/>
                <a:ea typeface="Times New Roman"/>
              </a:rPr>
              <a:t>підпорядковуються твори, наділені симетрією даного </a:t>
            </a:r>
            <a:r>
              <a:rPr lang="uk-UA" sz="1800" spc="-55" dirty="0" smtClean="0">
                <a:latin typeface="Times New Roman"/>
                <a:ea typeface="Times New Roman"/>
              </a:rPr>
              <a:t>типу.</a:t>
            </a: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uk-UA" sz="1800" spc="-55" dirty="0" smtClean="0">
                <a:latin typeface="Times New Roman"/>
                <a:ea typeface="Times New Roman"/>
              </a:rPr>
              <a:t>У </a:t>
            </a:r>
            <a:r>
              <a:rPr lang="uk-UA" sz="1800" spc="-55" dirty="0">
                <a:latin typeface="Times New Roman"/>
                <a:ea typeface="Times New Roman"/>
              </a:rPr>
              <a:t>композиційному рішенні об’єктів художнього конструювання симетрія і асиметрія є </a:t>
            </a:r>
            <a:r>
              <a:rPr lang="uk-UA" sz="1800" dirty="0">
                <a:latin typeface="Times New Roman"/>
                <a:ea typeface="Times New Roman"/>
              </a:rPr>
              <a:t>важливими прийомами організації цілісної форми.</a:t>
            </a:r>
            <a:endParaRPr lang="ru-RU" sz="1800" dirty="0"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</a:pPr>
            <a:r>
              <a:rPr lang="uk-UA" sz="1800" b="1" u="sng" spc="-40" dirty="0">
                <a:solidFill>
                  <a:srgbClr val="002060"/>
                </a:solidFill>
                <a:latin typeface="Times New Roman"/>
                <a:ea typeface="Times New Roman"/>
              </a:rPr>
              <a:t>Динаміка</a:t>
            </a:r>
            <a:r>
              <a:rPr lang="uk-UA" sz="1800" i="1" spc="-40" dirty="0">
                <a:latin typeface="Times New Roman"/>
                <a:ea typeface="Times New Roman"/>
              </a:rPr>
              <a:t> </a:t>
            </a:r>
            <a:r>
              <a:rPr lang="uk-UA" sz="1800" spc="-40" dirty="0">
                <a:latin typeface="Times New Roman"/>
                <a:ea typeface="Times New Roman"/>
              </a:rPr>
              <a:t>і її протилежність статика (урівноваженість) діють на емоції, </a:t>
            </a:r>
            <a:r>
              <a:rPr lang="uk-UA" sz="1800" spc="-50" dirty="0">
                <a:latin typeface="Times New Roman"/>
                <a:ea typeface="Times New Roman"/>
              </a:rPr>
              <a:t>визначаючи характер сприйняття форми виробу. </a:t>
            </a:r>
            <a:r>
              <a:rPr lang="uk-UA" sz="1800" dirty="0">
                <a:latin typeface="Times New Roman"/>
                <a:ea typeface="Times New Roman"/>
              </a:rPr>
              <a:t>Контраст відношень створює динаміку як «зоровий рух» у напрямі </a:t>
            </a:r>
            <a:r>
              <a:rPr lang="uk-UA" sz="1800" spc="-45" dirty="0">
                <a:latin typeface="Times New Roman"/>
                <a:ea typeface="Times New Roman"/>
              </a:rPr>
              <a:t>переважаючої величини</a:t>
            </a:r>
            <a:r>
              <a:rPr lang="ru-RU" sz="1800" spc="-45" dirty="0">
                <a:latin typeface="Times New Roman"/>
                <a:ea typeface="Times New Roman"/>
              </a:rPr>
              <a:t>. </a:t>
            </a:r>
            <a:r>
              <a:rPr lang="uk-UA" sz="1800" spc="-45" dirty="0">
                <a:latin typeface="Times New Roman"/>
                <a:ea typeface="Times New Roman"/>
              </a:rPr>
              <a:t>Це однаково стосується об'ємних і площинно-</a:t>
            </a:r>
            <a:r>
              <a:rPr lang="uk-UA" sz="1800" spc="-55" dirty="0">
                <a:latin typeface="Times New Roman"/>
                <a:ea typeface="Times New Roman"/>
              </a:rPr>
              <a:t>орнаментальних форм. Слабка динаміка виражається </a:t>
            </a:r>
            <a:r>
              <a:rPr lang="uk-UA" sz="1800" spc="-55" dirty="0" err="1">
                <a:latin typeface="Times New Roman"/>
                <a:ea typeface="Times New Roman"/>
              </a:rPr>
              <a:t>нюансними</a:t>
            </a:r>
            <a:r>
              <a:rPr lang="uk-UA" sz="1800" spc="-55" dirty="0">
                <a:latin typeface="Times New Roman"/>
                <a:ea typeface="Times New Roman"/>
              </a:rPr>
              <a:t> відношеннями </a:t>
            </a:r>
            <a:r>
              <a:rPr lang="uk-UA" sz="1800" spc="-45" dirty="0">
                <a:latin typeface="Times New Roman"/>
                <a:ea typeface="Times New Roman"/>
              </a:rPr>
              <a:t>елементів. Тотожні відношення величин форми за трьома координатами </a:t>
            </a:r>
            <a:r>
              <a:rPr lang="uk-UA" sz="1800" dirty="0">
                <a:latin typeface="Times New Roman"/>
                <a:ea typeface="Times New Roman"/>
              </a:rPr>
              <a:t>характеризують статичну структуру.</a:t>
            </a:r>
            <a:endParaRPr lang="ru-RU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01026"/>
            <a:ext cx="190549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96596"/>
            <a:ext cx="461963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5047" y="6266128"/>
            <a:ext cx="28783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Динаміка у композиції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60550" y="5896796"/>
            <a:ext cx="308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/>
                <a:ea typeface="Times New Roman"/>
              </a:rPr>
              <a:t>Динаміка форм автомобілів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13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177" y="1581203"/>
            <a:ext cx="8708867" cy="5276798"/>
          </a:xfrm>
        </p:spPr>
        <p:txBody>
          <a:bodyPr>
            <a:normAutofit fontScale="47500" lnSpcReduction="20000"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uk-UA" sz="3300" u="sng" dirty="0">
                <a:solidFill>
                  <a:srgbClr val="002060"/>
                </a:solidFill>
                <a:latin typeface="Times New Roman"/>
                <a:ea typeface="Times New Roman"/>
              </a:rPr>
              <a:t>Колір в макетування</a:t>
            </a:r>
            <a:endParaRPr lang="ru-RU" sz="33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Times New Roman"/>
              </a:rPr>
              <a:t>Забарвлення в дизайні грає важливу роль. Для того щоб уникнути неправильних візуальних тлумачень, </a:t>
            </a:r>
            <a:r>
              <a:rPr lang="uk-UA" sz="3800" dirty="0">
                <a:solidFill>
                  <a:srgbClr val="0000FF"/>
                </a:solidFill>
                <a:latin typeface="Times New Roman"/>
                <a:ea typeface="Times New Roman"/>
                <a:hlinkClick r:id="rId2" tooltip="Психолог"/>
              </a:rPr>
              <a:t>психологи</a:t>
            </a:r>
            <a:r>
              <a:rPr lang="uk-UA" sz="3800" dirty="0">
                <a:latin typeface="Times New Roman"/>
                <a:ea typeface="Times New Roman"/>
              </a:rPr>
              <a:t> радять враховувати при розробці макетів, місце розташування, національні особливості сприйняття кольору майбутніх «глядачів». Сприймається візуальне зображення завдяки кольору надає сильніше сильне емоційне протидія на глядача. Таким чином, вдало підібране кольорове </a:t>
            </a:r>
            <a:r>
              <a:rPr lang="uk-UA" sz="3800" dirty="0" err="1">
                <a:latin typeface="Times New Roman"/>
                <a:ea typeface="Times New Roman"/>
              </a:rPr>
              <a:t>pішeння</a:t>
            </a:r>
            <a:r>
              <a:rPr lang="uk-UA" sz="3800" dirty="0">
                <a:latin typeface="Times New Roman"/>
                <a:ea typeface="Times New Roman"/>
              </a:rPr>
              <a:t> в загальній композиційній побудові підвищує його виразність, образність, цікавість.</a:t>
            </a:r>
            <a:endParaRPr lang="ru-RU" sz="38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3800" dirty="0">
                <a:latin typeface="Times New Roman"/>
                <a:ea typeface="Times New Roman"/>
              </a:rPr>
              <a:t>Колір, як ніби а також будь-який елемент композиції, повинен бути ретельно міркувати разом з позиції максимальної відповідності створюваному образу. </a:t>
            </a:r>
            <a:r>
              <a:rPr lang="uk-UA" sz="3800" dirty="0">
                <a:solidFill>
                  <a:srgbClr val="0000FF"/>
                </a:solidFill>
                <a:latin typeface="Times New Roman"/>
                <a:ea typeface="Times New Roman"/>
                <a:hlinkClick r:id="rId3" tooltip="Принципат"/>
              </a:rPr>
              <a:t>Принципом</a:t>
            </a:r>
            <a:r>
              <a:rPr lang="uk-UA" sz="3800" dirty="0">
                <a:latin typeface="Times New Roman"/>
                <a:ea typeface="Times New Roman"/>
              </a:rPr>
              <a:t> підбору кольорів служить співзвуччя, заснована на м'яких або контрастних колірних співвідношеннях. Це, у свою чергу, сприяє створенню близько глядача стану спокою, врівноваженості або, навпаки, - активності, динаміки, яскравості.</a:t>
            </a:r>
            <a:endParaRPr lang="ru-RU" sz="3800" dirty="0"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</a:pPr>
            <a:r>
              <a:rPr lang="uk-UA" sz="3800" dirty="0">
                <a:latin typeface="Times New Roman"/>
                <a:ea typeface="Times New Roman"/>
              </a:rPr>
              <a:t>Особливості сприйняття кольору, засновані на асоціаціях, маєте </a:t>
            </a:r>
            <a:r>
              <a:rPr lang="uk-UA" sz="3800" dirty="0">
                <a:solidFill>
                  <a:srgbClr val="0000FF"/>
                </a:solidFill>
                <a:latin typeface="Times New Roman"/>
                <a:ea typeface="Times New Roman"/>
                <a:hlinkClick r:id="rId4" tooltip="Право"/>
              </a:rPr>
              <a:t>право</a:t>
            </a:r>
            <a:r>
              <a:rPr lang="uk-UA" sz="3800" dirty="0">
                <a:latin typeface="Times New Roman"/>
                <a:ea typeface="Times New Roman"/>
              </a:rPr>
              <a:t> враховуватися при проектуванні будь-якого об'єкту дизайн-проектування та макетування. </a:t>
            </a:r>
            <a:endParaRPr lang="ru-RU" sz="3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7" y="127994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5" y="57429"/>
            <a:ext cx="1691519" cy="1453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16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algn="r"/>
            <a:r>
              <a:rPr lang="uk-UA" b="1" dirty="0">
                <a:solidFill>
                  <a:srgbClr val="FF0000"/>
                </a:solidFill>
              </a:rPr>
              <a:t>ОБ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smtClean="0">
                <a:solidFill>
                  <a:srgbClr val="FF0000"/>
                </a:solidFill>
              </a:rPr>
              <a:t>Ємне </a:t>
            </a:r>
            <a:r>
              <a:rPr lang="uk-UA" b="1" dirty="0" err="1" smtClean="0">
                <a:solidFill>
                  <a:srgbClr val="FF0000"/>
                </a:solidFill>
              </a:rPr>
              <a:t>ПроЄктування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25000" lnSpcReduction="20000"/>
          </a:bodyPr>
          <a:lstStyle/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u="sng" dirty="0">
                <a:solidFill>
                  <a:srgbClr val="002060"/>
                </a:solidFill>
                <a:latin typeface="Times New Roman"/>
                <a:ea typeface="Times New Roman"/>
              </a:rPr>
              <a:t>Емоційно-просторові параметри кольорів</a:t>
            </a:r>
            <a:r>
              <a:rPr lang="uk-UA" sz="6400" dirty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  <a:endParaRPr lang="ru-RU" sz="64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rgbClr val="002060"/>
                </a:solidFill>
                <a:latin typeface="Times New Roman"/>
                <a:ea typeface="Times New Roman"/>
              </a:rPr>
              <a:t>Жовтий</a:t>
            </a:r>
            <a:r>
              <a:rPr lang="uk-UA" sz="6400" dirty="0">
                <a:latin typeface="Times New Roman"/>
                <a:ea typeface="Times New Roman"/>
              </a:rPr>
              <a:t> - візуально видаляє, підвищує, розширює, дратує; утворює відчуття тепла, сухості, легкості, пухкості; настрій бадьорості, веселощів;</a:t>
            </a:r>
            <a:endParaRPr lang="ru-RU" sz="64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rgbClr val="002060"/>
                </a:solidFill>
                <a:latin typeface="Times New Roman"/>
                <a:ea typeface="Times New Roman"/>
              </a:rPr>
              <a:t>Помаранчевий</a:t>
            </a:r>
            <a:r>
              <a:rPr lang="uk-UA" sz="6400" dirty="0">
                <a:latin typeface="Times New Roman"/>
                <a:ea typeface="Times New Roman"/>
              </a:rPr>
              <a:t> - візуально наближає, потовщує; утворює відчуття сухості, високої температури; настрій радості;</a:t>
            </a:r>
            <a:endParaRPr lang="ru-RU" sz="64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rgbClr val="002060"/>
                </a:solidFill>
                <a:latin typeface="Times New Roman"/>
                <a:ea typeface="Times New Roman"/>
              </a:rPr>
              <a:t>Фіолетовий</a:t>
            </a:r>
            <a:r>
              <a:rPr lang="uk-UA" sz="6400" dirty="0">
                <a:latin typeface="Times New Roman"/>
                <a:ea typeface="Times New Roman"/>
              </a:rPr>
              <a:t> - візуально знижує, стискає; утворює відчуття прохолоди, міцності, масивності, густоти, емоційно позбавляє волі; наводить смуток;</a:t>
            </a:r>
            <a:endParaRPr lang="ru-RU" sz="64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rgbClr val="002060"/>
                </a:solidFill>
                <a:latin typeface="Times New Roman"/>
                <a:ea typeface="Times New Roman"/>
              </a:rPr>
              <a:t>Синій</a:t>
            </a:r>
            <a:r>
              <a:rPr lang="uk-UA" sz="6400" dirty="0">
                <a:latin typeface="Times New Roman"/>
                <a:ea typeface="Times New Roman"/>
              </a:rPr>
              <a:t> - візуально знижує, вкорочує; утворює відчуття прохолоди, вологості, щільності; емоційно майструє пасивним; втішає, зосереджує, заспокоює; бездіяльний, </a:t>
            </a:r>
            <a:r>
              <a:rPr lang="uk-UA" sz="6400" dirty="0">
                <a:solidFill>
                  <a:srgbClr val="0000FF"/>
                </a:solidFill>
                <a:latin typeface="Times New Roman"/>
                <a:ea typeface="Times New Roman"/>
                <a:hlinkClick r:id="rId2" tooltip="Антисептик"/>
              </a:rPr>
              <a:t>антисептичний</a:t>
            </a:r>
            <a:r>
              <a:rPr lang="uk-UA" sz="6400" dirty="0">
                <a:latin typeface="Times New Roman"/>
                <a:ea typeface="Times New Roman"/>
              </a:rPr>
              <a:t>, охайний;</a:t>
            </a:r>
            <a:endParaRPr lang="ru-RU" sz="64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rgbClr val="002060"/>
                </a:solidFill>
                <a:latin typeface="Times New Roman"/>
                <a:ea typeface="Times New Roman"/>
              </a:rPr>
              <a:t>Зелений</a:t>
            </a:r>
            <a:r>
              <a:rPr lang="uk-UA" sz="6400" dirty="0">
                <a:latin typeface="Times New Roman"/>
                <a:ea typeface="Times New Roman"/>
              </a:rPr>
              <a:t> - візуально мало звужує, об'єднує; утворює відчуття холоду; емоційно заспокоює, врівноважує; приємний, здоровий, натуральний; </a:t>
            </a:r>
            <a:endParaRPr lang="ru-RU" sz="64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rgbClr val="002060"/>
                </a:solidFill>
                <a:latin typeface="Times New Roman"/>
                <a:ea typeface="Times New Roman"/>
              </a:rPr>
              <a:t>Червоний</a:t>
            </a:r>
            <a:r>
              <a:rPr lang="uk-UA" sz="6400" dirty="0">
                <a:latin typeface="Times New Roman"/>
                <a:ea typeface="Times New Roman"/>
              </a:rPr>
              <a:t> - візуально наближає, обмежує; утворює відчуття тепла, тяжкості; збуджує. Крім того: червоне забарвлення аж ніяк не підходить з метою звернень до людей старшого </a:t>
            </a:r>
            <a:r>
              <a:rPr lang="uk-UA" sz="6400" dirty="0" err="1">
                <a:latin typeface="Times New Roman"/>
                <a:ea typeface="Times New Roman"/>
              </a:rPr>
              <a:t>пoкoління</a:t>
            </a:r>
            <a:r>
              <a:rPr lang="uk-UA" sz="6400" dirty="0">
                <a:latin typeface="Times New Roman"/>
                <a:ea typeface="Times New Roman"/>
              </a:rPr>
              <a:t>, отак як ніби Вікно. Вікно забарвлення несе у </a:t>
            </a:r>
            <a:r>
              <a:rPr lang="uk-UA" sz="6400" dirty="0" err="1">
                <a:latin typeface="Times New Roman"/>
                <a:ea typeface="Times New Roman"/>
              </a:rPr>
              <a:t>себe</a:t>
            </a:r>
            <a:r>
              <a:rPr lang="uk-UA" sz="6400" dirty="0">
                <a:latin typeface="Times New Roman"/>
                <a:ea typeface="Times New Roman"/>
              </a:rPr>
              <a:t> наступні параметри: динамічність, активність, агресивність, сексуальність, символізую небезпеку;</a:t>
            </a:r>
            <a:endParaRPr lang="ru-RU" sz="64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rgbClr val="002060"/>
                </a:solidFill>
                <a:latin typeface="Times New Roman"/>
                <a:ea typeface="Times New Roman"/>
              </a:rPr>
              <a:t>Білий</a:t>
            </a:r>
            <a:r>
              <a:rPr lang="uk-UA" sz="6400" dirty="0">
                <a:latin typeface="Times New Roman"/>
                <a:ea typeface="Times New Roman"/>
              </a:rPr>
              <a:t> - візуально розсовує, розширює, підвищує; утворює відчуття легкості а також пухкості; емоційно залишає байдужим;</a:t>
            </a:r>
            <a:endParaRPr lang="ru-RU" sz="64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rgbClr val="002060"/>
                </a:solidFill>
                <a:latin typeface="Times New Roman"/>
                <a:ea typeface="Times New Roman"/>
              </a:rPr>
              <a:t>Чорний</a:t>
            </a:r>
            <a:r>
              <a:rPr lang="uk-UA" sz="6400" dirty="0">
                <a:latin typeface="Times New Roman"/>
                <a:ea typeface="Times New Roman"/>
              </a:rPr>
              <a:t> - візуально наближає, зменшує; утворює відчуття пригніченості вагою, густотою; емоційно майструє стійким; відчай, смерть, оригінальність, шляхетність, витонченість, класичний «стильний» забарвлення;</a:t>
            </a:r>
            <a:endParaRPr lang="ru-RU" sz="64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20000"/>
              </a:lnSpc>
              <a:spcAft>
                <a:spcPts val="0"/>
              </a:spcAft>
            </a:pPr>
            <a:r>
              <a:rPr lang="uk-UA" sz="6400" b="1" dirty="0">
                <a:solidFill>
                  <a:srgbClr val="002060"/>
                </a:solidFill>
                <a:latin typeface="Times New Roman"/>
                <a:ea typeface="Times New Roman"/>
              </a:rPr>
              <a:t>Сірий</a:t>
            </a:r>
            <a:r>
              <a:rPr lang="uk-UA" sz="6400" dirty="0">
                <a:latin typeface="Times New Roman"/>
                <a:ea typeface="Times New Roman"/>
              </a:rPr>
              <a:t> - візуально ніщо ніяк не оновлює; утворює відчуття байдужості; відчуття поміркованості, солідності.</a:t>
            </a:r>
            <a:endParaRPr lang="ru-RU" sz="6400" dirty="0">
              <a:latin typeface="Times New Roman"/>
              <a:ea typeface="Times New Roman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303192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534</TotalTime>
  <Words>822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  <vt:lpstr>ОБ’Ємне ПроЄктування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66</cp:revision>
  <dcterms:created xsi:type="dcterms:W3CDTF">2023-03-29T19:37:44Z</dcterms:created>
  <dcterms:modified xsi:type="dcterms:W3CDTF">2024-02-27T20:22:07Z</dcterms:modified>
</cp:coreProperties>
</file>