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22" autoAdjust="0"/>
  </p:normalViewPr>
  <p:slideViewPr>
    <p:cSldViewPr snapToGrid="0">
      <p:cViewPr>
        <p:scale>
          <a:sx n="124" d="100"/>
          <a:sy n="124" d="100"/>
        </p:scale>
        <p:origin x="-1062" y="-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F303-ACED-4D87-A66B-446B89E5A6F1}" type="datetimeFigureOut">
              <a:rPr lang="uk-UA" smtClean="0"/>
              <a:t>26.09.2021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5D91640-57DD-4169-BF6F-06DBCF6F2EF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632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F303-ACED-4D87-A66B-446B89E5A6F1}" type="datetimeFigureOut">
              <a:rPr lang="uk-UA" smtClean="0"/>
              <a:t>26.09.2021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D91640-57DD-4169-BF6F-06DBCF6F2EF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622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F303-ACED-4D87-A66B-446B89E5A6F1}" type="datetimeFigureOut">
              <a:rPr lang="uk-UA" smtClean="0"/>
              <a:t>26.09.2021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D91640-57DD-4169-BF6F-06DBCF6F2EF4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355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F303-ACED-4D87-A66B-446B89E5A6F1}" type="datetimeFigureOut">
              <a:rPr lang="uk-UA" smtClean="0"/>
              <a:t>26.09.2021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D91640-57DD-4169-BF6F-06DBCF6F2EF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641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F303-ACED-4D87-A66B-446B89E5A6F1}" type="datetimeFigureOut">
              <a:rPr lang="uk-UA" smtClean="0"/>
              <a:t>26.09.2021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D91640-57DD-4169-BF6F-06DBCF6F2EF4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1131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F303-ACED-4D87-A66B-446B89E5A6F1}" type="datetimeFigureOut">
              <a:rPr lang="uk-UA" smtClean="0"/>
              <a:t>26.09.2021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D91640-57DD-4169-BF6F-06DBCF6F2EF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927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F303-ACED-4D87-A66B-446B89E5A6F1}" type="datetimeFigureOut">
              <a:rPr lang="uk-UA" smtClean="0"/>
              <a:t>26.09.2021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1640-57DD-4169-BF6F-06DBCF6F2EF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598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F303-ACED-4D87-A66B-446B89E5A6F1}" type="datetimeFigureOut">
              <a:rPr lang="uk-UA" smtClean="0"/>
              <a:t>26.09.2021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1640-57DD-4169-BF6F-06DBCF6F2EF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043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F303-ACED-4D87-A66B-446B89E5A6F1}" type="datetimeFigureOut">
              <a:rPr lang="uk-UA" smtClean="0"/>
              <a:t>26.09.2021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1640-57DD-4169-BF6F-06DBCF6F2EF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651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F303-ACED-4D87-A66B-446B89E5A6F1}" type="datetimeFigureOut">
              <a:rPr lang="uk-UA" smtClean="0"/>
              <a:t>26.09.2021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D91640-57DD-4169-BF6F-06DBCF6F2EF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800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F303-ACED-4D87-A66B-446B89E5A6F1}" type="datetimeFigureOut">
              <a:rPr lang="uk-UA" smtClean="0"/>
              <a:t>26.09.2021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D91640-57DD-4169-BF6F-06DBCF6F2EF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114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F303-ACED-4D87-A66B-446B89E5A6F1}" type="datetimeFigureOut">
              <a:rPr lang="uk-UA" smtClean="0"/>
              <a:t>26.09.2021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D91640-57DD-4169-BF6F-06DBCF6F2EF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292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F303-ACED-4D87-A66B-446B89E5A6F1}" type="datetimeFigureOut">
              <a:rPr lang="uk-UA" smtClean="0"/>
              <a:t>26.09.2021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1640-57DD-4169-BF6F-06DBCF6F2EF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394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F303-ACED-4D87-A66B-446B89E5A6F1}" type="datetimeFigureOut">
              <a:rPr lang="uk-UA" smtClean="0"/>
              <a:t>26.09.2021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1640-57DD-4169-BF6F-06DBCF6F2EF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792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F303-ACED-4D87-A66B-446B89E5A6F1}" type="datetimeFigureOut">
              <a:rPr lang="uk-UA" smtClean="0"/>
              <a:t>26.09.2021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91640-57DD-4169-BF6F-06DBCF6F2EF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93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0F303-ACED-4D87-A66B-446B89E5A6F1}" type="datetimeFigureOut">
              <a:rPr lang="uk-UA" smtClean="0"/>
              <a:t>26.09.2021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D91640-57DD-4169-BF6F-06DBCF6F2EF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678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0F303-ACED-4D87-A66B-446B89E5A6F1}" type="datetimeFigureOut">
              <a:rPr lang="uk-UA" smtClean="0"/>
              <a:t>26.09.2021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5D91640-57DD-4169-BF6F-06DBCF6F2EF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00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8BAAE3-F6FE-496F-9803-0688E052C7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 anchor="ctr">
            <a:normAutofit/>
          </a:bodyPr>
          <a:lstStyle/>
          <a:p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Звіт про розвиток людства </a:t>
            </a:r>
            <a:br>
              <a:rPr lang="uk-UA" sz="3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Програми розвитку ООН за 2020 рік:</a:t>
            </a:r>
            <a:endParaRPr lang="uk-U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41CC249-0650-4293-A30E-07DD979B49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 fontScale="55000" lnSpcReduction="20000"/>
          </a:bodyPr>
          <a:lstStyle/>
          <a:p>
            <a:pPr algn="ctr"/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</a:t>
            </a: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ейтинги країн за </a:t>
            </a:r>
          </a:p>
          <a:p>
            <a:pPr algn="ctr"/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Індексом людського розвитку (ІЛР) </a:t>
            </a:r>
          </a:p>
          <a:p>
            <a:pPr algn="ctr"/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 2019 рік</a:t>
            </a:r>
            <a:endParaRPr lang="uk-U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81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97CEED-7630-442E-9801-23F7D04E4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812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Рейтинги країн </a:t>
            </a:r>
            <a:r>
              <a:rPr lang="uk-UA" sz="3200" b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світу </a:t>
            </a:r>
            <a:br>
              <a:rPr lang="uk-UA" sz="3200" b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3200" b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uk-UA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Індексом людського розвитку</a:t>
            </a:r>
            <a:b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7C7A8477-FD16-4399-9FC3-FFB4695DA8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153046"/>
              </p:ext>
            </p:extLst>
          </p:nvPr>
        </p:nvGraphicFramePr>
        <p:xfrm>
          <a:off x="2887579" y="1804737"/>
          <a:ext cx="7050507" cy="4450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1708">
                  <a:extLst>
                    <a:ext uri="{9D8B030D-6E8A-4147-A177-3AD203B41FA5}">
                      <a16:colId xmlns:a16="http://schemas.microsoft.com/office/drawing/2014/main" val="4218179784"/>
                    </a:ext>
                  </a:extLst>
                </a:gridCol>
                <a:gridCol w="1261737">
                  <a:extLst>
                    <a:ext uri="{9D8B030D-6E8A-4147-A177-3AD203B41FA5}">
                      <a16:colId xmlns:a16="http://schemas.microsoft.com/office/drawing/2014/main" val="3100651618"/>
                    </a:ext>
                  </a:extLst>
                </a:gridCol>
                <a:gridCol w="716929">
                  <a:extLst>
                    <a:ext uri="{9D8B030D-6E8A-4147-A177-3AD203B41FA5}">
                      <a16:colId xmlns:a16="http://schemas.microsoft.com/office/drawing/2014/main" val="3872719783"/>
                    </a:ext>
                  </a:extLst>
                </a:gridCol>
                <a:gridCol w="1156474">
                  <a:extLst>
                    <a:ext uri="{9D8B030D-6E8A-4147-A177-3AD203B41FA5}">
                      <a16:colId xmlns:a16="http://schemas.microsoft.com/office/drawing/2014/main" val="1883902217"/>
                    </a:ext>
                  </a:extLst>
                </a:gridCol>
                <a:gridCol w="1030584">
                  <a:extLst>
                    <a:ext uri="{9D8B030D-6E8A-4147-A177-3AD203B41FA5}">
                      <a16:colId xmlns:a16="http://schemas.microsoft.com/office/drawing/2014/main" val="3889609946"/>
                    </a:ext>
                  </a:extLst>
                </a:gridCol>
                <a:gridCol w="982931">
                  <a:extLst>
                    <a:ext uri="{9D8B030D-6E8A-4147-A177-3AD203B41FA5}">
                      <a16:colId xmlns:a16="http://schemas.microsoft.com/office/drawing/2014/main" val="3346630735"/>
                    </a:ext>
                  </a:extLst>
                </a:gridCol>
                <a:gridCol w="1300144">
                  <a:extLst>
                    <a:ext uri="{9D8B030D-6E8A-4147-A177-3AD203B41FA5}">
                      <a16:colId xmlns:a16="http://schemas.microsoft.com/office/drawing/2014/main" val="3715595173"/>
                    </a:ext>
                  </a:extLst>
                </a:gridCol>
              </a:tblGrid>
              <a:tr h="1247759"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Рейтинг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Країна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ІЛР (2019 рік)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 dirty="0">
                          <a:effectLst/>
                        </a:rPr>
                        <a:t>Очікувана тривалість життя при народженні (років)</a:t>
                      </a:r>
                      <a:endParaRPr lang="uk-UA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Очікувані роки навчання (роки)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Середні роки навчання (років)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Валовий національний дохід на душу населення (тис. дол. США)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extLst>
                  <a:ext uri="{0D108BD9-81ED-4DB2-BD59-A6C34878D82A}">
                    <a16:rowId xmlns:a16="http://schemas.microsoft.com/office/drawing/2014/main" val="1060646034"/>
                  </a:ext>
                </a:extLst>
              </a:tr>
              <a:tr h="528020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1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Норвегія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0,957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82,4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18,1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12,9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66,494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extLst>
                  <a:ext uri="{0D108BD9-81ED-4DB2-BD59-A6C34878D82A}">
                    <a16:rowId xmlns:a16="http://schemas.microsoft.com/office/drawing/2014/main" val="2677067562"/>
                  </a:ext>
                </a:extLst>
              </a:tr>
              <a:tr h="562868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Ірландія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0,955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82,3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18,7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12,7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68,371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extLst>
                  <a:ext uri="{0D108BD9-81ED-4DB2-BD59-A6C34878D82A}">
                    <a16:rowId xmlns:a16="http://schemas.microsoft.com/office/drawing/2014/main" val="3952945975"/>
                  </a:ext>
                </a:extLst>
              </a:tr>
              <a:tr h="528020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Швейцарія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0,955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83,8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16,3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13,4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69,394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extLst>
                  <a:ext uri="{0D108BD9-81ED-4DB2-BD59-A6C34878D82A}">
                    <a16:rowId xmlns:a16="http://schemas.microsoft.com/office/drawing/2014/main" val="3160135133"/>
                  </a:ext>
                </a:extLst>
              </a:tr>
              <a:tr h="528020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8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Нідерланди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0,944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82,3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18,5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12,4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57,707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extLst>
                  <a:ext uri="{0D108BD9-81ED-4DB2-BD59-A6C34878D82A}">
                    <a16:rowId xmlns:a16="http://schemas.microsoft.com/office/drawing/2014/main" val="4259093699"/>
                  </a:ext>
                </a:extLst>
              </a:tr>
              <a:tr h="528020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34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Литва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0,882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75,9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16,6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13,1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35,799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extLst>
                  <a:ext uri="{0D108BD9-81ED-4DB2-BD59-A6C34878D82A}">
                    <a16:rowId xmlns:a16="http://schemas.microsoft.com/office/drawing/2014/main" val="2817653186"/>
                  </a:ext>
                </a:extLst>
              </a:tr>
              <a:tr h="528020"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74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Україна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0,779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72,1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15,1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>
                          <a:effectLst/>
                        </a:rPr>
                        <a:t>11,4</a:t>
                      </a:r>
                      <a:endParaRPr lang="uk-UA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tc>
                  <a:txBody>
                    <a:bodyPr/>
                    <a:lstStyle/>
                    <a:p>
                      <a:pPr marR="17970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uk-UA" sz="900" dirty="0">
                          <a:effectLst/>
                        </a:rPr>
                        <a:t>13,216</a:t>
                      </a:r>
                      <a:endParaRPr lang="uk-UA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00" marR="46000" marT="0" marB="0"/>
                </a:tc>
                <a:extLst>
                  <a:ext uri="{0D108BD9-81ED-4DB2-BD59-A6C34878D82A}">
                    <a16:rowId xmlns:a16="http://schemas.microsoft.com/office/drawing/2014/main" val="668646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037968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115</Words>
  <Application>Microsoft Office PowerPoint</Application>
  <PresentationFormat>Широкий екран</PresentationFormat>
  <Paragraphs>54</Paragraphs>
  <Slides>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 3</vt:lpstr>
      <vt:lpstr>Віхоть</vt:lpstr>
      <vt:lpstr>Звіт про розвиток людства  Програми розвитку ООН за 2020 рік:</vt:lpstr>
      <vt:lpstr>Рейтинги країн світу  за Індексом людського розвитку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про розвиток людства Програми розвитку ООН за 2020 рік:</dc:title>
  <dc:creator>Валентина Євдокимова</dc:creator>
  <cp:lastModifiedBy>Валентина Євдокимова</cp:lastModifiedBy>
  <cp:revision>6</cp:revision>
  <dcterms:created xsi:type="dcterms:W3CDTF">2021-09-26T06:32:38Z</dcterms:created>
  <dcterms:modified xsi:type="dcterms:W3CDTF">2021-09-26T16:05:52Z</dcterms:modified>
</cp:coreProperties>
</file>