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78" r:id="rId12"/>
    <p:sldId id="277" r:id="rId13"/>
    <p:sldId id="266" r:id="rId14"/>
    <p:sldId id="267" r:id="rId15"/>
    <p:sldId id="265" r:id="rId16"/>
    <p:sldId id="269" r:id="rId17"/>
    <p:sldId id="272" r:id="rId18"/>
    <p:sldId id="274" r:id="rId19"/>
    <p:sldId id="275" r:id="rId20"/>
    <p:sldId id="276" r:id="rId21"/>
    <p:sldId id="268" r:id="rId22"/>
    <p:sldId id="2825" r:id="rId23"/>
    <p:sldId id="2826" r:id="rId24"/>
    <p:sldId id="2827" r:id="rId25"/>
    <p:sldId id="2828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E4EAE-A416-493C-BD71-9500D1C044D3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9B2AFC-4C0E-4BB2-AFEF-1A4D2A5E6244}">
      <dgm:prSet phldrT="[Текст]"/>
      <dgm:spPr/>
      <dgm:t>
        <a:bodyPr/>
        <a:lstStyle/>
        <a:p>
          <a:r>
            <a:rPr lang="uk-UA" dirty="0"/>
            <a:t>Загальнодержавні податки</a:t>
          </a:r>
          <a:endParaRPr lang="ru-RU" dirty="0"/>
        </a:p>
      </dgm:t>
    </dgm:pt>
    <dgm:pt modelId="{F7182B7C-D1AF-47EF-9392-AC73F923BA8E}" type="parTrans" cxnId="{DD742B94-5123-4846-88C3-1E47F5F59BB5}">
      <dgm:prSet/>
      <dgm:spPr/>
      <dgm:t>
        <a:bodyPr/>
        <a:lstStyle/>
        <a:p>
          <a:endParaRPr lang="ru-RU"/>
        </a:p>
      </dgm:t>
    </dgm:pt>
    <dgm:pt modelId="{4A419B80-076F-4126-9D94-BC6619E74A72}" type="sibTrans" cxnId="{DD742B94-5123-4846-88C3-1E47F5F59BB5}">
      <dgm:prSet/>
      <dgm:spPr/>
      <dgm:t>
        <a:bodyPr/>
        <a:lstStyle/>
        <a:p>
          <a:endParaRPr lang="ru-RU"/>
        </a:p>
      </dgm:t>
    </dgm:pt>
    <dgm:pt modelId="{E7A25C68-122D-49BC-9E29-37016FC774AE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податок</a:t>
          </a:r>
          <a:r>
            <a:rPr lang="ru-RU" dirty="0"/>
            <a:t> на </a:t>
          </a:r>
          <a:r>
            <a:rPr lang="ru-RU" dirty="0" err="1"/>
            <a:t>прибуток</a:t>
          </a:r>
          <a:r>
            <a:rPr lang="ru-RU" dirty="0"/>
            <a:t> </a:t>
          </a:r>
          <a:r>
            <a:rPr lang="ru-RU" dirty="0" err="1"/>
            <a:t>підприємств</a:t>
          </a:r>
          <a:r>
            <a:rPr lang="ru-RU" dirty="0"/>
            <a:t>;</a:t>
          </a:r>
        </a:p>
      </dgm:t>
    </dgm:pt>
    <dgm:pt modelId="{3EF78955-4496-448E-9FEC-0121BD8D9FA4}" type="parTrans" cxnId="{372CCA67-C2C4-40BB-95D9-4B5063042A5F}">
      <dgm:prSet/>
      <dgm:spPr/>
      <dgm:t>
        <a:bodyPr/>
        <a:lstStyle/>
        <a:p>
          <a:endParaRPr lang="ru-RU"/>
        </a:p>
      </dgm:t>
    </dgm:pt>
    <dgm:pt modelId="{EED8797A-7C08-45E5-861F-928ED3380CE0}" type="sibTrans" cxnId="{372CCA67-C2C4-40BB-95D9-4B5063042A5F}">
      <dgm:prSet/>
      <dgm:spPr/>
      <dgm:t>
        <a:bodyPr/>
        <a:lstStyle/>
        <a:p>
          <a:endParaRPr lang="ru-RU"/>
        </a:p>
      </dgm:t>
    </dgm:pt>
    <dgm:pt modelId="{D91CDC54-F04A-4A40-B471-69D9352FC148}">
      <dgm:prSet phldrT="[Текст]"/>
      <dgm:spPr/>
      <dgm:t>
        <a:bodyPr/>
        <a:lstStyle/>
        <a:p>
          <a:r>
            <a:rPr lang="uk-UA" dirty="0"/>
            <a:t>Місцеві податки</a:t>
          </a:r>
          <a:endParaRPr lang="ru-RU" dirty="0"/>
        </a:p>
      </dgm:t>
    </dgm:pt>
    <dgm:pt modelId="{0DB609EB-92BF-43A0-B9FA-A1852818968D}" type="parTrans" cxnId="{7C5CFBC5-86E6-42B9-A039-2C63EE797C3C}">
      <dgm:prSet/>
      <dgm:spPr/>
      <dgm:t>
        <a:bodyPr/>
        <a:lstStyle/>
        <a:p>
          <a:endParaRPr lang="ru-RU"/>
        </a:p>
      </dgm:t>
    </dgm:pt>
    <dgm:pt modelId="{1B86A997-914C-4D00-9386-17786622716E}" type="sibTrans" cxnId="{7C5CFBC5-86E6-42B9-A039-2C63EE797C3C}">
      <dgm:prSet/>
      <dgm:spPr/>
      <dgm:t>
        <a:bodyPr/>
        <a:lstStyle/>
        <a:p>
          <a:endParaRPr lang="ru-RU"/>
        </a:p>
      </dgm:t>
    </dgm:pt>
    <dgm:pt modelId="{9BADF93D-BF20-47CE-A075-5E478F8F2F19}">
      <dgm:prSet phldrT="[Текст]"/>
      <dgm:spPr/>
      <dgm:t>
        <a:bodyPr/>
        <a:lstStyle/>
        <a:p>
          <a:r>
            <a:rPr lang="ru-RU" dirty="0" err="1"/>
            <a:t>податок</a:t>
          </a:r>
          <a:r>
            <a:rPr lang="ru-RU" dirty="0"/>
            <a:t> на </a:t>
          </a:r>
          <a:r>
            <a:rPr lang="ru-RU" dirty="0" err="1"/>
            <a:t>майно</a:t>
          </a:r>
          <a:r>
            <a:rPr lang="ru-RU" dirty="0"/>
            <a:t>;</a:t>
          </a:r>
        </a:p>
      </dgm:t>
    </dgm:pt>
    <dgm:pt modelId="{89CC5466-56A0-4AE1-8ED6-C3ACC572756C}" type="parTrans" cxnId="{472E1D1D-2441-4C7C-8F55-0AF148B2A34C}">
      <dgm:prSet/>
      <dgm:spPr/>
      <dgm:t>
        <a:bodyPr/>
        <a:lstStyle/>
        <a:p>
          <a:endParaRPr lang="ru-RU"/>
        </a:p>
      </dgm:t>
    </dgm:pt>
    <dgm:pt modelId="{667CC102-FF43-44BD-909E-D367E453E157}" type="sibTrans" cxnId="{472E1D1D-2441-4C7C-8F55-0AF148B2A34C}">
      <dgm:prSet/>
      <dgm:spPr/>
      <dgm:t>
        <a:bodyPr/>
        <a:lstStyle/>
        <a:p>
          <a:endParaRPr lang="ru-RU"/>
        </a:p>
      </dgm:t>
    </dgm:pt>
    <dgm:pt modelId="{5FB1D793-90ED-4940-A808-A66A73B31297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податок</a:t>
          </a:r>
          <a:r>
            <a:rPr lang="ru-RU" dirty="0"/>
            <a:t> на доходи </a:t>
          </a:r>
          <a:r>
            <a:rPr lang="ru-RU" dirty="0" err="1"/>
            <a:t>фізичних</a:t>
          </a:r>
          <a:r>
            <a:rPr lang="ru-RU" dirty="0"/>
            <a:t> </a:t>
          </a:r>
          <a:r>
            <a:rPr lang="ru-RU" dirty="0" err="1"/>
            <a:t>осіб</a:t>
          </a:r>
          <a:r>
            <a:rPr lang="ru-RU" dirty="0"/>
            <a:t>;</a:t>
          </a:r>
        </a:p>
      </dgm:t>
    </dgm:pt>
    <dgm:pt modelId="{468FE966-A1AB-433D-87BC-78E73173BF14}" type="parTrans" cxnId="{4CB12D75-4E6B-49EF-996F-0598A2DAE469}">
      <dgm:prSet/>
      <dgm:spPr/>
      <dgm:t>
        <a:bodyPr/>
        <a:lstStyle/>
        <a:p>
          <a:endParaRPr lang="ru-RU"/>
        </a:p>
      </dgm:t>
    </dgm:pt>
    <dgm:pt modelId="{01DAAEB8-1904-4B56-9D11-267E04AC4C3B}" type="sibTrans" cxnId="{4CB12D75-4E6B-49EF-996F-0598A2DAE469}">
      <dgm:prSet/>
      <dgm:spPr/>
      <dgm:t>
        <a:bodyPr/>
        <a:lstStyle/>
        <a:p>
          <a:endParaRPr lang="ru-RU"/>
        </a:p>
      </dgm:t>
    </dgm:pt>
    <dgm:pt modelId="{937A04FE-52E2-4935-BC51-F385FBDA2310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податок</a:t>
          </a:r>
          <a:r>
            <a:rPr lang="ru-RU" dirty="0"/>
            <a:t> на </a:t>
          </a:r>
          <a:r>
            <a:rPr lang="ru-RU" dirty="0" err="1"/>
            <a:t>додану</a:t>
          </a:r>
          <a:r>
            <a:rPr lang="ru-RU" dirty="0"/>
            <a:t> </a:t>
          </a:r>
          <a:r>
            <a:rPr lang="ru-RU" dirty="0" err="1"/>
            <a:t>вартість</a:t>
          </a:r>
          <a:r>
            <a:rPr lang="ru-RU" dirty="0"/>
            <a:t>;</a:t>
          </a:r>
        </a:p>
      </dgm:t>
    </dgm:pt>
    <dgm:pt modelId="{04A5B635-B4CE-416F-AAE7-80FC39C84958}" type="parTrans" cxnId="{CD992CF7-7F9D-40B7-8C5E-8A7D887EF80E}">
      <dgm:prSet/>
      <dgm:spPr/>
      <dgm:t>
        <a:bodyPr/>
        <a:lstStyle/>
        <a:p>
          <a:endParaRPr lang="ru-RU"/>
        </a:p>
      </dgm:t>
    </dgm:pt>
    <dgm:pt modelId="{8E3565D0-9C1A-48A0-9E89-B85550D1E15C}" type="sibTrans" cxnId="{CD992CF7-7F9D-40B7-8C5E-8A7D887EF80E}">
      <dgm:prSet/>
      <dgm:spPr/>
      <dgm:t>
        <a:bodyPr/>
        <a:lstStyle/>
        <a:p>
          <a:endParaRPr lang="ru-RU"/>
        </a:p>
      </dgm:t>
    </dgm:pt>
    <dgm:pt modelId="{91E5DFEF-D419-4AD2-89B3-2EBBBE293F80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акцизний</a:t>
          </a:r>
          <a:r>
            <a:rPr lang="ru-RU" dirty="0"/>
            <a:t> </a:t>
          </a:r>
          <a:r>
            <a:rPr lang="ru-RU" dirty="0" err="1"/>
            <a:t>податок</a:t>
          </a:r>
          <a:r>
            <a:rPr lang="ru-RU" dirty="0"/>
            <a:t>;</a:t>
          </a:r>
        </a:p>
      </dgm:t>
    </dgm:pt>
    <dgm:pt modelId="{7C067D1A-574D-4B0D-B383-1C1F04566981}" type="parTrans" cxnId="{1BBBE366-BDD1-467F-90B3-489E7092F73E}">
      <dgm:prSet/>
      <dgm:spPr/>
      <dgm:t>
        <a:bodyPr/>
        <a:lstStyle/>
        <a:p>
          <a:endParaRPr lang="ru-RU"/>
        </a:p>
      </dgm:t>
    </dgm:pt>
    <dgm:pt modelId="{4E05AC7E-3BFD-41B0-B408-7DBF7F4B78ED}" type="sibTrans" cxnId="{1BBBE366-BDD1-467F-90B3-489E7092F73E}">
      <dgm:prSet/>
      <dgm:spPr/>
      <dgm:t>
        <a:bodyPr/>
        <a:lstStyle/>
        <a:p>
          <a:endParaRPr lang="ru-RU"/>
        </a:p>
      </dgm:t>
    </dgm:pt>
    <dgm:pt modelId="{1619A832-F3FD-44D8-AEA5-CF4DDB874F35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екологічний</a:t>
          </a:r>
          <a:r>
            <a:rPr lang="ru-RU" dirty="0"/>
            <a:t> </a:t>
          </a:r>
          <a:r>
            <a:rPr lang="ru-RU" dirty="0" err="1"/>
            <a:t>податок</a:t>
          </a:r>
          <a:r>
            <a:rPr lang="ru-RU" dirty="0"/>
            <a:t>;</a:t>
          </a:r>
        </a:p>
      </dgm:t>
    </dgm:pt>
    <dgm:pt modelId="{459D9136-96FD-4163-8035-19F29CCA731F}" type="parTrans" cxnId="{DC3BF8BB-6E5A-48F5-8776-888E430F5B00}">
      <dgm:prSet/>
      <dgm:spPr/>
      <dgm:t>
        <a:bodyPr/>
        <a:lstStyle/>
        <a:p>
          <a:endParaRPr lang="ru-RU"/>
        </a:p>
      </dgm:t>
    </dgm:pt>
    <dgm:pt modelId="{8DB663D4-8143-4D87-8847-5F7EEAF657E7}" type="sibTrans" cxnId="{DC3BF8BB-6E5A-48F5-8776-888E430F5B00}">
      <dgm:prSet/>
      <dgm:spPr/>
      <dgm:t>
        <a:bodyPr/>
        <a:lstStyle/>
        <a:p>
          <a:endParaRPr lang="ru-RU"/>
        </a:p>
      </dgm:t>
    </dgm:pt>
    <dgm:pt modelId="{EC946F45-2AB9-44A8-8911-FEBFCE85F2A7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рентна</a:t>
          </a:r>
          <a:r>
            <a:rPr lang="ru-RU" dirty="0"/>
            <a:t> плата;</a:t>
          </a:r>
        </a:p>
      </dgm:t>
    </dgm:pt>
    <dgm:pt modelId="{1D412B6D-D80B-417B-AC24-611C36065F95}" type="parTrans" cxnId="{EBBCE398-5F20-4F78-990A-1D0DB256D055}">
      <dgm:prSet/>
      <dgm:spPr/>
      <dgm:t>
        <a:bodyPr/>
        <a:lstStyle/>
        <a:p>
          <a:endParaRPr lang="ru-RU"/>
        </a:p>
      </dgm:t>
    </dgm:pt>
    <dgm:pt modelId="{491B7DC4-E612-41BA-95BE-142DB81502B4}" type="sibTrans" cxnId="{EBBCE398-5F20-4F78-990A-1D0DB256D055}">
      <dgm:prSet/>
      <dgm:spPr/>
      <dgm:t>
        <a:bodyPr/>
        <a:lstStyle/>
        <a:p>
          <a:endParaRPr lang="ru-RU"/>
        </a:p>
      </dgm:t>
    </dgm:pt>
    <dgm:pt modelId="{4B7BB7FF-0571-4163-915D-50D1010DF239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err="1"/>
            <a:t>мито</a:t>
          </a:r>
          <a:endParaRPr lang="ru-RU" dirty="0"/>
        </a:p>
      </dgm:t>
    </dgm:pt>
    <dgm:pt modelId="{7CFEC526-D259-4CB9-92D7-51D9AC5F62E6}" type="parTrans" cxnId="{88A87DC6-D785-4D52-9CD7-AF80B6485B4C}">
      <dgm:prSet/>
      <dgm:spPr/>
      <dgm:t>
        <a:bodyPr/>
        <a:lstStyle/>
        <a:p>
          <a:endParaRPr lang="ru-RU"/>
        </a:p>
      </dgm:t>
    </dgm:pt>
    <dgm:pt modelId="{6DD08C7B-32F1-4986-AA98-87D8FF137623}" type="sibTrans" cxnId="{88A87DC6-D785-4D52-9CD7-AF80B6485B4C}">
      <dgm:prSet/>
      <dgm:spPr/>
      <dgm:t>
        <a:bodyPr/>
        <a:lstStyle/>
        <a:p>
          <a:endParaRPr lang="ru-RU"/>
        </a:p>
      </dgm:t>
    </dgm:pt>
    <dgm:pt modelId="{9290666E-C825-4CE0-837F-A1CA0999C6CD}">
      <dgm:prSet/>
      <dgm:spPr/>
      <dgm:t>
        <a:bodyPr/>
        <a:lstStyle/>
        <a:p>
          <a:r>
            <a:rPr lang="ru-RU" dirty="0" err="1"/>
            <a:t>єдиний</a:t>
          </a:r>
          <a:r>
            <a:rPr lang="ru-RU" dirty="0"/>
            <a:t> </a:t>
          </a:r>
          <a:r>
            <a:rPr lang="ru-RU" dirty="0" err="1"/>
            <a:t>податок</a:t>
          </a:r>
          <a:r>
            <a:rPr lang="ru-RU" dirty="0"/>
            <a:t>.</a:t>
          </a:r>
        </a:p>
      </dgm:t>
    </dgm:pt>
    <dgm:pt modelId="{C1106EAF-8BC9-405D-8AF9-2F695E03E55E}" type="parTrans" cxnId="{553BA8E4-427E-4933-AE32-F36FFCB30951}">
      <dgm:prSet/>
      <dgm:spPr/>
      <dgm:t>
        <a:bodyPr/>
        <a:lstStyle/>
        <a:p>
          <a:endParaRPr lang="ru-RU"/>
        </a:p>
      </dgm:t>
    </dgm:pt>
    <dgm:pt modelId="{53DBA0E9-3BB2-48C1-A362-BE6AFFFE4F94}" type="sibTrans" cxnId="{553BA8E4-427E-4933-AE32-F36FFCB30951}">
      <dgm:prSet/>
      <dgm:spPr/>
      <dgm:t>
        <a:bodyPr/>
        <a:lstStyle/>
        <a:p>
          <a:endParaRPr lang="ru-RU"/>
        </a:p>
      </dgm:t>
    </dgm:pt>
    <dgm:pt modelId="{099D8B54-8FCB-4FFF-B00B-E6D14711EAD1}">
      <dgm:prSet/>
      <dgm:spPr/>
      <dgm:t>
        <a:bodyPr/>
        <a:lstStyle/>
        <a:p>
          <a:r>
            <a:rPr lang="uk-UA" dirty="0"/>
            <a:t>Місцеві збори</a:t>
          </a:r>
          <a:endParaRPr lang="ru-RU" dirty="0"/>
        </a:p>
      </dgm:t>
    </dgm:pt>
    <dgm:pt modelId="{5E89AC90-CBB1-4260-AFE1-4CFEB891CC2C}" type="parTrans" cxnId="{B02841D6-406F-45AD-9FFC-A08544CEABA2}">
      <dgm:prSet/>
      <dgm:spPr/>
      <dgm:t>
        <a:bodyPr/>
        <a:lstStyle/>
        <a:p>
          <a:endParaRPr lang="ru-RU"/>
        </a:p>
      </dgm:t>
    </dgm:pt>
    <dgm:pt modelId="{CC46A081-B20B-4F3B-A5D3-C7557FBC00B0}" type="sibTrans" cxnId="{B02841D6-406F-45AD-9FFC-A08544CEABA2}">
      <dgm:prSet/>
      <dgm:spPr/>
      <dgm:t>
        <a:bodyPr/>
        <a:lstStyle/>
        <a:p>
          <a:endParaRPr lang="ru-RU"/>
        </a:p>
      </dgm:t>
    </dgm:pt>
    <dgm:pt modelId="{3371C2D2-D8FC-46D2-BA3C-F60A91222BE2}">
      <dgm:prSet/>
      <dgm:spPr/>
      <dgm:t>
        <a:bodyPr/>
        <a:lstStyle/>
        <a:p>
          <a:r>
            <a:rPr lang="ru-RU" dirty="0" err="1"/>
            <a:t>збір</a:t>
          </a:r>
          <a:r>
            <a:rPr lang="ru-RU" dirty="0"/>
            <a:t> за </a:t>
          </a:r>
          <a:r>
            <a:rPr lang="ru-RU" dirty="0" err="1"/>
            <a:t>місця</a:t>
          </a:r>
          <a:r>
            <a:rPr lang="ru-RU" dirty="0"/>
            <a:t> для </a:t>
          </a:r>
          <a:r>
            <a:rPr lang="ru-RU" dirty="0" err="1"/>
            <a:t>паркування</a:t>
          </a:r>
          <a:r>
            <a:rPr lang="ru-RU" dirty="0"/>
            <a:t> </a:t>
          </a:r>
          <a:r>
            <a:rPr lang="ru-RU" dirty="0" err="1"/>
            <a:t>транспортних</a:t>
          </a:r>
          <a:r>
            <a:rPr lang="ru-RU" dirty="0"/>
            <a:t> </a:t>
          </a:r>
          <a:r>
            <a:rPr lang="ru-RU" dirty="0" err="1"/>
            <a:t>засобів</a:t>
          </a:r>
          <a:r>
            <a:rPr lang="ru-RU" dirty="0"/>
            <a:t>;</a:t>
          </a:r>
        </a:p>
      </dgm:t>
    </dgm:pt>
    <dgm:pt modelId="{BE95D64F-E2CC-4641-ACA9-6593C8824299}" type="parTrans" cxnId="{04398DC9-1DA0-4B54-8666-F2778A940719}">
      <dgm:prSet/>
      <dgm:spPr/>
      <dgm:t>
        <a:bodyPr/>
        <a:lstStyle/>
        <a:p>
          <a:endParaRPr lang="ru-RU"/>
        </a:p>
      </dgm:t>
    </dgm:pt>
    <dgm:pt modelId="{E0A11A33-73A5-42D4-A127-DE7844DEF3B5}" type="sibTrans" cxnId="{04398DC9-1DA0-4B54-8666-F2778A940719}">
      <dgm:prSet/>
      <dgm:spPr/>
      <dgm:t>
        <a:bodyPr/>
        <a:lstStyle/>
        <a:p>
          <a:endParaRPr lang="ru-RU"/>
        </a:p>
      </dgm:t>
    </dgm:pt>
    <dgm:pt modelId="{B97E272C-0636-40B0-97AB-51F22F7DC405}">
      <dgm:prSet/>
      <dgm:spPr/>
      <dgm:t>
        <a:bodyPr/>
        <a:lstStyle/>
        <a:p>
          <a:r>
            <a:rPr lang="ru-RU"/>
            <a:t>туристичний збір.</a:t>
          </a:r>
        </a:p>
      </dgm:t>
    </dgm:pt>
    <dgm:pt modelId="{09965E3B-B42B-4CDB-99ED-7A5D5DAA0D29}" type="parTrans" cxnId="{23522E54-A95D-41F5-BD83-14A0AA9A2488}">
      <dgm:prSet/>
      <dgm:spPr/>
      <dgm:t>
        <a:bodyPr/>
        <a:lstStyle/>
        <a:p>
          <a:endParaRPr lang="ru-RU"/>
        </a:p>
      </dgm:t>
    </dgm:pt>
    <dgm:pt modelId="{DEB51FA2-39F5-43AB-AC9D-D178E946F15B}" type="sibTrans" cxnId="{23522E54-A95D-41F5-BD83-14A0AA9A2488}">
      <dgm:prSet/>
      <dgm:spPr/>
      <dgm:t>
        <a:bodyPr/>
        <a:lstStyle/>
        <a:p>
          <a:endParaRPr lang="ru-RU"/>
        </a:p>
      </dgm:t>
    </dgm:pt>
    <dgm:pt modelId="{593EC8FC-DC98-49D9-A582-3CD6DED415FD}">
      <dgm:prSet/>
      <dgm:spPr/>
      <dgm:t>
        <a:bodyPr/>
        <a:lstStyle/>
        <a:p>
          <a:endParaRPr lang="ru-RU"/>
        </a:p>
      </dgm:t>
    </dgm:pt>
    <dgm:pt modelId="{8581CBFC-73E9-4846-A2E2-7FA801FECC99}" type="parTrans" cxnId="{A73E3179-68AD-4805-8172-81BA8C8593A0}">
      <dgm:prSet/>
      <dgm:spPr/>
      <dgm:t>
        <a:bodyPr/>
        <a:lstStyle/>
        <a:p>
          <a:endParaRPr lang="ru-RU"/>
        </a:p>
      </dgm:t>
    </dgm:pt>
    <dgm:pt modelId="{5B6995F1-0D8F-4EB7-B078-86527BEDE388}" type="sibTrans" cxnId="{A73E3179-68AD-4805-8172-81BA8C8593A0}">
      <dgm:prSet/>
      <dgm:spPr/>
      <dgm:t>
        <a:bodyPr/>
        <a:lstStyle/>
        <a:p>
          <a:endParaRPr lang="ru-RU"/>
        </a:p>
      </dgm:t>
    </dgm:pt>
    <dgm:pt modelId="{698C7A17-DB4B-4A85-AE3C-218009A19F94}" type="pres">
      <dgm:prSet presAssocID="{877E4EAE-A416-493C-BD71-9500D1C044D3}" presName="Name0" presStyleCnt="0">
        <dgm:presLayoutVars>
          <dgm:dir/>
          <dgm:animLvl val="lvl"/>
          <dgm:resizeHandles val="exact"/>
        </dgm:presLayoutVars>
      </dgm:prSet>
      <dgm:spPr/>
    </dgm:pt>
    <dgm:pt modelId="{16EA103E-C4A2-4DF0-8800-15AADC0506F0}" type="pres">
      <dgm:prSet presAssocID="{DF9B2AFC-4C0E-4BB2-AFEF-1A4D2A5E6244}" presName="composite" presStyleCnt="0"/>
      <dgm:spPr/>
    </dgm:pt>
    <dgm:pt modelId="{CB8EEDC3-B774-4F9E-BD78-C49CD311FBFE}" type="pres">
      <dgm:prSet presAssocID="{DF9B2AFC-4C0E-4BB2-AFEF-1A4D2A5E62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8193D0E-7C2F-41ED-A858-E4FDDF615DD7}" type="pres">
      <dgm:prSet presAssocID="{DF9B2AFC-4C0E-4BB2-AFEF-1A4D2A5E6244}" presName="desTx" presStyleLbl="alignAccFollowNode1" presStyleIdx="0" presStyleCnt="3">
        <dgm:presLayoutVars>
          <dgm:bulletEnabled val="1"/>
        </dgm:presLayoutVars>
      </dgm:prSet>
      <dgm:spPr/>
    </dgm:pt>
    <dgm:pt modelId="{E3CACCAB-58F4-4E06-A376-F9840053B61E}" type="pres">
      <dgm:prSet presAssocID="{4A419B80-076F-4126-9D94-BC6619E74A72}" presName="space" presStyleCnt="0"/>
      <dgm:spPr/>
    </dgm:pt>
    <dgm:pt modelId="{38E6B8D0-11BC-4AF5-B02E-D624D8656793}" type="pres">
      <dgm:prSet presAssocID="{D91CDC54-F04A-4A40-B471-69D9352FC148}" presName="composite" presStyleCnt="0"/>
      <dgm:spPr/>
    </dgm:pt>
    <dgm:pt modelId="{EF3D9D33-202A-4AFF-81C4-F920E6F094ED}" type="pres">
      <dgm:prSet presAssocID="{D91CDC54-F04A-4A40-B471-69D9352FC1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3A6AB32-7711-4AA7-AE44-AE603F06BF89}" type="pres">
      <dgm:prSet presAssocID="{D91CDC54-F04A-4A40-B471-69D9352FC148}" presName="desTx" presStyleLbl="alignAccFollowNode1" presStyleIdx="1" presStyleCnt="3">
        <dgm:presLayoutVars>
          <dgm:bulletEnabled val="1"/>
        </dgm:presLayoutVars>
      </dgm:prSet>
      <dgm:spPr/>
    </dgm:pt>
    <dgm:pt modelId="{8F227A34-E97B-4DCA-B750-82519B0B4072}" type="pres">
      <dgm:prSet presAssocID="{1B86A997-914C-4D00-9386-17786622716E}" presName="space" presStyleCnt="0"/>
      <dgm:spPr/>
    </dgm:pt>
    <dgm:pt modelId="{7452170E-177F-465A-8351-EDD80243720E}" type="pres">
      <dgm:prSet presAssocID="{099D8B54-8FCB-4FFF-B00B-E6D14711EAD1}" presName="composite" presStyleCnt="0"/>
      <dgm:spPr/>
    </dgm:pt>
    <dgm:pt modelId="{85778480-88AB-4C4A-88D4-329C4D195693}" type="pres">
      <dgm:prSet presAssocID="{099D8B54-8FCB-4FFF-B00B-E6D14711EA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1D57759-6E59-4D71-9381-C32ECB376746}" type="pres">
      <dgm:prSet presAssocID="{099D8B54-8FCB-4FFF-B00B-E6D14711EAD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BE54402-6B71-4EC3-8629-EDAF6EEA1F74}" type="presOf" srcId="{D91CDC54-F04A-4A40-B471-69D9352FC148}" destId="{EF3D9D33-202A-4AFF-81C4-F920E6F094ED}" srcOrd="0" destOrd="0" presId="urn:microsoft.com/office/officeart/2005/8/layout/hList1"/>
    <dgm:cxn modelId="{B1604103-065C-4041-AFF7-D6B92E089147}" type="presOf" srcId="{4B7BB7FF-0571-4163-915D-50D1010DF239}" destId="{E8193D0E-7C2F-41ED-A858-E4FDDF615DD7}" srcOrd="0" destOrd="6" presId="urn:microsoft.com/office/officeart/2005/8/layout/hList1"/>
    <dgm:cxn modelId="{9B38250E-E941-4437-9D89-44E0AF752E9B}" type="presOf" srcId="{DF9B2AFC-4C0E-4BB2-AFEF-1A4D2A5E6244}" destId="{CB8EEDC3-B774-4F9E-BD78-C49CD311FBFE}" srcOrd="0" destOrd="0" presId="urn:microsoft.com/office/officeart/2005/8/layout/hList1"/>
    <dgm:cxn modelId="{D1D16818-6F83-4D30-8CC5-AB08DD242BAF}" type="presOf" srcId="{9BADF93D-BF20-47CE-A075-5E478F8F2F19}" destId="{D3A6AB32-7711-4AA7-AE44-AE603F06BF89}" srcOrd="0" destOrd="0" presId="urn:microsoft.com/office/officeart/2005/8/layout/hList1"/>
    <dgm:cxn modelId="{472E1D1D-2441-4C7C-8F55-0AF148B2A34C}" srcId="{D91CDC54-F04A-4A40-B471-69D9352FC148}" destId="{9BADF93D-BF20-47CE-A075-5E478F8F2F19}" srcOrd="0" destOrd="0" parTransId="{89CC5466-56A0-4AE1-8ED6-C3ACC572756C}" sibTransId="{667CC102-FF43-44BD-909E-D367E453E157}"/>
    <dgm:cxn modelId="{48155C21-E38B-4F99-9FB6-421718E80AA8}" type="presOf" srcId="{877E4EAE-A416-493C-BD71-9500D1C044D3}" destId="{698C7A17-DB4B-4A85-AE3C-218009A19F94}" srcOrd="0" destOrd="0" presId="urn:microsoft.com/office/officeart/2005/8/layout/hList1"/>
    <dgm:cxn modelId="{3611122A-C91B-4CB1-BC95-897EDF6BF663}" type="presOf" srcId="{B97E272C-0636-40B0-97AB-51F22F7DC405}" destId="{B1D57759-6E59-4D71-9381-C32ECB376746}" srcOrd="0" destOrd="1" presId="urn:microsoft.com/office/officeart/2005/8/layout/hList1"/>
    <dgm:cxn modelId="{E641C92A-1D38-435C-B681-F0CB483EB209}" type="presOf" srcId="{593EC8FC-DC98-49D9-A582-3CD6DED415FD}" destId="{B1D57759-6E59-4D71-9381-C32ECB376746}" srcOrd="0" destOrd="2" presId="urn:microsoft.com/office/officeart/2005/8/layout/hList1"/>
    <dgm:cxn modelId="{698F235D-A300-4E8F-9546-D68B6463E9DF}" type="presOf" srcId="{EC946F45-2AB9-44A8-8911-FEBFCE85F2A7}" destId="{E8193D0E-7C2F-41ED-A858-E4FDDF615DD7}" srcOrd="0" destOrd="5" presId="urn:microsoft.com/office/officeart/2005/8/layout/hList1"/>
    <dgm:cxn modelId="{1BBBE366-BDD1-467F-90B3-489E7092F73E}" srcId="{DF9B2AFC-4C0E-4BB2-AFEF-1A4D2A5E6244}" destId="{91E5DFEF-D419-4AD2-89B3-2EBBBE293F80}" srcOrd="3" destOrd="0" parTransId="{7C067D1A-574D-4B0D-B383-1C1F04566981}" sibTransId="{4E05AC7E-3BFD-41B0-B408-7DBF7F4B78ED}"/>
    <dgm:cxn modelId="{372CCA67-C2C4-40BB-95D9-4B5063042A5F}" srcId="{DF9B2AFC-4C0E-4BB2-AFEF-1A4D2A5E6244}" destId="{E7A25C68-122D-49BC-9E29-37016FC774AE}" srcOrd="0" destOrd="0" parTransId="{3EF78955-4496-448E-9FEC-0121BD8D9FA4}" sibTransId="{EED8797A-7C08-45E5-861F-928ED3380CE0}"/>
    <dgm:cxn modelId="{23522E54-A95D-41F5-BD83-14A0AA9A2488}" srcId="{099D8B54-8FCB-4FFF-B00B-E6D14711EAD1}" destId="{B97E272C-0636-40B0-97AB-51F22F7DC405}" srcOrd="1" destOrd="0" parTransId="{09965E3B-B42B-4CDB-99ED-7A5D5DAA0D29}" sibTransId="{DEB51FA2-39F5-43AB-AC9D-D178E946F15B}"/>
    <dgm:cxn modelId="{4CB12D75-4E6B-49EF-996F-0598A2DAE469}" srcId="{DF9B2AFC-4C0E-4BB2-AFEF-1A4D2A5E6244}" destId="{5FB1D793-90ED-4940-A808-A66A73B31297}" srcOrd="1" destOrd="0" parTransId="{468FE966-A1AB-433D-87BC-78E73173BF14}" sibTransId="{01DAAEB8-1904-4B56-9D11-267E04AC4C3B}"/>
    <dgm:cxn modelId="{A73E3179-68AD-4805-8172-81BA8C8593A0}" srcId="{099D8B54-8FCB-4FFF-B00B-E6D14711EAD1}" destId="{593EC8FC-DC98-49D9-A582-3CD6DED415FD}" srcOrd="2" destOrd="0" parTransId="{8581CBFC-73E9-4846-A2E2-7FA801FECC99}" sibTransId="{5B6995F1-0D8F-4EB7-B078-86527BEDE388}"/>
    <dgm:cxn modelId="{5FA65D59-F59D-47F4-937E-B84B1ED05035}" type="presOf" srcId="{91E5DFEF-D419-4AD2-89B3-2EBBBE293F80}" destId="{E8193D0E-7C2F-41ED-A858-E4FDDF615DD7}" srcOrd="0" destOrd="3" presId="urn:microsoft.com/office/officeart/2005/8/layout/hList1"/>
    <dgm:cxn modelId="{1ED3BF7D-0D90-4A59-B4A3-391A48ED4C80}" type="presOf" srcId="{099D8B54-8FCB-4FFF-B00B-E6D14711EAD1}" destId="{85778480-88AB-4C4A-88D4-329C4D195693}" srcOrd="0" destOrd="0" presId="urn:microsoft.com/office/officeart/2005/8/layout/hList1"/>
    <dgm:cxn modelId="{8B9C4F82-0289-44D2-AF5A-78DE5C72C673}" type="presOf" srcId="{9290666E-C825-4CE0-837F-A1CA0999C6CD}" destId="{D3A6AB32-7711-4AA7-AE44-AE603F06BF89}" srcOrd="0" destOrd="1" presId="urn:microsoft.com/office/officeart/2005/8/layout/hList1"/>
    <dgm:cxn modelId="{FA0C4085-185D-4620-93E5-DD68874A7E2B}" type="presOf" srcId="{3371C2D2-D8FC-46D2-BA3C-F60A91222BE2}" destId="{B1D57759-6E59-4D71-9381-C32ECB376746}" srcOrd="0" destOrd="0" presId="urn:microsoft.com/office/officeart/2005/8/layout/hList1"/>
    <dgm:cxn modelId="{EF86A78E-30ED-4970-8849-20F236335F56}" type="presOf" srcId="{1619A832-F3FD-44D8-AEA5-CF4DDB874F35}" destId="{E8193D0E-7C2F-41ED-A858-E4FDDF615DD7}" srcOrd="0" destOrd="4" presId="urn:microsoft.com/office/officeart/2005/8/layout/hList1"/>
    <dgm:cxn modelId="{DD742B94-5123-4846-88C3-1E47F5F59BB5}" srcId="{877E4EAE-A416-493C-BD71-9500D1C044D3}" destId="{DF9B2AFC-4C0E-4BB2-AFEF-1A4D2A5E6244}" srcOrd="0" destOrd="0" parTransId="{F7182B7C-D1AF-47EF-9392-AC73F923BA8E}" sibTransId="{4A419B80-076F-4126-9D94-BC6619E74A72}"/>
    <dgm:cxn modelId="{EBBCE398-5F20-4F78-990A-1D0DB256D055}" srcId="{DF9B2AFC-4C0E-4BB2-AFEF-1A4D2A5E6244}" destId="{EC946F45-2AB9-44A8-8911-FEBFCE85F2A7}" srcOrd="5" destOrd="0" parTransId="{1D412B6D-D80B-417B-AC24-611C36065F95}" sibTransId="{491B7DC4-E612-41BA-95BE-142DB81502B4}"/>
    <dgm:cxn modelId="{AD7637AC-3954-4E4D-AAD2-EE3F013132D0}" type="presOf" srcId="{E7A25C68-122D-49BC-9E29-37016FC774AE}" destId="{E8193D0E-7C2F-41ED-A858-E4FDDF615DD7}" srcOrd="0" destOrd="0" presId="urn:microsoft.com/office/officeart/2005/8/layout/hList1"/>
    <dgm:cxn modelId="{C95743B9-3A4D-492A-B293-A4416F0F809E}" type="presOf" srcId="{5FB1D793-90ED-4940-A808-A66A73B31297}" destId="{E8193D0E-7C2F-41ED-A858-E4FDDF615DD7}" srcOrd="0" destOrd="1" presId="urn:microsoft.com/office/officeart/2005/8/layout/hList1"/>
    <dgm:cxn modelId="{DC3BF8BB-6E5A-48F5-8776-888E430F5B00}" srcId="{DF9B2AFC-4C0E-4BB2-AFEF-1A4D2A5E6244}" destId="{1619A832-F3FD-44D8-AEA5-CF4DDB874F35}" srcOrd="4" destOrd="0" parTransId="{459D9136-96FD-4163-8035-19F29CCA731F}" sibTransId="{8DB663D4-8143-4D87-8847-5F7EEAF657E7}"/>
    <dgm:cxn modelId="{7C5CFBC5-86E6-42B9-A039-2C63EE797C3C}" srcId="{877E4EAE-A416-493C-BD71-9500D1C044D3}" destId="{D91CDC54-F04A-4A40-B471-69D9352FC148}" srcOrd="1" destOrd="0" parTransId="{0DB609EB-92BF-43A0-B9FA-A1852818968D}" sibTransId="{1B86A997-914C-4D00-9386-17786622716E}"/>
    <dgm:cxn modelId="{88A87DC6-D785-4D52-9CD7-AF80B6485B4C}" srcId="{DF9B2AFC-4C0E-4BB2-AFEF-1A4D2A5E6244}" destId="{4B7BB7FF-0571-4163-915D-50D1010DF239}" srcOrd="6" destOrd="0" parTransId="{7CFEC526-D259-4CB9-92D7-51D9AC5F62E6}" sibTransId="{6DD08C7B-32F1-4986-AA98-87D8FF137623}"/>
    <dgm:cxn modelId="{04398DC9-1DA0-4B54-8666-F2778A940719}" srcId="{099D8B54-8FCB-4FFF-B00B-E6D14711EAD1}" destId="{3371C2D2-D8FC-46D2-BA3C-F60A91222BE2}" srcOrd="0" destOrd="0" parTransId="{BE95D64F-E2CC-4641-ACA9-6593C8824299}" sibTransId="{E0A11A33-73A5-42D4-A127-DE7844DEF3B5}"/>
    <dgm:cxn modelId="{B02841D6-406F-45AD-9FFC-A08544CEABA2}" srcId="{877E4EAE-A416-493C-BD71-9500D1C044D3}" destId="{099D8B54-8FCB-4FFF-B00B-E6D14711EAD1}" srcOrd="2" destOrd="0" parTransId="{5E89AC90-CBB1-4260-AFE1-4CFEB891CC2C}" sibTransId="{CC46A081-B20B-4F3B-A5D3-C7557FBC00B0}"/>
    <dgm:cxn modelId="{553BA8E4-427E-4933-AE32-F36FFCB30951}" srcId="{D91CDC54-F04A-4A40-B471-69D9352FC148}" destId="{9290666E-C825-4CE0-837F-A1CA0999C6CD}" srcOrd="1" destOrd="0" parTransId="{C1106EAF-8BC9-405D-8AF9-2F695E03E55E}" sibTransId="{53DBA0E9-3BB2-48C1-A362-BE6AFFFE4F94}"/>
    <dgm:cxn modelId="{CD992CF7-7F9D-40B7-8C5E-8A7D887EF80E}" srcId="{DF9B2AFC-4C0E-4BB2-AFEF-1A4D2A5E6244}" destId="{937A04FE-52E2-4935-BC51-F385FBDA2310}" srcOrd="2" destOrd="0" parTransId="{04A5B635-B4CE-416F-AAE7-80FC39C84958}" sibTransId="{8E3565D0-9C1A-48A0-9E89-B85550D1E15C}"/>
    <dgm:cxn modelId="{5A6D95F8-92B1-410A-907E-60EC7F17537B}" type="presOf" srcId="{937A04FE-52E2-4935-BC51-F385FBDA2310}" destId="{E8193D0E-7C2F-41ED-A858-E4FDDF615DD7}" srcOrd="0" destOrd="2" presId="urn:microsoft.com/office/officeart/2005/8/layout/hList1"/>
    <dgm:cxn modelId="{F968ADEE-8911-4131-AB6A-434A5DE59ED5}" type="presParOf" srcId="{698C7A17-DB4B-4A85-AE3C-218009A19F94}" destId="{16EA103E-C4A2-4DF0-8800-15AADC0506F0}" srcOrd="0" destOrd="0" presId="urn:microsoft.com/office/officeart/2005/8/layout/hList1"/>
    <dgm:cxn modelId="{C383B3EF-F8D5-412C-B450-8936D8059A84}" type="presParOf" srcId="{16EA103E-C4A2-4DF0-8800-15AADC0506F0}" destId="{CB8EEDC3-B774-4F9E-BD78-C49CD311FBFE}" srcOrd="0" destOrd="0" presId="urn:microsoft.com/office/officeart/2005/8/layout/hList1"/>
    <dgm:cxn modelId="{2984B84E-8190-4866-AFA8-7F61EE46867B}" type="presParOf" srcId="{16EA103E-C4A2-4DF0-8800-15AADC0506F0}" destId="{E8193D0E-7C2F-41ED-A858-E4FDDF615DD7}" srcOrd="1" destOrd="0" presId="urn:microsoft.com/office/officeart/2005/8/layout/hList1"/>
    <dgm:cxn modelId="{647AD438-DBC8-4414-887C-14E805755C7B}" type="presParOf" srcId="{698C7A17-DB4B-4A85-AE3C-218009A19F94}" destId="{E3CACCAB-58F4-4E06-A376-F9840053B61E}" srcOrd="1" destOrd="0" presId="urn:microsoft.com/office/officeart/2005/8/layout/hList1"/>
    <dgm:cxn modelId="{4520005B-6635-4AD1-AC6E-0BFB3732D90E}" type="presParOf" srcId="{698C7A17-DB4B-4A85-AE3C-218009A19F94}" destId="{38E6B8D0-11BC-4AF5-B02E-D624D8656793}" srcOrd="2" destOrd="0" presId="urn:microsoft.com/office/officeart/2005/8/layout/hList1"/>
    <dgm:cxn modelId="{F6E614D0-18CC-4FF4-9224-651E47EDDED1}" type="presParOf" srcId="{38E6B8D0-11BC-4AF5-B02E-D624D8656793}" destId="{EF3D9D33-202A-4AFF-81C4-F920E6F094ED}" srcOrd="0" destOrd="0" presId="urn:microsoft.com/office/officeart/2005/8/layout/hList1"/>
    <dgm:cxn modelId="{D00D71CC-345C-4F4E-99CA-D71D68E95E25}" type="presParOf" srcId="{38E6B8D0-11BC-4AF5-B02E-D624D8656793}" destId="{D3A6AB32-7711-4AA7-AE44-AE603F06BF89}" srcOrd="1" destOrd="0" presId="urn:microsoft.com/office/officeart/2005/8/layout/hList1"/>
    <dgm:cxn modelId="{7FCECBF2-5937-4836-9DB1-DAF16D7E5E80}" type="presParOf" srcId="{698C7A17-DB4B-4A85-AE3C-218009A19F94}" destId="{8F227A34-E97B-4DCA-B750-82519B0B4072}" srcOrd="3" destOrd="0" presId="urn:microsoft.com/office/officeart/2005/8/layout/hList1"/>
    <dgm:cxn modelId="{F8CB8E59-0062-4A02-B252-C2C529A66CA2}" type="presParOf" srcId="{698C7A17-DB4B-4A85-AE3C-218009A19F94}" destId="{7452170E-177F-465A-8351-EDD80243720E}" srcOrd="4" destOrd="0" presId="urn:microsoft.com/office/officeart/2005/8/layout/hList1"/>
    <dgm:cxn modelId="{A4A4B77A-79B1-4CC4-A8C0-42AD583BD3A8}" type="presParOf" srcId="{7452170E-177F-465A-8351-EDD80243720E}" destId="{85778480-88AB-4C4A-88D4-329C4D195693}" srcOrd="0" destOrd="0" presId="urn:microsoft.com/office/officeart/2005/8/layout/hList1"/>
    <dgm:cxn modelId="{6FA1E372-9082-4F73-9CA6-D4CCF983DF50}" type="presParOf" srcId="{7452170E-177F-465A-8351-EDD80243720E}" destId="{B1D57759-6E59-4D71-9381-C32ECB3767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3787C-98E6-4512-881B-92E1DE1D7E0C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D4AFE62-0491-4D54-823E-984F2AF6AFF6}">
      <dgm:prSet/>
      <dgm:spPr/>
      <dgm:t>
        <a:bodyPr/>
        <a:lstStyle/>
        <a:p>
          <a:r>
            <a:rPr lang="ru-RU" b="1"/>
            <a:t>Суб'єкт податку (платник податку) </a:t>
          </a:r>
          <a:r>
            <a:rPr lang="ru-RU"/>
            <a:t>— суб'єкт податкового правовідношення, який має, отримує(передає) предмети оподаткування чи здійснює діяльність яка є предметом оподаткування, і реалізує(має) податкові обов'язки і права встановлені законодавством про податки і збори.</a:t>
          </a:r>
          <a:endParaRPr lang="uk-UA"/>
        </a:p>
      </dgm:t>
    </dgm:pt>
    <dgm:pt modelId="{FE9892EA-83FA-4902-BCFF-5F9048E71D90}" type="parTrans" cxnId="{A1F6CEA4-ECFB-471C-8F5D-B4C7DF19AE46}">
      <dgm:prSet/>
      <dgm:spPr/>
      <dgm:t>
        <a:bodyPr/>
        <a:lstStyle/>
        <a:p>
          <a:endParaRPr lang="ru-RU"/>
        </a:p>
      </dgm:t>
    </dgm:pt>
    <dgm:pt modelId="{86979371-D2FC-49B8-B195-EEF574ED59CB}" type="sibTrans" cxnId="{A1F6CEA4-ECFB-471C-8F5D-B4C7DF19AE46}">
      <dgm:prSet/>
      <dgm:spPr/>
      <dgm:t>
        <a:bodyPr/>
        <a:lstStyle/>
        <a:p>
          <a:endParaRPr lang="ru-RU"/>
        </a:p>
      </dgm:t>
    </dgm:pt>
    <dgm:pt modelId="{0F870FCD-2257-4E60-89B1-F38E26D1A68E}">
      <dgm:prSet/>
      <dgm:spPr/>
      <dgm:t>
        <a:bodyPr/>
        <a:lstStyle/>
        <a:p>
          <a:r>
            <a:rPr lang="ru-RU" b="1"/>
            <a:t>Об'єкт оподаткування </a:t>
          </a:r>
          <a:r>
            <a:rPr lang="ru-RU"/>
            <a:t>— визначена в податковому законодавстві обставина суспільного чи господарського життя, сполучена з впливом на предмет податку, яка зумовлює чи передбачає появу у суб'єкта податку суспільного блага і виступає в якості юридичної підстави виникнення обов'язку сплати податку.;</a:t>
          </a:r>
          <a:endParaRPr lang="uk-UA"/>
        </a:p>
      </dgm:t>
    </dgm:pt>
    <dgm:pt modelId="{098DB8FF-CF9D-4BE6-84DA-3DC55FAFF9BF}" type="parTrans" cxnId="{4C37B473-E045-422B-9C95-9A08E3F4592D}">
      <dgm:prSet/>
      <dgm:spPr/>
      <dgm:t>
        <a:bodyPr/>
        <a:lstStyle/>
        <a:p>
          <a:endParaRPr lang="ru-RU"/>
        </a:p>
      </dgm:t>
    </dgm:pt>
    <dgm:pt modelId="{DB438434-D00C-4EA6-8BE7-E61859EA6BCE}" type="sibTrans" cxnId="{4C37B473-E045-422B-9C95-9A08E3F4592D}">
      <dgm:prSet/>
      <dgm:spPr/>
      <dgm:t>
        <a:bodyPr/>
        <a:lstStyle/>
        <a:p>
          <a:endParaRPr lang="ru-RU"/>
        </a:p>
      </dgm:t>
    </dgm:pt>
    <dgm:pt modelId="{286FB5DA-2F94-42E4-995C-8F16AFA5539C}">
      <dgm:prSet/>
      <dgm:spPr/>
      <dgm:t>
        <a:bodyPr/>
        <a:lstStyle/>
        <a:p>
          <a:r>
            <a:rPr lang="ru-RU" b="1"/>
            <a:t>Податкова ставка </a:t>
          </a:r>
          <a:r>
            <a:rPr lang="ru-RU"/>
            <a:t>— законодавчо визначена величина податкових нарахувань на одиницю виміру бази оподаткування.</a:t>
          </a:r>
          <a:endParaRPr lang="uk-UA"/>
        </a:p>
      </dgm:t>
    </dgm:pt>
    <dgm:pt modelId="{1EEA9AAB-6A1B-4B4F-B0C8-ECAD869EE476}" type="parTrans" cxnId="{0BF5EB28-BB34-4D02-9202-FE3213BAEC87}">
      <dgm:prSet/>
      <dgm:spPr/>
      <dgm:t>
        <a:bodyPr/>
        <a:lstStyle/>
        <a:p>
          <a:endParaRPr lang="ru-RU"/>
        </a:p>
      </dgm:t>
    </dgm:pt>
    <dgm:pt modelId="{96ADECEB-EAA1-42CB-852F-995FE17D183C}" type="sibTrans" cxnId="{0BF5EB28-BB34-4D02-9202-FE3213BAEC87}">
      <dgm:prSet/>
      <dgm:spPr/>
      <dgm:t>
        <a:bodyPr/>
        <a:lstStyle/>
        <a:p>
          <a:endParaRPr lang="ru-RU"/>
        </a:p>
      </dgm:t>
    </dgm:pt>
    <dgm:pt modelId="{B02F574E-6BB9-4554-9731-B7E920B7D3B9}" type="pres">
      <dgm:prSet presAssocID="{F1C3787C-98E6-4512-881B-92E1DE1D7E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3C50AFA-8A57-49D5-A0E9-11D173ECA63D}" type="pres">
      <dgm:prSet presAssocID="{AD4AFE62-0491-4D54-823E-984F2AF6AFF6}" presName="circle1" presStyleLbl="node1" presStyleIdx="0" presStyleCnt="3"/>
      <dgm:spPr/>
    </dgm:pt>
    <dgm:pt modelId="{336E1390-FB32-48BC-A612-16B8389FAFC2}" type="pres">
      <dgm:prSet presAssocID="{AD4AFE62-0491-4D54-823E-984F2AF6AFF6}" presName="space" presStyleCnt="0"/>
      <dgm:spPr/>
    </dgm:pt>
    <dgm:pt modelId="{18487314-295B-4C5B-A691-F458C2E08253}" type="pres">
      <dgm:prSet presAssocID="{AD4AFE62-0491-4D54-823E-984F2AF6AFF6}" presName="rect1" presStyleLbl="alignAcc1" presStyleIdx="0" presStyleCnt="3"/>
      <dgm:spPr/>
    </dgm:pt>
    <dgm:pt modelId="{461A2AFB-B104-4807-AA23-6E6A044E082A}" type="pres">
      <dgm:prSet presAssocID="{0F870FCD-2257-4E60-89B1-F38E26D1A68E}" presName="vertSpace2" presStyleLbl="node1" presStyleIdx="0" presStyleCnt="3"/>
      <dgm:spPr/>
    </dgm:pt>
    <dgm:pt modelId="{949DFECB-634D-4692-B0AE-400D7AB37EDC}" type="pres">
      <dgm:prSet presAssocID="{0F870FCD-2257-4E60-89B1-F38E26D1A68E}" presName="circle2" presStyleLbl="node1" presStyleIdx="1" presStyleCnt="3"/>
      <dgm:spPr/>
    </dgm:pt>
    <dgm:pt modelId="{9D7E47B7-DFF8-4D93-AF47-95E779208686}" type="pres">
      <dgm:prSet presAssocID="{0F870FCD-2257-4E60-89B1-F38E26D1A68E}" presName="rect2" presStyleLbl="alignAcc1" presStyleIdx="1" presStyleCnt="3"/>
      <dgm:spPr/>
    </dgm:pt>
    <dgm:pt modelId="{4D72323E-D9B0-4773-AF3D-644F9D634691}" type="pres">
      <dgm:prSet presAssocID="{286FB5DA-2F94-42E4-995C-8F16AFA5539C}" presName="vertSpace3" presStyleLbl="node1" presStyleIdx="1" presStyleCnt="3"/>
      <dgm:spPr/>
    </dgm:pt>
    <dgm:pt modelId="{681B3CCA-5B70-4F54-BE96-1107F59F4715}" type="pres">
      <dgm:prSet presAssocID="{286FB5DA-2F94-42E4-995C-8F16AFA5539C}" presName="circle3" presStyleLbl="node1" presStyleIdx="2" presStyleCnt="3"/>
      <dgm:spPr/>
    </dgm:pt>
    <dgm:pt modelId="{42447027-0DCC-4329-8F68-E904E3EA7695}" type="pres">
      <dgm:prSet presAssocID="{286FB5DA-2F94-42E4-995C-8F16AFA5539C}" presName="rect3" presStyleLbl="alignAcc1" presStyleIdx="2" presStyleCnt="3"/>
      <dgm:spPr/>
    </dgm:pt>
    <dgm:pt modelId="{8C03A3E5-E579-4C73-81AE-AF8C71AD19D0}" type="pres">
      <dgm:prSet presAssocID="{AD4AFE62-0491-4D54-823E-984F2AF6AFF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EAB126D-D2B2-4D8A-A094-6C0C8509872A}" type="pres">
      <dgm:prSet presAssocID="{0F870FCD-2257-4E60-89B1-F38E26D1A68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D3B1849-F1FC-4285-AF41-F450287A92D7}" type="pres">
      <dgm:prSet presAssocID="{286FB5DA-2F94-42E4-995C-8F16AFA5539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BF5EB28-BB34-4D02-9202-FE3213BAEC87}" srcId="{F1C3787C-98E6-4512-881B-92E1DE1D7E0C}" destId="{286FB5DA-2F94-42E4-995C-8F16AFA5539C}" srcOrd="2" destOrd="0" parTransId="{1EEA9AAB-6A1B-4B4F-B0C8-ECAD869EE476}" sibTransId="{96ADECEB-EAA1-42CB-852F-995FE17D183C}"/>
    <dgm:cxn modelId="{D30D0264-F5E5-4883-8538-38B0B6862E0C}" type="presOf" srcId="{286FB5DA-2F94-42E4-995C-8F16AFA5539C}" destId="{42447027-0DCC-4329-8F68-E904E3EA7695}" srcOrd="0" destOrd="0" presId="urn:microsoft.com/office/officeart/2005/8/layout/target3"/>
    <dgm:cxn modelId="{9EF5EF49-6073-4EF2-B0BB-3CACD8EB13DF}" type="presOf" srcId="{AD4AFE62-0491-4D54-823E-984F2AF6AFF6}" destId="{8C03A3E5-E579-4C73-81AE-AF8C71AD19D0}" srcOrd="1" destOrd="0" presId="urn:microsoft.com/office/officeart/2005/8/layout/target3"/>
    <dgm:cxn modelId="{4C37B473-E045-422B-9C95-9A08E3F4592D}" srcId="{F1C3787C-98E6-4512-881B-92E1DE1D7E0C}" destId="{0F870FCD-2257-4E60-89B1-F38E26D1A68E}" srcOrd="1" destOrd="0" parTransId="{098DB8FF-CF9D-4BE6-84DA-3DC55FAFF9BF}" sibTransId="{DB438434-D00C-4EA6-8BE7-E61859EA6BCE}"/>
    <dgm:cxn modelId="{7792957E-0A31-4E47-9ED0-E0DAD25BE966}" type="presOf" srcId="{0F870FCD-2257-4E60-89B1-F38E26D1A68E}" destId="{4EAB126D-D2B2-4D8A-A094-6C0C8509872A}" srcOrd="1" destOrd="0" presId="urn:microsoft.com/office/officeart/2005/8/layout/target3"/>
    <dgm:cxn modelId="{A1F6CEA4-ECFB-471C-8F5D-B4C7DF19AE46}" srcId="{F1C3787C-98E6-4512-881B-92E1DE1D7E0C}" destId="{AD4AFE62-0491-4D54-823E-984F2AF6AFF6}" srcOrd="0" destOrd="0" parTransId="{FE9892EA-83FA-4902-BCFF-5F9048E71D90}" sibTransId="{86979371-D2FC-49B8-B195-EEF574ED59CB}"/>
    <dgm:cxn modelId="{2F23CBA7-96CE-46A1-915C-8894D9D8CE53}" type="presOf" srcId="{286FB5DA-2F94-42E4-995C-8F16AFA5539C}" destId="{CD3B1849-F1FC-4285-AF41-F450287A92D7}" srcOrd="1" destOrd="0" presId="urn:microsoft.com/office/officeart/2005/8/layout/target3"/>
    <dgm:cxn modelId="{A8C81BC6-4F02-404F-97F0-1CCC55A5A423}" type="presOf" srcId="{AD4AFE62-0491-4D54-823E-984F2AF6AFF6}" destId="{18487314-295B-4C5B-A691-F458C2E08253}" srcOrd="0" destOrd="0" presId="urn:microsoft.com/office/officeart/2005/8/layout/target3"/>
    <dgm:cxn modelId="{FA2E2EE0-63AB-4EEE-B937-E2D9B66DBEFA}" type="presOf" srcId="{F1C3787C-98E6-4512-881B-92E1DE1D7E0C}" destId="{B02F574E-6BB9-4554-9731-B7E920B7D3B9}" srcOrd="0" destOrd="0" presId="urn:microsoft.com/office/officeart/2005/8/layout/target3"/>
    <dgm:cxn modelId="{61AB13F9-4328-49BE-B18D-C7922AA090AC}" type="presOf" srcId="{0F870FCD-2257-4E60-89B1-F38E26D1A68E}" destId="{9D7E47B7-DFF8-4D93-AF47-95E779208686}" srcOrd="0" destOrd="0" presId="urn:microsoft.com/office/officeart/2005/8/layout/target3"/>
    <dgm:cxn modelId="{E15C4CEB-56E9-4D1D-AB21-099B3CBCE8FC}" type="presParOf" srcId="{B02F574E-6BB9-4554-9731-B7E920B7D3B9}" destId="{63C50AFA-8A57-49D5-A0E9-11D173ECA63D}" srcOrd="0" destOrd="0" presId="urn:microsoft.com/office/officeart/2005/8/layout/target3"/>
    <dgm:cxn modelId="{9375088C-305E-4401-A8E3-1E1FCDAE0E55}" type="presParOf" srcId="{B02F574E-6BB9-4554-9731-B7E920B7D3B9}" destId="{336E1390-FB32-48BC-A612-16B8389FAFC2}" srcOrd="1" destOrd="0" presId="urn:microsoft.com/office/officeart/2005/8/layout/target3"/>
    <dgm:cxn modelId="{6FC7DCD4-287C-49F0-A8D6-94065F28ADD8}" type="presParOf" srcId="{B02F574E-6BB9-4554-9731-B7E920B7D3B9}" destId="{18487314-295B-4C5B-A691-F458C2E08253}" srcOrd="2" destOrd="0" presId="urn:microsoft.com/office/officeart/2005/8/layout/target3"/>
    <dgm:cxn modelId="{F2C6D84C-0F63-4129-AE9C-F37E72091F7A}" type="presParOf" srcId="{B02F574E-6BB9-4554-9731-B7E920B7D3B9}" destId="{461A2AFB-B104-4807-AA23-6E6A044E082A}" srcOrd="3" destOrd="0" presId="urn:microsoft.com/office/officeart/2005/8/layout/target3"/>
    <dgm:cxn modelId="{228C799F-D2CC-47DA-BFD3-EB967C9AB503}" type="presParOf" srcId="{B02F574E-6BB9-4554-9731-B7E920B7D3B9}" destId="{949DFECB-634D-4692-B0AE-400D7AB37EDC}" srcOrd="4" destOrd="0" presId="urn:microsoft.com/office/officeart/2005/8/layout/target3"/>
    <dgm:cxn modelId="{6CDD3EB5-BF5E-47BE-858E-F064AEC247E8}" type="presParOf" srcId="{B02F574E-6BB9-4554-9731-B7E920B7D3B9}" destId="{9D7E47B7-DFF8-4D93-AF47-95E779208686}" srcOrd="5" destOrd="0" presId="urn:microsoft.com/office/officeart/2005/8/layout/target3"/>
    <dgm:cxn modelId="{7EAC2CFC-C083-421D-B0CB-0D7167C8A2C5}" type="presParOf" srcId="{B02F574E-6BB9-4554-9731-B7E920B7D3B9}" destId="{4D72323E-D9B0-4773-AF3D-644F9D634691}" srcOrd="6" destOrd="0" presId="urn:microsoft.com/office/officeart/2005/8/layout/target3"/>
    <dgm:cxn modelId="{5FC848C6-2A39-4B1C-A217-19CCD85478B5}" type="presParOf" srcId="{B02F574E-6BB9-4554-9731-B7E920B7D3B9}" destId="{681B3CCA-5B70-4F54-BE96-1107F59F4715}" srcOrd="7" destOrd="0" presId="urn:microsoft.com/office/officeart/2005/8/layout/target3"/>
    <dgm:cxn modelId="{9FBF717F-5003-4EC5-96CB-361672E4A23C}" type="presParOf" srcId="{B02F574E-6BB9-4554-9731-B7E920B7D3B9}" destId="{42447027-0DCC-4329-8F68-E904E3EA7695}" srcOrd="8" destOrd="0" presId="urn:microsoft.com/office/officeart/2005/8/layout/target3"/>
    <dgm:cxn modelId="{1427C91D-DD0E-4AB1-B746-4D4F702C00A5}" type="presParOf" srcId="{B02F574E-6BB9-4554-9731-B7E920B7D3B9}" destId="{8C03A3E5-E579-4C73-81AE-AF8C71AD19D0}" srcOrd="9" destOrd="0" presId="urn:microsoft.com/office/officeart/2005/8/layout/target3"/>
    <dgm:cxn modelId="{F2F2BE34-CEB9-4406-A766-9A5C7B653DAF}" type="presParOf" srcId="{B02F574E-6BB9-4554-9731-B7E920B7D3B9}" destId="{4EAB126D-D2B2-4D8A-A094-6C0C8509872A}" srcOrd="10" destOrd="0" presId="urn:microsoft.com/office/officeart/2005/8/layout/target3"/>
    <dgm:cxn modelId="{F5D4AE2D-B1D1-4254-B07A-9537A492AD02}" type="presParOf" srcId="{B02F574E-6BB9-4554-9731-B7E920B7D3B9}" destId="{CD3B1849-F1FC-4285-AF41-F450287A92D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4CD33-8373-47D9-B9AA-ED5EFA445EC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CA472DB-B08C-411D-9CEF-FFAE0F311184}">
      <dgm:prSet custT="1"/>
      <dgm:spPr/>
      <dgm:t>
        <a:bodyPr/>
        <a:lstStyle/>
        <a:p>
          <a:pPr algn="ctr"/>
          <a:r>
            <a:rPr lang="ru-RU" sz="4800"/>
            <a:t>ЧОД = Доходи ФОП – Витрати ФОП</a:t>
          </a:r>
          <a:endParaRPr lang="uk-UA" sz="4800"/>
        </a:p>
      </dgm:t>
    </dgm:pt>
    <dgm:pt modelId="{7EB1405B-EE53-4504-A75B-AA4359C3305F}" type="parTrans" cxnId="{EE4021BB-56EE-421C-A5B9-E118646DA8E8}">
      <dgm:prSet/>
      <dgm:spPr/>
      <dgm:t>
        <a:bodyPr/>
        <a:lstStyle/>
        <a:p>
          <a:endParaRPr lang="ru-RU"/>
        </a:p>
      </dgm:t>
    </dgm:pt>
    <dgm:pt modelId="{71231A63-3088-4EF0-8790-E91CA42C748A}" type="sibTrans" cxnId="{EE4021BB-56EE-421C-A5B9-E118646DA8E8}">
      <dgm:prSet/>
      <dgm:spPr/>
      <dgm:t>
        <a:bodyPr/>
        <a:lstStyle/>
        <a:p>
          <a:endParaRPr lang="ru-RU"/>
        </a:p>
      </dgm:t>
    </dgm:pt>
    <dgm:pt modelId="{66663119-D3C2-444A-8703-37561D1C9E7F}" type="pres">
      <dgm:prSet presAssocID="{3E24CD33-8373-47D9-B9AA-ED5EFA445ECB}" presName="linear" presStyleCnt="0">
        <dgm:presLayoutVars>
          <dgm:animLvl val="lvl"/>
          <dgm:resizeHandles val="exact"/>
        </dgm:presLayoutVars>
      </dgm:prSet>
      <dgm:spPr/>
    </dgm:pt>
    <dgm:pt modelId="{BD1A3DDB-6E12-4CEC-ADE8-5748DACBF629}" type="pres">
      <dgm:prSet presAssocID="{6CA472DB-B08C-411D-9CEF-FFAE0F31118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070D2AF-D298-4EDB-AB82-3539364B6465}" type="presOf" srcId="{6CA472DB-B08C-411D-9CEF-FFAE0F311184}" destId="{BD1A3DDB-6E12-4CEC-ADE8-5748DACBF629}" srcOrd="0" destOrd="0" presId="urn:microsoft.com/office/officeart/2005/8/layout/vList2"/>
    <dgm:cxn modelId="{F60091B5-F62A-4963-9254-5650C872D3F4}" type="presOf" srcId="{3E24CD33-8373-47D9-B9AA-ED5EFA445ECB}" destId="{66663119-D3C2-444A-8703-37561D1C9E7F}" srcOrd="0" destOrd="0" presId="urn:microsoft.com/office/officeart/2005/8/layout/vList2"/>
    <dgm:cxn modelId="{EE4021BB-56EE-421C-A5B9-E118646DA8E8}" srcId="{3E24CD33-8373-47D9-B9AA-ED5EFA445ECB}" destId="{6CA472DB-B08C-411D-9CEF-FFAE0F311184}" srcOrd="0" destOrd="0" parTransId="{7EB1405B-EE53-4504-A75B-AA4359C3305F}" sibTransId="{71231A63-3088-4EF0-8790-E91CA42C748A}"/>
    <dgm:cxn modelId="{F7C0CE15-8987-4ECA-AA69-EF85B39F615D}" type="presParOf" srcId="{66663119-D3C2-444A-8703-37561D1C9E7F}" destId="{BD1A3DDB-6E12-4CEC-ADE8-5748DACBF6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775C7-91E3-4222-ABA5-A22AA7381BF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AE1A18E-6670-4740-9A15-F6AD03CA8609}">
      <dgm:prSet/>
      <dgm:spPr/>
      <dgm:t>
        <a:bodyPr/>
        <a:lstStyle/>
        <a:p>
          <a:r>
            <a:rPr lang="ru-RU"/>
            <a:t>бути резидентом України</a:t>
          </a:r>
          <a:endParaRPr lang="uk-UA"/>
        </a:p>
      </dgm:t>
    </dgm:pt>
    <dgm:pt modelId="{24CF087D-A7D1-4CFA-AB50-843B9E9A6196}" type="parTrans" cxnId="{07627E76-CDF3-4CC7-B495-259C28E3E234}">
      <dgm:prSet/>
      <dgm:spPr/>
      <dgm:t>
        <a:bodyPr/>
        <a:lstStyle/>
        <a:p>
          <a:endParaRPr lang="ru-RU"/>
        </a:p>
      </dgm:t>
    </dgm:pt>
    <dgm:pt modelId="{52276F00-6367-4D6E-A2F9-4595F09CBC06}" type="sibTrans" cxnId="{07627E76-CDF3-4CC7-B495-259C28E3E234}">
      <dgm:prSet/>
      <dgm:spPr/>
      <dgm:t>
        <a:bodyPr/>
        <a:lstStyle/>
        <a:p>
          <a:endParaRPr lang="ru-RU"/>
        </a:p>
      </dgm:t>
    </dgm:pt>
    <dgm:pt modelId="{BA76F530-BD1B-43B5-B62F-AD95317CFED2}">
      <dgm:prSet/>
      <dgm:spPr/>
      <dgm:t>
        <a:bodyPr/>
        <a:lstStyle/>
        <a:p>
          <a:r>
            <a:rPr lang="ru-RU"/>
            <a:t>не мати боргу перед державою</a:t>
          </a:r>
          <a:endParaRPr lang="uk-UA"/>
        </a:p>
      </dgm:t>
    </dgm:pt>
    <dgm:pt modelId="{24CA9FF0-B6E1-410C-A6FF-94E27EDAA58A}" type="parTrans" cxnId="{71179275-4DB2-45DB-BD64-347EA9BD44BA}">
      <dgm:prSet/>
      <dgm:spPr/>
      <dgm:t>
        <a:bodyPr/>
        <a:lstStyle/>
        <a:p>
          <a:endParaRPr lang="ru-RU"/>
        </a:p>
      </dgm:t>
    </dgm:pt>
    <dgm:pt modelId="{6A8485B6-EFD5-4BEA-91AF-3B4A616C9B78}" type="sibTrans" cxnId="{71179275-4DB2-45DB-BD64-347EA9BD44BA}">
      <dgm:prSet/>
      <dgm:spPr/>
      <dgm:t>
        <a:bodyPr/>
        <a:lstStyle/>
        <a:p>
          <a:endParaRPr lang="ru-RU"/>
        </a:p>
      </dgm:t>
    </dgm:pt>
    <dgm:pt modelId="{CB162FB9-1914-4D1A-A5F7-5C176B9EA5BB}">
      <dgm:prSet/>
      <dgm:spPr/>
      <dgm:t>
        <a:bodyPr/>
        <a:lstStyle/>
        <a:p>
          <a:r>
            <a:rPr lang="ru-RU"/>
            <a:t>займатися тільки тією підприємницькою діяльності, що передбачає законодавство</a:t>
          </a:r>
          <a:endParaRPr lang="uk-UA"/>
        </a:p>
      </dgm:t>
    </dgm:pt>
    <dgm:pt modelId="{72BCC5F9-857A-411B-AA9C-9D9687910C42}" type="parTrans" cxnId="{07F72880-9344-45C4-9DE5-47FA1F6C8C27}">
      <dgm:prSet/>
      <dgm:spPr/>
      <dgm:t>
        <a:bodyPr/>
        <a:lstStyle/>
        <a:p>
          <a:endParaRPr lang="ru-RU"/>
        </a:p>
      </dgm:t>
    </dgm:pt>
    <dgm:pt modelId="{FC59DE1A-72EB-4930-981D-4BA083A54192}" type="sibTrans" cxnId="{07F72880-9344-45C4-9DE5-47FA1F6C8C27}">
      <dgm:prSet/>
      <dgm:spPr/>
      <dgm:t>
        <a:bodyPr/>
        <a:lstStyle/>
        <a:p>
          <a:endParaRPr lang="ru-RU"/>
        </a:p>
      </dgm:t>
    </dgm:pt>
    <dgm:pt modelId="{FA8D84AE-131F-4382-B591-328B0D9C9FAB}">
      <dgm:prSet/>
      <dgm:spPr/>
      <dgm:t>
        <a:bodyPr/>
        <a:lstStyle/>
        <a:p>
          <a:r>
            <a:rPr lang="ru-RU"/>
            <a:t>відповідати стандартам однієї з чотирьох груп єдиного податку</a:t>
          </a:r>
          <a:endParaRPr lang="uk-UA"/>
        </a:p>
      </dgm:t>
    </dgm:pt>
    <dgm:pt modelId="{46D6D0F7-51C1-490C-A299-1FF245DDA685}" type="parTrans" cxnId="{7FAC729F-49CB-4915-A8BA-7B48F32BFE08}">
      <dgm:prSet/>
      <dgm:spPr/>
      <dgm:t>
        <a:bodyPr/>
        <a:lstStyle/>
        <a:p>
          <a:endParaRPr lang="ru-RU"/>
        </a:p>
      </dgm:t>
    </dgm:pt>
    <dgm:pt modelId="{05648B97-8A5D-46B0-A217-A57EB772F1B0}" type="sibTrans" cxnId="{7FAC729F-49CB-4915-A8BA-7B48F32BFE08}">
      <dgm:prSet/>
      <dgm:spPr/>
      <dgm:t>
        <a:bodyPr/>
        <a:lstStyle/>
        <a:p>
          <a:endParaRPr lang="ru-RU"/>
        </a:p>
      </dgm:t>
    </dgm:pt>
    <dgm:pt modelId="{858A4B7C-5723-47EA-B0A2-9F2D7C1B0FE6}" type="pres">
      <dgm:prSet presAssocID="{12B775C7-91E3-4222-ABA5-A22AA7381BF5}" presName="linear" presStyleCnt="0">
        <dgm:presLayoutVars>
          <dgm:animLvl val="lvl"/>
          <dgm:resizeHandles val="exact"/>
        </dgm:presLayoutVars>
      </dgm:prSet>
      <dgm:spPr/>
    </dgm:pt>
    <dgm:pt modelId="{890A63B1-24F9-4660-BA48-67E63922F297}" type="pres">
      <dgm:prSet presAssocID="{1AE1A18E-6670-4740-9A15-F6AD03CA860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0CDE15-FAD0-4DAD-BBE0-332E5EC5ACDE}" type="pres">
      <dgm:prSet presAssocID="{52276F00-6367-4D6E-A2F9-4595F09CBC06}" presName="spacer" presStyleCnt="0"/>
      <dgm:spPr/>
    </dgm:pt>
    <dgm:pt modelId="{DE7FF637-244E-4716-BBD4-121BF2E9C9D4}" type="pres">
      <dgm:prSet presAssocID="{BA76F530-BD1B-43B5-B62F-AD95317CFE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74D35F-B3F1-458C-987A-5942791C2B19}" type="pres">
      <dgm:prSet presAssocID="{6A8485B6-EFD5-4BEA-91AF-3B4A616C9B78}" presName="spacer" presStyleCnt="0"/>
      <dgm:spPr/>
    </dgm:pt>
    <dgm:pt modelId="{C00D587A-BD7A-4715-A64E-B6B940F83EB8}" type="pres">
      <dgm:prSet presAssocID="{CB162FB9-1914-4D1A-A5F7-5C176B9EA5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CB896A-9276-4AF6-9319-B7786C519F9C}" type="pres">
      <dgm:prSet presAssocID="{FC59DE1A-72EB-4930-981D-4BA083A54192}" presName="spacer" presStyleCnt="0"/>
      <dgm:spPr/>
    </dgm:pt>
    <dgm:pt modelId="{4065AD0B-1499-46D8-A332-4A01B5913C45}" type="pres">
      <dgm:prSet presAssocID="{FA8D84AE-131F-4382-B591-328B0D9C9FA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738018-3718-4049-950C-D1582C4B3DD4}" type="presOf" srcId="{BA76F530-BD1B-43B5-B62F-AD95317CFED2}" destId="{DE7FF637-244E-4716-BBD4-121BF2E9C9D4}" srcOrd="0" destOrd="0" presId="urn:microsoft.com/office/officeart/2005/8/layout/vList2"/>
    <dgm:cxn modelId="{58A6883E-1058-4156-A424-4C372462B345}" type="presOf" srcId="{FA8D84AE-131F-4382-B591-328B0D9C9FAB}" destId="{4065AD0B-1499-46D8-A332-4A01B5913C45}" srcOrd="0" destOrd="0" presId="urn:microsoft.com/office/officeart/2005/8/layout/vList2"/>
    <dgm:cxn modelId="{71179275-4DB2-45DB-BD64-347EA9BD44BA}" srcId="{12B775C7-91E3-4222-ABA5-A22AA7381BF5}" destId="{BA76F530-BD1B-43B5-B62F-AD95317CFED2}" srcOrd="1" destOrd="0" parTransId="{24CA9FF0-B6E1-410C-A6FF-94E27EDAA58A}" sibTransId="{6A8485B6-EFD5-4BEA-91AF-3B4A616C9B78}"/>
    <dgm:cxn modelId="{07627E76-CDF3-4CC7-B495-259C28E3E234}" srcId="{12B775C7-91E3-4222-ABA5-A22AA7381BF5}" destId="{1AE1A18E-6670-4740-9A15-F6AD03CA8609}" srcOrd="0" destOrd="0" parTransId="{24CF087D-A7D1-4CFA-AB50-843B9E9A6196}" sibTransId="{52276F00-6367-4D6E-A2F9-4595F09CBC06}"/>
    <dgm:cxn modelId="{07F72880-9344-45C4-9DE5-47FA1F6C8C27}" srcId="{12B775C7-91E3-4222-ABA5-A22AA7381BF5}" destId="{CB162FB9-1914-4D1A-A5F7-5C176B9EA5BB}" srcOrd="2" destOrd="0" parTransId="{72BCC5F9-857A-411B-AA9C-9D9687910C42}" sibTransId="{FC59DE1A-72EB-4930-981D-4BA083A54192}"/>
    <dgm:cxn modelId="{24469286-0B9E-495A-9A39-0DBA0FD77ABA}" type="presOf" srcId="{CB162FB9-1914-4D1A-A5F7-5C176B9EA5BB}" destId="{C00D587A-BD7A-4715-A64E-B6B940F83EB8}" srcOrd="0" destOrd="0" presId="urn:microsoft.com/office/officeart/2005/8/layout/vList2"/>
    <dgm:cxn modelId="{9ADBD988-7B1E-485E-A9A4-3091C5B76029}" type="presOf" srcId="{1AE1A18E-6670-4740-9A15-F6AD03CA8609}" destId="{890A63B1-24F9-4660-BA48-67E63922F297}" srcOrd="0" destOrd="0" presId="urn:microsoft.com/office/officeart/2005/8/layout/vList2"/>
    <dgm:cxn modelId="{B2A00A97-1331-4527-A979-CD64F917844B}" type="presOf" srcId="{12B775C7-91E3-4222-ABA5-A22AA7381BF5}" destId="{858A4B7C-5723-47EA-B0A2-9F2D7C1B0FE6}" srcOrd="0" destOrd="0" presId="urn:microsoft.com/office/officeart/2005/8/layout/vList2"/>
    <dgm:cxn modelId="{7FAC729F-49CB-4915-A8BA-7B48F32BFE08}" srcId="{12B775C7-91E3-4222-ABA5-A22AA7381BF5}" destId="{FA8D84AE-131F-4382-B591-328B0D9C9FAB}" srcOrd="3" destOrd="0" parTransId="{46D6D0F7-51C1-490C-A299-1FF245DDA685}" sibTransId="{05648B97-8A5D-46B0-A217-A57EB772F1B0}"/>
    <dgm:cxn modelId="{D7D8CB05-EF13-482E-8CBC-84D8F2342CD0}" type="presParOf" srcId="{858A4B7C-5723-47EA-B0A2-9F2D7C1B0FE6}" destId="{890A63B1-24F9-4660-BA48-67E63922F297}" srcOrd="0" destOrd="0" presId="urn:microsoft.com/office/officeart/2005/8/layout/vList2"/>
    <dgm:cxn modelId="{556B3E3B-35DF-40EE-B9DA-65B484052D5A}" type="presParOf" srcId="{858A4B7C-5723-47EA-B0A2-9F2D7C1B0FE6}" destId="{200CDE15-FAD0-4DAD-BBE0-332E5EC5ACDE}" srcOrd="1" destOrd="0" presId="urn:microsoft.com/office/officeart/2005/8/layout/vList2"/>
    <dgm:cxn modelId="{8F84ADE3-6D2B-43BD-8EC2-AD1E94F338B0}" type="presParOf" srcId="{858A4B7C-5723-47EA-B0A2-9F2D7C1B0FE6}" destId="{DE7FF637-244E-4716-BBD4-121BF2E9C9D4}" srcOrd="2" destOrd="0" presId="urn:microsoft.com/office/officeart/2005/8/layout/vList2"/>
    <dgm:cxn modelId="{2FB2DB52-9292-41A3-9E22-2FDCCA69CE10}" type="presParOf" srcId="{858A4B7C-5723-47EA-B0A2-9F2D7C1B0FE6}" destId="{F974D35F-B3F1-458C-987A-5942791C2B19}" srcOrd="3" destOrd="0" presId="urn:microsoft.com/office/officeart/2005/8/layout/vList2"/>
    <dgm:cxn modelId="{D9D8F51E-F18E-410E-BA05-C7EB4112A075}" type="presParOf" srcId="{858A4B7C-5723-47EA-B0A2-9F2D7C1B0FE6}" destId="{C00D587A-BD7A-4715-A64E-B6B940F83EB8}" srcOrd="4" destOrd="0" presId="urn:microsoft.com/office/officeart/2005/8/layout/vList2"/>
    <dgm:cxn modelId="{8EE93DB7-7B89-4FBB-B79E-C8BB6A5D3263}" type="presParOf" srcId="{858A4B7C-5723-47EA-B0A2-9F2D7C1B0FE6}" destId="{4FCB896A-9276-4AF6-9319-B7786C519F9C}" srcOrd="5" destOrd="0" presId="urn:microsoft.com/office/officeart/2005/8/layout/vList2"/>
    <dgm:cxn modelId="{A17BB90A-B23C-42AE-A51F-ACB5E8308817}" type="presParOf" srcId="{858A4B7C-5723-47EA-B0A2-9F2D7C1B0FE6}" destId="{4065AD0B-1499-46D8-A332-4A01B5913C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22287-D5B0-483C-804B-646A2C1CC87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C2C6F-FE81-424E-A93F-826937E2673F}">
      <dgm:prSet phldrT="[Текст]"/>
      <dgm:spPr/>
      <dgm:t>
        <a:bodyPr/>
        <a:lstStyle/>
        <a:p>
          <a:r>
            <a:rPr lang="uk-UA" dirty="0"/>
            <a:t>І група (тільки ФОП)</a:t>
          </a:r>
          <a:endParaRPr lang="ru-RU" dirty="0"/>
        </a:p>
      </dgm:t>
    </dgm:pt>
    <dgm:pt modelId="{EA84CE72-42E1-44E8-92C0-E1739B840F4D}" type="parTrans" cxnId="{0D0D57E6-598C-4B52-87FD-9AD44B811039}">
      <dgm:prSet/>
      <dgm:spPr/>
      <dgm:t>
        <a:bodyPr/>
        <a:lstStyle/>
        <a:p>
          <a:endParaRPr lang="ru-RU"/>
        </a:p>
      </dgm:t>
    </dgm:pt>
    <dgm:pt modelId="{3AE1C0BF-F279-48BE-92EE-2C8670DC5F05}" type="sibTrans" cxnId="{0D0D57E6-598C-4B52-87FD-9AD44B811039}">
      <dgm:prSet/>
      <dgm:spPr/>
      <dgm:t>
        <a:bodyPr/>
        <a:lstStyle/>
        <a:p>
          <a:endParaRPr lang="ru-RU"/>
        </a:p>
      </dgm:t>
    </dgm:pt>
    <dgm:pt modelId="{E7916FA1-44E4-4833-B196-E3B503621C35}">
      <dgm:prSet phldrT="[Текст]"/>
      <dgm:spPr/>
      <dgm:t>
        <a:bodyPr/>
        <a:lstStyle/>
        <a:p>
          <a:r>
            <a:rPr lang="uk-UA" dirty="0"/>
            <a:t>Річний обсяг доходу </a:t>
          </a:r>
          <a:r>
            <a:rPr lang="ru-RU" dirty="0"/>
            <a:t>167 </a:t>
          </a:r>
          <a:r>
            <a:rPr lang="ru-RU" dirty="0" err="1"/>
            <a:t>розмірів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заробітної</a:t>
          </a:r>
          <a:r>
            <a:rPr lang="ru-RU" dirty="0"/>
            <a:t> плати, </a:t>
          </a:r>
          <a:r>
            <a:rPr lang="ru-RU" dirty="0" err="1"/>
            <a:t>встановленої</a:t>
          </a:r>
          <a:r>
            <a:rPr lang="ru-RU" dirty="0"/>
            <a:t> законом на 1 </a:t>
          </a:r>
          <a:r>
            <a:rPr lang="ru-RU" dirty="0" err="1"/>
            <a:t>січня</a:t>
          </a:r>
          <a:r>
            <a:rPr lang="ru-RU" dirty="0"/>
            <a:t> </a:t>
          </a:r>
          <a:r>
            <a:rPr lang="ru-RU" dirty="0" err="1"/>
            <a:t>податкового</a:t>
          </a:r>
          <a:r>
            <a:rPr lang="ru-RU" dirty="0"/>
            <a:t> (</a:t>
          </a:r>
          <a:r>
            <a:rPr lang="ru-RU" dirty="0" err="1"/>
            <a:t>звітного</a:t>
          </a:r>
          <a:r>
            <a:rPr lang="ru-RU" dirty="0"/>
            <a:t>) року (у 2023 </a:t>
          </a:r>
          <a:r>
            <a:rPr lang="ru-RU" dirty="0" err="1"/>
            <a:t>році</a:t>
          </a:r>
          <a:r>
            <a:rPr lang="ru-RU" dirty="0"/>
            <a:t> - </a:t>
          </a:r>
          <a:r>
            <a:rPr lang="uk-UA" dirty="0"/>
            <a:t>1 118 900 </a:t>
          </a:r>
          <a:r>
            <a:rPr lang="ru-RU" dirty="0"/>
            <a:t>грн.</a:t>
          </a:r>
        </a:p>
      </dgm:t>
    </dgm:pt>
    <dgm:pt modelId="{94BF61D8-DEE6-4057-88D1-2E13F3CE6823}" type="parTrans" cxnId="{6F1D4C88-F9DD-4C10-A1FD-6AC667A6AA0D}">
      <dgm:prSet/>
      <dgm:spPr/>
      <dgm:t>
        <a:bodyPr/>
        <a:lstStyle/>
        <a:p>
          <a:endParaRPr lang="ru-RU"/>
        </a:p>
      </dgm:t>
    </dgm:pt>
    <dgm:pt modelId="{69321F12-B4D2-4219-BC46-5199806774DF}" type="sibTrans" cxnId="{6F1D4C88-F9DD-4C10-A1FD-6AC667A6AA0D}">
      <dgm:prSet/>
      <dgm:spPr/>
      <dgm:t>
        <a:bodyPr/>
        <a:lstStyle/>
        <a:p>
          <a:endParaRPr lang="ru-RU"/>
        </a:p>
      </dgm:t>
    </dgm:pt>
    <dgm:pt modelId="{9F1B2CDC-286D-4487-B069-FE751ADD6375}">
      <dgm:prSet phldrT="[Текст]"/>
      <dgm:spPr/>
      <dgm:t>
        <a:bodyPr/>
        <a:lstStyle/>
        <a:p>
          <a:r>
            <a:rPr lang="ru-RU" dirty="0" err="1"/>
            <a:t>Виключно</a:t>
          </a:r>
          <a:r>
            <a:rPr lang="ru-RU" dirty="0"/>
            <a:t> </a:t>
          </a:r>
          <a:r>
            <a:rPr lang="ru-RU" dirty="0" err="1"/>
            <a:t>роздрібний</a:t>
          </a:r>
          <a:r>
            <a:rPr lang="ru-RU" dirty="0"/>
            <a:t> продаж </a:t>
          </a:r>
          <a:r>
            <a:rPr lang="ru-RU" dirty="0" err="1"/>
            <a:t>товарів</a:t>
          </a:r>
          <a:r>
            <a:rPr lang="ru-RU" dirty="0"/>
            <a:t> з </a:t>
          </a:r>
          <a:r>
            <a:rPr lang="ru-RU" dirty="0" err="1"/>
            <a:t>торговельних</a:t>
          </a:r>
          <a:r>
            <a:rPr lang="ru-RU" dirty="0"/>
            <a:t> </a:t>
          </a:r>
          <a:r>
            <a:rPr lang="ru-RU" dirty="0" err="1"/>
            <a:t>місць</a:t>
          </a:r>
          <a:r>
            <a:rPr lang="ru-RU" dirty="0"/>
            <a:t> на ринках та/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провадять</a:t>
          </a:r>
          <a:r>
            <a:rPr lang="ru-RU" dirty="0"/>
            <a:t> </a:t>
          </a:r>
          <a:r>
            <a:rPr lang="ru-RU" dirty="0" err="1"/>
            <a:t>господарську</a:t>
          </a:r>
          <a:r>
            <a:rPr lang="ru-RU" dirty="0"/>
            <a:t> </a:t>
          </a:r>
          <a:r>
            <a:rPr lang="ru-RU" dirty="0" err="1"/>
            <a:t>діяльність</a:t>
          </a:r>
          <a:r>
            <a:rPr lang="ru-RU" dirty="0"/>
            <a:t> з </a:t>
          </a:r>
          <a:r>
            <a:rPr lang="ru-RU" dirty="0" err="1"/>
            <a:t>надання</a:t>
          </a:r>
          <a:r>
            <a:rPr lang="ru-RU" dirty="0"/>
            <a:t> </a:t>
          </a:r>
          <a:r>
            <a:rPr lang="ru-RU" dirty="0" err="1"/>
            <a:t>побутових</a:t>
          </a:r>
          <a:r>
            <a:rPr lang="ru-RU" dirty="0"/>
            <a:t> </a:t>
          </a:r>
          <a:r>
            <a:rPr lang="ru-RU" dirty="0" err="1"/>
            <a:t>послуг</a:t>
          </a:r>
          <a:r>
            <a:rPr lang="ru-RU" dirty="0"/>
            <a:t> </a:t>
          </a:r>
          <a:r>
            <a:rPr lang="ru-RU" dirty="0" err="1"/>
            <a:t>населенню</a:t>
          </a:r>
          <a:endParaRPr lang="ru-RU" dirty="0"/>
        </a:p>
      </dgm:t>
    </dgm:pt>
    <dgm:pt modelId="{B9D20FE7-F8C7-4CEB-A653-44ADB8510601}" type="parTrans" cxnId="{8C292DC8-203C-4244-9B3C-341DDB415D80}">
      <dgm:prSet/>
      <dgm:spPr/>
      <dgm:t>
        <a:bodyPr/>
        <a:lstStyle/>
        <a:p>
          <a:endParaRPr lang="ru-RU"/>
        </a:p>
      </dgm:t>
    </dgm:pt>
    <dgm:pt modelId="{33370221-5546-4FB7-8977-31BC543ACFEC}" type="sibTrans" cxnId="{8C292DC8-203C-4244-9B3C-341DDB415D80}">
      <dgm:prSet/>
      <dgm:spPr/>
      <dgm:t>
        <a:bodyPr/>
        <a:lstStyle/>
        <a:p>
          <a:endParaRPr lang="ru-RU"/>
        </a:p>
      </dgm:t>
    </dgm:pt>
    <dgm:pt modelId="{569739A7-A3B6-4910-8E63-C1E2CE81B961}">
      <dgm:prSet phldrT="[Текст]"/>
      <dgm:spPr/>
      <dgm:t>
        <a:bodyPr/>
        <a:lstStyle/>
        <a:p>
          <a:r>
            <a:rPr lang="uk-UA" dirty="0"/>
            <a:t>ІІ група (тільки ФОП)</a:t>
          </a:r>
          <a:endParaRPr lang="ru-RU" dirty="0"/>
        </a:p>
      </dgm:t>
    </dgm:pt>
    <dgm:pt modelId="{872D51E9-FFCD-4670-8B80-91B2CD932C65}" type="parTrans" cxnId="{15FFAF61-F5FA-44B5-A710-EFF3F5ADEF40}">
      <dgm:prSet/>
      <dgm:spPr/>
      <dgm:t>
        <a:bodyPr/>
        <a:lstStyle/>
        <a:p>
          <a:endParaRPr lang="ru-RU"/>
        </a:p>
      </dgm:t>
    </dgm:pt>
    <dgm:pt modelId="{92B585AC-AA29-4B14-B20B-A9E163EFACB3}" type="sibTrans" cxnId="{15FFAF61-F5FA-44B5-A710-EFF3F5ADEF40}">
      <dgm:prSet/>
      <dgm:spPr/>
      <dgm:t>
        <a:bodyPr/>
        <a:lstStyle/>
        <a:p>
          <a:endParaRPr lang="ru-RU"/>
        </a:p>
      </dgm:t>
    </dgm:pt>
    <dgm:pt modelId="{120492D1-9E95-4169-8D26-85E18D7E1226}">
      <dgm:prSet phldrT="[Текст]"/>
      <dgm:spPr/>
      <dgm:t>
        <a:bodyPr/>
        <a:lstStyle/>
        <a:p>
          <a:r>
            <a:rPr lang="uk-UA" dirty="0"/>
            <a:t>Річний обсяг доходу - </a:t>
          </a:r>
          <a:r>
            <a:rPr lang="ru-RU" dirty="0"/>
            <a:t>834 </a:t>
          </a:r>
          <a:r>
            <a:rPr lang="ru-RU" dirty="0" err="1"/>
            <a:t>розміри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заробітної</a:t>
          </a:r>
          <a:r>
            <a:rPr lang="ru-RU" dirty="0"/>
            <a:t> плати, </a:t>
          </a:r>
          <a:r>
            <a:rPr lang="ru-RU" dirty="0" err="1"/>
            <a:t>встановленої</a:t>
          </a:r>
          <a:r>
            <a:rPr lang="ru-RU" dirty="0"/>
            <a:t> законом на 1 </a:t>
          </a:r>
          <a:r>
            <a:rPr lang="ru-RU" dirty="0" err="1"/>
            <a:t>січня</a:t>
          </a:r>
          <a:r>
            <a:rPr lang="ru-RU" dirty="0"/>
            <a:t> </a:t>
          </a:r>
          <a:r>
            <a:rPr lang="ru-RU" dirty="0" err="1"/>
            <a:t>податкового</a:t>
          </a:r>
          <a:r>
            <a:rPr lang="ru-RU" dirty="0"/>
            <a:t> (</a:t>
          </a:r>
          <a:r>
            <a:rPr lang="ru-RU" dirty="0" err="1"/>
            <a:t>звітного</a:t>
          </a:r>
          <a:r>
            <a:rPr lang="ru-RU" dirty="0"/>
            <a:t>) року (у 2023 </a:t>
          </a:r>
          <a:r>
            <a:rPr lang="ru-RU" dirty="0" err="1"/>
            <a:t>році</a:t>
          </a:r>
          <a:r>
            <a:rPr lang="ru-RU" dirty="0"/>
            <a:t> </a:t>
          </a:r>
          <a:r>
            <a:rPr lang="uk-UA" dirty="0"/>
            <a:t>5 587 8</a:t>
          </a:r>
          <a:r>
            <a:rPr lang="ru-RU" dirty="0"/>
            <a:t>00 грн.)</a:t>
          </a:r>
        </a:p>
      </dgm:t>
    </dgm:pt>
    <dgm:pt modelId="{6E8CA0D9-6819-40E0-87DB-FF722A402B49}" type="parTrans" cxnId="{F862F17F-98E1-4066-AC15-BB87AA938FC9}">
      <dgm:prSet/>
      <dgm:spPr/>
      <dgm:t>
        <a:bodyPr/>
        <a:lstStyle/>
        <a:p>
          <a:endParaRPr lang="ru-RU"/>
        </a:p>
      </dgm:t>
    </dgm:pt>
    <dgm:pt modelId="{9F5DAC2C-A423-4A74-AD7A-678493210FA7}" type="sibTrans" cxnId="{F862F17F-98E1-4066-AC15-BB87AA938FC9}">
      <dgm:prSet/>
      <dgm:spPr/>
      <dgm:t>
        <a:bodyPr/>
        <a:lstStyle/>
        <a:p>
          <a:endParaRPr lang="ru-RU"/>
        </a:p>
      </dgm:t>
    </dgm:pt>
    <dgm:pt modelId="{4D8A457F-35E9-4A9D-A04D-AB9E31895DEB}">
      <dgm:prSet phldrT="[Текст]"/>
      <dgm:spPr/>
      <dgm:t>
        <a:bodyPr/>
        <a:lstStyle/>
        <a:p>
          <a:r>
            <a:rPr lang="ru-RU" dirty="0" err="1"/>
            <a:t>Господарська</a:t>
          </a:r>
          <a:r>
            <a:rPr lang="ru-RU" dirty="0"/>
            <a:t> </a:t>
          </a:r>
          <a:r>
            <a:rPr lang="ru-RU" dirty="0" err="1"/>
            <a:t>діяльність</a:t>
          </a:r>
          <a:r>
            <a:rPr lang="ru-RU" dirty="0"/>
            <a:t> з </a:t>
          </a:r>
          <a:r>
            <a:rPr lang="ru-RU" dirty="0" err="1"/>
            <a:t>надання</a:t>
          </a:r>
          <a:r>
            <a:rPr lang="ru-RU" dirty="0"/>
            <a:t> </a:t>
          </a:r>
          <a:r>
            <a:rPr lang="ru-RU" dirty="0" err="1"/>
            <a:t>послуг</a:t>
          </a:r>
          <a:r>
            <a:rPr lang="ru-RU" dirty="0"/>
            <a:t>, у тому </a:t>
          </a:r>
          <a:r>
            <a:rPr lang="ru-RU" dirty="0" err="1"/>
            <a:t>числі</a:t>
          </a:r>
          <a:r>
            <a:rPr lang="ru-RU" dirty="0"/>
            <a:t> </a:t>
          </a:r>
          <a:r>
            <a:rPr lang="ru-RU" dirty="0" err="1"/>
            <a:t>побутових</a:t>
          </a:r>
          <a:r>
            <a:rPr lang="ru-RU" dirty="0"/>
            <a:t>, </a:t>
          </a:r>
          <a:r>
            <a:rPr lang="ru-RU" dirty="0" err="1"/>
            <a:t>платникам</a:t>
          </a:r>
          <a:r>
            <a:rPr lang="ru-RU" dirty="0"/>
            <a:t> </a:t>
          </a:r>
          <a:r>
            <a:rPr lang="ru-RU" dirty="0" err="1"/>
            <a:t>єдиного</a:t>
          </a:r>
          <a:r>
            <a:rPr lang="ru-RU" dirty="0"/>
            <a:t> </a:t>
          </a:r>
          <a:r>
            <a:rPr lang="ru-RU" dirty="0" err="1"/>
            <a:t>податку</a:t>
          </a:r>
          <a:r>
            <a:rPr lang="ru-RU" dirty="0"/>
            <a:t> та/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населенню</a:t>
          </a:r>
          <a:r>
            <a:rPr lang="ru-RU" dirty="0"/>
            <a:t>, </a:t>
          </a:r>
          <a:r>
            <a:rPr lang="ru-RU" dirty="0" err="1"/>
            <a:t>виробництво</a:t>
          </a:r>
          <a:r>
            <a:rPr lang="ru-RU" dirty="0"/>
            <a:t> та/</a:t>
          </a:r>
          <a:r>
            <a:rPr lang="ru-RU" dirty="0" err="1"/>
            <a:t>або</a:t>
          </a:r>
          <a:r>
            <a:rPr lang="ru-RU" dirty="0"/>
            <a:t> продаж </a:t>
          </a:r>
          <a:r>
            <a:rPr lang="ru-RU" dirty="0" err="1"/>
            <a:t>товарів</a:t>
          </a:r>
          <a:r>
            <a:rPr lang="ru-RU" dirty="0"/>
            <a:t>, </a:t>
          </a:r>
          <a:r>
            <a:rPr lang="ru-RU" dirty="0" err="1"/>
            <a:t>діяльність</a:t>
          </a:r>
          <a:r>
            <a:rPr lang="ru-RU" dirty="0"/>
            <a:t> у </a:t>
          </a:r>
          <a:r>
            <a:rPr lang="ru-RU" dirty="0" err="1"/>
            <a:t>сфері</a:t>
          </a:r>
          <a:r>
            <a:rPr lang="ru-RU" dirty="0"/>
            <a:t> ресторанного </a:t>
          </a:r>
          <a:r>
            <a:rPr lang="ru-RU" dirty="0" err="1"/>
            <a:t>господарства</a:t>
          </a:r>
          <a:endParaRPr lang="ru-RU" dirty="0"/>
        </a:p>
      </dgm:t>
    </dgm:pt>
    <dgm:pt modelId="{ED7EE1BD-32DB-4BC5-B4B1-AC08F501C11C}" type="parTrans" cxnId="{3E7BE88C-FECA-4DAD-A9B8-12CAD1D07996}">
      <dgm:prSet/>
      <dgm:spPr/>
      <dgm:t>
        <a:bodyPr/>
        <a:lstStyle/>
        <a:p>
          <a:endParaRPr lang="ru-RU"/>
        </a:p>
      </dgm:t>
    </dgm:pt>
    <dgm:pt modelId="{ABE101AB-B79A-4C80-A362-FA6636EC6024}" type="sibTrans" cxnId="{3E7BE88C-FECA-4DAD-A9B8-12CAD1D07996}">
      <dgm:prSet/>
      <dgm:spPr/>
      <dgm:t>
        <a:bodyPr/>
        <a:lstStyle/>
        <a:p>
          <a:endParaRPr lang="ru-RU"/>
        </a:p>
      </dgm:t>
    </dgm:pt>
    <dgm:pt modelId="{37D67753-5AAF-451E-BCD1-0F4CE202CFEC}">
      <dgm:prSet/>
      <dgm:spPr/>
      <dgm:t>
        <a:bodyPr/>
        <a:lstStyle/>
        <a:p>
          <a:r>
            <a:rPr lang="ru-RU" dirty="0"/>
            <a:t>ЄП: у межах до 10% </a:t>
          </a:r>
          <a:r>
            <a:rPr lang="ru-RU" dirty="0" err="1"/>
            <a:t>розміру</a:t>
          </a:r>
          <a:r>
            <a:rPr lang="ru-RU" dirty="0"/>
            <a:t> </a:t>
          </a:r>
          <a:r>
            <a:rPr lang="ru-RU" dirty="0" err="1"/>
            <a:t>прожиткового</a:t>
          </a:r>
          <a:r>
            <a:rPr lang="ru-RU" dirty="0"/>
            <a:t> </a:t>
          </a:r>
          <a:r>
            <a:rPr lang="ru-RU" dirty="0" err="1"/>
            <a:t>мінімуму</a:t>
          </a:r>
          <a:r>
            <a:rPr lang="ru-RU" dirty="0"/>
            <a:t> 268,40 грн. у 2023 </a:t>
          </a:r>
          <a:r>
            <a:rPr lang="ru-RU" dirty="0" err="1"/>
            <a:t>році</a:t>
          </a:r>
          <a:r>
            <a:rPr lang="ru-RU" dirty="0"/>
            <a:t>)</a:t>
          </a:r>
        </a:p>
      </dgm:t>
    </dgm:pt>
    <dgm:pt modelId="{62045539-5FDB-4018-8B22-E2C54724C24F}" type="parTrans" cxnId="{BE6E6A49-2A6D-4E02-98A0-DBF3B528003C}">
      <dgm:prSet/>
      <dgm:spPr/>
      <dgm:t>
        <a:bodyPr/>
        <a:lstStyle/>
        <a:p>
          <a:endParaRPr lang="ru-RU"/>
        </a:p>
      </dgm:t>
    </dgm:pt>
    <dgm:pt modelId="{B11BCC24-8ED4-4FC7-AA6F-DF32DB033F39}" type="sibTrans" cxnId="{BE6E6A49-2A6D-4E02-98A0-DBF3B528003C}">
      <dgm:prSet/>
      <dgm:spPr/>
      <dgm:t>
        <a:bodyPr/>
        <a:lstStyle/>
        <a:p>
          <a:endParaRPr lang="ru-RU"/>
        </a:p>
      </dgm:t>
    </dgm:pt>
    <dgm:pt modelId="{56841F16-5C90-469C-AD2D-3749424DDCFA}">
      <dgm:prSet/>
      <dgm:spPr/>
      <dgm:t>
        <a:bodyPr/>
        <a:lstStyle/>
        <a:p>
          <a:r>
            <a:rPr lang="ru-RU" dirty="0"/>
            <a:t>ЄСВ "за себе" для </a:t>
          </a:r>
          <a:r>
            <a:rPr lang="ru-RU" dirty="0" err="1"/>
            <a:t>пенсійного</a:t>
          </a:r>
          <a:r>
            <a:rPr lang="ru-RU" dirty="0"/>
            <a:t> стажу: 22%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заробітньої</a:t>
          </a:r>
          <a:r>
            <a:rPr lang="ru-RU" dirty="0"/>
            <a:t> плати (1474 грн. )</a:t>
          </a:r>
        </a:p>
      </dgm:t>
    </dgm:pt>
    <dgm:pt modelId="{05C52B2B-596E-4709-83CC-5C617FD62A2A}" type="parTrans" cxnId="{D8D94732-996D-4BD1-AF05-FEA56F4FF232}">
      <dgm:prSet/>
      <dgm:spPr/>
      <dgm:t>
        <a:bodyPr/>
        <a:lstStyle/>
        <a:p>
          <a:endParaRPr lang="ru-RU"/>
        </a:p>
      </dgm:t>
    </dgm:pt>
    <dgm:pt modelId="{8671D09C-89B5-4F4C-943D-A117B22F2D85}" type="sibTrans" cxnId="{D8D94732-996D-4BD1-AF05-FEA56F4FF232}">
      <dgm:prSet/>
      <dgm:spPr/>
      <dgm:t>
        <a:bodyPr/>
        <a:lstStyle/>
        <a:p>
          <a:endParaRPr lang="ru-RU"/>
        </a:p>
      </dgm:t>
    </dgm:pt>
    <dgm:pt modelId="{1CB3AB5B-76B2-4BAE-AC7B-000D5D8FCB73}">
      <dgm:prSet/>
      <dgm:spPr/>
      <dgm:t>
        <a:bodyPr/>
        <a:lstStyle/>
        <a:p>
          <a:r>
            <a:rPr lang="ru-RU" dirty="0"/>
            <a:t>ЄП: у межах до 20% </a:t>
          </a:r>
          <a:r>
            <a:rPr lang="ru-RU" dirty="0" err="1"/>
            <a:t>розміру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заробітної</a:t>
          </a:r>
          <a:r>
            <a:rPr lang="ru-RU" dirty="0"/>
            <a:t> плати (1340 грн. у 2023 </a:t>
          </a:r>
          <a:r>
            <a:rPr lang="ru-RU" dirty="0" err="1"/>
            <a:t>році</a:t>
          </a:r>
          <a:r>
            <a:rPr lang="ru-RU" dirty="0"/>
            <a:t>)</a:t>
          </a:r>
        </a:p>
      </dgm:t>
    </dgm:pt>
    <dgm:pt modelId="{D533716F-C053-4FC3-A87C-61C22B4DFBB4}" type="parTrans" cxnId="{65AC0668-DF76-4CE2-83D3-446AA0296F4E}">
      <dgm:prSet/>
      <dgm:spPr/>
      <dgm:t>
        <a:bodyPr/>
        <a:lstStyle/>
        <a:p>
          <a:endParaRPr lang="ru-RU"/>
        </a:p>
      </dgm:t>
    </dgm:pt>
    <dgm:pt modelId="{389C6FEC-C9B5-4A5D-B777-C5235D0F41F9}" type="sibTrans" cxnId="{65AC0668-DF76-4CE2-83D3-446AA0296F4E}">
      <dgm:prSet/>
      <dgm:spPr/>
      <dgm:t>
        <a:bodyPr/>
        <a:lstStyle/>
        <a:p>
          <a:endParaRPr lang="ru-RU"/>
        </a:p>
      </dgm:t>
    </dgm:pt>
    <dgm:pt modelId="{853901DA-B3B1-479D-9D32-C178F70761E0}">
      <dgm:prSet/>
      <dgm:spPr/>
      <dgm:t>
        <a:bodyPr/>
        <a:lstStyle/>
        <a:p>
          <a:r>
            <a:rPr lang="ru-RU" dirty="0"/>
            <a:t>ЄСВ "за себе" для </a:t>
          </a:r>
          <a:r>
            <a:rPr lang="ru-RU" dirty="0" err="1"/>
            <a:t>пенсійного</a:t>
          </a:r>
          <a:r>
            <a:rPr lang="ru-RU" dirty="0"/>
            <a:t> стажу: 22%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заробітньої</a:t>
          </a:r>
          <a:r>
            <a:rPr lang="ru-RU" dirty="0"/>
            <a:t> плати ( 1474 грн.)</a:t>
          </a:r>
        </a:p>
      </dgm:t>
    </dgm:pt>
    <dgm:pt modelId="{5E3B8F89-A021-45FF-AA1E-5E05383EFB80}" type="parTrans" cxnId="{15A96001-40A5-4B02-8079-F4A9217712E3}">
      <dgm:prSet/>
      <dgm:spPr/>
      <dgm:t>
        <a:bodyPr/>
        <a:lstStyle/>
        <a:p>
          <a:endParaRPr lang="ru-RU"/>
        </a:p>
      </dgm:t>
    </dgm:pt>
    <dgm:pt modelId="{085997E1-FFD3-4174-A5E5-0E681FB9EBAE}" type="sibTrans" cxnId="{15A96001-40A5-4B02-8079-F4A9217712E3}">
      <dgm:prSet/>
      <dgm:spPr/>
      <dgm:t>
        <a:bodyPr/>
        <a:lstStyle/>
        <a:p>
          <a:endParaRPr lang="ru-RU"/>
        </a:p>
      </dgm:t>
    </dgm:pt>
    <dgm:pt modelId="{3AC756A9-7AF4-4CD3-B0C2-A7B01BFC0CCE}">
      <dgm:prSet/>
      <dgm:spPr/>
      <dgm:t>
        <a:bodyPr/>
        <a:lstStyle/>
        <a:p>
          <a:r>
            <a:rPr lang="uk-UA" dirty="0"/>
            <a:t>ІІІ група (ФОП і ЮО)</a:t>
          </a:r>
          <a:endParaRPr lang="ru-RU" dirty="0"/>
        </a:p>
      </dgm:t>
    </dgm:pt>
    <dgm:pt modelId="{1B1577D9-E5C0-40D4-B233-36BFD91AFD11}" type="parTrans" cxnId="{CF865A81-18ED-4669-BC6E-2002B85F171B}">
      <dgm:prSet/>
      <dgm:spPr/>
      <dgm:t>
        <a:bodyPr/>
        <a:lstStyle/>
        <a:p>
          <a:endParaRPr lang="ru-RU"/>
        </a:p>
      </dgm:t>
    </dgm:pt>
    <dgm:pt modelId="{A463161F-8457-46A3-BECA-514B5CB3713E}" type="sibTrans" cxnId="{CF865A81-18ED-4669-BC6E-2002B85F171B}">
      <dgm:prSet/>
      <dgm:spPr/>
      <dgm:t>
        <a:bodyPr/>
        <a:lstStyle/>
        <a:p>
          <a:endParaRPr lang="ru-RU"/>
        </a:p>
      </dgm:t>
    </dgm:pt>
    <dgm:pt modelId="{C8C5242D-A2B9-4F93-9716-EB0FEF820EC8}">
      <dgm:prSet/>
      <dgm:spPr/>
      <dgm:t>
        <a:bodyPr/>
        <a:lstStyle/>
        <a:p>
          <a:r>
            <a:rPr lang="uk-UA" dirty="0"/>
            <a:t>Річний обсяг доходу - </a:t>
          </a:r>
          <a:r>
            <a:rPr lang="ru-RU" dirty="0"/>
            <a:t>1167 </a:t>
          </a:r>
          <a:r>
            <a:rPr lang="ru-RU" dirty="0" err="1"/>
            <a:t>розмірів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заробітної</a:t>
          </a:r>
          <a:r>
            <a:rPr lang="ru-RU" dirty="0"/>
            <a:t> плати, </a:t>
          </a:r>
          <a:r>
            <a:rPr lang="ru-RU" dirty="0" err="1"/>
            <a:t>встановленої</a:t>
          </a:r>
          <a:r>
            <a:rPr lang="ru-RU" dirty="0"/>
            <a:t> законом на 1 </a:t>
          </a:r>
          <a:r>
            <a:rPr lang="ru-RU" dirty="0" err="1"/>
            <a:t>січня</a:t>
          </a:r>
          <a:r>
            <a:rPr lang="ru-RU" dirty="0"/>
            <a:t> </a:t>
          </a:r>
          <a:r>
            <a:rPr lang="ru-RU" dirty="0" err="1"/>
            <a:t>податкового</a:t>
          </a:r>
          <a:r>
            <a:rPr lang="ru-RU" dirty="0"/>
            <a:t> (</a:t>
          </a:r>
          <a:r>
            <a:rPr lang="ru-RU" dirty="0" err="1"/>
            <a:t>звітного</a:t>
          </a:r>
          <a:r>
            <a:rPr lang="ru-RU" dirty="0"/>
            <a:t>) року (у 2023 </a:t>
          </a:r>
          <a:r>
            <a:rPr lang="ru-RU" dirty="0" err="1"/>
            <a:t>році</a:t>
          </a:r>
          <a:r>
            <a:rPr lang="ru-RU" dirty="0"/>
            <a:t> - 7 818 900 грн.)</a:t>
          </a:r>
        </a:p>
      </dgm:t>
    </dgm:pt>
    <dgm:pt modelId="{3AD37960-BF3A-4C33-AC06-AF7C9E5E34C5}" type="parTrans" cxnId="{E1FF03F7-4D24-416B-BE2C-11461D0F1911}">
      <dgm:prSet/>
      <dgm:spPr/>
      <dgm:t>
        <a:bodyPr/>
        <a:lstStyle/>
        <a:p>
          <a:endParaRPr lang="ru-RU"/>
        </a:p>
      </dgm:t>
    </dgm:pt>
    <dgm:pt modelId="{F5AC1B28-BB58-4F5F-80F6-82CF435A1BC5}" type="sibTrans" cxnId="{E1FF03F7-4D24-416B-BE2C-11461D0F1911}">
      <dgm:prSet/>
      <dgm:spPr/>
      <dgm:t>
        <a:bodyPr/>
        <a:lstStyle/>
        <a:p>
          <a:endParaRPr lang="ru-RU"/>
        </a:p>
      </dgm:t>
    </dgm:pt>
    <dgm:pt modelId="{B70E0834-322B-4CF0-AABE-D38CB8F39CF5}">
      <dgm:prSet/>
      <dgm:spPr/>
      <dgm:t>
        <a:bodyPr/>
        <a:lstStyle/>
        <a:p>
          <a:r>
            <a:rPr lang="uk-UA" dirty="0"/>
            <a:t>Діяльність без обмежень</a:t>
          </a:r>
          <a:endParaRPr lang="ru-RU" dirty="0"/>
        </a:p>
      </dgm:t>
    </dgm:pt>
    <dgm:pt modelId="{6D439B31-1F9D-48E7-B194-C752BEC76446}" type="parTrans" cxnId="{660EEC48-D341-4F75-8192-C5EFCEEC098E}">
      <dgm:prSet/>
      <dgm:spPr/>
      <dgm:t>
        <a:bodyPr/>
        <a:lstStyle/>
        <a:p>
          <a:endParaRPr lang="ru-RU"/>
        </a:p>
      </dgm:t>
    </dgm:pt>
    <dgm:pt modelId="{3801FDD2-3F4F-49CE-9A0A-161F76C80DD1}" type="sibTrans" cxnId="{660EEC48-D341-4F75-8192-C5EFCEEC098E}">
      <dgm:prSet/>
      <dgm:spPr/>
      <dgm:t>
        <a:bodyPr/>
        <a:lstStyle/>
        <a:p>
          <a:endParaRPr lang="ru-RU"/>
        </a:p>
      </dgm:t>
    </dgm:pt>
    <dgm:pt modelId="{CC42B026-05B9-4803-A103-B599333F188C}">
      <dgm:prSet/>
      <dgm:spPr/>
      <dgm:t>
        <a:bodyPr/>
        <a:lstStyle/>
        <a:p>
          <a:r>
            <a:rPr lang="ru-RU" dirty="0"/>
            <a:t>ЄП:* 3% доходу при </a:t>
          </a:r>
          <a:r>
            <a:rPr lang="ru-RU" dirty="0" err="1"/>
            <a:t>сплаті</a:t>
          </a:r>
          <a:r>
            <a:rPr lang="ru-RU" dirty="0"/>
            <a:t> ПДВ;</a:t>
          </a:r>
        </a:p>
        <a:p>
          <a:r>
            <a:rPr lang="ru-RU" dirty="0"/>
            <a:t>ЄП: 5% у </a:t>
          </a:r>
          <a:r>
            <a:rPr lang="ru-RU" dirty="0" err="1"/>
            <a:t>разі</a:t>
          </a:r>
          <a:r>
            <a:rPr lang="ru-RU" dirty="0"/>
            <a:t> </a:t>
          </a:r>
          <a:r>
            <a:rPr lang="ru-RU" dirty="0" err="1"/>
            <a:t>включення</a:t>
          </a:r>
          <a:r>
            <a:rPr lang="ru-RU" dirty="0"/>
            <a:t> ПДВ до складу ЄП</a:t>
          </a:r>
        </a:p>
      </dgm:t>
    </dgm:pt>
    <dgm:pt modelId="{EDB77C5F-1E51-497D-9F1A-0BDEF49CB3EF}" type="parTrans" cxnId="{F74AD390-B15C-4E37-9B94-56FA04AE475D}">
      <dgm:prSet/>
      <dgm:spPr/>
      <dgm:t>
        <a:bodyPr/>
        <a:lstStyle/>
        <a:p>
          <a:endParaRPr lang="ru-RU"/>
        </a:p>
      </dgm:t>
    </dgm:pt>
    <dgm:pt modelId="{87BFF094-48D5-4DCC-B720-E41159DC2AD9}" type="sibTrans" cxnId="{F74AD390-B15C-4E37-9B94-56FA04AE475D}">
      <dgm:prSet/>
      <dgm:spPr/>
      <dgm:t>
        <a:bodyPr/>
        <a:lstStyle/>
        <a:p>
          <a:endParaRPr lang="ru-RU"/>
        </a:p>
      </dgm:t>
    </dgm:pt>
    <dgm:pt modelId="{E651D77A-FED0-4A6D-B415-3876D8721217}">
      <dgm:prSet/>
      <dgm:spPr/>
      <dgm:t>
        <a:bodyPr/>
        <a:lstStyle/>
        <a:p>
          <a:r>
            <a:rPr lang="ru-RU" dirty="0"/>
            <a:t>ЄСВ "за себе" для </a:t>
          </a:r>
          <a:r>
            <a:rPr lang="ru-RU" dirty="0" err="1"/>
            <a:t>пенсійного</a:t>
          </a:r>
          <a:r>
            <a:rPr lang="ru-RU" dirty="0"/>
            <a:t> стажу: 22%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мінімальної</a:t>
          </a:r>
          <a:r>
            <a:rPr lang="ru-RU" dirty="0"/>
            <a:t> </a:t>
          </a:r>
          <a:r>
            <a:rPr lang="ru-RU" dirty="0" err="1"/>
            <a:t>заробітньої</a:t>
          </a:r>
          <a:r>
            <a:rPr lang="ru-RU" dirty="0"/>
            <a:t> плати (1474 грн.)</a:t>
          </a:r>
        </a:p>
      </dgm:t>
    </dgm:pt>
    <dgm:pt modelId="{44CE56B4-15B2-4244-80A0-382FE5C9BB93}" type="parTrans" cxnId="{4B5DD95F-D1AC-4545-B5FC-235A7B17144E}">
      <dgm:prSet/>
      <dgm:spPr/>
      <dgm:t>
        <a:bodyPr/>
        <a:lstStyle/>
        <a:p>
          <a:endParaRPr lang="ru-RU"/>
        </a:p>
      </dgm:t>
    </dgm:pt>
    <dgm:pt modelId="{100F225F-1E23-494B-913A-2DF8FEFF63EB}" type="sibTrans" cxnId="{4B5DD95F-D1AC-4545-B5FC-235A7B17144E}">
      <dgm:prSet/>
      <dgm:spPr/>
      <dgm:t>
        <a:bodyPr/>
        <a:lstStyle/>
        <a:p>
          <a:endParaRPr lang="ru-RU"/>
        </a:p>
      </dgm:t>
    </dgm:pt>
    <dgm:pt modelId="{3068DD70-8067-453F-B611-3205996CB6A0}">
      <dgm:prSet/>
      <dgm:spPr/>
      <dgm:t>
        <a:bodyPr/>
        <a:lstStyle/>
        <a:p>
          <a:r>
            <a:rPr lang="uk-UA" dirty="0"/>
            <a:t>І</a:t>
          </a:r>
          <a:r>
            <a:rPr lang="en-US" dirty="0"/>
            <a:t>V </a:t>
          </a:r>
          <a:r>
            <a:rPr lang="uk-UA" dirty="0"/>
            <a:t>група (ФОП і ЮО)</a:t>
          </a:r>
          <a:endParaRPr lang="ru-RU" dirty="0"/>
        </a:p>
      </dgm:t>
    </dgm:pt>
    <dgm:pt modelId="{0DE673A9-DB5F-42C7-99D3-9FA529146A4D}" type="parTrans" cxnId="{F6A59D6D-A024-4264-A5E0-7AA73488D778}">
      <dgm:prSet/>
      <dgm:spPr/>
      <dgm:t>
        <a:bodyPr/>
        <a:lstStyle/>
        <a:p>
          <a:endParaRPr lang="ru-RU"/>
        </a:p>
      </dgm:t>
    </dgm:pt>
    <dgm:pt modelId="{8260E049-EC62-4630-87FB-88EAAA902384}" type="sibTrans" cxnId="{F6A59D6D-A024-4264-A5E0-7AA73488D778}">
      <dgm:prSet/>
      <dgm:spPr/>
      <dgm:t>
        <a:bodyPr/>
        <a:lstStyle/>
        <a:p>
          <a:endParaRPr lang="ru-RU"/>
        </a:p>
      </dgm:t>
    </dgm:pt>
    <dgm:pt modelId="{397A8EF8-6555-4AEA-A263-B00391D63147}">
      <dgm:prSet/>
      <dgm:spPr/>
      <dgm:t>
        <a:bodyPr/>
        <a:lstStyle/>
        <a:p>
          <a:r>
            <a:rPr lang="uk-UA" dirty="0"/>
            <a:t>Найманих працівників – без обмежень</a:t>
          </a:r>
          <a:endParaRPr lang="ru-RU" dirty="0"/>
        </a:p>
      </dgm:t>
    </dgm:pt>
    <dgm:pt modelId="{A3C18B91-D3F4-468D-B2E9-6D4E1331356D}" type="parTrans" cxnId="{1F9E9B9A-0949-4A1F-AF89-33D341B1AE66}">
      <dgm:prSet/>
      <dgm:spPr/>
      <dgm:t>
        <a:bodyPr/>
        <a:lstStyle/>
        <a:p>
          <a:endParaRPr lang="ru-RU"/>
        </a:p>
      </dgm:t>
    </dgm:pt>
    <dgm:pt modelId="{625110A7-EF2D-4849-83B7-69CCC0A81C22}" type="sibTrans" cxnId="{1F9E9B9A-0949-4A1F-AF89-33D341B1AE66}">
      <dgm:prSet/>
      <dgm:spPr/>
      <dgm:t>
        <a:bodyPr/>
        <a:lstStyle/>
        <a:p>
          <a:endParaRPr lang="ru-RU"/>
        </a:p>
      </dgm:t>
    </dgm:pt>
    <dgm:pt modelId="{5074754B-F261-4961-B418-ECE7FE6A6636}">
      <dgm:prSet/>
      <dgm:spPr/>
      <dgm:t>
        <a:bodyPr/>
        <a:lstStyle/>
        <a:p>
          <a:r>
            <a:rPr lang="ru-RU"/>
            <a:t>Частка с/г товаровиробництва юр.особи за попередній період ≥ 75%</a:t>
          </a:r>
        </a:p>
      </dgm:t>
    </dgm:pt>
    <dgm:pt modelId="{9122BF9D-0303-423A-A927-FE7A30CCC837}" type="parTrans" cxnId="{4C71B9D4-A6F6-47F7-B224-2391B95A7D3E}">
      <dgm:prSet/>
      <dgm:spPr/>
      <dgm:t>
        <a:bodyPr/>
        <a:lstStyle/>
        <a:p>
          <a:endParaRPr lang="ru-RU"/>
        </a:p>
      </dgm:t>
    </dgm:pt>
    <dgm:pt modelId="{E392F3D8-2FD7-4BA2-86DC-91CB569B075B}" type="sibTrans" cxnId="{4C71B9D4-A6F6-47F7-B224-2391B95A7D3E}">
      <dgm:prSet/>
      <dgm:spPr/>
      <dgm:t>
        <a:bodyPr/>
        <a:lstStyle/>
        <a:p>
          <a:endParaRPr lang="ru-RU"/>
        </a:p>
      </dgm:t>
    </dgm:pt>
    <dgm:pt modelId="{20D2691A-E46B-4A0B-B9EE-23E346531C22}">
      <dgm:prSet/>
      <dgm:spPr/>
      <dgm:t>
        <a:bodyPr/>
        <a:lstStyle/>
        <a:p>
          <a:r>
            <a:rPr lang="ru-RU"/>
            <a:t>Ставки визначені пунктом 293.9 ПКУ як % до нормативної грошової оцінки 1 га з урахуванням коефіцієнта індексації станом на 1 січня поточного року залежно від категорії (типу) земель, їх розташування</a:t>
          </a:r>
        </a:p>
      </dgm:t>
    </dgm:pt>
    <dgm:pt modelId="{75DA577D-7637-4195-AE11-CD5DB1F8673F}" type="parTrans" cxnId="{4235CACB-FAC7-4817-A634-A17D053F6766}">
      <dgm:prSet/>
      <dgm:spPr/>
      <dgm:t>
        <a:bodyPr/>
        <a:lstStyle/>
        <a:p>
          <a:endParaRPr lang="ru-RU"/>
        </a:p>
      </dgm:t>
    </dgm:pt>
    <dgm:pt modelId="{C22AF83A-D26E-457D-BF49-B6E450FC554C}" type="sibTrans" cxnId="{4235CACB-FAC7-4817-A634-A17D053F6766}">
      <dgm:prSet/>
      <dgm:spPr/>
      <dgm:t>
        <a:bodyPr/>
        <a:lstStyle/>
        <a:p>
          <a:endParaRPr lang="ru-RU"/>
        </a:p>
      </dgm:t>
    </dgm:pt>
    <dgm:pt modelId="{D7D40EEC-E79F-487C-A728-D0D1F5B914AA}">
      <dgm:prSet/>
      <dgm:spPr/>
      <dgm:t>
        <a:bodyPr/>
        <a:lstStyle/>
        <a:p>
          <a:r>
            <a:rPr lang="uk-UA" dirty="0"/>
            <a:t>Найманих працівників - 0</a:t>
          </a:r>
          <a:endParaRPr lang="ru-RU" dirty="0"/>
        </a:p>
      </dgm:t>
    </dgm:pt>
    <dgm:pt modelId="{DD49CF95-5524-4387-9665-4F8280345372}" type="parTrans" cxnId="{E6445D3C-8D9F-4BBF-B194-F44E70B899AD}">
      <dgm:prSet/>
      <dgm:spPr/>
      <dgm:t>
        <a:bodyPr/>
        <a:lstStyle/>
        <a:p>
          <a:endParaRPr lang="ru-RU"/>
        </a:p>
      </dgm:t>
    </dgm:pt>
    <dgm:pt modelId="{C4777AF6-2842-4A46-B9FE-3F850C271431}" type="sibTrans" cxnId="{E6445D3C-8D9F-4BBF-B194-F44E70B899AD}">
      <dgm:prSet/>
      <dgm:spPr/>
      <dgm:t>
        <a:bodyPr/>
        <a:lstStyle/>
        <a:p>
          <a:endParaRPr lang="ru-RU"/>
        </a:p>
      </dgm:t>
    </dgm:pt>
    <dgm:pt modelId="{A259DD2C-C251-4D77-803F-CF87B2A9D3DE}">
      <dgm:prSet/>
      <dgm:spPr/>
      <dgm:t>
        <a:bodyPr/>
        <a:lstStyle/>
        <a:p>
          <a:r>
            <a:rPr lang="uk-UA" dirty="0"/>
            <a:t>Найманих працівників – 10 осіб</a:t>
          </a:r>
          <a:endParaRPr lang="ru-RU" dirty="0"/>
        </a:p>
      </dgm:t>
    </dgm:pt>
    <dgm:pt modelId="{643CAB9B-B5C5-4666-A76D-3AC9F8B6EB1E}" type="parTrans" cxnId="{F3244A6F-E24C-4E0F-873B-98B7F77F4851}">
      <dgm:prSet/>
      <dgm:spPr/>
      <dgm:t>
        <a:bodyPr/>
        <a:lstStyle/>
        <a:p>
          <a:endParaRPr lang="ru-RU"/>
        </a:p>
      </dgm:t>
    </dgm:pt>
    <dgm:pt modelId="{76B27704-3BCD-4659-9EF7-D3736F9AFA11}" type="sibTrans" cxnId="{F3244A6F-E24C-4E0F-873B-98B7F77F4851}">
      <dgm:prSet/>
      <dgm:spPr/>
      <dgm:t>
        <a:bodyPr/>
        <a:lstStyle/>
        <a:p>
          <a:endParaRPr lang="ru-RU"/>
        </a:p>
      </dgm:t>
    </dgm:pt>
    <dgm:pt modelId="{C09D46FF-8409-43FC-9B09-A9C3AFB4BC66}">
      <dgm:prSet/>
      <dgm:spPr/>
      <dgm:t>
        <a:bodyPr/>
        <a:lstStyle/>
        <a:p>
          <a:r>
            <a:rPr lang="uk-UA" dirty="0"/>
            <a:t>Найманих працівників – без обмежень</a:t>
          </a:r>
          <a:endParaRPr lang="ru-RU" dirty="0"/>
        </a:p>
      </dgm:t>
    </dgm:pt>
    <dgm:pt modelId="{0BAFC08E-AB4B-4DEC-A85B-A3D0F3BBDE3E}" type="parTrans" cxnId="{33BA59D1-1723-4B7C-AD1C-F5579C56A3EA}">
      <dgm:prSet/>
      <dgm:spPr/>
      <dgm:t>
        <a:bodyPr/>
        <a:lstStyle/>
        <a:p>
          <a:endParaRPr lang="ru-RU"/>
        </a:p>
      </dgm:t>
    </dgm:pt>
    <dgm:pt modelId="{3582158E-5653-4F7A-8473-3CA86F5CF401}" type="sibTrans" cxnId="{33BA59D1-1723-4B7C-AD1C-F5579C56A3EA}">
      <dgm:prSet/>
      <dgm:spPr/>
      <dgm:t>
        <a:bodyPr/>
        <a:lstStyle/>
        <a:p>
          <a:endParaRPr lang="ru-RU"/>
        </a:p>
      </dgm:t>
    </dgm:pt>
    <dgm:pt modelId="{602327F7-77A2-41F5-8E88-A415884413D3}" type="pres">
      <dgm:prSet presAssocID="{E4B22287-D5B0-483C-804B-646A2C1CC878}" presName="Name0" presStyleCnt="0">
        <dgm:presLayoutVars>
          <dgm:dir/>
          <dgm:animLvl val="lvl"/>
          <dgm:resizeHandles val="exact"/>
        </dgm:presLayoutVars>
      </dgm:prSet>
      <dgm:spPr/>
    </dgm:pt>
    <dgm:pt modelId="{01437E59-D8F8-4549-98B6-915E868D222F}" type="pres">
      <dgm:prSet presAssocID="{FA9C2C6F-FE81-424E-A93F-826937E2673F}" presName="vertFlow" presStyleCnt="0"/>
      <dgm:spPr/>
    </dgm:pt>
    <dgm:pt modelId="{FB3837B4-DAC1-487A-8121-A29EBD98D5D0}" type="pres">
      <dgm:prSet presAssocID="{FA9C2C6F-FE81-424E-A93F-826937E2673F}" presName="header" presStyleLbl="node1" presStyleIdx="0" presStyleCnt="4"/>
      <dgm:spPr/>
    </dgm:pt>
    <dgm:pt modelId="{08EAEB1C-B5DE-4E62-AA66-C3E15843BB9B}" type="pres">
      <dgm:prSet presAssocID="{94BF61D8-DEE6-4057-88D1-2E13F3CE6823}" presName="parTrans" presStyleLbl="sibTrans2D1" presStyleIdx="0" presStyleCnt="18"/>
      <dgm:spPr/>
    </dgm:pt>
    <dgm:pt modelId="{9F54CD11-3120-432C-9B99-CC21147BF4EE}" type="pres">
      <dgm:prSet presAssocID="{E7916FA1-44E4-4833-B196-E3B503621C35}" presName="child" presStyleLbl="alignAccFollowNode1" presStyleIdx="0" presStyleCnt="18">
        <dgm:presLayoutVars>
          <dgm:chMax val="0"/>
          <dgm:bulletEnabled val="1"/>
        </dgm:presLayoutVars>
      </dgm:prSet>
      <dgm:spPr/>
    </dgm:pt>
    <dgm:pt modelId="{F1369326-A7D3-4CD3-A385-131FB39C96FF}" type="pres">
      <dgm:prSet presAssocID="{69321F12-B4D2-4219-BC46-5199806774DF}" presName="sibTrans" presStyleLbl="sibTrans2D1" presStyleIdx="1" presStyleCnt="18"/>
      <dgm:spPr/>
    </dgm:pt>
    <dgm:pt modelId="{D0306CAD-9B32-4CCA-A296-527DAFE5F7B1}" type="pres">
      <dgm:prSet presAssocID="{9F1B2CDC-286D-4487-B069-FE751ADD6375}" presName="child" presStyleLbl="alignAccFollowNode1" presStyleIdx="1" presStyleCnt="18">
        <dgm:presLayoutVars>
          <dgm:chMax val="0"/>
          <dgm:bulletEnabled val="1"/>
        </dgm:presLayoutVars>
      </dgm:prSet>
      <dgm:spPr/>
    </dgm:pt>
    <dgm:pt modelId="{90985ED6-9839-49BA-B131-EEB47E4AAE96}" type="pres">
      <dgm:prSet presAssocID="{33370221-5546-4FB7-8977-31BC543ACFEC}" presName="sibTrans" presStyleLbl="sibTrans2D1" presStyleIdx="2" presStyleCnt="18"/>
      <dgm:spPr/>
    </dgm:pt>
    <dgm:pt modelId="{002BC307-AF55-4E7B-9B4A-7D91CC401FC0}" type="pres">
      <dgm:prSet presAssocID="{37D67753-5AAF-451E-BCD1-0F4CE202CFEC}" presName="child" presStyleLbl="alignAccFollowNode1" presStyleIdx="2" presStyleCnt="18">
        <dgm:presLayoutVars>
          <dgm:chMax val="0"/>
          <dgm:bulletEnabled val="1"/>
        </dgm:presLayoutVars>
      </dgm:prSet>
      <dgm:spPr/>
    </dgm:pt>
    <dgm:pt modelId="{97779767-14D5-4B8C-84B7-95301758CC6B}" type="pres">
      <dgm:prSet presAssocID="{B11BCC24-8ED4-4FC7-AA6F-DF32DB033F39}" presName="sibTrans" presStyleLbl="sibTrans2D1" presStyleIdx="3" presStyleCnt="18"/>
      <dgm:spPr/>
    </dgm:pt>
    <dgm:pt modelId="{AE19C1B9-0E44-4C4B-933F-23101096E64C}" type="pres">
      <dgm:prSet presAssocID="{56841F16-5C90-469C-AD2D-3749424DDCFA}" presName="child" presStyleLbl="alignAccFollowNode1" presStyleIdx="3" presStyleCnt="18">
        <dgm:presLayoutVars>
          <dgm:chMax val="0"/>
          <dgm:bulletEnabled val="1"/>
        </dgm:presLayoutVars>
      </dgm:prSet>
      <dgm:spPr/>
    </dgm:pt>
    <dgm:pt modelId="{E90FD998-4E8F-40F3-AC91-53EE1B6171C0}" type="pres">
      <dgm:prSet presAssocID="{8671D09C-89B5-4F4C-943D-A117B22F2D85}" presName="sibTrans" presStyleLbl="sibTrans2D1" presStyleIdx="4" presStyleCnt="18"/>
      <dgm:spPr/>
    </dgm:pt>
    <dgm:pt modelId="{75C98237-DE84-45F5-BE59-D88031E394E9}" type="pres">
      <dgm:prSet presAssocID="{D7D40EEC-E79F-487C-A728-D0D1F5B914AA}" presName="child" presStyleLbl="alignAccFollowNode1" presStyleIdx="4" presStyleCnt="18">
        <dgm:presLayoutVars>
          <dgm:chMax val="0"/>
          <dgm:bulletEnabled val="1"/>
        </dgm:presLayoutVars>
      </dgm:prSet>
      <dgm:spPr/>
    </dgm:pt>
    <dgm:pt modelId="{C42DFB5F-EDF9-4DDC-9D5A-5727DAEAABA5}" type="pres">
      <dgm:prSet presAssocID="{FA9C2C6F-FE81-424E-A93F-826937E2673F}" presName="hSp" presStyleCnt="0"/>
      <dgm:spPr/>
    </dgm:pt>
    <dgm:pt modelId="{499248CE-2055-42BE-95E4-5BEBAA41CFA0}" type="pres">
      <dgm:prSet presAssocID="{569739A7-A3B6-4910-8E63-C1E2CE81B961}" presName="vertFlow" presStyleCnt="0"/>
      <dgm:spPr/>
    </dgm:pt>
    <dgm:pt modelId="{307CA6D9-221D-4864-A02A-31B94A67BE76}" type="pres">
      <dgm:prSet presAssocID="{569739A7-A3B6-4910-8E63-C1E2CE81B961}" presName="header" presStyleLbl="node1" presStyleIdx="1" presStyleCnt="4"/>
      <dgm:spPr/>
    </dgm:pt>
    <dgm:pt modelId="{782F8A52-4C9B-425C-AB5A-D52CE2756295}" type="pres">
      <dgm:prSet presAssocID="{6E8CA0D9-6819-40E0-87DB-FF722A402B49}" presName="parTrans" presStyleLbl="sibTrans2D1" presStyleIdx="5" presStyleCnt="18"/>
      <dgm:spPr/>
    </dgm:pt>
    <dgm:pt modelId="{F1ACA33F-B0DB-4D8C-8D7A-D68F244C201E}" type="pres">
      <dgm:prSet presAssocID="{120492D1-9E95-4169-8D26-85E18D7E1226}" presName="child" presStyleLbl="alignAccFollowNode1" presStyleIdx="5" presStyleCnt="18">
        <dgm:presLayoutVars>
          <dgm:chMax val="0"/>
          <dgm:bulletEnabled val="1"/>
        </dgm:presLayoutVars>
      </dgm:prSet>
      <dgm:spPr/>
    </dgm:pt>
    <dgm:pt modelId="{1B6766D2-D1F3-45B4-91E1-91AAE0C81131}" type="pres">
      <dgm:prSet presAssocID="{9F5DAC2C-A423-4A74-AD7A-678493210FA7}" presName="sibTrans" presStyleLbl="sibTrans2D1" presStyleIdx="6" presStyleCnt="18"/>
      <dgm:spPr/>
    </dgm:pt>
    <dgm:pt modelId="{3339D20E-5F58-4BC4-A9F4-FC3D2006151F}" type="pres">
      <dgm:prSet presAssocID="{4D8A457F-35E9-4A9D-A04D-AB9E31895DEB}" presName="child" presStyleLbl="alignAccFollowNode1" presStyleIdx="6" presStyleCnt="18">
        <dgm:presLayoutVars>
          <dgm:chMax val="0"/>
          <dgm:bulletEnabled val="1"/>
        </dgm:presLayoutVars>
      </dgm:prSet>
      <dgm:spPr/>
    </dgm:pt>
    <dgm:pt modelId="{8ECE03EE-914E-48DF-8EB2-04D0D32BAE4D}" type="pres">
      <dgm:prSet presAssocID="{ABE101AB-B79A-4C80-A362-FA6636EC6024}" presName="sibTrans" presStyleLbl="sibTrans2D1" presStyleIdx="7" presStyleCnt="18"/>
      <dgm:spPr/>
    </dgm:pt>
    <dgm:pt modelId="{036BFBA7-5D28-4C59-BD46-48305DC5FDAA}" type="pres">
      <dgm:prSet presAssocID="{1CB3AB5B-76B2-4BAE-AC7B-000D5D8FCB73}" presName="child" presStyleLbl="alignAccFollowNode1" presStyleIdx="7" presStyleCnt="18">
        <dgm:presLayoutVars>
          <dgm:chMax val="0"/>
          <dgm:bulletEnabled val="1"/>
        </dgm:presLayoutVars>
      </dgm:prSet>
      <dgm:spPr/>
    </dgm:pt>
    <dgm:pt modelId="{F2203398-E82D-46C5-82A1-470AA44082D2}" type="pres">
      <dgm:prSet presAssocID="{389C6FEC-C9B5-4A5D-B777-C5235D0F41F9}" presName="sibTrans" presStyleLbl="sibTrans2D1" presStyleIdx="8" presStyleCnt="18"/>
      <dgm:spPr/>
    </dgm:pt>
    <dgm:pt modelId="{99A73075-DBC8-4EFB-B8AF-9586C88D3233}" type="pres">
      <dgm:prSet presAssocID="{853901DA-B3B1-479D-9D32-C178F70761E0}" presName="child" presStyleLbl="alignAccFollowNode1" presStyleIdx="8" presStyleCnt="18">
        <dgm:presLayoutVars>
          <dgm:chMax val="0"/>
          <dgm:bulletEnabled val="1"/>
        </dgm:presLayoutVars>
      </dgm:prSet>
      <dgm:spPr/>
    </dgm:pt>
    <dgm:pt modelId="{0691EA34-1F29-4269-A966-99626D6CF19E}" type="pres">
      <dgm:prSet presAssocID="{085997E1-FFD3-4174-A5E5-0E681FB9EBAE}" presName="sibTrans" presStyleLbl="sibTrans2D1" presStyleIdx="9" presStyleCnt="18"/>
      <dgm:spPr/>
    </dgm:pt>
    <dgm:pt modelId="{DFE18AB0-1CE9-4C0C-A5FB-52C676A4671A}" type="pres">
      <dgm:prSet presAssocID="{A259DD2C-C251-4D77-803F-CF87B2A9D3DE}" presName="child" presStyleLbl="alignAccFollowNode1" presStyleIdx="9" presStyleCnt="18">
        <dgm:presLayoutVars>
          <dgm:chMax val="0"/>
          <dgm:bulletEnabled val="1"/>
        </dgm:presLayoutVars>
      </dgm:prSet>
      <dgm:spPr/>
    </dgm:pt>
    <dgm:pt modelId="{624229C9-8BF6-4A0B-98AB-2B0823087233}" type="pres">
      <dgm:prSet presAssocID="{569739A7-A3B6-4910-8E63-C1E2CE81B961}" presName="hSp" presStyleCnt="0"/>
      <dgm:spPr/>
    </dgm:pt>
    <dgm:pt modelId="{64EB6ADD-B26C-49D6-94C0-A007D64AE2F8}" type="pres">
      <dgm:prSet presAssocID="{3AC756A9-7AF4-4CD3-B0C2-A7B01BFC0CCE}" presName="vertFlow" presStyleCnt="0"/>
      <dgm:spPr/>
    </dgm:pt>
    <dgm:pt modelId="{6F969AF3-7386-4D52-95CC-3CBA9497A40D}" type="pres">
      <dgm:prSet presAssocID="{3AC756A9-7AF4-4CD3-B0C2-A7B01BFC0CCE}" presName="header" presStyleLbl="node1" presStyleIdx="2" presStyleCnt="4"/>
      <dgm:spPr/>
    </dgm:pt>
    <dgm:pt modelId="{05031246-2097-4606-A030-573427917F28}" type="pres">
      <dgm:prSet presAssocID="{3AD37960-BF3A-4C33-AC06-AF7C9E5E34C5}" presName="parTrans" presStyleLbl="sibTrans2D1" presStyleIdx="10" presStyleCnt="18"/>
      <dgm:spPr/>
    </dgm:pt>
    <dgm:pt modelId="{FAB65CBA-4D75-46D7-8B2D-79CFC945C117}" type="pres">
      <dgm:prSet presAssocID="{C8C5242D-A2B9-4F93-9716-EB0FEF820EC8}" presName="child" presStyleLbl="alignAccFollowNode1" presStyleIdx="10" presStyleCnt="18">
        <dgm:presLayoutVars>
          <dgm:chMax val="0"/>
          <dgm:bulletEnabled val="1"/>
        </dgm:presLayoutVars>
      </dgm:prSet>
      <dgm:spPr/>
    </dgm:pt>
    <dgm:pt modelId="{4F61989B-8B77-4EF3-9D90-443BFD72F1AB}" type="pres">
      <dgm:prSet presAssocID="{F5AC1B28-BB58-4F5F-80F6-82CF435A1BC5}" presName="sibTrans" presStyleLbl="sibTrans2D1" presStyleIdx="11" presStyleCnt="18"/>
      <dgm:spPr/>
    </dgm:pt>
    <dgm:pt modelId="{28160C33-8541-4B5E-AF89-A5FCFFC719FB}" type="pres">
      <dgm:prSet presAssocID="{B70E0834-322B-4CF0-AABE-D38CB8F39CF5}" presName="child" presStyleLbl="alignAccFollowNode1" presStyleIdx="11" presStyleCnt="18">
        <dgm:presLayoutVars>
          <dgm:chMax val="0"/>
          <dgm:bulletEnabled val="1"/>
        </dgm:presLayoutVars>
      </dgm:prSet>
      <dgm:spPr/>
    </dgm:pt>
    <dgm:pt modelId="{9C0A5B4C-A5DC-4986-B372-BCF5CFBAA53D}" type="pres">
      <dgm:prSet presAssocID="{3801FDD2-3F4F-49CE-9A0A-161F76C80DD1}" presName="sibTrans" presStyleLbl="sibTrans2D1" presStyleIdx="12" presStyleCnt="18"/>
      <dgm:spPr/>
    </dgm:pt>
    <dgm:pt modelId="{10587891-C73B-4929-BF74-42EC887C2CF3}" type="pres">
      <dgm:prSet presAssocID="{CC42B026-05B9-4803-A103-B599333F188C}" presName="child" presStyleLbl="alignAccFollowNode1" presStyleIdx="12" presStyleCnt="18">
        <dgm:presLayoutVars>
          <dgm:chMax val="0"/>
          <dgm:bulletEnabled val="1"/>
        </dgm:presLayoutVars>
      </dgm:prSet>
      <dgm:spPr/>
    </dgm:pt>
    <dgm:pt modelId="{163CB944-630D-4D88-BCC4-4EAAE9AE4384}" type="pres">
      <dgm:prSet presAssocID="{87BFF094-48D5-4DCC-B720-E41159DC2AD9}" presName="sibTrans" presStyleLbl="sibTrans2D1" presStyleIdx="13" presStyleCnt="18"/>
      <dgm:spPr/>
    </dgm:pt>
    <dgm:pt modelId="{04996300-1618-4C60-AEE1-EA5B6F2CC166}" type="pres">
      <dgm:prSet presAssocID="{E651D77A-FED0-4A6D-B415-3876D8721217}" presName="child" presStyleLbl="alignAccFollowNode1" presStyleIdx="13" presStyleCnt="18">
        <dgm:presLayoutVars>
          <dgm:chMax val="0"/>
          <dgm:bulletEnabled val="1"/>
        </dgm:presLayoutVars>
      </dgm:prSet>
      <dgm:spPr/>
    </dgm:pt>
    <dgm:pt modelId="{50A951CB-E48D-4BCB-9AD2-3888A1C115ED}" type="pres">
      <dgm:prSet presAssocID="{100F225F-1E23-494B-913A-2DF8FEFF63EB}" presName="sibTrans" presStyleLbl="sibTrans2D1" presStyleIdx="14" presStyleCnt="18"/>
      <dgm:spPr/>
    </dgm:pt>
    <dgm:pt modelId="{472B4F18-8886-4D5C-B6D4-4E86101FCBA9}" type="pres">
      <dgm:prSet presAssocID="{C09D46FF-8409-43FC-9B09-A9C3AFB4BC66}" presName="child" presStyleLbl="alignAccFollowNode1" presStyleIdx="14" presStyleCnt="18">
        <dgm:presLayoutVars>
          <dgm:chMax val="0"/>
          <dgm:bulletEnabled val="1"/>
        </dgm:presLayoutVars>
      </dgm:prSet>
      <dgm:spPr/>
    </dgm:pt>
    <dgm:pt modelId="{1B17901D-13A6-40BA-A773-C979E7BC4D7A}" type="pres">
      <dgm:prSet presAssocID="{3AC756A9-7AF4-4CD3-B0C2-A7B01BFC0CCE}" presName="hSp" presStyleCnt="0"/>
      <dgm:spPr/>
    </dgm:pt>
    <dgm:pt modelId="{0B981A9E-BA58-4208-AE5A-DE138DB58BB3}" type="pres">
      <dgm:prSet presAssocID="{3068DD70-8067-453F-B611-3205996CB6A0}" presName="vertFlow" presStyleCnt="0"/>
      <dgm:spPr/>
    </dgm:pt>
    <dgm:pt modelId="{EDF05838-E965-4B24-9D8D-4D0F81ECF8FD}" type="pres">
      <dgm:prSet presAssocID="{3068DD70-8067-453F-B611-3205996CB6A0}" presName="header" presStyleLbl="node1" presStyleIdx="3" presStyleCnt="4"/>
      <dgm:spPr/>
    </dgm:pt>
    <dgm:pt modelId="{0F4BBA59-2035-496A-83DF-D862F08F2E37}" type="pres">
      <dgm:prSet presAssocID="{9122BF9D-0303-423A-A927-FE7A30CCC837}" presName="parTrans" presStyleLbl="sibTrans2D1" presStyleIdx="15" presStyleCnt="18"/>
      <dgm:spPr/>
    </dgm:pt>
    <dgm:pt modelId="{9D69137E-2576-4BBE-B1AB-D4A69B16627B}" type="pres">
      <dgm:prSet presAssocID="{5074754B-F261-4961-B418-ECE7FE6A6636}" presName="child" presStyleLbl="alignAccFollowNode1" presStyleIdx="15" presStyleCnt="18">
        <dgm:presLayoutVars>
          <dgm:chMax val="0"/>
          <dgm:bulletEnabled val="1"/>
        </dgm:presLayoutVars>
      </dgm:prSet>
      <dgm:spPr/>
    </dgm:pt>
    <dgm:pt modelId="{E26A087A-19F0-45B8-8524-E1046243A817}" type="pres">
      <dgm:prSet presAssocID="{E392F3D8-2FD7-4BA2-86DC-91CB569B075B}" presName="sibTrans" presStyleLbl="sibTrans2D1" presStyleIdx="16" presStyleCnt="18"/>
      <dgm:spPr/>
    </dgm:pt>
    <dgm:pt modelId="{ECFE9A3B-0139-4E02-8768-B80F20A9902D}" type="pres">
      <dgm:prSet presAssocID="{20D2691A-E46B-4A0B-B9EE-23E346531C22}" presName="child" presStyleLbl="alignAccFollowNode1" presStyleIdx="16" presStyleCnt="18">
        <dgm:presLayoutVars>
          <dgm:chMax val="0"/>
          <dgm:bulletEnabled val="1"/>
        </dgm:presLayoutVars>
      </dgm:prSet>
      <dgm:spPr/>
    </dgm:pt>
    <dgm:pt modelId="{45739784-B5CF-45F1-98C3-CB60731C8F26}" type="pres">
      <dgm:prSet presAssocID="{C22AF83A-D26E-457D-BF49-B6E450FC554C}" presName="sibTrans" presStyleLbl="sibTrans2D1" presStyleIdx="17" presStyleCnt="18"/>
      <dgm:spPr/>
    </dgm:pt>
    <dgm:pt modelId="{86C73DB3-1E7C-4459-A90B-E15B72169F6E}" type="pres">
      <dgm:prSet presAssocID="{397A8EF8-6555-4AEA-A263-B00391D63147}" presName="child" presStyleLbl="alignAccFollowNode1" presStyleIdx="17" presStyleCnt="18">
        <dgm:presLayoutVars>
          <dgm:chMax val="0"/>
          <dgm:bulletEnabled val="1"/>
        </dgm:presLayoutVars>
      </dgm:prSet>
      <dgm:spPr/>
    </dgm:pt>
  </dgm:ptLst>
  <dgm:cxnLst>
    <dgm:cxn modelId="{15A96001-40A5-4B02-8079-F4A9217712E3}" srcId="{569739A7-A3B6-4910-8E63-C1E2CE81B961}" destId="{853901DA-B3B1-479D-9D32-C178F70761E0}" srcOrd="3" destOrd="0" parTransId="{5E3B8F89-A021-45FF-AA1E-5E05383EFB80}" sibTransId="{085997E1-FFD3-4174-A5E5-0E681FB9EBAE}"/>
    <dgm:cxn modelId="{56B47F0C-88BA-4ED4-A317-2362405EC755}" type="presOf" srcId="{397A8EF8-6555-4AEA-A263-B00391D63147}" destId="{86C73DB3-1E7C-4459-A90B-E15B72169F6E}" srcOrd="0" destOrd="0" presId="urn:microsoft.com/office/officeart/2005/8/layout/lProcess1"/>
    <dgm:cxn modelId="{79A45E24-2204-4616-A0A5-EEEE5A21CA50}" type="presOf" srcId="{3AD37960-BF3A-4C33-AC06-AF7C9E5E34C5}" destId="{05031246-2097-4606-A030-573427917F28}" srcOrd="0" destOrd="0" presId="urn:microsoft.com/office/officeart/2005/8/layout/lProcess1"/>
    <dgm:cxn modelId="{ADFE8C27-DA69-4D7F-95ED-BC1A44003634}" type="presOf" srcId="{C22AF83A-D26E-457D-BF49-B6E450FC554C}" destId="{45739784-B5CF-45F1-98C3-CB60731C8F26}" srcOrd="0" destOrd="0" presId="urn:microsoft.com/office/officeart/2005/8/layout/lProcess1"/>
    <dgm:cxn modelId="{D8D94732-996D-4BD1-AF05-FEA56F4FF232}" srcId="{FA9C2C6F-FE81-424E-A93F-826937E2673F}" destId="{56841F16-5C90-469C-AD2D-3749424DDCFA}" srcOrd="3" destOrd="0" parTransId="{05C52B2B-596E-4709-83CC-5C617FD62A2A}" sibTransId="{8671D09C-89B5-4F4C-943D-A117B22F2D85}"/>
    <dgm:cxn modelId="{19266E32-6017-47B9-A93F-2923D7A84573}" type="presOf" srcId="{5074754B-F261-4961-B418-ECE7FE6A6636}" destId="{9D69137E-2576-4BBE-B1AB-D4A69B16627B}" srcOrd="0" destOrd="0" presId="urn:microsoft.com/office/officeart/2005/8/layout/lProcess1"/>
    <dgm:cxn modelId="{775E7A39-DFD8-4ECA-9D56-31D4C1CF6170}" type="presOf" srcId="{1CB3AB5B-76B2-4BAE-AC7B-000D5D8FCB73}" destId="{036BFBA7-5D28-4C59-BD46-48305DC5FDAA}" srcOrd="0" destOrd="0" presId="urn:microsoft.com/office/officeart/2005/8/layout/lProcess1"/>
    <dgm:cxn modelId="{E6445D3C-8D9F-4BBF-B194-F44E70B899AD}" srcId="{FA9C2C6F-FE81-424E-A93F-826937E2673F}" destId="{D7D40EEC-E79F-487C-A728-D0D1F5B914AA}" srcOrd="4" destOrd="0" parTransId="{DD49CF95-5524-4387-9665-4F8280345372}" sibTransId="{C4777AF6-2842-4A46-B9FE-3F850C271431}"/>
    <dgm:cxn modelId="{481A733E-6569-44F5-A8BA-0B64D4641574}" type="presOf" srcId="{120492D1-9E95-4169-8D26-85E18D7E1226}" destId="{F1ACA33F-B0DB-4D8C-8D7A-D68F244C201E}" srcOrd="0" destOrd="0" presId="urn:microsoft.com/office/officeart/2005/8/layout/lProcess1"/>
    <dgm:cxn modelId="{9C68D040-5E02-4901-AC64-81DED9263147}" type="presOf" srcId="{D7D40EEC-E79F-487C-A728-D0D1F5B914AA}" destId="{75C98237-DE84-45F5-BE59-D88031E394E9}" srcOrd="0" destOrd="0" presId="urn:microsoft.com/office/officeart/2005/8/layout/lProcess1"/>
    <dgm:cxn modelId="{1E11355C-9B01-41D4-B2F4-C5FBE1D04468}" type="presOf" srcId="{8671D09C-89B5-4F4C-943D-A117B22F2D85}" destId="{E90FD998-4E8F-40F3-AC91-53EE1B6171C0}" srcOrd="0" destOrd="0" presId="urn:microsoft.com/office/officeart/2005/8/layout/lProcess1"/>
    <dgm:cxn modelId="{76B9685C-3C68-4DFA-966C-D51154B297C0}" type="presOf" srcId="{9F1B2CDC-286D-4487-B069-FE751ADD6375}" destId="{D0306CAD-9B32-4CCA-A296-527DAFE5F7B1}" srcOrd="0" destOrd="0" presId="urn:microsoft.com/office/officeart/2005/8/layout/lProcess1"/>
    <dgm:cxn modelId="{E71FA45C-29A7-4DC3-A39B-F227DAFBE6B4}" type="presOf" srcId="{CC42B026-05B9-4803-A103-B599333F188C}" destId="{10587891-C73B-4929-BF74-42EC887C2CF3}" srcOrd="0" destOrd="0" presId="urn:microsoft.com/office/officeart/2005/8/layout/lProcess1"/>
    <dgm:cxn modelId="{4B5DD95F-D1AC-4545-B5FC-235A7B17144E}" srcId="{3AC756A9-7AF4-4CD3-B0C2-A7B01BFC0CCE}" destId="{E651D77A-FED0-4A6D-B415-3876D8721217}" srcOrd="3" destOrd="0" parTransId="{44CE56B4-15B2-4244-80A0-382FE5C9BB93}" sibTransId="{100F225F-1E23-494B-913A-2DF8FEFF63EB}"/>
    <dgm:cxn modelId="{15FFAF61-F5FA-44B5-A710-EFF3F5ADEF40}" srcId="{E4B22287-D5B0-483C-804B-646A2C1CC878}" destId="{569739A7-A3B6-4910-8E63-C1E2CE81B961}" srcOrd="1" destOrd="0" parTransId="{872D51E9-FFCD-4670-8B80-91B2CD932C65}" sibTransId="{92B585AC-AA29-4B14-B20B-A9E163EFACB3}"/>
    <dgm:cxn modelId="{A25E0362-9E01-41D9-BCA2-6DA5C84ACACF}" type="presOf" srcId="{9122BF9D-0303-423A-A927-FE7A30CCC837}" destId="{0F4BBA59-2035-496A-83DF-D862F08F2E37}" srcOrd="0" destOrd="0" presId="urn:microsoft.com/office/officeart/2005/8/layout/lProcess1"/>
    <dgm:cxn modelId="{0A48C064-BA59-4792-A0CB-F815E6E48D90}" type="presOf" srcId="{C09D46FF-8409-43FC-9B09-A9C3AFB4BC66}" destId="{472B4F18-8886-4D5C-B6D4-4E86101FCBA9}" srcOrd="0" destOrd="0" presId="urn:microsoft.com/office/officeart/2005/8/layout/lProcess1"/>
    <dgm:cxn modelId="{D2653847-9DAE-4428-8718-C64B6BCF4782}" type="presOf" srcId="{C8C5242D-A2B9-4F93-9716-EB0FEF820EC8}" destId="{FAB65CBA-4D75-46D7-8B2D-79CFC945C117}" srcOrd="0" destOrd="0" presId="urn:microsoft.com/office/officeart/2005/8/layout/lProcess1"/>
    <dgm:cxn modelId="{65AC0668-DF76-4CE2-83D3-446AA0296F4E}" srcId="{569739A7-A3B6-4910-8E63-C1E2CE81B961}" destId="{1CB3AB5B-76B2-4BAE-AC7B-000D5D8FCB73}" srcOrd="2" destOrd="0" parTransId="{D533716F-C053-4FC3-A87C-61C22B4DFBB4}" sibTransId="{389C6FEC-C9B5-4A5D-B777-C5235D0F41F9}"/>
    <dgm:cxn modelId="{6ADC7268-73AE-4523-B379-6D076FEC92CE}" type="presOf" srcId="{4D8A457F-35E9-4A9D-A04D-AB9E31895DEB}" destId="{3339D20E-5F58-4BC4-A9F4-FC3D2006151F}" srcOrd="0" destOrd="0" presId="urn:microsoft.com/office/officeart/2005/8/layout/lProcess1"/>
    <dgm:cxn modelId="{660EEC48-D341-4F75-8192-C5EFCEEC098E}" srcId="{3AC756A9-7AF4-4CD3-B0C2-A7B01BFC0CCE}" destId="{B70E0834-322B-4CF0-AABE-D38CB8F39CF5}" srcOrd="1" destOrd="0" parTransId="{6D439B31-1F9D-48E7-B194-C752BEC76446}" sibTransId="{3801FDD2-3F4F-49CE-9A0A-161F76C80DD1}"/>
    <dgm:cxn modelId="{BE6E6A49-2A6D-4E02-98A0-DBF3B528003C}" srcId="{FA9C2C6F-FE81-424E-A93F-826937E2673F}" destId="{37D67753-5AAF-451E-BCD1-0F4CE202CFEC}" srcOrd="2" destOrd="0" parTransId="{62045539-5FDB-4018-8B22-E2C54724C24F}" sibTransId="{B11BCC24-8ED4-4FC7-AA6F-DF32DB033F39}"/>
    <dgm:cxn modelId="{F6A59D6D-A024-4264-A5E0-7AA73488D778}" srcId="{E4B22287-D5B0-483C-804B-646A2C1CC878}" destId="{3068DD70-8067-453F-B611-3205996CB6A0}" srcOrd="3" destOrd="0" parTransId="{0DE673A9-DB5F-42C7-99D3-9FA529146A4D}" sibTransId="{8260E049-EC62-4630-87FB-88EAAA902384}"/>
    <dgm:cxn modelId="{F3244A6F-E24C-4E0F-873B-98B7F77F4851}" srcId="{569739A7-A3B6-4910-8E63-C1E2CE81B961}" destId="{A259DD2C-C251-4D77-803F-CF87B2A9D3DE}" srcOrd="4" destOrd="0" parTransId="{643CAB9B-B5C5-4666-A76D-3AC9F8B6EB1E}" sibTransId="{76B27704-3BCD-4659-9EF7-D3736F9AFA11}"/>
    <dgm:cxn modelId="{E6C23B72-2F98-4544-923F-3C21CE032B99}" type="presOf" srcId="{E651D77A-FED0-4A6D-B415-3876D8721217}" destId="{04996300-1618-4C60-AEE1-EA5B6F2CC166}" srcOrd="0" destOrd="0" presId="urn:microsoft.com/office/officeart/2005/8/layout/lProcess1"/>
    <dgm:cxn modelId="{7DEB1D53-529F-4955-A48E-BA4EDDEF2C89}" type="presOf" srcId="{20D2691A-E46B-4A0B-B9EE-23E346531C22}" destId="{ECFE9A3B-0139-4E02-8768-B80F20A9902D}" srcOrd="0" destOrd="0" presId="urn:microsoft.com/office/officeart/2005/8/layout/lProcess1"/>
    <dgm:cxn modelId="{7C146775-4707-480E-9522-7C4D17CB32BD}" type="presOf" srcId="{E7916FA1-44E4-4833-B196-E3B503621C35}" destId="{9F54CD11-3120-432C-9B99-CC21147BF4EE}" srcOrd="0" destOrd="0" presId="urn:microsoft.com/office/officeart/2005/8/layout/lProcess1"/>
    <dgm:cxn modelId="{97A54C79-D95C-4650-A071-25F74B53EC22}" type="presOf" srcId="{085997E1-FFD3-4174-A5E5-0E681FB9EBAE}" destId="{0691EA34-1F29-4269-A966-99626D6CF19E}" srcOrd="0" destOrd="0" presId="urn:microsoft.com/office/officeart/2005/8/layout/lProcess1"/>
    <dgm:cxn modelId="{F862F17F-98E1-4066-AC15-BB87AA938FC9}" srcId="{569739A7-A3B6-4910-8E63-C1E2CE81B961}" destId="{120492D1-9E95-4169-8D26-85E18D7E1226}" srcOrd="0" destOrd="0" parTransId="{6E8CA0D9-6819-40E0-87DB-FF722A402B49}" sibTransId="{9F5DAC2C-A423-4A74-AD7A-678493210FA7}"/>
    <dgm:cxn modelId="{46281B81-D7AA-4F10-98C7-23E8DD8A329C}" type="presOf" srcId="{37D67753-5AAF-451E-BCD1-0F4CE202CFEC}" destId="{002BC307-AF55-4E7B-9B4A-7D91CC401FC0}" srcOrd="0" destOrd="0" presId="urn:microsoft.com/office/officeart/2005/8/layout/lProcess1"/>
    <dgm:cxn modelId="{CF865A81-18ED-4669-BC6E-2002B85F171B}" srcId="{E4B22287-D5B0-483C-804B-646A2C1CC878}" destId="{3AC756A9-7AF4-4CD3-B0C2-A7B01BFC0CCE}" srcOrd="2" destOrd="0" parTransId="{1B1577D9-E5C0-40D4-B233-36BFD91AFD11}" sibTransId="{A463161F-8457-46A3-BECA-514B5CB3713E}"/>
    <dgm:cxn modelId="{1EDA0287-68A9-4F71-9DA9-A1381EC12079}" type="presOf" srcId="{3801FDD2-3F4F-49CE-9A0A-161F76C80DD1}" destId="{9C0A5B4C-A5DC-4986-B372-BCF5CFBAA53D}" srcOrd="0" destOrd="0" presId="urn:microsoft.com/office/officeart/2005/8/layout/lProcess1"/>
    <dgm:cxn modelId="{6F1D4C88-F9DD-4C10-A1FD-6AC667A6AA0D}" srcId="{FA9C2C6F-FE81-424E-A93F-826937E2673F}" destId="{E7916FA1-44E4-4833-B196-E3B503621C35}" srcOrd="0" destOrd="0" parTransId="{94BF61D8-DEE6-4057-88D1-2E13F3CE6823}" sibTransId="{69321F12-B4D2-4219-BC46-5199806774DF}"/>
    <dgm:cxn modelId="{3E7BE88C-FECA-4DAD-A9B8-12CAD1D07996}" srcId="{569739A7-A3B6-4910-8E63-C1E2CE81B961}" destId="{4D8A457F-35E9-4A9D-A04D-AB9E31895DEB}" srcOrd="1" destOrd="0" parTransId="{ED7EE1BD-32DB-4BC5-B4B1-AC08F501C11C}" sibTransId="{ABE101AB-B79A-4C80-A362-FA6636EC6024}"/>
    <dgm:cxn modelId="{90E8CD8D-5EF7-4BD3-978D-D5150E2D78BA}" type="presOf" srcId="{9F5DAC2C-A423-4A74-AD7A-678493210FA7}" destId="{1B6766D2-D1F3-45B4-91E1-91AAE0C81131}" srcOrd="0" destOrd="0" presId="urn:microsoft.com/office/officeart/2005/8/layout/lProcess1"/>
    <dgm:cxn modelId="{F74AD390-B15C-4E37-9B94-56FA04AE475D}" srcId="{3AC756A9-7AF4-4CD3-B0C2-A7B01BFC0CCE}" destId="{CC42B026-05B9-4803-A103-B599333F188C}" srcOrd="2" destOrd="0" parTransId="{EDB77C5F-1E51-497D-9F1A-0BDEF49CB3EF}" sibTransId="{87BFF094-48D5-4DCC-B720-E41159DC2AD9}"/>
    <dgm:cxn modelId="{88B72093-2A54-439C-AA6B-21C6C35EBE49}" type="presOf" srcId="{F5AC1B28-BB58-4F5F-80F6-82CF435A1BC5}" destId="{4F61989B-8B77-4EF3-9D90-443BFD72F1AB}" srcOrd="0" destOrd="0" presId="urn:microsoft.com/office/officeart/2005/8/layout/lProcess1"/>
    <dgm:cxn modelId="{FCF5BD95-584E-4F94-A026-DCB5426B9544}" type="presOf" srcId="{87BFF094-48D5-4DCC-B720-E41159DC2AD9}" destId="{163CB944-630D-4D88-BCC4-4EAAE9AE4384}" srcOrd="0" destOrd="0" presId="urn:microsoft.com/office/officeart/2005/8/layout/lProcess1"/>
    <dgm:cxn modelId="{1F9E9B9A-0949-4A1F-AF89-33D341B1AE66}" srcId="{3068DD70-8067-453F-B611-3205996CB6A0}" destId="{397A8EF8-6555-4AEA-A263-B00391D63147}" srcOrd="2" destOrd="0" parTransId="{A3C18B91-D3F4-468D-B2E9-6D4E1331356D}" sibTransId="{625110A7-EF2D-4849-83B7-69CCC0A81C22}"/>
    <dgm:cxn modelId="{88E04E9C-1B4A-4576-9DBA-6B1574CA6E74}" type="presOf" srcId="{ABE101AB-B79A-4C80-A362-FA6636EC6024}" destId="{8ECE03EE-914E-48DF-8EB2-04D0D32BAE4D}" srcOrd="0" destOrd="0" presId="urn:microsoft.com/office/officeart/2005/8/layout/lProcess1"/>
    <dgm:cxn modelId="{3E2CE7AE-6DBC-4EB7-9063-67F8F9C6B242}" type="presOf" srcId="{33370221-5546-4FB7-8977-31BC543ACFEC}" destId="{90985ED6-9839-49BA-B131-EEB47E4AAE96}" srcOrd="0" destOrd="0" presId="urn:microsoft.com/office/officeart/2005/8/layout/lProcess1"/>
    <dgm:cxn modelId="{0E7302B0-7630-43E5-B822-6D2494466274}" type="presOf" srcId="{569739A7-A3B6-4910-8E63-C1E2CE81B961}" destId="{307CA6D9-221D-4864-A02A-31B94A67BE76}" srcOrd="0" destOrd="0" presId="urn:microsoft.com/office/officeart/2005/8/layout/lProcess1"/>
    <dgm:cxn modelId="{921AF7B0-E56A-499D-A3F0-E786E4248844}" type="presOf" srcId="{E4B22287-D5B0-483C-804B-646A2C1CC878}" destId="{602327F7-77A2-41F5-8E88-A415884413D3}" srcOrd="0" destOrd="0" presId="urn:microsoft.com/office/officeart/2005/8/layout/lProcess1"/>
    <dgm:cxn modelId="{76B634B2-734A-4228-8CCC-8BC4E28D5BC0}" type="presOf" srcId="{853901DA-B3B1-479D-9D32-C178F70761E0}" destId="{99A73075-DBC8-4EFB-B8AF-9586C88D3233}" srcOrd="0" destOrd="0" presId="urn:microsoft.com/office/officeart/2005/8/layout/lProcess1"/>
    <dgm:cxn modelId="{5605DAB4-8631-408F-9F94-B16F75E2DA16}" type="presOf" srcId="{69321F12-B4D2-4219-BC46-5199806774DF}" destId="{F1369326-A7D3-4CD3-A385-131FB39C96FF}" srcOrd="0" destOrd="0" presId="urn:microsoft.com/office/officeart/2005/8/layout/lProcess1"/>
    <dgm:cxn modelId="{D2BF15BE-19ED-46D6-9B6A-489851F7A4C7}" type="presOf" srcId="{56841F16-5C90-469C-AD2D-3749424DDCFA}" destId="{AE19C1B9-0E44-4C4B-933F-23101096E64C}" srcOrd="0" destOrd="0" presId="urn:microsoft.com/office/officeart/2005/8/layout/lProcess1"/>
    <dgm:cxn modelId="{3E1453C3-75A8-415B-9E57-EC5DED1E7E61}" type="presOf" srcId="{6E8CA0D9-6819-40E0-87DB-FF722A402B49}" destId="{782F8A52-4C9B-425C-AB5A-D52CE2756295}" srcOrd="0" destOrd="0" presId="urn:microsoft.com/office/officeart/2005/8/layout/lProcess1"/>
    <dgm:cxn modelId="{8C292DC8-203C-4244-9B3C-341DDB415D80}" srcId="{FA9C2C6F-FE81-424E-A93F-826937E2673F}" destId="{9F1B2CDC-286D-4487-B069-FE751ADD6375}" srcOrd="1" destOrd="0" parTransId="{B9D20FE7-F8C7-4CEB-A653-44ADB8510601}" sibTransId="{33370221-5546-4FB7-8977-31BC543ACFEC}"/>
    <dgm:cxn modelId="{7C4FEDCA-87C3-4D11-844A-7CF16D71AA1F}" type="presOf" srcId="{FA9C2C6F-FE81-424E-A93F-826937E2673F}" destId="{FB3837B4-DAC1-487A-8121-A29EBD98D5D0}" srcOrd="0" destOrd="0" presId="urn:microsoft.com/office/officeart/2005/8/layout/lProcess1"/>
    <dgm:cxn modelId="{4235CACB-FAC7-4817-A634-A17D053F6766}" srcId="{3068DD70-8067-453F-B611-3205996CB6A0}" destId="{20D2691A-E46B-4A0B-B9EE-23E346531C22}" srcOrd="1" destOrd="0" parTransId="{75DA577D-7637-4195-AE11-CD5DB1F8673F}" sibTransId="{C22AF83A-D26E-457D-BF49-B6E450FC554C}"/>
    <dgm:cxn modelId="{610D52CC-336C-4662-8039-041FD3C03141}" type="presOf" srcId="{3068DD70-8067-453F-B611-3205996CB6A0}" destId="{EDF05838-E965-4B24-9D8D-4D0F81ECF8FD}" srcOrd="0" destOrd="0" presId="urn:microsoft.com/office/officeart/2005/8/layout/lProcess1"/>
    <dgm:cxn modelId="{33BA59D1-1723-4B7C-AD1C-F5579C56A3EA}" srcId="{3AC756A9-7AF4-4CD3-B0C2-A7B01BFC0CCE}" destId="{C09D46FF-8409-43FC-9B09-A9C3AFB4BC66}" srcOrd="4" destOrd="0" parTransId="{0BAFC08E-AB4B-4DEC-A85B-A3D0F3BBDE3E}" sibTransId="{3582158E-5653-4F7A-8473-3CA86F5CF401}"/>
    <dgm:cxn modelId="{ADF9D9D1-D8DF-4F34-BFE6-4ABA0B69604C}" type="presOf" srcId="{389C6FEC-C9B5-4A5D-B777-C5235D0F41F9}" destId="{F2203398-E82D-46C5-82A1-470AA44082D2}" srcOrd="0" destOrd="0" presId="urn:microsoft.com/office/officeart/2005/8/layout/lProcess1"/>
    <dgm:cxn modelId="{0F8E75D2-D99B-4899-B1C7-2364921FEADC}" type="presOf" srcId="{100F225F-1E23-494B-913A-2DF8FEFF63EB}" destId="{50A951CB-E48D-4BCB-9AD2-3888A1C115ED}" srcOrd="0" destOrd="0" presId="urn:microsoft.com/office/officeart/2005/8/layout/lProcess1"/>
    <dgm:cxn modelId="{4C71B9D4-A6F6-47F7-B224-2391B95A7D3E}" srcId="{3068DD70-8067-453F-B611-3205996CB6A0}" destId="{5074754B-F261-4961-B418-ECE7FE6A6636}" srcOrd="0" destOrd="0" parTransId="{9122BF9D-0303-423A-A927-FE7A30CCC837}" sibTransId="{E392F3D8-2FD7-4BA2-86DC-91CB569B075B}"/>
    <dgm:cxn modelId="{338126DD-FAF8-414F-B7F3-1DCCC8E700A6}" type="presOf" srcId="{E392F3D8-2FD7-4BA2-86DC-91CB569B075B}" destId="{E26A087A-19F0-45B8-8524-E1046243A817}" srcOrd="0" destOrd="0" presId="urn:microsoft.com/office/officeart/2005/8/layout/lProcess1"/>
    <dgm:cxn modelId="{A1BDB3DD-CF33-4641-A588-DC5F7B3542B4}" type="presOf" srcId="{94BF61D8-DEE6-4057-88D1-2E13F3CE6823}" destId="{08EAEB1C-B5DE-4E62-AA66-C3E15843BB9B}" srcOrd="0" destOrd="0" presId="urn:microsoft.com/office/officeart/2005/8/layout/lProcess1"/>
    <dgm:cxn modelId="{9F9046E4-0A76-461A-B732-BCD0FC53A57C}" type="presOf" srcId="{B70E0834-322B-4CF0-AABE-D38CB8F39CF5}" destId="{28160C33-8541-4B5E-AF89-A5FCFFC719FB}" srcOrd="0" destOrd="0" presId="urn:microsoft.com/office/officeart/2005/8/layout/lProcess1"/>
    <dgm:cxn modelId="{0D0D57E6-598C-4B52-87FD-9AD44B811039}" srcId="{E4B22287-D5B0-483C-804B-646A2C1CC878}" destId="{FA9C2C6F-FE81-424E-A93F-826937E2673F}" srcOrd="0" destOrd="0" parTransId="{EA84CE72-42E1-44E8-92C0-E1739B840F4D}" sibTransId="{3AE1C0BF-F279-48BE-92EE-2C8670DC5F05}"/>
    <dgm:cxn modelId="{ED230AF1-D0E2-439B-BD25-7BAF01C51CF6}" type="presOf" srcId="{B11BCC24-8ED4-4FC7-AA6F-DF32DB033F39}" destId="{97779767-14D5-4B8C-84B7-95301758CC6B}" srcOrd="0" destOrd="0" presId="urn:microsoft.com/office/officeart/2005/8/layout/lProcess1"/>
    <dgm:cxn modelId="{7312F7F5-C79E-4DA7-A94F-6EB1CC5614C1}" type="presOf" srcId="{A259DD2C-C251-4D77-803F-CF87B2A9D3DE}" destId="{DFE18AB0-1CE9-4C0C-A5FB-52C676A4671A}" srcOrd="0" destOrd="0" presId="urn:microsoft.com/office/officeart/2005/8/layout/lProcess1"/>
    <dgm:cxn modelId="{E1FF03F7-4D24-416B-BE2C-11461D0F1911}" srcId="{3AC756A9-7AF4-4CD3-B0C2-A7B01BFC0CCE}" destId="{C8C5242D-A2B9-4F93-9716-EB0FEF820EC8}" srcOrd="0" destOrd="0" parTransId="{3AD37960-BF3A-4C33-AC06-AF7C9E5E34C5}" sibTransId="{F5AC1B28-BB58-4F5F-80F6-82CF435A1BC5}"/>
    <dgm:cxn modelId="{D50CDDFA-DE8F-4821-9E15-0F5DDD78D865}" type="presOf" srcId="{3AC756A9-7AF4-4CD3-B0C2-A7B01BFC0CCE}" destId="{6F969AF3-7386-4D52-95CC-3CBA9497A40D}" srcOrd="0" destOrd="0" presId="urn:microsoft.com/office/officeart/2005/8/layout/lProcess1"/>
    <dgm:cxn modelId="{953FA5E3-A153-42BC-835A-6A373E1041D0}" type="presParOf" srcId="{602327F7-77A2-41F5-8E88-A415884413D3}" destId="{01437E59-D8F8-4549-98B6-915E868D222F}" srcOrd="0" destOrd="0" presId="urn:microsoft.com/office/officeart/2005/8/layout/lProcess1"/>
    <dgm:cxn modelId="{DB0C1E4F-0E86-4126-8AA6-49115F430E57}" type="presParOf" srcId="{01437E59-D8F8-4549-98B6-915E868D222F}" destId="{FB3837B4-DAC1-487A-8121-A29EBD98D5D0}" srcOrd="0" destOrd="0" presId="urn:microsoft.com/office/officeart/2005/8/layout/lProcess1"/>
    <dgm:cxn modelId="{4655A646-6AEB-44CF-B5BC-D3BD49B51456}" type="presParOf" srcId="{01437E59-D8F8-4549-98B6-915E868D222F}" destId="{08EAEB1C-B5DE-4E62-AA66-C3E15843BB9B}" srcOrd="1" destOrd="0" presId="urn:microsoft.com/office/officeart/2005/8/layout/lProcess1"/>
    <dgm:cxn modelId="{8D68FC66-7C3D-40E1-95A7-CF178D3350F5}" type="presParOf" srcId="{01437E59-D8F8-4549-98B6-915E868D222F}" destId="{9F54CD11-3120-432C-9B99-CC21147BF4EE}" srcOrd="2" destOrd="0" presId="urn:microsoft.com/office/officeart/2005/8/layout/lProcess1"/>
    <dgm:cxn modelId="{D0367B0B-2151-4AF2-835B-02602166AB7C}" type="presParOf" srcId="{01437E59-D8F8-4549-98B6-915E868D222F}" destId="{F1369326-A7D3-4CD3-A385-131FB39C96FF}" srcOrd="3" destOrd="0" presId="urn:microsoft.com/office/officeart/2005/8/layout/lProcess1"/>
    <dgm:cxn modelId="{0286A40F-36D7-41C2-B9D9-044AEB0826B0}" type="presParOf" srcId="{01437E59-D8F8-4549-98B6-915E868D222F}" destId="{D0306CAD-9B32-4CCA-A296-527DAFE5F7B1}" srcOrd="4" destOrd="0" presId="urn:microsoft.com/office/officeart/2005/8/layout/lProcess1"/>
    <dgm:cxn modelId="{7FBFD77F-A5A5-4DE8-9E43-20D452071E70}" type="presParOf" srcId="{01437E59-D8F8-4549-98B6-915E868D222F}" destId="{90985ED6-9839-49BA-B131-EEB47E4AAE96}" srcOrd="5" destOrd="0" presId="urn:microsoft.com/office/officeart/2005/8/layout/lProcess1"/>
    <dgm:cxn modelId="{A69FEAD5-EBAB-4D90-8E55-CB1375762C2E}" type="presParOf" srcId="{01437E59-D8F8-4549-98B6-915E868D222F}" destId="{002BC307-AF55-4E7B-9B4A-7D91CC401FC0}" srcOrd="6" destOrd="0" presId="urn:microsoft.com/office/officeart/2005/8/layout/lProcess1"/>
    <dgm:cxn modelId="{B7B4F20D-3B30-4477-A2D6-62E94B0584DB}" type="presParOf" srcId="{01437E59-D8F8-4549-98B6-915E868D222F}" destId="{97779767-14D5-4B8C-84B7-95301758CC6B}" srcOrd="7" destOrd="0" presId="urn:microsoft.com/office/officeart/2005/8/layout/lProcess1"/>
    <dgm:cxn modelId="{17ACA04B-1AF4-40B3-9AAA-1D645501CFA5}" type="presParOf" srcId="{01437E59-D8F8-4549-98B6-915E868D222F}" destId="{AE19C1B9-0E44-4C4B-933F-23101096E64C}" srcOrd="8" destOrd="0" presId="urn:microsoft.com/office/officeart/2005/8/layout/lProcess1"/>
    <dgm:cxn modelId="{CD0558B6-2EF5-4057-9B9E-CC74400B7AF5}" type="presParOf" srcId="{01437E59-D8F8-4549-98B6-915E868D222F}" destId="{E90FD998-4E8F-40F3-AC91-53EE1B6171C0}" srcOrd="9" destOrd="0" presId="urn:microsoft.com/office/officeart/2005/8/layout/lProcess1"/>
    <dgm:cxn modelId="{B6A2B03F-51E1-4386-BD21-CBE755357CDE}" type="presParOf" srcId="{01437E59-D8F8-4549-98B6-915E868D222F}" destId="{75C98237-DE84-45F5-BE59-D88031E394E9}" srcOrd="10" destOrd="0" presId="urn:microsoft.com/office/officeart/2005/8/layout/lProcess1"/>
    <dgm:cxn modelId="{2A0F3887-CA25-40EF-B55E-4D3F2AE06B7B}" type="presParOf" srcId="{602327F7-77A2-41F5-8E88-A415884413D3}" destId="{C42DFB5F-EDF9-4DDC-9D5A-5727DAEAABA5}" srcOrd="1" destOrd="0" presId="urn:microsoft.com/office/officeart/2005/8/layout/lProcess1"/>
    <dgm:cxn modelId="{DA8370C8-FABD-45F4-BCCD-AADBA598CFE1}" type="presParOf" srcId="{602327F7-77A2-41F5-8E88-A415884413D3}" destId="{499248CE-2055-42BE-95E4-5BEBAA41CFA0}" srcOrd="2" destOrd="0" presId="urn:microsoft.com/office/officeart/2005/8/layout/lProcess1"/>
    <dgm:cxn modelId="{1F1956F5-F872-4DFB-B650-0EE00F1B040F}" type="presParOf" srcId="{499248CE-2055-42BE-95E4-5BEBAA41CFA0}" destId="{307CA6D9-221D-4864-A02A-31B94A67BE76}" srcOrd="0" destOrd="0" presId="urn:microsoft.com/office/officeart/2005/8/layout/lProcess1"/>
    <dgm:cxn modelId="{5EC276DC-6314-4A80-B05E-9422CBB35BFA}" type="presParOf" srcId="{499248CE-2055-42BE-95E4-5BEBAA41CFA0}" destId="{782F8A52-4C9B-425C-AB5A-D52CE2756295}" srcOrd="1" destOrd="0" presId="urn:microsoft.com/office/officeart/2005/8/layout/lProcess1"/>
    <dgm:cxn modelId="{45BD45EE-29AE-4264-9A43-C9FCE6701ADE}" type="presParOf" srcId="{499248CE-2055-42BE-95E4-5BEBAA41CFA0}" destId="{F1ACA33F-B0DB-4D8C-8D7A-D68F244C201E}" srcOrd="2" destOrd="0" presId="urn:microsoft.com/office/officeart/2005/8/layout/lProcess1"/>
    <dgm:cxn modelId="{ABB43981-014D-429F-B3C1-5891A16A9F25}" type="presParOf" srcId="{499248CE-2055-42BE-95E4-5BEBAA41CFA0}" destId="{1B6766D2-D1F3-45B4-91E1-91AAE0C81131}" srcOrd="3" destOrd="0" presId="urn:microsoft.com/office/officeart/2005/8/layout/lProcess1"/>
    <dgm:cxn modelId="{C32CA035-BE45-4002-B0F4-2641C5D55369}" type="presParOf" srcId="{499248CE-2055-42BE-95E4-5BEBAA41CFA0}" destId="{3339D20E-5F58-4BC4-A9F4-FC3D2006151F}" srcOrd="4" destOrd="0" presId="urn:microsoft.com/office/officeart/2005/8/layout/lProcess1"/>
    <dgm:cxn modelId="{77757C1F-FAFE-4E83-A2A5-19BB6F25AE9C}" type="presParOf" srcId="{499248CE-2055-42BE-95E4-5BEBAA41CFA0}" destId="{8ECE03EE-914E-48DF-8EB2-04D0D32BAE4D}" srcOrd="5" destOrd="0" presId="urn:microsoft.com/office/officeart/2005/8/layout/lProcess1"/>
    <dgm:cxn modelId="{81E2C853-8C8C-4DCA-A940-17F2D512D7F2}" type="presParOf" srcId="{499248CE-2055-42BE-95E4-5BEBAA41CFA0}" destId="{036BFBA7-5D28-4C59-BD46-48305DC5FDAA}" srcOrd="6" destOrd="0" presId="urn:microsoft.com/office/officeart/2005/8/layout/lProcess1"/>
    <dgm:cxn modelId="{6C33CD9B-8048-495F-9B6A-6A78D5546E85}" type="presParOf" srcId="{499248CE-2055-42BE-95E4-5BEBAA41CFA0}" destId="{F2203398-E82D-46C5-82A1-470AA44082D2}" srcOrd="7" destOrd="0" presId="urn:microsoft.com/office/officeart/2005/8/layout/lProcess1"/>
    <dgm:cxn modelId="{9B134CB0-0BF6-47A0-85E3-E62B45DD708E}" type="presParOf" srcId="{499248CE-2055-42BE-95E4-5BEBAA41CFA0}" destId="{99A73075-DBC8-4EFB-B8AF-9586C88D3233}" srcOrd="8" destOrd="0" presId="urn:microsoft.com/office/officeart/2005/8/layout/lProcess1"/>
    <dgm:cxn modelId="{BA9A12F0-D025-4214-B556-8332F1E1B632}" type="presParOf" srcId="{499248CE-2055-42BE-95E4-5BEBAA41CFA0}" destId="{0691EA34-1F29-4269-A966-99626D6CF19E}" srcOrd="9" destOrd="0" presId="urn:microsoft.com/office/officeart/2005/8/layout/lProcess1"/>
    <dgm:cxn modelId="{844F92CA-3ABC-4DD5-B949-2C8CC57EF8E3}" type="presParOf" srcId="{499248CE-2055-42BE-95E4-5BEBAA41CFA0}" destId="{DFE18AB0-1CE9-4C0C-A5FB-52C676A4671A}" srcOrd="10" destOrd="0" presId="urn:microsoft.com/office/officeart/2005/8/layout/lProcess1"/>
    <dgm:cxn modelId="{295638C4-5D62-4522-9572-4C98FD3FB1F0}" type="presParOf" srcId="{602327F7-77A2-41F5-8E88-A415884413D3}" destId="{624229C9-8BF6-4A0B-98AB-2B0823087233}" srcOrd="3" destOrd="0" presId="urn:microsoft.com/office/officeart/2005/8/layout/lProcess1"/>
    <dgm:cxn modelId="{2AC06A04-1C43-485D-8A5E-644531BB26B7}" type="presParOf" srcId="{602327F7-77A2-41F5-8E88-A415884413D3}" destId="{64EB6ADD-B26C-49D6-94C0-A007D64AE2F8}" srcOrd="4" destOrd="0" presId="urn:microsoft.com/office/officeart/2005/8/layout/lProcess1"/>
    <dgm:cxn modelId="{0646B4B8-13D2-412D-81C5-E64894F6F396}" type="presParOf" srcId="{64EB6ADD-B26C-49D6-94C0-A007D64AE2F8}" destId="{6F969AF3-7386-4D52-95CC-3CBA9497A40D}" srcOrd="0" destOrd="0" presId="urn:microsoft.com/office/officeart/2005/8/layout/lProcess1"/>
    <dgm:cxn modelId="{7E540992-2758-4E61-88D4-DD54A55D3B47}" type="presParOf" srcId="{64EB6ADD-B26C-49D6-94C0-A007D64AE2F8}" destId="{05031246-2097-4606-A030-573427917F28}" srcOrd="1" destOrd="0" presId="urn:microsoft.com/office/officeart/2005/8/layout/lProcess1"/>
    <dgm:cxn modelId="{4BE307E0-49B4-465B-B9E7-07985A83072F}" type="presParOf" srcId="{64EB6ADD-B26C-49D6-94C0-A007D64AE2F8}" destId="{FAB65CBA-4D75-46D7-8B2D-79CFC945C117}" srcOrd="2" destOrd="0" presId="urn:microsoft.com/office/officeart/2005/8/layout/lProcess1"/>
    <dgm:cxn modelId="{E61663DF-0357-4B24-852B-2683DD3E4E1F}" type="presParOf" srcId="{64EB6ADD-B26C-49D6-94C0-A007D64AE2F8}" destId="{4F61989B-8B77-4EF3-9D90-443BFD72F1AB}" srcOrd="3" destOrd="0" presId="urn:microsoft.com/office/officeart/2005/8/layout/lProcess1"/>
    <dgm:cxn modelId="{93A0E754-D446-4908-8AEE-086FCC507F02}" type="presParOf" srcId="{64EB6ADD-B26C-49D6-94C0-A007D64AE2F8}" destId="{28160C33-8541-4B5E-AF89-A5FCFFC719FB}" srcOrd="4" destOrd="0" presId="urn:microsoft.com/office/officeart/2005/8/layout/lProcess1"/>
    <dgm:cxn modelId="{BE05E3C2-15DD-4612-9D4F-E4C9C01841FE}" type="presParOf" srcId="{64EB6ADD-B26C-49D6-94C0-A007D64AE2F8}" destId="{9C0A5B4C-A5DC-4986-B372-BCF5CFBAA53D}" srcOrd="5" destOrd="0" presId="urn:microsoft.com/office/officeart/2005/8/layout/lProcess1"/>
    <dgm:cxn modelId="{481605AB-B47D-49C6-8DB6-34DDC0BC5F9A}" type="presParOf" srcId="{64EB6ADD-B26C-49D6-94C0-A007D64AE2F8}" destId="{10587891-C73B-4929-BF74-42EC887C2CF3}" srcOrd="6" destOrd="0" presId="urn:microsoft.com/office/officeart/2005/8/layout/lProcess1"/>
    <dgm:cxn modelId="{34E5B249-5800-4F5C-B30D-D8A40953B5A5}" type="presParOf" srcId="{64EB6ADD-B26C-49D6-94C0-A007D64AE2F8}" destId="{163CB944-630D-4D88-BCC4-4EAAE9AE4384}" srcOrd="7" destOrd="0" presId="urn:microsoft.com/office/officeart/2005/8/layout/lProcess1"/>
    <dgm:cxn modelId="{6FED00F6-ED94-4E10-8514-58B181A0F427}" type="presParOf" srcId="{64EB6ADD-B26C-49D6-94C0-A007D64AE2F8}" destId="{04996300-1618-4C60-AEE1-EA5B6F2CC166}" srcOrd="8" destOrd="0" presId="urn:microsoft.com/office/officeart/2005/8/layout/lProcess1"/>
    <dgm:cxn modelId="{2C310E0B-CC2A-42BA-B9F0-D2FEB75B0C23}" type="presParOf" srcId="{64EB6ADD-B26C-49D6-94C0-A007D64AE2F8}" destId="{50A951CB-E48D-4BCB-9AD2-3888A1C115ED}" srcOrd="9" destOrd="0" presId="urn:microsoft.com/office/officeart/2005/8/layout/lProcess1"/>
    <dgm:cxn modelId="{63DFCCC0-F332-4146-BB26-11A7E2C342F9}" type="presParOf" srcId="{64EB6ADD-B26C-49D6-94C0-A007D64AE2F8}" destId="{472B4F18-8886-4D5C-B6D4-4E86101FCBA9}" srcOrd="10" destOrd="0" presId="urn:microsoft.com/office/officeart/2005/8/layout/lProcess1"/>
    <dgm:cxn modelId="{8632FE1B-BEDC-4CE0-9772-038B1F23B044}" type="presParOf" srcId="{602327F7-77A2-41F5-8E88-A415884413D3}" destId="{1B17901D-13A6-40BA-A773-C979E7BC4D7A}" srcOrd="5" destOrd="0" presId="urn:microsoft.com/office/officeart/2005/8/layout/lProcess1"/>
    <dgm:cxn modelId="{45EB2DBC-A7DC-4CC1-A6F8-1A2BB6ABCB62}" type="presParOf" srcId="{602327F7-77A2-41F5-8E88-A415884413D3}" destId="{0B981A9E-BA58-4208-AE5A-DE138DB58BB3}" srcOrd="6" destOrd="0" presId="urn:microsoft.com/office/officeart/2005/8/layout/lProcess1"/>
    <dgm:cxn modelId="{B44EC3F7-1ADF-4504-AC48-EF627C55AFDF}" type="presParOf" srcId="{0B981A9E-BA58-4208-AE5A-DE138DB58BB3}" destId="{EDF05838-E965-4B24-9D8D-4D0F81ECF8FD}" srcOrd="0" destOrd="0" presId="urn:microsoft.com/office/officeart/2005/8/layout/lProcess1"/>
    <dgm:cxn modelId="{17F623CA-3630-405E-BACE-A95480CC5C1E}" type="presParOf" srcId="{0B981A9E-BA58-4208-AE5A-DE138DB58BB3}" destId="{0F4BBA59-2035-496A-83DF-D862F08F2E37}" srcOrd="1" destOrd="0" presId="urn:microsoft.com/office/officeart/2005/8/layout/lProcess1"/>
    <dgm:cxn modelId="{C7D6AE43-AF3D-44A3-9AFB-91439F5ED29D}" type="presParOf" srcId="{0B981A9E-BA58-4208-AE5A-DE138DB58BB3}" destId="{9D69137E-2576-4BBE-B1AB-D4A69B16627B}" srcOrd="2" destOrd="0" presId="urn:microsoft.com/office/officeart/2005/8/layout/lProcess1"/>
    <dgm:cxn modelId="{32C82E0A-9AFB-436E-A367-5F08652C6F24}" type="presParOf" srcId="{0B981A9E-BA58-4208-AE5A-DE138DB58BB3}" destId="{E26A087A-19F0-45B8-8524-E1046243A817}" srcOrd="3" destOrd="0" presId="urn:microsoft.com/office/officeart/2005/8/layout/lProcess1"/>
    <dgm:cxn modelId="{1D5652CD-C31F-4E11-B2AC-7067A1F650E4}" type="presParOf" srcId="{0B981A9E-BA58-4208-AE5A-DE138DB58BB3}" destId="{ECFE9A3B-0139-4E02-8768-B80F20A9902D}" srcOrd="4" destOrd="0" presId="urn:microsoft.com/office/officeart/2005/8/layout/lProcess1"/>
    <dgm:cxn modelId="{32B8AC2E-48AE-485B-A605-71FC011FA650}" type="presParOf" srcId="{0B981A9E-BA58-4208-AE5A-DE138DB58BB3}" destId="{45739784-B5CF-45F1-98C3-CB60731C8F26}" srcOrd="5" destOrd="0" presId="urn:microsoft.com/office/officeart/2005/8/layout/lProcess1"/>
    <dgm:cxn modelId="{FE007C4B-FD5D-4E23-B9A2-FCEE3A69D5D4}" type="presParOf" srcId="{0B981A9E-BA58-4208-AE5A-DE138DB58BB3}" destId="{86C73DB3-1E7C-4459-A90B-E15B72169F6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48FF95-0C8E-46B1-B503-85E84D332C2A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F7B3B6-C7BF-465C-9DFA-75674E80C2B1}">
      <dgm:prSet/>
      <dgm:spPr/>
      <dgm:t>
        <a:bodyPr/>
        <a:lstStyle/>
        <a:p>
          <a:r>
            <a:rPr lang="ru-RU" dirty="0"/>
            <a:t>ЄСВ за себе </a:t>
          </a:r>
          <a:r>
            <a:rPr lang="ru-RU" dirty="0" err="1"/>
            <a:t>сплачується</a:t>
          </a:r>
          <a:r>
            <a:rPr lang="ru-RU" dirty="0"/>
            <a:t> в </a:t>
          </a:r>
          <a:r>
            <a:rPr lang="ru-RU" dirty="0" err="1"/>
            <a:t>сумі</a:t>
          </a:r>
          <a:r>
            <a:rPr lang="ru-RU" dirty="0"/>
            <a:t> не </a:t>
          </a:r>
          <a:r>
            <a:rPr lang="ru-RU" dirty="0" err="1"/>
            <a:t>менше</a:t>
          </a:r>
          <a:r>
            <a:rPr lang="ru-RU" dirty="0"/>
            <a:t> </a:t>
          </a:r>
          <a:r>
            <a:rPr lang="ru-RU" dirty="0" err="1"/>
            <a:t>мінімального</a:t>
          </a:r>
          <a:r>
            <a:rPr lang="ru-RU" dirty="0"/>
            <a:t> страхового </a:t>
          </a:r>
          <a:r>
            <a:rPr lang="ru-RU" dirty="0" err="1"/>
            <a:t>внеску</a:t>
          </a:r>
          <a:r>
            <a:rPr lang="ru-RU" dirty="0"/>
            <a:t> і не </a:t>
          </a:r>
          <a:r>
            <a:rPr lang="ru-RU" dirty="0" err="1"/>
            <a:t>більше</a:t>
          </a:r>
          <a:r>
            <a:rPr lang="ru-RU" dirty="0"/>
            <a:t> максимального </a:t>
          </a:r>
          <a:r>
            <a:rPr lang="ru-RU" dirty="0" err="1"/>
            <a:t>розміру</a:t>
          </a:r>
          <a:r>
            <a:rPr lang="ru-RU" dirty="0"/>
            <a:t> </a:t>
          </a:r>
        </a:p>
        <a:p>
          <a:r>
            <a:rPr lang="ru-RU" dirty="0"/>
            <a:t>(в 2023 р.  </a:t>
          </a:r>
          <a:r>
            <a:rPr lang="ru-RU" dirty="0" err="1"/>
            <a:t>від</a:t>
          </a:r>
          <a:r>
            <a:rPr lang="ru-RU" dirty="0"/>
            <a:t> 1474 до 22 110 </a:t>
          </a:r>
          <a:r>
            <a:rPr lang="ru-RU" dirty="0" err="1"/>
            <a:t>грн</a:t>
          </a:r>
          <a:r>
            <a:rPr lang="ru-RU" dirty="0"/>
            <a:t>) </a:t>
          </a:r>
          <a:endParaRPr lang="uk-UA" dirty="0"/>
        </a:p>
      </dgm:t>
    </dgm:pt>
    <dgm:pt modelId="{6DD98A01-FDBD-4F01-9048-59ED2D3A0CA9}" type="parTrans" cxnId="{68CC14D1-DC15-4BB2-9C42-22EEF579445C}">
      <dgm:prSet/>
      <dgm:spPr/>
      <dgm:t>
        <a:bodyPr/>
        <a:lstStyle/>
        <a:p>
          <a:endParaRPr lang="ru-RU"/>
        </a:p>
      </dgm:t>
    </dgm:pt>
    <dgm:pt modelId="{87E9A819-A889-4BA3-925A-1E1136D80CFB}" type="sibTrans" cxnId="{68CC14D1-DC15-4BB2-9C42-22EEF579445C}">
      <dgm:prSet/>
      <dgm:spPr/>
      <dgm:t>
        <a:bodyPr/>
        <a:lstStyle/>
        <a:p>
          <a:endParaRPr lang="ru-RU"/>
        </a:p>
      </dgm:t>
    </dgm:pt>
    <dgm:pt modelId="{636EF211-63B9-4D9F-A59C-E1F5C05B9FE0}">
      <dgm:prSet/>
      <dgm:spPr/>
      <dgm:t>
        <a:bodyPr/>
        <a:lstStyle/>
        <a:p>
          <a:r>
            <a:rPr lang="ru-RU"/>
            <a:t>ЄСВ за себе сплачується поквартально до 20-го числа місяця, що настає за календарним кварталом, за який сплачується ЄСВ </a:t>
          </a:r>
          <a:endParaRPr lang="uk-UA"/>
        </a:p>
      </dgm:t>
    </dgm:pt>
    <dgm:pt modelId="{33C25C31-75AB-4B48-92C4-EFB3A1390656}" type="parTrans" cxnId="{E7F91B28-4C13-45F5-B1AA-7C087E02C67F}">
      <dgm:prSet/>
      <dgm:spPr/>
      <dgm:t>
        <a:bodyPr/>
        <a:lstStyle/>
        <a:p>
          <a:endParaRPr lang="ru-RU"/>
        </a:p>
      </dgm:t>
    </dgm:pt>
    <dgm:pt modelId="{F235C466-4D6D-497D-A155-E1ABA7BC1BC5}" type="sibTrans" cxnId="{E7F91B28-4C13-45F5-B1AA-7C087E02C67F}">
      <dgm:prSet/>
      <dgm:spPr/>
      <dgm:t>
        <a:bodyPr/>
        <a:lstStyle/>
        <a:p>
          <a:endParaRPr lang="ru-RU"/>
        </a:p>
      </dgm:t>
    </dgm:pt>
    <dgm:pt modelId="{6CDC70DA-A2AD-4672-8EF7-2F791D154505}" type="pres">
      <dgm:prSet presAssocID="{4F48FF95-0C8E-46B1-B503-85E84D332C2A}" presName="Name0" presStyleCnt="0">
        <dgm:presLayoutVars>
          <dgm:dir/>
          <dgm:animLvl val="lvl"/>
          <dgm:resizeHandles val="exact"/>
        </dgm:presLayoutVars>
      </dgm:prSet>
      <dgm:spPr/>
    </dgm:pt>
    <dgm:pt modelId="{B8BF2E65-79A0-4DF9-B7F4-85A0A852BE06}" type="pres">
      <dgm:prSet presAssocID="{54F7B3B6-C7BF-465C-9DFA-75674E80C2B1}" presName="linNode" presStyleCnt="0"/>
      <dgm:spPr/>
    </dgm:pt>
    <dgm:pt modelId="{274C8AC8-633D-43D6-B995-9CBC89D1D4D9}" type="pres">
      <dgm:prSet presAssocID="{54F7B3B6-C7BF-465C-9DFA-75674E80C2B1}" presName="parentText" presStyleLbl="node1" presStyleIdx="0" presStyleCnt="2" custScaleX="158286">
        <dgm:presLayoutVars>
          <dgm:chMax val="1"/>
          <dgm:bulletEnabled val="1"/>
        </dgm:presLayoutVars>
      </dgm:prSet>
      <dgm:spPr/>
    </dgm:pt>
    <dgm:pt modelId="{C75B2206-8F77-4CEC-9D94-DDFDE72A5DFE}" type="pres">
      <dgm:prSet presAssocID="{87E9A819-A889-4BA3-925A-1E1136D80CFB}" presName="sp" presStyleCnt="0"/>
      <dgm:spPr/>
    </dgm:pt>
    <dgm:pt modelId="{3F38C2A0-874C-4EA4-9139-A2DE09C472DC}" type="pres">
      <dgm:prSet presAssocID="{636EF211-63B9-4D9F-A59C-E1F5C05B9FE0}" presName="linNode" presStyleCnt="0"/>
      <dgm:spPr/>
    </dgm:pt>
    <dgm:pt modelId="{8FEC6204-8208-42BA-B8FC-15EFAFC4F253}" type="pres">
      <dgm:prSet presAssocID="{636EF211-63B9-4D9F-A59C-E1F5C05B9FE0}" presName="parentText" presStyleLbl="node1" presStyleIdx="1" presStyleCnt="2" custScaleX="162129">
        <dgm:presLayoutVars>
          <dgm:chMax val="1"/>
          <dgm:bulletEnabled val="1"/>
        </dgm:presLayoutVars>
      </dgm:prSet>
      <dgm:spPr/>
    </dgm:pt>
  </dgm:ptLst>
  <dgm:cxnLst>
    <dgm:cxn modelId="{E911D40B-6201-4D06-BC6A-D0F6839C8674}" type="presOf" srcId="{54F7B3B6-C7BF-465C-9DFA-75674E80C2B1}" destId="{274C8AC8-633D-43D6-B995-9CBC89D1D4D9}" srcOrd="0" destOrd="0" presId="urn:microsoft.com/office/officeart/2005/8/layout/vList5"/>
    <dgm:cxn modelId="{17DED523-7E17-4FA5-BF52-D3EA0E2D8183}" type="presOf" srcId="{636EF211-63B9-4D9F-A59C-E1F5C05B9FE0}" destId="{8FEC6204-8208-42BA-B8FC-15EFAFC4F253}" srcOrd="0" destOrd="0" presId="urn:microsoft.com/office/officeart/2005/8/layout/vList5"/>
    <dgm:cxn modelId="{E7F91B28-4C13-45F5-B1AA-7C087E02C67F}" srcId="{4F48FF95-0C8E-46B1-B503-85E84D332C2A}" destId="{636EF211-63B9-4D9F-A59C-E1F5C05B9FE0}" srcOrd="1" destOrd="0" parTransId="{33C25C31-75AB-4B48-92C4-EFB3A1390656}" sibTransId="{F235C466-4D6D-497D-A155-E1ABA7BC1BC5}"/>
    <dgm:cxn modelId="{68CC14D1-DC15-4BB2-9C42-22EEF579445C}" srcId="{4F48FF95-0C8E-46B1-B503-85E84D332C2A}" destId="{54F7B3B6-C7BF-465C-9DFA-75674E80C2B1}" srcOrd="0" destOrd="0" parTransId="{6DD98A01-FDBD-4F01-9048-59ED2D3A0CA9}" sibTransId="{87E9A819-A889-4BA3-925A-1E1136D80CFB}"/>
    <dgm:cxn modelId="{A4039EFA-4188-49A3-8D5D-560ABEEC1E20}" type="presOf" srcId="{4F48FF95-0C8E-46B1-B503-85E84D332C2A}" destId="{6CDC70DA-A2AD-4672-8EF7-2F791D154505}" srcOrd="0" destOrd="0" presId="urn:microsoft.com/office/officeart/2005/8/layout/vList5"/>
    <dgm:cxn modelId="{169E2554-67C1-4D2F-8943-993A01EA93EA}" type="presParOf" srcId="{6CDC70DA-A2AD-4672-8EF7-2F791D154505}" destId="{B8BF2E65-79A0-4DF9-B7F4-85A0A852BE06}" srcOrd="0" destOrd="0" presId="urn:microsoft.com/office/officeart/2005/8/layout/vList5"/>
    <dgm:cxn modelId="{19211E14-2AEC-423B-9984-FA11C439B296}" type="presParOf" srcId="{B8BF2E65-79A0-4DF9-B7F4-85A0A852BE06}" destId="{274C8AC8-633D-43D6-B995-9CBC89D1D4D9}" srcOrd="0" destOrd="0" presId="urn:microsoft.com/office/officeart/2005/8/layout/vList5"/>
    <dgm:cxn modelId="{78E35BE4-9A4C-43AF-ACAF-BE44402888F1}" type="presParOf" srcId="{6CDC70DA-A2AD-4672-8EF7-2F791D154505}" destId="{C75B2206-8F77-4CEC-9D94-DDFDE72A5DFE}" srcOrd="1" destOrd="0" presId="urn:microsoft.com/office/officeart/2005/8/layout/vList5"/>
    <dgm:cxn modelId="{AF6CB62B-9BA0-4EC7-BE43-E23EB5A80A72}" type="presParOf" srcId="{6CDC70DA-A2AD-4672-8EF7-2F791D154505}" destId="{3F38C2A0-874C-4EA4-9139-A2DE09C472DC}" srcOrd="2" destOrd="0" presId="urn:microsoft.com/office/officeart/2005/8/layout/vList5"/>
    <dgm:cxn modelId="{F931B382-9086-4583-8928-81FEA69A7AB3}" type="presParOf" srcId="{3F38C2A0-874C-4EA4-9139-A2DE09C472DC}" destId="{8FEC6204-8208-42BA-B8FC-15EFAFC4F25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EEDC3-B774-4F9E-BD78-C49CD311FBFE}">
      <dsp:nvSpPr>
        <dsp:cNvPr id="0" name=""/>
        <dsp:cNvSpPr/>
      </dsp:nvSpPr>
      <dsp:spPr>
        <a:xfrm>
          <a:off x="3088" y="154799"/>
          <a:ext cx="3010846" cy="8675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Загальнодержавні податки</a:t>
          </a:r>
          <a:endParaRPr lang="ru-RU" sz="2400" kern="1200" dirty="0"/>
        </a:p>
      </dsp:txBody>
      <dsp:txXfrm>
        <a:off x="3088" y="154799"/>
        <a:ext cx="3010846" cy="867591"/>
      </dsp:txXfrm>
    </dsp:sp>
    <dsp:sp modelId="{E8193D0E-7C2F-41ED-A858-E4FDDF615DD7}">
      <dsp:nvSpPr>
        <dsp:cNvPr id="0" name=""/>
        <dsp:cNvSpPr/>
      </dsp:nvSpPr>
      <dsp:spPr>
        <a:xfrm>
          <a:off x="3088" y="1022390"/>
          <a:ext cx="3010846" cy="4348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податок</a:t>
          </a:r>
          <a:r>
            <a:rPr lang="ru-RU" sz="2400" kern="1200" dirty="0"/>
            <a:t> на </a:t>
          </a:r>
          <a:r>
            <a:rPr lang="ru-RU" sz="2400" kern="1200" dirty="0" err="1"/>
            <a:t>прибуток</a:t>
          </a:r>
          <a:r>
            <a:rPr lang="ru-RU" sz="2400" kern="1200" dirty="0"/>
            <a:t> </a:t>
          </a:r>
          <a:r>
            <a:rPr lang="ru-RU" sz="2400" kern="1200" dirty="0" err="1"/>
            <a:t>підприємств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податок</a:t>
          </a:r>
          <a:r>
            <a:rPr lang="ru-RU" sz="2400" kern="1200" dirty="0"/>
            <a:t> на доходи </a:t>
          </a:r>
          <a:r>
            <a:rPr lang="ru-RU" sz="2400" kern="1200" dirty="0" err="1"/>
            <a:t>фізичних</a:t>
          </a:r>
          <a:r>
            <a:rPr lang="ru-RU" sz="2400" kern="1200" dirty="0"/>
            <a:t> </a:t>
          </a:r>
          <a:r>
            <a:rPr lang="ru-RU" sz="2400" kern="1200" dirty="0" err="1"/>
            <a:t>осіб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податок</a:t>
          </a:r>
          <a:r>
            <a:rPr lang="ru-RU" sz="2400" kern="1200" dirty="0"/>
            <a:t> на </a:t>
          </a:r>
          <a:r>
            <a:rPr lang="ru-RU" sz="2400" kern="1200" dirty="0" err="1"/>
            <a:t>додану</a:t>
          </a:r>
          <a:r>
            <a:rPr lang="ru-RU" sz="2400" kern="1200" dirty="0"/>
            <a:t> </a:t>
          </a:r>
          <a:r>
            <a:rPr lang="ru-RU" sz="2400" kern="1200" dirty="0" err="1"/>
            <a:t>вартість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акцизний</a:t>
          </a:r>
          <a:r>
            <a:rPr lang="ru-RU" sz="2400" kern="1200" dirty="0"/>
            <a:t> </a:t>
          </a:r>
          <a:r>
            <a:rPr lang="ru-RU" sz="2400" kern="1200" dirty="0" err="1"/>
            <a:t>податок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екологічний</a:t>
          </a:r>
          <a:r>
            <a:rPr lang="ru-RU" sz="2400" kern="1200" dirty="0"/>
            <a:t> </a:t>
          </a:r>
          <a:r>
            <a:rPr lang="ru-RU" sz="2400" kern="1200" dirty="0" err="1"/>
            <a:t>податок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рентна</a:t>
          </a:r>
          <a:r>
            <a:rPr lang="ru-RU" sz="2400" kern="1200" dirty="0"/>
            <a:t> плата;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kern="1200" dirty="0" err="1"/>
            <a:t>мито</a:t>
          </a:r>
          <a:endParaRPr lang="ru-RU" sz="2400" kern="1200" dirty="0"/>
        </a:p>
      </dsp:txBody>
      <dsp:txXfrm>
        <a:off x="3088" y="1022390"/>
        <a:ext cx="3010846" cy="4348080"/>
      </dsp:txXfrm>
    </dsp:sp>
    <dsp:sp modelId="{EF3D9D33-202A-4AFF-81C4-F920E6F094ED}">
      <dsp:nvSpPr>
        <dsp:cNvPr id="0" name=""/>
        <dsp:cNvSpPr/>
      </dsp:nvSpPr>
      <dsp:spPr>
        <a:xfrm>
          <a:off x="3435453" y="154799"/>
          <a:ext cx="3010846" cy="86759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Місцеві податки</a:t>
          </a:r>
          <a:endParaRPr lang="ru-RU" sz="2400" kern="1200" dirty="0"/>
        </a:p>
      </dsp:txBody>
      <dsp:txXfrm>
        <a:off x="3435453" y="154799"/>
        <a:ext cx="3010846" cy="867591"/>
      </dsp:txXfrm>
    </dsp:sp>
    <dsp:sp modelId="{D3A6AB32-7711-4AA7-AE44-AE603F06BF89}">
      <dsp:nvSpPr>
        <dsp:cNvPr id="0" name=""/>
        <dsp:cNvSpPr/>
      </dsp:nvSpPr>
      <dsp:spPr>
        <a:xfrm>
          <a:off x="3435453" y="1022390"/>
          <a:ext cx="3010846" cy="434808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податок</a:t>
          </a:r>
          <a:r>
            <a:rPr lang="ru-RU" sz="2400" kern="1200" dirty="0"/>
            <a:t> на </a:t>
          </a:r>
          <a:r>
            <a:rPr lang="ru-RU" sz="2400" kern="1200" dirty="0" err="1"/>
            <a:t>майно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єдиний</a:t>
          </a:r>
          <a:r>
            <a:rPr lang="ru-RU" sz="2400" kern="1200" dirty="0"/>
            <a:t> </a:t>
          </a:r>
          <a:r>
            <a:rPr lang="ru-RU" sz="2400" kern="1200" dirty="0" err="1"/>
            <a:t>податок</a:t>
          </a:r>
          <a:r>
            <a:rPr lang="ru-RU" sz="2400" kern="1200" dirty="0"/>
            <a:t>.</a:t>
          </a:r>
        </a:p>
      </dsp:txBody>
      <dsp:txXfrm>
        <a:off x="3435453" y="1022390"/>
        <a:ext cx="3010846" cy="4348080"/>
      </dsp:txXfrm>
    </dsp:sp>
    <dsp:sp modelId="{85778480-88AB-4C4A-88D4-329C4D195693}">
      <dsp:nvSpPr>
        <dsp:cNvPr id="0" name=""/>
        <dsp:cNvSpPr/>
      </dsp:nvSpPr>
      <dsp:spPr>
        <a:xfrm>
          <a:off x="6867819" y="154799"/>
          <a:ext cx="3010846" cy="86759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Місцеві збори</a:t>
          </a:r>
          <a:endParaRPr lang="ru-RU" sz="2400" kern="1200" dirty="0"/>
        </a:p>
      </dsp:txBody>
      <dsp:txXfrm>
        <a:off x="6867819" y="154799"/>
        <a:ext cx="3010846" cy="867591"/>
      </dsp:txXfrm>
    </dsp:sp>
    <dsp:sp modelId="{B1D57759-6E59-4D71-9381-C32ECB376746}">
      <dsp:nvSpPr>
        <dsp:cNvPr id="0" name=""/>
        <dsp:cNvSpPr/>
      </dsp:nvSpPr>
      <dsp:spPr>
        <a:xfrm>
          <a:off x="6867819" y="1022390"/>
          <a:ext cx="3010846" cy="434808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збір</a:t>
          </a:r>
          <a:r>
            <a:rPr lang="ru-RU" sz="2400" kern="1200" dirty="0"/>
            <a:t> за </a:t>
          </a:r>
          <a:r>
            <a:rPr lang="ru-RU" sz="2400" kern="1200" dirty="0" err="1"/>
            <a:t>місця</a:t>
          </a:r>
          <a:r>
            <a:rPr lang="ru-RU" sz="2400" kern="1200" dirty="0"/>
            <a:t> для </a:t>
          </a:r>
          <a:r>
            <a:rPr lang="ru-RU" sz="2400" kern="1200" dirty="0" err="1"/>
            <a:t>паркування</a:t>
          </a:r>
          <a:r>
            <a:rPr lang="ru-RU" sz="2400" kern="1200" dirty="0"/>
            <a:t> </a:t>
          </a:r>
          <a:r>
            <a:rPr lang="ru-RU" sz="2400" kern="1200" dirty="0" err="1"/>
            <a:t>транспортних</a:t>
          </a:r>
          <a:r>
            <a:rPr lang="ru-RU" sz="2400" kern="1200" dirty="0"/>
            <a:t> </a:t>
          </a:r>
          <a:r>
            <a:rPr lang="ru-RU" sz="2400" kern="1200" dirty="0" err="1"/>
            <a:t>засобів</a:t>
          </a:r>
          <a:r>
            <a:rPr lang="ru-RU" sz="2400" kern="1200" dirty="0"/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туристичний збір.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</dsp:txBody>
      <dsp:txXfrm>
        <a:off x="6867819" y="1022390"/>
        <a:ext cx="3010846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0AFA-8A57-49D5-A0E9-11D173ECA63D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87314-295B-4C5B-A691-F458C2E08253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Суб'єкт податку (платник податку) </a:t>
          </a:r>
          <a:r>
            <a:rPr lang="ru-RU" sz="1800" kern="1200"/>
            <a:t>— суб'єкт податкового правовідношення, який має, отримує(передає) предмети оподаткування чи здійснює діяльність яка є предметом оподаткування, і реалізує(має) податкові обов'язки і права встановлені законодавством про податки і збори.</a:t>
          </a:r>
          <a:endParaRPr lang="uk-UA" sz="1800" kern="1200"/>
        </a:p>
      </dsp:txBody>
      <dsp:txXfrm>
        <a:off x="2175669" y="0"/>
        <a:ext cx="8339931" cy="1305404"/>
      </dsp:txXfrm>
    </dsp:sp>
    <dsp:sp modelId="{949DFECB-634D-4692-B0AE-400D7AB37EDC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7E47B7-DFF8-4D93-AF47-95E779208686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Об'єкт оподаткування </a:t>
          </a:r>
          <a:r>
            <a:rPr lang="ru-RU" sz="1800" kern="1200"/>
            <a:t>— визначена в податковому законодавстві обставина суспільного чи господарського життя, сполучена з впливом на предмет податку, яка зумовлює чи передбачає появу у суб'єкта податку суспільного блага і виступає в якості юридичної підстави виникнення обов'язку сплати податку.;</a:t>
          </a:r>
          <a:endParaRPr lang="uk-UA" sz="1800" kern="1200"/>
        </a:p>
      </dsp:txBody>
      <dsp:txXfrm>
        <a:off x="2175669" y="1305404"/>
        <a:ext cx="8339931" cy="1305399"/>
      </dsp:txXfrm>
    </dsp:sp>
    <dsp:sp modelId="{681B3CCA-5B70-4F54-BE96-1107F59F4715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447027-0DCC-4329-8F68-E904E3EA7695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Податкова ставка </a:t>
          </a:r>
          <a:r>
            <a:rPr lang="ru-RU" sz="1800" kern="1200"/>
            <a:t>— законодавчо визначена величина податкових нарахувань на одиницю виміру бази оподаткування.</a:t>
          </a:r>
          <a:endParaRPr lang="uk-UA" sz="1800" kern="1200"/>
        </a:p>
      </dsp:txBody>
      <dsp:txXfrm>
        <a:off x="2175669" y="2610804"/>
        <a:ext cx="8339931" cy="130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3DDB-6E12-4CEC-ADE8-5748DACBF629}">
      <dsp:nvSpPr>
        <dsp:cNvPr id="0" name=""/>
        <dsp:cNvSpPr/>
      </dsp:nvSpPr>
      <dsp:spPr>
        <a:xfrm>
          <a:off x="0" y="838318"/>
          <a:ext cx="105156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ЧОД = Доходи ФОП – Витрати ФОП</a:t>
          </a:r>
          <a:endParaRPr lang="uk-UA" sz="4800" kern="1200"/>
        </a:p>
      </dsp:txBody>
      <dsp:txXfrm>
        <a:off x="59399" y="897717"/>
        <a:ext cx="103968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63B1-24F9-4660-BA48-67E63922F297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бути резидентом України</a:t>
          </a:r>
          <a:endParaRPr lang="uk-UA" sz="2500" kern="1200"/>
        </a:p>
      </dsp:txBody>
      <dsp:txXfrm>
        <a:off x="48481" y="129892"/>
        <a:ext cx="10418638" cy="896166"/>
      </dsp:txXfrm>
    </dsp:sp>
    <dsp:sp modelId="{DE7FF637-244E-4716-BBD4-121BF2E9C9D4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не мати боргу перед державою</a:t>
          </a:r>
          <a:endParaRPr lang="uk-UA" sz="2500" kern="1200"/>
        </a:p>
      </dsp:txBody>
      <dsp:txXfrm>
        <a:off x="48481" y="1195021"/>
        <a:ext cx="10418638" cy="896166"/>
      </dsp:txXfrm>
    </dsp:sp>
    <dsp:sp modelId="{C00D587A-BD7A-4715-A64E-B6B940F83EB8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займатися тільки тією підприємницькою діяльності, що передбачає законодавство</a:t>
          </a:r>
          <a:endParaRPr lang="uk-UA" sz="2500" kern="1200"/>
        </a:p>
      </dsp:txBody>
      <dsp:txXfrm>
        <a:off x="48481" y="2260150"/>
        <a:ext cx="10418638" cy="896166"/>
      </dsp:txXfrm>
    </dsp:sp>
    <dsp:sp modelId="{4065AD0B-1499-46D8-A332-4A01B5913C45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відповідати стандартам однієї з чотирьох груп єдиного податку</a:t>
          </a:r>
          <a:endParaRPr lang="uk-UA" sz="2500" kern="1200"/>
        </a:p>
      </dsp:txBody>
      <dsp:txXfrm>
        <a:off x="48481" y="3325278"/>
        <a:ext cx="10418638" cy="896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837B4-DAC1-487A-8121-A29EBD98D5D0}">
      <dsp:nvSpPr>
        <dsp:cNvPr id="0" name=""/>
        <dsp:cNvSpPr/>
      </dsp:nvSpPr>
      <dsp:spPr>
        <a:xfrm>
          <a:off x="758" y="686439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І група (тільки ФОП)</a:t>
          </a:r>
          <a:endParaRPr lang="ru-RU" sz="2300" kern="1200" dirty="0"/>
        </a:p>
      </dsp:txBody>
      <dsp:txXfrm>
        <a:off x="20270" y="705951"/>
        <a:ext cx="2625752" cy="627170"/>
      </dsp:txXfrm>
    </dsp:sp>
    <dsp:sp modelId="{08EAEB1C-B5DE-4E62-AA66-C3E15843BB9B}">
      <dsp:nvSpPr>
        <dsp:cNvPr id="0" name=""/>
        <dsp:cNvSpPr/>
      </dsp:nvSpPr>
      <dsp:spPr>
        <a:xfrm rot="5400000">
          <a:off x="1274854" y="1410925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4CD11-3120-432C-9B99-CC21147BF4EE}">
      <dsp:nvSpPr>
        <dsp:cNvPr id="0" name=""/>
        <dsp:cNvSpPr/>
      </dsp:nvSpPr>
      <dsp:spPr>
        <a:xfrm>
          <a:off x="758" y="1585801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Річний обсяг доходу </a:t>
          </a:r>
          <a:r>
            <a:rPr lang="ru-RU" sz="800" kern="1200" dirty="0"/>
            <a:t>167 </a:t>
          </a:r>
          <a:r>
            <a:rPr lang="ru-RU" sz="800" kern="1200" dirty="0" err="1"/>
            <a:t>розмірів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заробітної</a:t>
          </a:r>
          <a:r>
            <a:rPr lang="ru-RU" sz="800" kern="1200" dirty="0"/>
            <a:t> плати, </a:t>
          </a:r>
          <a:r>
            <a:rPr lang="ru-RU" sz="800" kern="1200" dirty="0" err="1"/>
            <a:t>встановленої</a:t>
          </a:r>
          <a:r>
            <a:rPr lang="ru-RU" sz="800" kern="1200" dirty="0"/>
            <a:t> законом на 1 </a:t>
          </a:r>
          <a:r>
            <a:rPr lang="ru-RU" sz="800" kern="1200" dirty="0" err="1"/>
            <a:t>січня</a:t>
          </a:r>
          <a:r>
            <a:rPr lang="ru-RU" sz="800" kern="1200" dirty="0"/>
            <a:t> </a:t>
          </a:r>
          <a:r>
            <a:rPr lang="ru-RU" sz="800" kern="1200" dirty="0" err="1"/>
            <a:t>податкового</a:t>
          </a:r>
          <a:r>
            <a:rPr lang="ru-RU" sz="800" kern="1200" dirty="0"/>
            <a:t> (</a:t>
          </a:r>
          <a:r>
            <a:rPr lang="ru-RU" sz="800" kern="1200" dirty="0" err="1"/>
            <a:t>звітного</a:t>
          </a:r>
          <a:r>
            <a:rPr lang="ru-RU" sz="800" kern="1200" dirty="0"/>
            <a:t>) року (у 2023 </a:t>
          </a:r>
          <a:r>
            <a:rPr lang="ru-RU" sz="800" kern="1200" dirty="0" err="1"/>
            <a:t>році</a:t>
          </a:r>
          <a:r>
            <a:rPr lang="ru-RU" sz="800" kern="1200" dirty="0"/>
            <a:t> - </a:t>
          </a:r>
          <a:r>
            <a:rPr lang="uk-UA" sz="800" kern="1200" dirty="0"/>
            <a:t>1 118 900 </a:t>
          </a:r>
          <a:r>
            <a:rPr lang="ru-RU" sz="800" kern="1200" dirty="0"/>
            <a:t>грн.</a:t>
          </a:r>
        </a:p>
      </dsp:txBody>
      <dsp:txXfrm>
        <a:off x="20270" y="1605313"/>
        <a:ext cx="2625752" cy="627170"/>
      </dsp:txXfrm>
    </dsp:sp>
    <dsp:sp modelId="{F1369326-A7D3-4CD3-A385-131FB39C96FF}">
      <dsp:nvSpPr>
        <dsp:cNvPr id="0" name=""/>
        <dsp:cNvSpPr/>
      </dsp:nvSpPr>
      <dsp:spPr>
        <a:xfrm rot="5400000">
          <a:off x="1274854" y="2310287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6CAD-9B32-4CCA-A296-527DAFE5F7B1}">
      <dsp:nvSpPr>
        <dsp:cNvPr id="0" name=""/>
        <dsp:cNvSpPr/>
      </dsp:nvSpPr>
      <dsp:spPr>
        <a:xfrm>
          <a:off x="758" y="2485163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 err="1"/>
            <a:t>Виключно</a:t>
          </a:r>
          <a:r>
            <a:rPr lang="ru-RU" sz="800" kern="1200" dirty="0"/>
            <a:t> </a:t>
          </a:r>
          <a:r>
            <a:rPr lang="ru-RU" sz="800" kern="1200" dirty="0" err="1"/>
            <a:t>роздрібний</a:t>
          </a:r>
          <a:r>
            <a:rPr lang="ru-RU" sz="800" kern="1200" dirty="0"/>
            <a:t> продаж </a:t>
          </a:r>
          <a:r>
            <a:rPr lang="ru-RU" sz="800" kern="1200" dirty="0" err="1"/>
            <a:t>товарів</a:t>
          </a:r>
          <a:r>
            <a:rPr lang="ru-RU" sz="800" kern="1200" dirty="0"/>
            <a:t> з </a:t>
          </a:r>
          <a:r>
            <a:rPr lang="ru-RU" sz="800" kern="1200" dirty="0" err="1"/>
            <a:t>торговельних</a:t>
          </a:r>
          <a:r>
            <a:rPr lang="ru-RU" sz="800" kern="1200" dirty="0"/>
            <a:t> </a:t>
          </a:r>
          <a:r>
            <a:rPr lang="ru-RU" sz="800" kern="1200" dirty="0" err="1"/>
            <a:t>місць</a:t>
          </a:r>
          <a:r>
            <a:rPr lang="ru-RU" sz="800" kern="1200" dirty="0"/>
            <a:t> на ринках та/</a:t>
          </a:r>
          <a:r>
            <a:rPr lang="ru-RU" sz="800" kern="1200" dirty="0" err="1"/>
            <a:t>або</a:t>
          </a:r>
          <a:r>
            <a:rPr lang="ru-RU" sz="800" kern="1200" dirty="0"/>
            <a:t> </a:t>
          </a:r>
          <a:r>
            <a:rPr lang="ru-RU" sz="800" kern="1200" dirty="0" err="1"/>
            <a:t>провадять</a:t>
          </a:r>
          <a:r>
            <a:rPr lang="ru-RU" sz="800" kern="1200" dirty="0"/>
            <a:t> </a:t>
          </a:r>
          <a:r>
            <a:rPr lang="ru-RU" sz="800" kern="1200" dirty="0" err="1"/>
            <a:t>господарську</a:t>
          </a:r>
          <a:r>
            <a:rPr lang="ru-RU" sz="800" kern="1200" dirty="0"/>
            <a:t> </a:t>
          </a:r>
          <a:r>
            <a:rPr lang="ru-RU" sz="800" kern="1200" dirty="0" err="1"/>
            <a:t>діяльність</a:t>
          </a:r>
          <a:r>
            <a:rPr lang="ru-RU" sz="800" kern="1200" dirty="0"/>
            <a:t> з </a:t>
          </a:r>
          <a:r>
            <a:rPr lang="ru-RU" sz="800" kern="1200" dirty="0" err="1"/>
            <a:t>надання</a:t>
          </a:r>
          <a:r>
            <a:rPr lang="ru-RU" sz="800" kern="1200" dirty="0"/>
            <a:t> </a:t>
          </a:r>
          <a:r>
            <a:rPr lang="ru-RU" sz="800" kern="1200" dirty="0" err="1"/>
            <a:t>побутових</a:t>
          </a:r>
          <a:r>
            <a:rPr lang="ru-RU" sz="800" kern="1200" dirty="0"/>
            <a:t> </a:t>
          </a:r>
          <a:r>
            <a:rPr lang="ru-RU" sz="800" kern="1200" dirty="0" err="1"/>
            <a:t>послуг</a:t>
          </a:r>
          <a:r>
            <a:rPr lang="ru-RU" sz="800" kern="1200" dirty="0"/>
            <a:t> </a:t>
          </a:r>
          <a:r>
            <a:rPr lang="ru-RU" sz="800" kern="1200" dirty="0" err="1"/>
            <a:t>населенню</a:t>
          </a:r>
          <a:endParaRPr lang="ru-RU" sz="800" kern="1200" dirty="0"/>
        </a:p>
      </dsp:txBody>
      <dsp:txXfrm>
        <a:off x="20270" y="2504675"/>
        <a:ext cx="2625752" cy="627170"/>
      </dsp:txXfrm>
    </dsp:sp>
    <dsp:sp modelId="{90985ED6-9839-49BA-B131-EEB47E4AAE96}">
      <dsp:nvSpPr>
        <dsp:cNvPr id="0" name=""/>
        <dsp:cNvSpPr/>
      </dsp:nvSpPr>
      <dsp:spPr>
        <a:xfrm rot="5400000">
          <a:off x="1274854" y="3209649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BC307-AF55-4E7B-9B4A-7D91CC401FC0}">
      <dsp:nvSpPr>
        <dsp:cNvPr id="0" name=""/>
        <dsp:cNvSpPr/>
      </dsp:nvSpPr>
      <dsp:spPr>
        <a:xfrm>
          <a:off x="758" y="3384524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ЄП: у межах до 10% </a:t>
          </a:r>
          <a:r>
            <a:rPr lang="ru-RU" sz="800" kern="1200" dirty="0" err="1"/>
            <a:t>розміру</a:t>
          </a:r>
          <a:r>
            <a:rPr lang="ru-RU" sz="800" kern="1200" dirty="0"/>
            <a:t> </a:t>
          </a:r>
          <a:r>
            <a:rPr lang="ru-RU" sz="800" kern="1200" dirty="0" err="1"/>
            <a:t>прожиткового</a:t>
          </a:r>
          <a:r>
            <a:rPr lang="ru-RU" sz="800" kern="1200" dirty="0"/>
            <a:t> </a:t>
          </a:r>
          <a:r>
            <a:rPr lang="ru-RU" sz="800" kern="1200" dirty="0" err="1"/>
            <a:t>мінімуму</a:t>
          </a:r>
          <a:r>
            <a:rPr lang="ru-RU" sz="800" kern="1200" dirty="0"/>
            <a:t> 268,40 грн. у 2023 </a:t>
          </a:r>
          <a:r>
            <a:rPr lang="ru-RU" sz="800" kern="1200" dirty="0" err="1"/>
            <a:t>році</a:t>
          </a:r>
          <a:r>
            <a:rPr lang="ru-RU" sz="800" kern="1200" dirty="0"/>
            <a:t>)</a:t>
          </a:r>
        </a:p>
      </dsp:txBody>
      <dsp:txXfrm>
        <a:off x="20270" y="3404036"/>
        <a:ext cx="2625752" cy="627170"/>
      </dsp:txXfrm>
    </dsp:sp>
    <dsp:sp modelId="{97779767-14D5-4B8C-84B7-95301758CC6B}">
      <dsp:nvSpPr>
        <dsp:cNvPr id="0" name=""/>
        <dsp:cNvSpPr/>
      </dsp:nvSpPr>
      <dsp:spPr>
        <a:xfrm rot="5400000">
          <a:off x="1274854" y="4109010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9C1B9-0E44-4C4B-933F-23101096E64C}">
      <dsp:nvSpPr>
        <dsp:cNvPr id="0" name=""/>
        <dsp:cNvSpPr/>
      </dsp:nvSpPr>
      <dsp:spPr>
        <a:xfrm>
          <a:off x="758" y="4283886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ЄСВ "за себе" для </a:t>
          </a:r>
          <a:r>
            <a:rPr lang="ru-RU" sz="800" kern="1200" dirty="0" err="1"/>
            <a:t>пенсійного</a:t>
          </a:r>
          <a:r>
            <a:rPr lang="ru-RU" sz="800" kern="1200" dirty="0"/>
            <a:t> стажу: 22% </a:t>
          </a:r>
          <a:r>
            <a:rPr lang="ru-RU" sz="800" kern="1200" dirty="0" err="1"/>
            <a:t>від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заробітньої</a:t>
          </a:r>
          <a:r>
            <a:rPr lang="ru-RU" sz="800" kern="1200" dirty="0"/>
            <a:t> плати (1474 грн. )</a:t>
          </a:r>
        </a:p>
      </dsp:txBody>
      <dsp:txXfrm>
        <a:off x="20270" y="4303398"/>
        <a:ext cx="2625752" cy="627170"/>
      </dsp:txXfrm>
    </dsp:sp>
    <dsp:sp modelId="{E90FD998-4E8F-40F3-AC91-53EE1B6171C0}">
      <dsp:nvSpPr>
        <dsp:cNvPr id="0" name=""/>
        <dsp:cNvSpPr/>
      </dsp:nvSpPr>
      <dsp:spPr>
        <a:xfrm rot="5400000">
          <a:off x="1274854" y="5008372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98237-DE84-45F5-BE59-D88031E394E9}">
      <dsp:nvSpPr>
        <dsp:cNvPr id="0" name=""/>
        <dsp:cNvSpPr/>
      </dsp:nvSpPr>
      <dsp:spPr>
        <a:xfrm>
          <a:off x="758" y="5183248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Найманих працівників - 0</a:t>
          </a:r>
          <a:endParaRPr lang="ru-RU" sz="800" kern="1200" dirty="0"/>
        </a:p>
      </dsp:txBody>
      <dsp:txXfrm>
        <a:off x="20270" y="5202760"/>
        <a:ext cx="2625752" cy="627170"/>
      </dsp:txXfrm>
    </dsp:sp>
    <dsp:sp modelId="{307CA6D9-221D-4864-A02A-31B94A67BE76}">
      <dsp:nvSpPr>
        <dsp:cNvPr id="0" name=""/>
        <dsp:cNvSpPr/>
      </dsp:nvSpPr>
      <dsp:spPr>
        <a:xfrm>
          <a:off x="3038603" y="686439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ІІ група (тільки ФОП)</a:t>
          </a:r>
          <a:endParaRPr lang="ru-RU" sz="2300" kern="1200" dirty="0"/>
        </a:p>
      </dsp:txBody>
      <dsp:txXfrm>
        <a:off x="3058115" y="705951"/>
        <a:ext cx="2625752" cy="627170"/>
      </dsp:txXfrm>
    </dsp:sp>
    <dsp:sp modelId="{782F8A52-4C9B-425C-AB5A-D52CE2756295}">
      <dsp:nvSpPr>
        <dsp:cNvPr id="0" name=""/>
        <dsp:cNvSpPr/>
      </dsp:nvSpPr>
      <dsp:spPr>
        <a:xfrm rot="5400000">
          <a:off x="4312699" y="1410925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A33F-B0DB-4D8C-8D7A-D68F244C201E}">
      <dsp:nvSpPr>
        <dsp:cNvPr id="0" name=""/>
        <dsp:cNvSpPr/>
      </dsp:nvSpPr>
      <dsp:spPr>
        <a:xfrm>
          <a:off x="3038603" y="1585801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Річний обсяг доходу - </a:t>
          </a:r>
          <a:r>
            <a:rPr lang="ru-RU" sz="800" kern="1200" dirty="0"/>
            <a:t>834 </a:t>
          </a:r>
          <a:r>
            <a:rPr lang="ru-RU" sz="800" kern="1200" dirty="0" err="1"/>
            <a:t>розміри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заробітної</a:t>
          </a:r>
          <a:r>
            <a:rPr lang="ru-RU" sz="800" kern="1200" dirty="0"/>
            <a:t> плати, </a:t>
          </a:r>
          <a:r>
            <a:rPr lang="ru-RU" sz="800" kern="1200" dirty="0" err="1"/>
            <a:t>встановленої</a:t>
          </a:r>
          <a:r>
            <a:rPr lang="ru-RU" sz="800" kern="1200" dirty="0"/>
            <a:t> законом на 1 </a:t>
          </a:r>
          <a:r>
            <a:rPr lang="ru-RU" sz="800" kern="1200" dirty="0" err="1"/>
            <a:t>січня</a:t>
          </a:r>
          <a:r>
            <a:rPr lang="ru-RU" sz="800" kern="1200" dirty="0"/>
            <a:t> </a:t>
          </a:r>
          <a:r>
            <a:rPr lang="ru-RU" sz="800" kern="1200" dirty="0" err="1"/>
            <a:t>податкового</a:t>
          </a:r>
          <a:r>
            <a:rPr lang="ru-RU" sz="800" kern="1200" dirty="0"/>
            <a:t> (</a:t>
          </a:r>
          <a:r>
            <a:rPr lang="ru-RU" sz="800" kern="1200" dirty="0" err="1"/>
            <a:t>звітного</a:t>
          </a:r>
          <a:r>
            <a:rPr lang="ru-RU" sz="800" kern="1200" dirty="0"/>
            <a:t>) року (у 2023 </a:t>
          </a:r>
          <a:r>
            <a:rPr lang="ru-RU" sz="800" kern="1200" dirty="0" err="1"/>
            <a:t>році</a:t>
          </a:r>
          <a:r>
            <a:rPr lang="ru-RU" sz="800" kern="1200" dirty="0"/>
            <a:t> </a:t>
          </a:r>
          <a:r>
            <a:rPr lang="uk-UA" sz="800" kern="1200" dirty="0"/>
            <a:t>5 587 8</a:t>
          </a:r>
          <a:r>
            <a:rPr lang="ru-RU" sz="800" kern="1200" dirty="0"/>
            <a:t>00 грн.)</a:t>
          </a:r>
        </a:p>
      </dsp:txBody>
      <dsp:txXfrm>
        <a:off x="3058115" y="1605313"/>
        <a:ext cx="2625752" cy="627170"/>
      </dsp:txXfrm>
    </dsp:sp>
    <dsp:sp modelId="{1B6766D2-D1F3-45B4-91E1-91AAE0C81131}">
      <dsp:nvSpPr>
        <dsp:cNvPr id="0" name=""/>
        <dsp:cNvSpPr/>
      </dsp:nvSpPr>
      <dsp:spPr>
        <a:xfrm rot="5400000">
          <a:off x="4312699" y="2310287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9D20E-5F58-4BC4-A9F4-FC3D2006151F}">
      <dsp:nvSpPr>
        <dsp:cNvPr id="0" name=""/>
        <dsp:cNvSpPr/>
      </dsp:nvSpPr>
      <dsp:spPr>
        <a:xfrm>
          <a:off x="3038603" y="2485163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 err="1"/>
            <a:t>Господарська</a:t>
          </a:r>
          <a:r>
            <a:rPr lang="ru-RU" sz="800" kern="1200" dirty="0"/>
            <a:t> </a:t>
          </a:r>
          <a:r>
            <a:rPr lang="ru-RU" sz="800" kern="1200" dirty="0" err="1"/>
            <a:t>діяльність</a:t>
          </a:r>
          <a:r>
            <a:rPr lang="ru-RU" sz="800" kern="1200" dirty="0"/>
            <a:t> з </a:t>
          </a:r>
          <a:r>
            <a:rPr lang="ru-RU" sz="800" kern="1200" dirty="0" err="1"/>
            <a:t>надання</a:t>
          </a:r>
          <a:r>
            <a:rPr lang="ru-RU" sz="800" kern="1200" dirty="0"/>
            <a:t> </a:t>
          </a:r>
          <a:r>
            <a:rPr lang="ru-RU" sz="800" kern="1200" dirty="0" err="1"/>
            <a:t>послуг</a:t>
          </a:r>
          <a:r>
            <a:rPr lang="ru-RU" sz="800" kern="1200" dirty="0"/>
            <a:t>, у тому </a:t>
          </a:r>
          <a:r>
            <a:rPr lang="ru-RU" sz="800" kern="1200" dirty="0" err="1"/>
            <a:t>числі</a:t>
          </a:r>
          <a:r>
            <a:rPr lang="ru-RU" sz="800" kern="1200" dirty="0"/>
            <a:t> </a:t>
          </a:r>
          <a:r>
            <a:rPr lang="ru-RU" sz="800" kern="1200" dirty="0" err="1"/>
            <a:t>побутових</a:t>
          </a:r>
          <a:r>
            <a:rPr lang="ru-RU" sz="800" kern="1200" dirty="0"/>
            <a:t>, </a:t>
          </a:r>
          <a:r>
            <a:rPr lang="ru-RU" sz="800" kern="1200" dirty="0" err="1"/>
            <a:t>платникам</a:t>
          </a:r>
          <a:r>
            <a:rPr lang="ru-RU" sz="800" kern="1200" dirty="0"/>
            <a:t> </a:t>
          </a:r>
          <a:r>
            <a:rPr lang="ru-RU" sz="800" kern="1200" dirty="0" err="1"/>
            <a:t>єдиного</a:t>
          </a:r>
          <a:r>
            <a:rPr lang="ru-RU" sz="800" kern="1200" dirty="0"/>
            <a:t> </a:t>
          </a:r>
          <a:r>
            <a:rPr lang="ru-RU" sz="800" kern="1200" dirty="0" err="1"/>
            <a:t>податку</a:t>
          </a:r>
          <a:r>
            <a:rPr lang="ru-RU" sz="800" kern="1200" dirty="0"/>
            <a:t> та/</a:t>
          </a:r>
          <a:r>
            <a:rPr lang="ru-RU" sz="800" kern="1200" dirty="0" err="1"/>
            <a:t>або</a:t>
          </a:r>
          <a:r>
            <a:rPr lang="ru-RU" sz="800" kern="1200" dirty="0"/>
            <a:t> </a:t>
          </a:r>
          <a:r>
            <a:rPr lang="ru-RU" sz="800" kern="1200" dirty="0" err="1"/>
            <a:t>населенню</a:t>
          </a:r>
          <a:r>
            <a:rPr lang="ru-RU" sz="800" kern="1200" dirty="0"/>
            <a:t>, </a:t>
          </a:r>
          <a:r>
            <a:rPr lang="ru-RU" sz="800" kern="1200" dirty="0" err="1"/>
            <a:t>виробництво</a:t>
          </a:r>
          <a:r>
            <a:rPr lang="ru-RU" sz="800" kern="1200" dirty="0"/>
            <a:t> та/</a:t>
          </a:r>
          <a:r>
            <a:rPr lang="ru-RU" sz="800" kern="1200" dirty="0" err="1"/>
            <a:t>або</a:t>
          </a:r>
          <a:r>
            <a:rPr lang="ru-RU" sz="800" kern="1200" dirty="0"/>
            <a:t> продаж </a:t>
          </a:r>
          <a:r>
            <a:rPr lang="ru-RU" sz="800" kern="1200" dirty="0" err="1"/>
            <a:t>товарів</a:t>
          </a:r>
          <a:r>
            <a:rPr lang="ru-RU" sz="800" kern="1200" dirty="0"/>
            <a:t>, </a:t>
          </a:r>
          <a:r>
            <a:rPr lang="ru-RU" sz="800" kern="1200" dirty="0" err="1"/>
            <a:t>діяльність</a:t>
          </a:r>
          <a:r>
            <a:rPr lang="ru-RU" sz="800" kern="1200" dirty="0"/>
            <a:t> у </a:t>
          </a:r>
          <a:r>
            <a:rPr lang="ru-RU" sz="800" kern="1200" dirty="0" err="1"/>
            <a:t>сфері</a:t>
          </a:r>
          <a:r>
            <a:rPr lang="ru-RU" sz="800" kern="1200" dirty="0"/>
            <a:t> ресторанного </a:t>
          </a:r>
          <a:r>
            <a:rPr lang="ru-RU" sz="800" kern="1200" dirty="0" err="1"/>
            <a:t>господарства</a:t>
          </a:r>
          <a:endParaRPr lang="ru-RU" sz="800" kern="1200" dirty="0"/>
        </a:p>
      </dsp:txBody>
      <dsp:txXfrm>
        <a:off x="3058115" y="2504675"/>
        <a:ext cx="2625752" cy="627170"/>
      </dsp:txXfrm>
    </dsp:sp>
    <dsp:sp modelId="{8ECE03EE-914E-48DF-8EB2-04D0D32BAE4D}">
      <dsp:nvSpPr>
        <dsp:cNvPr id="0" name=""/>
        <dsp:cNvSpPr/>
      </dsp:nvSpPr>
      <dsp:spPr>
        <a:xfrm rot="5400000">
          <a:off x="4312699" y="3209649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BFBA7-5D28-4C59-BD46-48305DC5FDAA}">
      <dsp:nvSpPr>
        <dsp:cNvPr id="0" name=""/>
        <dsp:cNvSpPr/>
      </dsp:nvSpPr>
      <dsp:spPr>
        <a:xfrm>
          <a:off x="3038603" y="3384524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ЄП: у межах до 20% </a:t>
          </a:r>
          <a:r>
            <a:rPr lang="ru-RU" sz="800" kern="1200" dirty="0" err="1"/>
            <a:t>розміру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заробітної</a:t>
          </a:r>
          <a:r>
            <a:rPr lang="ru-RU" sz="800" kern="1200" dirty="0"/>
            <a:t> плати (1340 грн. у 2023 </a:t>
          </a:r>
          <a:r>
            <a:rPr lang="ru-RU" sz="800" kern="1200" dirty="0" err="1"/>
            <a:t>році</a:t>
          </a:r>
          <a:r>
            <a:rPr lang="ru-RU" sz="800" kern="1200" dirty="0"/>
            <a:t>)</a:t>
          </a:r>
        </a:p>
      </dsp:txBody>
      <dsp:txXfrm>
        <a:off x="3058115" y="3404036"/>
        <a:ext cx="2625752" cy="627170"/>
      </dsp:txXfrm>
    </dsp:sp>
    <dsp:sp modelId="{F2203398-E82D-46C5-82A1-470AA44082D2}">
      <dsp:nvSpPr>
        <dsp:cNvPr id="0" name=""/>
        <dsp:cNvSpPr/>
      </dsp:nvSpPr>
      <dsp:spPr>
        <a:xfrm rot="5400000">
          <a:off x="4312699" y="4109010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73075-DBC8-4EFB-B8AF-9586C88D3233}">
      <dsp:nvSpPr>
        <dsp:cNvPr id="0" name=""/>
        <dsp:cNvSpPr/>
      </dsp:nvSpPr>
      <dsp:spPr>
        <a:xfrm>
          <a:off x="3038603" y="4283886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ЄСВ "за себе" для </a:t>
          </a:r>
          <a:r>
            <a:rPr lang="ru-RU" sz="800" kern="1200" dirty="0" err="1"/>
            <a:t>пенсійного</a:t>
          </a:r>
          <a:r>
            <a:rPr lang="ru-RU" sz="800" kern="1200" dirty="0"/>
            <a:t> стажу: 22% </a:t>
          </a:r>
          <a:r>
            <a:rPr lang="ru-RU" sz="800" kern="1200" dirty="0" err="1"/>
            <a:t>від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заробітньої</a:t>
          </a:r>
          <a:r>
            <a:rPr lang="ru-RU" sz="800" kern="1200" dirty="0"/>
            <a:t> плати ( 1474 грн.)</a:t>
          </a:r>
        </a:p>
      </dsp:txBody>
      <dsp:txXfrm>
        <a:off x="3058115" y="4303398"/>
        <a:ext cx="2625752" cy="627170"/>
      </dsp:txXfrm>
    </dsp:sp>
    <dsp:sp modelId="{0691EA34-1F29-4269-A966-99626D6CF19E}">
      <dsp:nvSpPr>
        <dsp:cNvPr id="0" name=""/>
        <dsp:cNvSpPr/>
      </dsp:nvSpPr>
      <dsp:spPr>
        <a:xfrm rot="5400000">
          <a:off x="4312699" y="5008372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18AB0-1CE9-4C0C-A5FB-52C676A4671A}">
      <dsp:nvSpPr>
        <dsp:cNvPr id="0" name=""/>
        <dsp:cNvSpPr/>
      </dsp:nvSpPr>
      <dsp:spPr>
        <a:xfrm>
          <a:off x="3038603" y="5183248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Найманих працівників – 10 осіб</a:t>
          </a:r>
          <a:endParaRPr lang="ru-RU" sz="800" kern="1200" dirty="0"/>
        </a:p>
      </dsp:txBody>
      <dsp:txXfrm>
        <a:off x="3058115" y="5202760"/>
        <a:ext cx="2625752" cy="627170"/>
      </dsp:txXfrm>
    </dsp:sp>
    <dsp:sp modelId="{6F969AF3-7386-4D52-95CC-3CBA9497A40D}">
      <dsp:nvSpPr>
        <dsp:cNvPr id="0" name=""/>
        <dsp:cNvSpPr/>
      </dsp:nvSpPr>
      <dsp:spPr>
        <a:xfrm>
          <a:off x="6076448" y="686439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ІІІ група (ФОП і ЮО)</a:t>
          </a:r>
          <a:endParaRPr lang="ru-RU" sz="2300" kern="1200" dirty="0"/>
        </a:p>
      </dsp:txBody>
      <dsp:txXfrm>
        <a:off x="6095960" y="705951"/>
        <a:ext cx="2625752" cy="627170"/>
      </dsp:txXfrm>
    </dsp:sp>
    <dsp:sp modelId="{05031246-2097-4606-A030-573427917F28}">
      <dsp:nvSpPr>
        <dsp:cNvPr id="0" name=""/>
        <dsp:cNvSpPr/>
      </dsp:nvSpPr>
      <dsp:spPr>
        <a:xfrm rot="5400000">
          <a:off x="7350544" y="1410925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5CBA-4D75-46D7-8B2D-79CFC945C117}">
      <dsp:nvSpPr>
        <dsp:cNvPr id="0" name=""/>
        <dsp:cNvSpPr/>
      </dsp:nvSpPr>
      <dsp:spPr>
        <a:xfrm>
          <a:off x="6076448" y="1585801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Річний обсяг доходу - </a:t>
          </a:r>
          <a:r>
            <a:rPr lang="ru-RU" sz="800" kern="1200" dirty="0"/>
            <a:t>1167 </a:t>
          </a:r>
          <a:r>
            <a:rPr lang="ru-RU" sz="800" kern="1200" dirty="0" err="1"/>
            <a:t>розмірів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заробітної</a:t>
          </a:r>
          <a:r>
            <a:rPr lang="ru-RU" sz="800" kern="1200" dirty="0"/>
            <a:t> плати, </a:t>
          </a:r>
          <a:r>
            <a:rPr lang="ru-RU" sz="800" kern="1200" dirty="0" err="1"/>
            <a:t>встановленої</a:t>
          </a:r>
          <a:r>
            <a:rPr lang="ru-RU" sz="800" kern="1200" dirty="0"/>
            <a:t> законом на 1 </a:t>
          </a:r>
          <a:r>
            <a:rPr lang="ru-RU" sz="800" kern="1200" dirty="0" err="1"/>
            <a:t>січня</a:t>
          </a:r>
          <a:r>
            <a:rPr lang="ru-RU" sz="800" kern="1200" dirty="0"/>
            <a:t> </a:t>
          </a:r>
          <a:r>
            <a:rPr lang="ru-RU" sz="800" kern="1200" dirty="0" err="1"/>
            <a:t>податкового</a:t>
          </a:r>
          <a:r>
            <a:rPr lang="ru-RU" sz="800" kern="1200" dirty="0"/>
            <a:t> (</a:t>
          </a:r>
          <a:r>
            <a:rPr lang="ru-RU" sz="800" kern="1200" dirty="0" err="1"/>
            <a:t>звітного</a:t>
          </a:r>
          <a:r>
            <a:rPr lang="ru-RU" sz="800" kern="1200" dirty="0"/>
            <a:t>) року (у 2023 </a:t>
          </a:r>
          <a:r>
            <a:rPr lang="ru-RU" sz="800" kern="1200" dirty="0" err="1"/>
            <a:t>році</a:t>
          </a:r>
          <a:r>
            <a:rPr lang="ru-RU" sz="800" kern="1200" dirty="0"/>
            <a:t> - 7 818 900 грн.)</a:t>
          </a:r>
        </a:p>
      </dsp:txBody>
      <dsp:txXfrm>
        <a:off x="6095960" y="1605313"/>
        <a:ext cx="2625752" cy="627170"/>
      </dsp:txXfrm>
    </dsp:sp>
    <dsp:sp modelId="{4F61989B-8B77-4EF3-9D90-443BFD72F1AB}">
      <dsp:nvSpPr>
        <dsp:cNvPr id="0" name=""/>
        <dsp:cNvSpPr/>
      </dsp:nvSpPr>
      <dsp:spPr>
        <a:xfrm rot="5400000">
          <a:off x="7350544" y="2310287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60C33-8541-4B5E-AF89-A5FCFFC719FB}">
      <dsp:nvSpPr>
        <dsp:cNvPr id="0" name=""/>
        <dsp:cNvSpPr/>
      </dsp:nvSpPr>
      <dsp:spPr>
        <a:xfrm>
          <a:off x="6076448" y="2485163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Діяльність без обмежень</a:t>
          </a:r>
          <a:endParaRPr lang="ru-RU" sz="800" kern="1200" dirty="0"/>
        </a:p>
      </dsp:txBody>
      <dsp:txXfrm>
        <a:off x="6095960" y="2504675"/>
        <a:ext cx="2625752" cy="627170"/>
      </dsp:txXfrm>
    </dsp:sp>
    <dsp:sp modelId="{9C0A5B4C-A5DC-4986-B372-BCF5CFBAA53D}">
      <dsp:nvSpPr>
        <dsp:cNvPr id="0" name=""/>
        <dsp:cNvSpPr/>
      </dsp:nvSpPr>
      <dsp:spPr>
        <a:xfrm rot="5400000">
          <a:off x="7350544" y="3209649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87891-C73B-4929-BF74-42EC887C2CF3}">
      <dsp:nvSpPr>
        <dsp:cNvPr id="0" name=""/>
        <dsp:cNvSpPr/>
      </dsp:nvSpPr>
      <dsp:spPr>
        <a:xfrm>
          <a:off x="6076448" y="3384524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ЄП:* 3% доходу при </a:t>
          </a:r>
          <a:r>
            <a:rPr lang="ru-RU" sz="800" kern="1200" dirty="0" err="1"/>
            <a:t>сплаті</a:t>
          </a:r>
          <a:r>
            <a:rPr lang="ru-RU" sz="800" kern="1200" dirty="0"/>
            <a:t> ПДВ;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ЄП: 5% у </a:t>
          </a:r>
          <a:r>
            <a:rPr lang="ru-RU" sz="800" kern="1200" dirty="0" err="1"/>
            <a:t>разі</a:t>
          </a:r>
          <a:r>
            <a:rPr lang="ru-RU" sz="800" kern="1200" dirty="0"/>
            <a:t> </a:t>
          </a:r>
          <a:r>
            <a:rPr lang="ru-RU" sz="800" kern="1200" dirty="0" err="1"/>
            <a:t>включення</a:t>
          </a:r>
          <a:r>
            <a:rPr lang="ru-RU" sz="800" kern="1200" dirty="0"/>
            <a:t> ПДВ до складу ЄП</a:t>
          </a:r>
        </a:p>
      </dsp:txBody>
      <dsp:txXfrm>
        <a:off x="6095960" y="3404036"/>
        <a:ext cx="2625752" cy="627170"/>
      </dsp:txXfrm>
    </dsp:sp>
    <dsp:sp modelId="{163CB944-630D-4D88-BCC4-4EAAE9AE4384}">
      <dsp:nvSpPr>
        <dsp:cNvPr id="0" name=""/>
        <dsp:cNvSpPr/>
      </dsp:nvSpPr>
      <dsp:spPr>
        <a:xfrm rot="5400000">
          <a:off x="7350544" y="4109010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96300-1618-4C60-AEE1-EA5B6F2CC166}">
      <dsp:nvSpPr>
        <dsp:cNvPr id="0" name=""/>
        <dsp:cNvSpPr/>
      </dsp:nvSpPr>
      <dsp:spPr>
        <a:xfrm>
          <a:off x="6076448" y="4283886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ЄСВ "за себе" для </a:t>
          </a:r>
          <a:r>
            <a:rPr lang="ru-RU" sz="800" kern="1200" dirty="0" err="1"/>
            <a:t>пенсійного</a:t>
          </a:r>
          <a:r>
            <a:rPr lang="ru-RU" sz="800" kern="1200" dirty="0"/>
            <a:t> стажу: 22% </a:t>
          </a:r>
          <a:r>
            <a:rPr lang="ru-RU" sz="800" kern="1200" dirty="0" err="1"/>
            <a:t>від</a:t>
          </a:r>
          <a:r>
            <a:rPr lang="ru-RU" sz="800" kern="1200" dirty="0"/>
            <a:t> </a:t>
          </a:r>
          <a:r>
            <a:rPr lang="ru-RU" sz="800" kern="1200" dirty="0" err="1"/>
            <a:t>мінімальної</a:t>
          </a:r>
          <a:r>
            <a:rPr lang="ru-RU" sz="800" kern="1200" dirty="0"/>
            <a:t> </a:t>
          </a:r>
          <a:r>
            <a:rPr lang="ru-RU" sz="800" kern="1200" dirty="0" err="1"/>
            <a:t>заробітньої</a:t>
          </a:r>
          <a:r>
            <a:rPr lang="ru-RU" sz="800" kern="1200" dirty="0"/>
            <a:t> плати (1474 грн.)</a:t>
          </a:r>
        </a:p>
      </dsp:txBody>
      <dsp:txXfrm>
        <a:off x="6095960" y="4303398"/>
        <a:ext cx="2625752" cy="627170"/>
      </dsp:txXfrm>
    </dsp:sp>
    <dsp:sp modelId="{50A951CB-E48D-4BCB-9AD2-3888A1C115ED}">
      <dsp:nvSpPr>
        <dsp:cNvPr id="0" name=""/>
        <dsp:cNvSpPr/>
      </dsp:nvSpPr>
      <dsp:spPr>
        <a:xfrm rot="5400000">
          <a:off x="7350544" y="5008372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B4F18-8886-4D5C-B6D4-4E86101FCBA9}">
      <dsp:nvSpPr>
        <dsp:cNvPr id="0" name=""/>
        <dsp:cNvSpPr/>
      </dsp:nvSpPr>
      <dsp:spPr>
        <a:xfrm>
          <a:off x="6076448" y="5183248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Найманих працівників – без обмежень</a:t>
          </a:r>
          <a:endParaRPr lang="ru-RU" sz="800" kern="1200" dirty="0"/>
        </a:p>
      </dsp:txBody>
      <dsp:txXfrm>
        <a:off x="6095960" y="5202760"/>
        <a:ext cx="2625752" cy="627170"/>
      </dsp:txXfrm>
    </dsp:sp>
    <dsp:sp modelId="{EDF05838-E965-4B24-9D8D-4D0F81ECF8FD}">
      <dsp:nvSpPr>
        <dsp:cNvPr id="0" name=""/>
        <dsp:cNvSpPr/>
      </dsp:nvSpPr>
      <dsp:spPr>
        <a:xfrm>
          <a:off x="9114293" y="686439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І</a:t>
          </a:r>
          <a:r>
            <a:rPr lang="en-US" sz="2300" kern="1200" dirty="0"/>
            <a:t>V </a:t>
          </a:r>
          <a:r>
            <a:rPr lang="uk-UA" sz="2300" kern="1200" dirty="0"/>
            <a:t>група (ФОП і ЮО)</a:t>
          </a:r>
          <a:endParaRPr lang="ru-RU" sz="2300" kern="1200" dirty="0"/>
        </a:p>
      </dsp:txBody>
      <dsp:txXfrm>
        <a:off x="9133805" y="705951"/>
        <a:ext cx="2625752" cy="627170"/>
      </dsp:txXfrm>
    </dsp:sp>
    <dsp:sp modelId="{0F4BBA59-2035-496A-83DF-D862F08F2E37}">
      <dsp:nvSpPr>
        <dsp:cNvPr id="0" name=""/>
        <dsp:cNvSpPr/>
      </dsp:nvSpPr>
      <dsp:spPr>
        <a:xfrm rot="5400000">
          <a:off x="10388389" y="1410925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9137E-2576-4BBE-B1AB-D4A69B16627B}">
      <dsp:nvSpPr>
        <dsp:cNvPr id="0" name=""/>
        <dsp:cNvSpPr/>
      </dsp:nvSpPr>
      <dsp:spPr>
        <a:xfrm>
          <a:off x="9114293" y="1585801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Частка с/г товаровиробництва юр.особи за попередній період ≥ 75%</a:t>
          </a:r>
        </a:p>
      </dsp:txBody>
      <dsp:txXfrm>
        <a:off x="9133805" y="1605313"/>
        <a:ext cx="2625752" cy="627170"/>
      </dsp:txXfrm>
    </dsp:sp>
    <dsp:sp modelId="{E26A087A-19F0-45B8-8524-E1046243A817}">
      <dsp:nvSpPr>
        <dsp:cNvPr id="0" name=""/>
        <dsp:cNvSpPr/>
      </dsp:nvSpPr>
      <dsp:spPr>
        <a:xfrm rot="5400000">
          <a:off x="10388389" y="2310287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E9A3B-0139-4E02-8768-B80F20A9902D}">
      <dsp:nvSpPr>
        <dsp:cNvPr id="0" name=""/>
        <dsp:cNvSpPr/>
      </dsp:nvSpPr>
      <dsp:spPr>
        <a:xfrm>
          <a:off x="9114293" y="2485163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Ставки визначені пунктом 293.9 ПКУ як % до нормативної грошової оцінки 1 га з урахуванням коефіцієнта індексації станом на 1 січня поточного року залежно від категорії (типу) земель, їх розташування</a:t>
          </a:r>
        </a:p>
      </dsp:txBody>
      <dsp:txXfrm>
        <a:off x="9133805" y="2504675"/>
        <a:ext cx="2625752" cy="627170"/>
      </dsp:txXfrm>
    </dsp:sp>
    <dsp:sp modelId="{45739784-B5CF-45F1-98C3-CB60731C8F26}">
      <dsp:nvSpPr>
        <dsp:cNvPr id="0" name=""/>
        <dsp:cNvSpPr/>
      </dsp:nvSpPr>
      <dsp:spPr>
        <a:xfrm rot="5400000">
          <a:off x="10388389" y="3209649"/>
          <a:ext cx="116583" cy="1165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73DB3-1E7C-4459-A90B-E15B72169F6E}">
      <dsp:nvSpPr>
        <dsp:cNvPr id="0" name=""/>
        <dsp:cNvSpPr/>
      </dsp:nvSpPr>
      <dsp:spPr>
        <a:xfrm>
          <a:off x="9114293" y="3384524"/>
          <a:ext cx="2664776" cy="666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Найманих працівників – без обмежень</a:t>
          </a:r>
          <a:endParaRPr lang="ru-RU" sz="800" kern="1200" dirty="0"/>
        </a:p>
      </dsp:txBody>
      <dsp:txXfrm>
        <a:off x="9133805" y="3404036"/>
        <a:ext cx="2625752" cy="6271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C8AC8-633D-43D6-B995-9CBC89D1D4D9}">
      <dsp:nvSpPr>
        <dsp:cNvPr id="0" name=""/>
        <dsp:cNvSpPr/>
      </dsp:nvSpPr>
      <dsp:spPr>
        <a:xfrm>
          <a:off x="2189009" y="53"/>
          <a:ext cx="5992100" cy="21225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ЄСВ за себе </a:t>
          </a:r>
          <a:r>
            <a:rPr lang="ru-RU" sz="2500" kern="1200" dirty="0" err="1"/>
            <a:t>сплачується</a:t>
          </a:r>
          <a:r>
            <a:rPr lang="ru-RU" sz="2500" kern="1200" dirty="0"/>
            <a:t> в </a:t>
          </a:r>
          <a:r>
            <a:rPr lang="ru-RU" sz="2500" kern="1200" dirty="0" err="1"/>
            <a:t>сумі</a:t>
          </a:r>
          <a:r>
            <a:rPr lang="ru-RU" sz="2500" kern="1200" dirty="0"/>
            <a:t> не </a:t>
          </a:r>
          <a:r>
            <a:rPr lang="ru-RU" sz="2500" kern="1200" dirty="0" err="1"/>
            <a:t>менше</a:t>
          </a:r>
          <a:r>
            <a:rPr lang="ru-RU" sz="2500" kern="1200" dirty="0"/>
            <a:t> </a:t>
          </a:r>
          <a:r>
            <a:rPr lang="ru-RU" sz="2500" kern="1200" dirty="0" err="1"/>
            <a:t>мінімального</a:t>
          </a:r>
          <a:r>
            <a:rPr lang="ru-RU" sz="2500" kern="1200" dirty="0"/>
            <a:t> страхового </a:t>
          </a:r>
          <a:r>
            <a:rPr lang="ru-RU" sz="2500" kern="1200" dirty="0" err="1"/>
            <a:t>внеску</a:t>
          </a:r>
          <a:r>
            <a:rPr lang="ru-RU" sz="2500" kern="1200" dirty="0"/>
            <a:t> і не </a:t>
          </a:r>
          <a:r>
            <a:rPr lang="ru-RU" sz="2500" kern="1200" dirty="0" err="1"/>
            <a:t>більше</a:t>
          </a:r>
          <a:r>
            <a:rPr lang="ru-RU" sz="2500" kern="1200" dirty="0"/>
            <a:t> максимального </a:t>
          </a:r>
          <a:r>
            <a:rPr lang="ru-RU" sz="2500" kern="1200" dirty="0" err="1"/>
            <a:t>розміру</a:t>
          </a:r>
          <a:r>
            <a:rPr lang="ru-RU" sz="2500" kern="1200" dirty="0"/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(в 2023 р.  </a:t>
          </a:r>
          <a:r>
            <a:rPr lang="ru-RU" sz="2500" kern="1200" dirty="0" err="1"/>
            <a:t>від</a:t>
          </a:r>
          <a:r>
            <a:rPr lang="ru-RU" sz="2500" kern="1200" dirty="0"/>
            <a:t> 1474 до 22 110 </a:t>
          </a:r>
          <a:r>
            <a:rPr lang="ru-RU" sz="2500" kern="1200" dirty="0" err="1"/>
            <a:t>грн</a:t>
          </a:r>
          <a:r>
            <a:rPr lang="ru-RU" sz="2500" kern="1200" dirty="0"/>
            <a:t>) </a:t>
          </a:r>
          <a:endParaRPr lang="uk-UA" sz="2500" kern="1200" dirty="0"/>
        </a:p>
      </dsp:txBody>
      <dsp:txXfrm>
        <a:off x="2292623" y="103667"/>
        <a:ext cx="5784872" cy="1915324"/>
      </dsp:txXfrm>
    </dsp:sp>
    <dsp:sp modelId="{8FEC6204-8208-42BA-B8FC-15EFAFC4F253}">
      <dsp:nvSpPr>
        <dsp:cNvPr id="0" name=""/>
        <dsp:cNvSpPr/>
      </dsp:nvSpPr>
      <dsp:spPr>
        <a:xfrm>
          <a:off x="2189009" y="2228732"/>
          <a:ext cx="6137581" cy="212255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ЄСВ за себе сплачується поквартально до 20-го числа місяця, що настає за календарним кварталом, за який сплачується ЄСВ </a:t>
          </a:r>
          <a:endParaRPr lang="uk-UA" sz="2400" kern="1200"/>
        </a:p>
      </dsp:txBody>
      <dsp:txXfrm>
        <a:off x="2292623" y="2332346"/>
        <a:ext cx="5930353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9B09-FA09-4503-A86E-80B54FF8EF6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72A0B-274B-4938-ABF1-2E499AAB63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6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Install Power-user to access thousands of templates, icons, maps, diagrams and charts with Power-user.</a:t>
            </a:r>
          </a:p>
          <a:p>
            <a:r>
              <a:rPr lang="en-US"/>
              <a:t>Visit </a:t>
            </a:r>
            <a:r>
              <a:rPr lang="en-US">
                <a:hlinkClick r:id="rId3"/>
              </a:rPr>
              <a:t>https://www.powerusersoftwares.com/</a:t>
            </a:r>
            <a:endParaRPr lang="en-US"/>
          </a:p>
          <a:p>
            <a:r>
              <a:rPr lang="en-US"/>
              <a:t>©Power-user SAS, terms of license: </a:t>
            </a:r>
            <a:r>
              <a:rPr lang="en-US">
                <a:hlinkClick r:id="rId4"/>
              </a:rPr>
              <a:t>https://www.powerusersoftwares.com/terms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8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9C5-1B23-49E9-A111-62261C27D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8BE902-56DA-4457-B83D-7A0190368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C6428B-B75A-4503-A355-7C1C6964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EBE14C-996A-4684-929D-D2DB714E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6D78C9-42EA-4C69-A006-7CD9E807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3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03B57-D71B-45C6-A047-9370916A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1723D1-13A7-44AA-B9E5-DD2D459F1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93F2F0-15DB-43D0-8E91-8F3C9E1B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76285F-B730-4A95-A4DB-13A05F4A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4EE33C-0950-4DFF-8089-3E4218B7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A147130-1D98-4B2B-A588-17058C9D6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47440F1-1F17-43A3-BCED-7B77D0FAB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A28A0C-C056-44BF-BF5F-03EDE165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4D63FE-103C-4B71-A798-D6E7C05D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06337F-E690-4008-8DCD-061EFA36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84DDD-3BDF-447E-A103-9409F93C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519511-09DA-46F5-A757-9C2EF033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8D3189-7D9F-4174-987F-5C9CB50A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95A4A-0800-4333-8873-6F6BB2A3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3F861-D631-4A54-9C64-14694D2B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3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F1A24-CD18-45E9-932F-6A793A83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23ABC7-865B-4D41-A99B-13FD39C2C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6CE4A-7D41-49D4-B674-4CA14B4A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01AB40-2C89-4C91-9F11-353053A1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B4E31A-C924-4939-B451-E4E21D83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0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3C353-1B4E-4357-AD19-D75F7E6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4DF5F-1C64-46A5-843D-6EC447306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83E51A5-A486-495D-A8E1-3D09AAEDC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B490EB-2CF0-4A1F-BB05-D28B63D3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95DD01E-94BF-4A7F-879B-0591825C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2B63D17-85EA-45C9-9BDA-46EE4238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5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82E93-A7C9-4C4B-904A-42AAC548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F3C014-5CC2-46D6-9D79-732E839D3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7CBE52-81D9-4867-86E2-8313B54D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6C44228-1D9A-481C-9028-F86837033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028FE81-6295-4CE2-A51C-FE729107C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62E36D-F004-4D81-AD87-A72798E4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33C0E92-A325-4489-911B-896BAC38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9809B0A-7024-47F5-AE5E-2285904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E266-EAFE-4DD8-BA2A-215721F8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59DE264-152E-4C25-A166-91F46239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9B5E6E9-29E1-4771-B4BD-15A6590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3EAD53-0DAB-4D99-ADBA-607E3636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7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31AFED-8582-44EC-A599-E028EAD5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94E7845-538A-4FE7-8372-4B293CD2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33812D7-3177-4FB7-95EF-5480983C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134CB-BE6A-4AD7-9369-F7174D51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F1D8B7-BFE0-4622-8F32-80307042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FC878E-BF62-411E-B977-34052D562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17DF508-00C2-4CEC-940A-1F86770E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6C9493-9799-41AF-B31B-B63683D9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20AEF8D-3253-43ED-A8F6-663DA83A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5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19F11-68E1-46FE-9C0C-A0C1D5D3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65D879-00C9-4F4C-8168-786F3059A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685557F-2AB0-4C70-9DB4-CED36A7FA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89E7A8E-AB28-49CF-A1AA-C478E5C1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AC49D-AEE6-4A94-81AB-ABCC36F9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4AADD6-FA86-43D1-903C-4E9BE41B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3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lumMod val="5000"/>
                <a:lumOff val="95000"/>
              </a:schemeClr>
            </a:gs>
            <a:gs pos="7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0C995BF-EABD-474C-AB1E-ECCB6F54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23A7A9-3D05-4326-A8CD-966E6079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D9A52D-6A65-430E-A826-BA1110619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6D0D-D89F-4EA2-AE29-512904065B6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029EBF-A609-4BA2-97D5-12FBCF6F1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FFAC32-834D-4B69-8367-0E440E59A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FD74-8D42-4C3E-88AF-7A9E8EE859A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binet.tax.gov.u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akon.rada.gov.ua/laws/show/2755-17#Tex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6C610-079C-4E03-8F90-3F4BC29B9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err="1"/>
              <a:t>звітність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1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71E5B-B9A6-40FB-B1E9-6256BB97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Податки для ФОП на загальній системі оподаткування:</a:t>
            </a:r>
            <a:endParaRPr lang="ru-RU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026C03-5E30-4EBB-9BBA-02295F7F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податок</a:t>
            </a:r>
            <a:r>
              <a:rPr lang="ru-RU" dirty="0"/>
              <a:t> на доходи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– 18% з доходу</a:t>
            </a:r>
          </a:p>
          <a:p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– 1,5% з доходу</a:t>
            </a:r>
          </a:p>
          <a:p>
            <a:pPr marL="0" indent="0" algn="ctr">
              <a:buNone/>
            </a:pPr>
            <a:r>
              <a:rPr lang="ru-RU" dirty="0" err="1">
                <a:highlight>
                  <a:srgbClr val="FFFF00"/>
                </a:highlight>
              </a:rPr>
              <a:t>Якщо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бізнес</a:t>
            </a:r>
            <a:r>
              <a:rPr lang="ru-RU" dirty="0">
                <a:highlight>
                  <a:srgbClr val="FFFF00"/>
                </a:highlight>
              </a:rPr>
              <a:t> не </a:t>
            </a:r>
            <a:r>
              <a:rPr lang="ru-RU" dirty="0" err="1">
                <a:highlight>
                  <a:srgbClr val="FFFF00"/>
                </a:highlight>
              </a:rPr>
              <a:t>дає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прибутку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або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створює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лише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збитки</a:t>
            </a:r>
            <a:r>
              <a:rPr lang="ru-RU" dirty="0">
                <a:highlight>
                  <a:srgbClr val="FFFF00"/>
                </a:highlight>
              </a:rPr>
              <a:t>, </a:t>
            </a:r>
            <a:r>
              <a:rPr lang="ru-RU" dirty="0" err="1">
                <a:highlight>
                  <a:srgbClr val="FFFF00"/>
                </a:highlight>
              </a:rPr>
              <a:t>ці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податки</a:t>
            </a:r>
            <a:r>
              <a:rPr lang="ru-RU" dirty="0">
                <a:highlight>
                  <a:srgbClr val="FFFF00"/>
                </a:highlight>
              </a:rPr>
              <a:t> не </a:t>
            </a:r>
            <a:r>
              <a:rPr lang="ru-RU" dirty="0" err="1">
                <a:highlight>
                  <a:srgbClr val="FFFF00"/>
                </a:highlight>
              </a:rPr>
              <a:t>потрібно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сплачувати</a:t>
            </a:r>
            <a:r>
              <a:rPr lang="ru-RU" dirty="0">
                <a:highlight>
                  <a:srgbClr val="FFFF00"/>
                </a:highlight>
              </a:rPr>
              <a:t>.</a:t>
            </a:r>
          </a:p>
          <a:p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входить в </a:t>
            </a:r>
            <a:r>
              <a:rPr lang="ru-RU" dirty="0" err="1"/>
              <a:t>загальну</a:t>
            </a:r>
            <a:r>
              <a:rPr lang="ru-RU" dirty="0"/>
              <a:t> систему </a:t>
            </a:r>
            <a:r>
              <a:rPr lang="ru-RU" dirty="0" err="1"/>
              <a:t>оподаткування</a:t>
            </a:r>
            <a:r>
              <a:rPr lang="ru-RU" dirty="0"/>
              <a:t>, але </a:t>
            </a:r>
            <a:r>
              <a:rPr lang="ru-RU" dirty="0" err="1"/>
              <a:t>теж</a:t>
            </a:r>
            <a:r>
              <a:rPr lang="ru-RU" dirty="0"/>
              <a:t> є </a:t>
            </a:r>
            <a:r>
              <a:rPr lang="ru-RU" dirty="0" err="1"/>
              <a:t>обов’язковим</a:t>
            </a:r>
            <a:r>
              <a:rPr lang="ru-RU" dirty="0"/>
              <a:t> </a:t>
            </a:r>
            <a:r>
              <a:rPr lang="ru-RU" dirty="0" err="1"/>
              <a:t>платежем</a:t>
            </a:r>
            <a:r>
              <a:rPr lang="ru-RU" dirty="0"/>
              <a:t> – 22% з доходу (</a:t>
            </a:r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22%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плати)</a:t>
            </a:r>
          </a:p>
        </p:txBody>
      </p:sp>
    </p:spTree>
    <p:extLst>
      <p:ext uri="{BB962C8B-B14F-4D97-AF65-F5344CB8AC3E}">
        <p14:creationId xmlns:p14="http://schemas.microsoft.com/office/powerpoint/2010/main" val="415774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2C498-A74C-41A3-8F0D-1DD1E12B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936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Базою </a:t>
            </a:r>
            <a:r>
              <a:rPr lang="ru-RU" b="1" dirty="0" err="1"/>
              <a:t>розрахунку</a:t>
            </a:r>
            <a:r>
              <a:rPr lang="ru-RU" b="1" dirty="0"/>
              <a:t> для </a:t>
            </a:r>
            <a:r>
              <a:rPr lang="ru-RU" b="1" dirty="0" err="1"/>
              <a:t>сплати</a:t>
            </a:r>
            <a:r>
              <a:rPr lang="ru-RU" b="1" dirty="0"/>
              <a:t> </a:t>
            </a:r>
            <a:r>
              <a:rPr lang="ru-RU" b="1" dirty="0" err="1"/>
              <a:t>податків</a:t>
            </a:r>
            <a:r>
              <a:rPr lang="ru-RU" b="1" dirty="0"/>
              <a:t> на </a:t>
            </a:r>
            <a:r>
              <a:rPr lang="ru-RU" b="1" dirty="0" err="1"/>
              <a:t>загальній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ru-RU" b="1" dirty="0" err="1"/>
              <a:t>оподатквання</a:t>
            </a:r>
            <a:r>
              <a:rPr lang="ru-RU" b="1" dirty="0"/>
              <a:t> є </a:t>
            </a:r>
            <a:r>
              <a:rPr lang="ru-RU" b="1" dirty="0" err="1"/>
              <a:t>Чистий</a:t>
            </a:r>
            <a:r>
              <a:rPr lang="ru-RU" b="1" dirty="0"/>
              <a:t> </a:t>
            </a:r>
            <a:r>
              <a:rPr lang="ru-RU" b="1" dirty="0" err="1"/>
              <a:t>оподатковуваний</a:t>
            </a:r>
            <a:r>
              <a:rPr lang="ru-RU" b="1" dirty="0"/>
              <a:t> </a:t>
            </a:r>
            <a:r>
              <a:rPr lang="ru-RU" b="1" dirty="0" err="1"/>
              <a:t>дохід</a:t>
            </a:r>
            <a:r>
              <a:rPr lang="ru-RU" b="1" dirty="0"/>
              <a:t> (ЧОД),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розраховується</a:t>
            </a:r>
            <a:r>
              <a:rPr lang="ru-RU" b="1" dirty="0"/>
              <a:t> за формулою: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D813D19-21F6-4504-8670-73DF710EA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88045"/>
              </p:ext>
            </p:extLst>
          </p:nvPr>
        </p:nvGraphicFramePr>
        <p:xfrm>
          <a:off x="838200" y="3283527"/>
          <a:ext cx="10515600" cy="28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64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D498A-F993-4257-BE54-4B3BD07D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Терміни</a:t>
            </a:r>
            <a:r>
              <a:rPr lang="ru-RU" b="1" dirty="0"/>
              <a:t> оплати </a:t>
            </a:r>
            <a:r>
              <a:rPr lang="ru-RU" b="1" dirty="0" err="1"/>
              <a:t>податків</a:t>
            </a:r>
            <a:r>
              <a:rPr lang="ru-RU" b="1" dirty="0"/>
              <a:t> на </a:t>
            </a:r>
            <a:r>
              <a:rPr lang="ru-RU" b="1" dirty="0" err="1"/>
              <a:t>загальній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ru-RU" b="1" dirty="0" err="1"/>
              <a:t>оподаткування</a:t>
            </a:r>
            <a:r>
              <a:rPr lang="ru-RU" b="1" dirty="0"/>
              <a:t>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466845-4B83-478C-A681-BD4F31FBF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20 </a:t>
            </a:r>
            <a:r>
              <a:rPr lang="ru-RU" dirty="0" err="1"/>
              <a:t>квітня</a:t>
            </a:r>
            <a:r>
              <a:rPr lang="ru-RU" dirty="0"/>
              <a:t> 202</a:t>
            </a:r>
            <a:r>
              <a:rPr lang="en-US" dirty="0"/>
              <a:t>3</a:t>
            </a:r>
            <a:r>
              <a:rPr lang="ru-RU" dirty="0"/>
              <a:t> р. ПДФО (18%)+ВЗ (1,5%)+ЄСВ за себе(22%)</a:t>
            </a:r>
          </a:p>
          <a:p>
            <a:r>
              <a:rPr lang="ru-RU" dirty="0"/>
              <a:t>20 липня 2023 р. ПДФО (18%)+ВЗ (1,5%)+ЄСВ за себе(22%)</a:t>
            </a:r>
          </a:p>
          <a:p>
            <a:r>
              <a:rPr lang="ru-RU" dirty="0"/>
              <a:t>20 </a:t>
            </a:r>
            <a:r>
              <a:rPr lang="ru-RU" dirty="0" err="1"/>
              <a:t>жовтня</a:t>
            </a:r>
            <a:r>
              <a:rPr lang="ru-RU" dirty="0"/>
              <a:t> 2023 р. ПДФО (18%)+ВЗ (1,5%)+ЄСВ за себе(22%)</a:t>
            </a:r>
          </a:p>
          <a:p>
            <a:r>
              <a:rPr lang="ru-RU" dirty="0"/>
              <a:t>20 лютого 2024 р. ПДФО (18%)+ВЗ (1,5%)+ЄСВ за себе(22%)</a:t>
            </a:r>
          </a:p>
          <a:p>
            <a:r>
              <a:rPr lang="ru-RU" dirty="0"/>
              <a:t>За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ПДФО (18%)+ВЗ (1,5%)+ЄСВ (22%) </a:t>
            </a:r>
            <a:r>
              <a:rPr lang="ru-RU" dirty="0" err="1"/>
              <a:t>сплачується</a:t>
            </a:r>
            <a:r>
              <a:rPr lang="ru-RU" dirty="0"/>
              <a:t> в момент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</a:t>
            </a:r>
          </a:p>
          <a:p>
            <a:endParaRPr lang="ru-RU" dirty="0"/>
          </a:p>
          <a:p>
            <a:r>
              <a:rPr lang="ru-RU" dirty="0"/>
              <a:t>Подача </a:t>
            </a:r>
            <a:r>
              <a:rPr lang="ru-RU" dirty="0" err="1"/>
              <a:t>Декларації</a:t>
            </a:r>
            <a:r>
              <a:rPr lang="ru-RU" dirty="0"/>
              <a:t> до 9 лютого 2024 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16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FF07D-AFC2-410E-A911-5C2F333A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відповідності для переходу на спрощену систему оподаткування:</a:t>
            </a:r>
            <a:endParaRPr lang="ru-RU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3381DC2-F3FB-4F98-AA65-AA573D03D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60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6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2DCB5-A563-4805-99C5-A170A823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єдиний</a:t>
            </a:r>
            <a:r>
              <a:rPr lang="ru-RU" b="1" dirty="0"/>
              <a:t> </a:t>
            </a:r>
            <a:r>
              <a:rPr lang="ru-RU" b="1" dirty="0" err="1"/>
              <a:t>податок</a:t>
            </a:r>
            <a:r>
              <a:rPr lang="ru-RU" b="1" dirty="0"/>
              <a:t> не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та </a:t>
            </a:r>
            <a:r>
              <a:rPr lang="ru-RU" b="1" dirty="0" err="1"/>
              <a:t>підприємства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займаються</a:t>
            </a:r>
            <a:r>
              <a:rPr lang="ru-RU" b="1" dirty="0"/>
              <a:t>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565C8E-F038-4BD7-ABC1-75270B35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азартних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;</a:t>
            </a:r>
          </a:p>
          <a:p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;</a:t>
            </a:r>
          </a:p>
          <a:p>
            <a:r>
              <a:rPr lang="ru-RU" dirty="0" err="1"/>
              <a:t>обмінами</a:t>
            </a:r>
            <a:r>
              <a:rPr lang="ru-RU" dirty="0"/>
              <a:t> валют;</a:t>
            </a:r>
          </a:p>
          <a:p>
            <a:r>
              <a:rPr lang="ru-RU" dirty="0" err="1"/>
              <a:t>видобутком</a:t>
            </a:r>
            <a:r>
              <a:rPr lang="ru-RU" dirty="0"/>
              <a:t> і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;</a:t>
            </a:r>
          </a:p>
          <a:p>
            <a:r>
              <a:rPr lang="ru-RU" dirty="0" err="1"/>
              <a:t>видобутком</a:t>
            </a:r>
            <a:r>
              <a:rPr lang="ru-RU" dirty="0"/>
              <a:t>, </a:t>
            </a:r>
            <a:r>
              <a:rPr lang="ru-RU" dirty="0" err="1"/>
              <a:t>виготовленням</a:t>
            </a:r>
            <a:r>
              <a:rPr lang="ru-RU" dirty="0"/>
              <a:t> і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органіки</a:t>
            </a:r>
            <a:r>
              <a:rPr lang="ru-RU" dirty="0"/>
              <a:t>;</a:t>
            </a:r>
          </a:p>
          <a:p>
            <a:r>
              <a:rPr lang="ru-RU" dirty="0"/>
              <a:t>торгами (</a:t>
            </a:r>
            <a:r>
              <a:rPr lang="ru-RU" dirty="0" err="1"/>
              <a:t>аукціонами</a:t>
            </a:r>
            <a:r>
              <a:rPr lang="ru-RU" dirty="0"/>
              <a:t>)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антикваріату</a:t>
            </a:r>
            <a:r>
              <a:rPr lang="ru-RU" dirty="0"/>
              <a:t> й т. д.;</a:t>
            </a:r>
          </a:p>
          <a:p>
            <a:r>
              <a:rPr lang="ru-RU" dirty="0" err="1"/>
              <a:t>виготовленням</a:t>
            </a:r>
            <a:r>
              <a:rPr lang="ru-RU" dirty="0"/>
              <a:t> і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підакцизної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посередництвом</a:t>
            </a:r>
            <a:r>
              <a:rPr lang="ru-RU" dirty="0"/>
              <a:t> (не </a:t>
            </a:r>
            <a:r>
              <a:rPr lang="ru-RU" dirty="0" err="1"/>
              <a:t>рахуючи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);</a:t>
            </a:r>
          </a:p>
          <a:p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гастрольних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149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DBA78B8-D31F-46C6-A96F-2D0AA22A8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008587"/>
              </p:ext>
            </p:extLst>
          </p:nvPr>
        </p:nvGraphicFramePr>
        <p:xfrm>
          <a:off x="155864" y="93518"/>
          <a:ext cx="11779828" cy="653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20ADB4-155A-4957-A41B-FBE196499D1B}"/>
              </a:ext>
            </a:extLst>
          </p:cNvPr>
          <p:cNvSpPr txBox="1"/>
          <p:nvPr/>
        </p:nvSpPr>
        <p:spPr>
          <a:xfrm>
            <a:off x="2597727" y="93518"/>
            <a:ext cx="591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Спрощена система оподаткування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002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6AD23-3D9C-4CA5-8AFB-42EF3CBE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Податковий (звітний період)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7BAD1F-C08A-4CD8-915C-4CDDA989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Податковим</a:t>
            </a:r>
            <a:r>
              <a:rPr lang="ru-RU" dirty="0"/>
              <a:t> (</a:t>
            </a:r>
            <a:r>
              <a:rPr lang="ru-RU" dirty="0" err="1"/>
              <a:t>звітним</a:t>
            </a:r>
            <a:r>
              <a:rPr lang="ru-RU" dirty="0"/>
              <a:t>) </a:t>
            </a:r>
            <a:r>
              <a:rPr lang="ru-RU" dirty="0" err="1"/>
              <a:t>періодом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,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є </a:t>
            </a:r>
            <a:r>
              <a:rPr lang="ru-RU" u="sng" dirty="0" err="1"/>
              <a:t>календарний</a:t>
            </a:r>
            <a:r>
              <a:rPr lang="ru-RU" u="sng" dirty="0"/>
              <a:t> </a:t>
            </a:r>
            <a:r>
              <a:rPr lang="ru-RU" u="sng" dirty="0" err="1"/>
              <a:t>рік</a:t>
            </a:r>
            <a:r>
              <a:rPr lang="ru-RU" dirty="0"/>
              <a:t>.</a:t>
            </a:r>
          </a:p>
          <a:p>
            <a:r>
              <a:rPr lang="ru-RU" dirty="0" err="1"/>
              <a:t>Податковим</a:t>
            </a:r>
            <a:r>
              <a:rPr lang="ru-RU" dirty="0"/>
              <a:t> (</a:t>
            </a:r>
            <a:r>
              <a:rPr lang="ru-RU" dirty="0" err="1"/>
              <a:t>звітним</a:t>
            </a:r>
            <a:r>
              <a:rPr lang="ru-RU" dirty="0"/>
              <a:t>) </a:t>
            </a:r>
            <a:r>
              <a:rPr lang="ru-RU" dirty="0" err="1"/>
              <a:t>періодом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b="1" dirty="0" err="1"/>
              <a:t>третьої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календарний</a:t>
            </a:r>
            <a:r>
              <a:rPr lang="ru-RU" dirty="0"/>
              <a:t> </a:t>
            </a:r>
            <a:r>
              <a:rPr lang="ru-RU" u="sng" dirty="0"/>
              <a:t>квартал</a:t>
            </a:r>
            <a:r>
              <a:rPr lang="ru-RU" dirty="0"/>
              <a:t>.</a:t>
            </a:r>
          </a:p>
          <a:p>
            <a:r>
              <a:rPr lang="ru-RU" dirty="0" err="1"/>
              <a:t>Податковий</a:t>
            </a:r>
            <a:r>
              <a:rPr lang="ru-RU" dirty="0"/>
              <a:t> (</a:t>
            </a:r>
            <a:r>
              <a:rPr lang="ru-RU" dirty="0" err="1"/>
              <a:t>звітний</a:t>
            </a:r>
            <a:r>
              <a:rPr lang="ru-RU" dirty="0"/>
              <a:t>)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першого</a:t>
            </a:r>
            <a:r>
              <a:rPr lang="ru-RU" dirty="0"/>
              <a:t> числа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</a:t>
            </a:r>
            <a:r>
              <a:rPr lang="ru-RU" dirty="0" err="1"/>
              <a:t>періоду</a:t>
            </a:r>
            <a:r>
              <a:rPr lang="ru-RU" dirty="0"/>
              <a:t> і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календарним</a:t>
            </a:r>
            <a:r>
              <a:rPr lang="ru-RU" dirty="0"/>
              <a:t> днем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</a:t>
            </a:r>
            <a:r>
              <a:rPr lang="ru-RU" dirty="0" err="1"/>
              <a:t>періоду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32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E37013-92DA-4789-BB15-6F4090D3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Терміни сплати єдиного соціального внеску</a:t>
            </a:r>
            <a:endParaRPr lang="ru-RU" dirty="0"/>
          </a:p>
        </p:txBody>
      </p:sp>
      <p:graphicFrame>
        <p:nvGraphicFramePr>
          <p:cNvPr id="2" name="Місце для вмісту 1">
            <a:extLst>
              <a:ext uri="{FF2B5EF4-FFF2-40B4-BE49-F238E27FC236}">
                <a16:creationId xmlns:a16="http://schemas.microsoft.com/office/drawing/2014/main" id="{FED99229-2F7D-452A-B86C-D8792E45B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311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46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E0B7D-4819-4709-90D7-39631AB49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30303" r="6591" b="32121"/>
          <a:stretch/>
        </p:blipFill>
        <p:spPr>
          <a:xfrm>
            <a:off x="88322" y="1927081"/>
            <a:ext cx="12015355" cy="300383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7D01D2-3D23-40A1-ACAA-A7D9DCDD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Шпаргалка для ФОП І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спрощеної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70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6D367-DE22-459F-9173-6654F3A7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Шпаргалка для ФОП ІІ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спрощеної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709601-0220-49EA-95B0-C4E94C5FC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35374" r="6790" b="30149"/>
          <a:stretch/>
        </p:blipFill>
        <p:spPr>
          <a:xfrm>
            <a:off x="322117" y="2504207"/>
            <a:ext cx="11504374" cy="2701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158AE6-968F-4D1A-A716-AA309B26C2B2}"/>
              </a:ext>
            </a:extLst>
          </p:cNvPr>
          <p:cNvSpPr txBox="1"/>
          <p:nvPr/>
        </p:nvSpPr>
        <p:spPr>
          <a:xfrm>
            <a:off x="3190008" y="5486399"/>
            <a:ext cx="8769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+ У </a:t>
            </a:r>
            <a:r>
              <a:rPr lang="ru-RU" sz="2200" dirty="0" err="1"/>
              <a:t>разі</a:t>
            </a:r>
            <a:r>
              <a:rPr lang="ru-RU" sz="2200" dirty="0"/>
              <a:t> </a:t>
            </a:r>
            <a:r>
              <a:rPr lang="ru-RU" sz="2200" dirty="0" err="1"/>
              <a:t>наявності</a:t>
            </a:r>
            <a:r>
              <a:rPr lang="ru-RU" sz="2200" dirty="0"/>
              <a:t> </a:t>
            </a:r>
            <a:r>
              <a:rPr lang="ru-RU" sz="2200" dirty="0" err="1"/>
              <a:t>найманих</a:t>
            </a:r>
            <a:r>
              <a:rPr lang="ru-RU" sz="2200" dirty="0"/>
              <a:t> </a:t>
            </a:r>
            <a:r>
              <a:rPr lang="ru-RU" sz="2200" dirty="0" err="1"/>
              <a:t>працівників</a:t>
            </a:r>
            <a:r>
              <a:rPr lang="ru-RU" sz="2200" dirty="0"/>
              <a:t>!!!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закінчення</a:t>
            </a:r>
            <a:r>
              <a:rPr lang="ru-RU" sz="2200" dirty="0"/>
              <a:t> кожного кварталу </a:t>
            </a:r>
            <a:r>
              <a:rPr lang="ru-RU" sz="2200" dirty="0" err="1"/>
              <a:t>протягом</a:t>
            </a:r>
            <a:r>
              <a:rPr lang="ru-RU" sz="2200" dirty="0"/>
              <a:t> 40 </a:t>
            </a:r>
            <a:r>
              <a:rPr lang="ru-RU" sz="2200" dirty="0" err="1"/>
              <a:t>днів</a:t>
            </a:r>
            <a:r>
              <a:rPr lang="ru-RU" sz="2200" dirty="0"/>
              <a:t> </a:t>
            </a:r>
            <a:r>
              <a:rPr lang="ru-RU" sz="2200" dirty="0" err="1"/>
              <a:t>необхідно</a:t>
            </a:r>
            <a:r>
              <a:rPr lang="ru-RU" sz="2200" dirty="0"/>
              <a:t> подати </a:t>
            </a:r>
            <a:r>
              <a:rPr lang="ru-RU" sz="2200" b="1" dirty="0" err="1"/>
              <a:t>Податковий</a:t>
            </a:r>
            <a:r>
              <a:rPr lang="ru-RU" sz="2200" b="1" dirty="0"/>
              <a:t> </a:t>
            </a:r>
            <a:r>
              <a:rPr lang="ru-RU" sz="2200" b="1" dirty="0" err="1"/>
              <a:t>розрахунок</a:t>
            </a:r>
            <a:r>
              <a:rPr lang="ru-RU" sz="2200" b="1" dirty="0"/>
              <a:t> сум доходу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у момент </a:t>
            </a:r>
            <a:r>
              <a:rPr lang="ru-RU" sz="2200" dirty="0" err="1"/>
              <a:t>виплати</a:t>
            </a:r>
            <a:r>
              <a:rPr lang="ru-RU" sz="2200" dirty="0"/>
              <a:t> з/п </a:t>
            </a:r>
            <a:r>
              <a:rPr lang="ru-RU" sz="2200" dirty="0" err="1"/>
              <a:t>оплатити</a:t>
            </a:r>
            <a:r>
              <a:rPr lang="ru-RU" sz="2200" dirty="0"/>
              <a:t> ПДФО (18%) + ВЗ(1,5%) +ЄСВ(22%)</a:t>
            </a:r>
          </a:p>
        </p:txBody>
      </p:sp>
    </p:spTree>
    <p:extLst>
      <p:ext uri="{BB962C8B-B14F-4D97-AF65-F5344CB8AC3E}">
        <p14:creationId xmlns:p14="http://schemas.microsoft.com/office/powerpoint/2010/main" val="396880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6">
            <a:extLst>
              <a:ext uri="{FF2B5EF4-FFF2-40B4-BE49-F238E27FC236}">
                <a16:creationId xmlns:a16="http://schemas.microsoft.com/office/drawing/2014/main" id="{5D6AD8A9-A748-F704-B38E-652A7942419A}"/>
              </a:ext>
            </a:extLst>
          </p:cNvPr>
          <p:cNvSpPr/>
          <p:nvPr/>
        </p:nvSpPr>
        <p:spPr>
          <a:xfrm rot="10800000" flipV="1">
            <a:off x="979673" y="1622415"/>
            <a:ext cx="983879" cy="1232034"/>
          </a:xfrm>
          <a:prstGeom prst="homePlate">
            <a:avLst>
              <a:gd name="adj" fmla="val 2272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+mj-lt"/>
              </a:rPr>
              <a:t>1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85CC1-9BFB-9D49-F7D2-5AD7F21E7DE0}"/>
              </a:ext>
            </a:extLst>
          </p:cNvPr>
          <p:cNvSpPr/>
          <p:nvPr/>
        </p:nvSpPr>
        <p:spPr>
          <a:xfrm>
            <a:off x="1963553" y="1622415"/>
            <a:ext cx="3383146" cy="12320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Податок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частина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зароблених</a:t>
            </a:r>
            <a:r>
              <a:rPr lang="ru-RU" sz="1600" dirty="0">
                <a:solidFill>
                  <a:schemeClr val="tx1"/>
                </a:solidFill>
              </a:rPr>
              <a:t> грошей, яку повинен </a:t>
            </a:r>
            <a:r>
              <a:rPr lang="ru-RU" sz="1600" dirty="0" err="1">
                <a:solidFill>
                  <a:schemeClr val="tx1"/>
                </a:solidFill>
              </a:rPr>
              <a:t>сплачувати</a:t>
            </a:r>
            <a:r>
              <a:rPr lang="ru-RU" sz="1600" dirty="0">
                <a:solidFill>
                  <a:schemeClr val="tx1"/>
                </a:solidFill>
              </a:rPr>
              <a:t> до державного бюджету </a:t>
            </a:r>
            <a:r>
              <a:rPr lang="ru-RU" sz="1600" dirty="0" err="1">
                <a:solidFill>
                  <a:schemeClr val="tx1"/>
                </a:solidFill>
              </a:rPr>
              <a:t>кожен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громадянин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90171-D2C3-4FEA-6078-FDBBEE547F3F}"/>
              </a:ext>
            </a:extLst>
          </p:cNvPr>
          <p:cNvSpPr/>
          <p:nvPr/>
        </p:nvSpPr>
        <p:spPr>
          <a:xfrm>
            <a:off x="1963553" y="3222286"/>
            <a:ext cx="3383146" cy="12320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Без </a:t>
            </a:r>
            <a:r>
              <a:rPr lang="ru-RU" sz="1600" dirty="0" err="1">
                <a:solidFill>
                  <a:schemeClr val="tx1"/>
                </a:solidFill>
              </a:rPr>
              <a:t>податків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може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існувати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жодна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країна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світі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Різноманітні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види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податків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методи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вираховування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становлять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податкову</a:t>
            </a:r>
            <a:r>
              <a:rPr lang="ru-RU" sz="1600" dirty="0">
                <a:solidFill>
                  <a:schemeClr val="tx1"/>
                </a:solidFill>
              </a:rPr>
              <a:t> систему </a:t>
            </a:r>
            <a:r>
              <a:rPr lang="ru-RU" sz="1600" dirty="0" err="1">
                <a:solidFill>
                  <a:schemeClr val="tx1"/>
                </a:solidFill>
              </a:rPr>
              <a:t>держави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Flèche : pentagone 6">
            <a:extLst>
              <a:ext uri="{FF2B5EF4-FFF2-40B4-BE49-F238E27FC236}">
                <a16:creationId xmlns:a16="http://schemas.microsoft.com/office/drawing/2014/main" id="{1EDBC541-9B61-D3CB-1C21-0C8C26482DCE}"/>
              </a:ext>
            </a:extLst>
          </p:cNvPr>
          <p:cNvSpPr/>
          <p:nvPr/>
        </p:nvSpPr>
        <p:spPr>
          <a:xfrm rot="10800000" flipV="1">
            <a:off x="979673" y="4822157"/>
            <a:ext cx="983879" cy="1232034"/>
          </a:xfrm>
          <a:prstGeom prst="homePlate">
            <a:avLst>
              <a:gd name="adj" fmla="val 2272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+mj-lt"/>
              </a:rPr>
              <a:t>3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77CB7-0546-5FF9-2F45-CB726190F308}"/>
              </a:ext>
            </a:extLst>
          </p:cNvPr>
          <p:cNvSpPr/>
          <p:nvPr/>
        </p:nvSpPr>
        <p:spPr>
          <a:xfrm>
            <a:off x="1963553" y="4822157"/>
            <a:ext cx="3383146" cy="12320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Податки </a:t>
            </a:r>
            <a:r>
              <a:rPr lang="ru-RU" sz="1600" dirty="0" err="1">
                <a:solidFill>
                  <a:schemeClr val="tx1"/>
                </a:solidFill>
              </a:rPr>
              <a:t>повинні</a:t>
            </a:r>
            <a:r>
              <a:rPr lang="ru-RU" sz="1600" dirty="0">
                <a:solidFill>
                  <a:schemeClr val="tx1"/>
                </a:solidFill>
              </a:rPr>
              <a:t> бути </a:t>
            </a:r>
            <a:r>
              <a:rPr lang="ru-RU" sz="1600" dirty="0" err="1">
                <a:solidFill>
                  <a:schemeClr val="tx1"/>
                </a:solidFill>
              </a:rPr>
              <a:t>зрозумілими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стабільними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помірними</a:t>
            </a:r>
            <a:r>
              <a:rPr lang="ru-RU" sz="1600" dirty="0">
                <a:solidFill>
                  <a:schemeClr val="tx1"/>
                </a:solidFill>
              </a:rPr>
              <a:t>, але </a:t>
            </a:r>
            <a:r>
              <a:rPr lang="ru-RU" sz="1600" dirty="0" err="1">
                <a:solidFill>
                  <a:schemeClr val="tx1"/>
                </a:solidFill>
              </a:rPr>
              <a:t>сплачувати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зобов’язані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всіх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Flèche : pentagone 6">
            <a:extLst>
              <a:ext uri="{FF2B5EF4-FFF2-40B4-BE49-F238E27FC236}">
                <a16:creationId xmlns:a16="http://schemas.microsoft.com/office/drawing/2014/main" id="{29D0DF57-1B09-7DE9-D681-D4DE0512F3B2}"/>
              </a:ext>
            </a:extLst>
          </p:cNvPr>
          <p:cNvSpPr/>
          <p:nvPr/>
        </p:nvSpPr>
        <p:spPr>
          <a:xfrm rot="10800000" flipV="1">
            <a:off x="6845301" y="2468386"/>
            <a:ext cx="983879" cy="1232034"/>
          </a:xfrm>
          <a:prstGeom prst="homePlate">
            <a:avLst>
              <a:gd name="adj" fmla="val 2272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+mj-lt"/>
              </a:rPr>
              <a:t>4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5B178-B2A0-DCC5-F0C5-BE14CA9F1B62}"/>
              </a:ext>
            </a:extLst>
          </p:cNvPr>
          <p:cNvSpPr/>
          <p:nvPr/>
        </p:nvSpPr>
        <p:spPr>
          <a:xfrm>
            <a:off x="7829180" y="2468386"/>
            <a:ext cx="4130755" cy="123203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Податки є </a:t>
            </a:r>
            <a:r>
              <a:rPr lang="ru-RU" sz="1600" dirty="0" err="1">
                <a:solidFill>
                  <a:schemeClr val="tx1"/>
                </a:solidFill>
              </a:rPr>
              <a:t>основним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інструментом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перерозподілу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доходів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між</a:t>
            </a:r>
            <a:r>
              <a:rPr lang="ru-RU" sz="1600" dirty="0">
                <a:solidFill>
                  <a:schemeClr val="tx1"/>
                </a:solidFill>
              </a:rPr>
              <a:t> членами </a:t>
            </a:r>
            <a:r>
              <a:rPr lang="ru-RU" sz="1600" dirty="0" err="1">
                <a:solidFill>
                  <a:schemeClr val="tx1"/>
                </a:solidFill>
              </a:rPr>
              <a:t>суспільства</a:t>
            </a:r>
            <a:r>
              <a:rPr lang="ru-RU" sz="1600" dirty="0">
                <a:solidFill>
                  <a:schemeClr val="tx1"/>
                </a:solidFill>
              </a:rPr>
              <a:t> з метою </a:t>
            </a:r>
            <a:r>
              <a:rPr lang="ru-RU" sz="1600" dirty="0" err="1">
                <a:solidFill>
                  <a:schemeClr val="tx1"/>
                </a:solidFill>
              </a:rPr>
              <a:t>зменшення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нерівності</a:t>
            </a:r>
            <a:r>
              <a:rPr lang="ru-RU" sz="1600" dirty="0">
                <a:solidFill>
                  <a:schemeClr val="tx1"/>
                </a:solidFill>
              </a:rPr>
              <a:t> в доходах, а </a:t>
            </a:r>
            <a:r>
              <a:rPr lang="ru-RU" sz="1600" dirty="0" err="1">
                <a:solidFill>
                  <a:schemeClr val="tx1"/>
                </a:solidFill>
              </a:rPr>
              <a:t>також</a:t>
            </a:r>
            <a:r>
              <a:rPr lang="ru-RU" sz="1600" dirty="0">
                <a:solidFill>
                  <a:schemeClr val="tx1"/>
                </a:solidFill>
              </a:rPr>
              <a:t>  </a:t>
            </a:r>
            <a:r>
              <a:rPr lang="ru-RU" sz="1600" dirty="0" err="1">
                <a:solidFill>
                  <a:schemeClr val="tx1"/>
                </a:solidFill>
              </a:rPr>
              <a:t>важливим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засобом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стабілізації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економіки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Flèche : pentagone 6">
            <a:extLst>
              <a:ext uri="{FF2B5EF4-FFF2-40B4-BE49-F238E27FC236}">
                <a16:creationId xmlns:a16="http://schemas.microsoft.com/office/drawing/2014/main" id="{C5E75B72-6BA6-8520-8FA4-EEB98BFC5E3A}"/>
              </a:ext>
            </a:extLst>
          </p:cNvPr>
          <p:cNvSpPr/>
          <p:nvPr/>
        </p:nvSpPr>
        <p:spPr>
          <a:xfrm rot="10800000" flipV="1">
            <a:off x="6845301" y="4068816"/>
            <a:ext cx="983879" cy="1232034"/>
          </a:xfrm>
          <a:prstGeom prst="homePlate">
            <a:avLst>
              <a:gd name="adj" fmla="val 2272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+mj-lt"/>
              </a:rPr>
              <a:t>5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168FFF-9655-781C-6F64-DB0838FB2612}"/>
              </a:ext>
            </a:extLst>
          </p:cNvPr>
          <p:cNvSpPr/>
          <p:nvPr/>
        </p:nvSpPr>
        <p:spPr>
          <a:xfrm>
            <a:off x="7829181" y="4068816"/>
            <a:ext cx="4130754" cy="123203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Сплативши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податки</a:t>
            </a:r>
            <a:r>
              <a:rPr lang="ru-RU" sz="1600" dirty="0">
                <a:solidFill>
                  <a:schemeClr val="tx1"/>
                </a:solidFill>
              </a:rPr>
              <a:t>, ми робимо </a:t>
            </a:r>
            <a:r>
              <a:rPr lang="ru-RU" sz="1600" dirty="0" err="1">
                <a:solidFill>
                  <a:schemeClr val="tx1"/>
                </a:solidFill>
              </a:rPr>
              <a:t>своєрідні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інвестиції</a:t>
            </a:r>
            <a:r>
              <a:rPr lang="ru-RU" sz="1600" dirty="0">
                <a:solidFill>
                  <a:schemeClr val="tx1"/>
                </a:solidFill>
              </a:rPr>
              <a:t> в наше </a:t>
            </a:r>
            <a:r>
              <a:rPr lang="ru-RU" sz="1600" dirty="0" err="1">
                <a:solidFill>
                  <a:schemeClr val="tx1"/>
                </a:solidFill>
              </a:rPr>
              <a:t>майбутнє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забезпечуємо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соціальну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стабільність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створюємо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прийнятні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умови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лише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свого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життя</a:t>
            </a:r>
            <a:r>
              <a:rPr lang="ru-RU" sz="1600" dirty="0">
                <a:solidFill>
                  <a:schemeClr val="tx1"/>
                </a:solidFill>
              </a:rPr>
              <a:t>, а й для </a:t>
            </a:r>
            <a:r>
              <a:rPr lang="ru-RU" sz="1600" dirty="0" err="1">
                <a:solidFill>
                  <a:schemeClr val="tx1"/>
                </a:solidFill>
              </a:rPr>
              <a:t>життя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всіх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громадян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нашої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країни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Flèche : pentagone 6">
            <a:extLst>
              <a:ext uri="{FF2B5EF4-FFF2-40B4-BE49-F238E27FC236}">
                <a16:creationId xmlns:a16="http://schemas.microsoft.com/office/drawing/2014/main" id="{9120C137-804F-D987-818C-52E8FE49B5F0}"/>
              </a:ext>
            </a:extLst>
          </p:cNvPr>
          <p:cNvSpPr/>
          <p:nvPr/>
        </p:nvSpPr>
        <p:spPr>
          <a:xfrm rot="10800000" flipV="1">
            <a:off x="979673" y="3222286"/>
            <a:ext cx="983879" cy="1232034"/>
          </a:xfrm>
          <a:prstGeom prst="homePlate">
            <a:avLst>
              <a:gd name="adj" fmla="val 227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+mj-lt"/>
              </a:rPr>
              <a:t>2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14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13605-11E0-45B3-BB73-911BD378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Шпаргалка для ФОП ІІІ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спрощеної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F90D11-0409-4C00-AD4B-09EFF4F79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6" t="39091" r="11704" b="27879"/>
          <a:stretch/>
        </p:blipFill>
        <p:spPr>
          <a:xfrm>
            <a:off x="100017" y="1971782"/>
            <a:ext cx="11991965" cy="2914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42CFB-4548-46BF-9E14-2CB8BC747868}"/>
              </a:ext>
            </a:extLst>
          </p:cNvPr>
          <p:cNvSpPr txBox="1"/>
          <p:nvPr/>
        </p:nvSpPr>
        <p:spPr>
          <a:xfrm>
            <a:off x="3322054" y="5167311"/>
            <a:ext cx="8769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+ У </a:t>
            </a:r>
            <a:r>
              <a:rPr lang="ru-RU" sz="2200" dirty="0" err="1"/>
              <a:t>разі</a:t>
            </a:r>
            <a:r>
              <a:rPr lang="ru-RU" sz="2200" dirty="0"/>
              <a:t> </a:t>
            </a:r>
            <a:r>
              <a:rPr lang="ru-RU" sz="2200" dirty="0" err="1"/>
              <a:t>наявності</a:t>
            </a:r>
            <a:r>
              <a:rPr lang="ru-RU" sz="2200" dirty="0"/>
              <a:t> </a:t>
            </a:r>
            <a:r>
              <a:rPr lang="ru-RU" sz="2200" dirty="0" err="1"/>
              <a:t>найманих</a:t>
            </a:r>
            <a:r>
              <a:rPr lang="ru-RU" sz="2200" dirty="0"/>
              <a:t> </a:t>
            </a:r>
            <a:r>
              <a:rPr lang="ru-RU" sz="2200" dirty="0" err="1"/>
              <a:t>працівників</a:t>
            </a:r>
            <a:r>
              <a:rPr lang="ru-RU" sz="2200" dirty="0"/>
              <a:t>!!!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закінчення</a:t>
            </a:r>
            <a:r>
              <a:rPr lang="ru-RU" sz="2200" dirty="0"/>
              <a:t> кожного кварталу </a:t>
            </a:r>
            <a:r>
              <a:rPr lang="ru-RU" sz="2200" dirty="0" err="1"/>
              <a:t>протягом</a:t>
            </a:r>
            <a:r>
              <a:rPr lang="ru-RU" sz="2200" dirty="0"/>
              <a:t> 40 </a:t>
            </a:r>
            <a:r>
              <a:rPr lang="ru-RU" sz="2200" dirty="0" err="1"/>
              <a:t>днів</a:t>
            </a:r>
            <a:r>
              <a:rPr lang="ru-RU" sz="2200" dirty="0"/>
              <a:t> </a:t>
            </a:r>
            <a:r>
              <a:rPr lang="ru-RU" sz="2200" dirty="0" err="1"/>
              <a:t>необхідно</a:t>
            </a:r>
            <a:r>
              <a:rPr lang="ru-RU" sz="2200" dirty="0"/>
              <a:t> подати </a:t>
            </a:r>
            <a:r>
              <a:rPr lang="ru-RU" sz="2200" b="1" dirty="0" err="1"/>
              <a:t>Податковий</a:t>
            </a:r>
            <a:r>
              <a:rPr lang="ru-RU" sz="2200" b="1" dirty="0"/>
              <a:t> </a:t>
            </a:r>
            <a:r>
              <a:rPr lang="ru-RU" sz="2200" b="1" dirty="0" err="1"/>
              <a:t>розрахунок</a:t>
            </a:r>
            <a:r>
              <a:rPr lang="ru-RU" sz="2200" b="1" dirty="0"/>
              <a:t> сум доходу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у момент </a:t>
            </a:r>
            <a:r>
              <a:rPr lang="ru-RU" sz="2200" dirty="0" err="1"/>
              <a:t>виплати</a:t>
            </a:r>
            <a:r>
              <a:rPr lang="ru-RU" sz="2200" dirty="0"/>
              <a:t> з/п </a:t>
            </a:r>
            <a:r>
              <a:rPr lang="ru-RU" sz="2200" dirty="0" err="1"/>
              <a:t>оплатити</a:t>
            </a:r>
            <a:r>
              <a:rPr lang="ru-RU" sz="2200" dirty="0"/>
              <a:t> ПДФО (18%) + ВЗ(1,5%) +ЄСВ(22%)</a:t>
            </a:r>
          </a:p>
        </p:txBody>
      </p:sp>
    </p:spTree>
    <p:extLst>
      <p:ext uri="{BB962C8B-B14F-4D97-AF65-F5344CB8AC3E}">
        <p14:creationId xmlns:p14="http://schemas.microsoft.com/office/powerpoint/2010/main" val="384554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2097-A01F-4787-B082-78571D50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Електронний кабінет платника податків: </a:t>
            </a:r>
            <a:r>
              <a:rPr lang="en-US" dirty="0">
                <a:hlinkClick r:id="rId2"/>
              </a:rPr>
              <a:t>https://cabinet.tax.gov.ua/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AB28C88-5A74-43CC-9878-332815619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82" t="14639" r="10733" b="4886"/>
          <a:stretch/>
        </p:blipFill>
        <p:spPr>
          <a:xfrm>
            <a:off x="1762991" y="1820078"/>
            <a:ext cx="8666018" cy="4941539"/>
          </a:xfrm>
        </p:spPr>
      </p:pic>
    </p:spTree>
    <p:extLst>
      <p:ext uri="{BB962C8B-B14F-4D97-AF65-F5344CB8AC3E}">
        <p14:creationId xmlns:p14="http://schemas.microsoft.com/office/powerpoint/2010/main" val="331712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5A5E2F-1407-48C2-91CF-95793132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282"/>
            <a:ext cx="10515600" cy="6172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Задача 1</a:t>
            </a:r>
            <a:r>
              <a:rPr lang="ru-RU" dirty="0"/>
              <a:t>. </a:t>
            </a:r>
            <a:r>
              <a:rPr lang="ru-RU" dirty="0" err="1"/>
              <a:t>Розрахувати</a:t>
            </a:r>
            <a:r>
              <a:rPr lang="ru-RU" dirty="0"/>
              <a:t> суму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 на </a:t>
            </a:r>
            <a:r>
              <a:rPr lang="ru-RU" dirty="0" err="1"/>
              <a:t>спрощеній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І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2023 року. </a:t>
            </a:r>
          </a:p>
          <a:p>
            <a:r>
              <a:rPr lang="ru-RU" dirty="0"/>
              <a:t>Сума ЄП = 268,4*12 = 3220,8 </a:t>
            </a:r>
            <a:r>
              <a:rPr lang="ru-RU" dirty="0" err="1"/>
              <a:t>грн</a:t>
            </a:r>
            <a:endParaRPr lang="ru-RU" dirty="0"/>
          </a:p>
          <a:p>
            <a:r>
              <a:rPr lang="ru-RU" dirty="0"/>
              <a:t>ЄСВ = 6700*12*0,22 = 17688 </a:t>
            </a:r>
            <a:r>
              <a:rPr lang="ru-RU" dirty="0" err="1"/>
              <a:t>грн</a:t>
            </a:r>
            <a:endParaRPr lang="ru-RU" dirty="0"/>
          </a:p>
          <a:p>
            <a:r>
              <a:rPr lang="ru-RU" dirty="0"/>
              <a:t>Сума </a:t>
            </a:r>
            <a:r>
              <a:rPr lang="ru-RU" dirty="0" err="1"/>
              <a:t>подтаків</a:t>
            </a:r>
            <a:r>
              <a:rPr lang="ru-RU" dirty="0"/>
              <a:t> = 3220,8+17688 = 20908,8 </a:t>
            </a:r>
            <a:r>
              <a:rPr lang="ru-RU" dirty="0" err="1"/>
              <a:t>грн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Задача 2. </a:t>
            </a:r>
            <a:r>
              <a:rPr lang="ru-RU" dirty="0" err="1"/>
              <a:t>Розрахувати</a:t>
            </a:r>
            <a:r>
              <a:rPr lang="ru-RU" dirty="0"/>
              <a:t> суму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 на </a:t>
            </a:r>
            <a:r>
              <a:rPr lang="ru-RU" dirty="0" err="1"/>
              <a:t>спрощеній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ІІ </a:t>
            </a:r>
            <a:r>
              <a:rPr lang="ru-RU" dirty="0" err="1"/>
              <a:t>групи</a:t>
            </a:r>
            <a:r>
              <a:rPr lang="ru-RU" dirty="0"/>
              <a:t> та ІІІ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2023 року. </a:t>
            </a:r>
            <a:r>
              <a:rPr lang="ru-RU" dirty="0" err="1"/>
              <a:t>Дохід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– 4 500 000 грн. </a:t>
            </a:r>
          </a:p>
          <a:p>
            <a:pPr marL="0" indent="0">
              <a:buNone/>
            </a:pPr>
            <a:r>
              <a:rPr lang="ru-RU" dirty="0"/>
              <a:t>Сума ЄП</a:t>
            </a:r>
            <a:r>
              <a:rPr lang="ru-RU" sz="1800" dirty="0"/>
              <a:t>ІІ</a:t>
            </a:r>
            <a:r>
              <a:rPr lang="ru-RU" dirty="0"/>
              <a:t> =  1340*12 = 16080 </a:t>
            </a:r>
            <a:r>
              <a:rPr lang="ru-RU" dirty="0" err="1"/>
              <a:t>грн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ЄСВ = 6700*12*0,22 = 17688 </a:t>
            </a:r>
            <a:r>
              <a:rPr lang="ru-RU" dirty="0" err="1"/>
              <a:t>грн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Сума </a:t>
            </a:r>
            <a:r>
              <a:rPr lang="ru-RU" dirty="0" err="1"/>
              <a:t>податків</a:t>
            </a:r>
            <a:r>
              <a:rPr lang="ru-RU" dirty="0"/>
              <a:t> = 16080+17688 = 33768 </a:t>
            </a:r>
            <a:r>
              <a:rPr lang="ru-RU" dirty="0" err="1"/>
              <a:t>грн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Сума ЄП</a:t>
            </a:r>
            <a:r>
              <a:rPr lang="ru-RU" sz="2000" dirty="0"/>
              <a:t>ІІІ</a:t>
            </a:r>
            <a:r>
              <a:rPr lang="ru-RU" dirty="0"/>
              <a:t> = 4500000 * 0,05 = 225 000 </a:t>
            </a:r>
            <a:r>
              <a:rPr lang="ru-RU" dirty="0" err="1"/>
              <a:t>грн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E03D55-1A48-4E42-A898-034BC569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412460"/>
            <a:ext cx="11402291" cy="6289675"/>
          </a:xfrm>
        </p:spPr>
        <p:txBody>
          <a:bodyPr/>
          <a:lstStyle/>
          <a:p>
            <a:r>
              <a:rPr lang="ru-RU" dirty="0"/>
              <a:t>Задача 3. </a:t>
            </a:r>
            <a:r>
              <a:rPr lang="ru-RU" dirty="0" err="1"/>
              <a:t>Розрахувати</a:t>
            </a:r>
            <a:r>
              <a:rPr lang="ru-RU" dirty="0"/>
              <a:t> суму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 на </a:t>
            </a:r>
            <a:r>
              <a:rPr lang="ru-RU" dirty="0" err="1"/>
              <a:t>спрощеній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ІІІ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2023 року.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– 3 особи. </a:t>
            </a:r>
            <a:r>
              <a:rPr lang="ru-RU" dirty="0" err="1"/>
              <a:t>Сукупний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   2 840 000 грн. </a:t>
            </a:r>
            <a:r>
              <a:rPr lang="ru-RU" dirty="0" err="1"/>
              <a:t>Підприємець</a:t>
            </a:r>
            <a:r>
              <a:rPr lang="ru-RU" dirty="0"/>
              <a:t> не є </a:t>
            </a:r>
            <a:r>
              <a:rPr lang="ru-RU" dirty="0" err="1"/>
              <a:t>платником</a:t>
            </a:r>
            <a:r>
              <a:rPr lang="ru-RU" dirty="0"/>
              <a:t> ПДВ. </a:t>
            </a:r>
            <a:r>
              <a:rPr lang="ru-RU" dirty="0" err="1"/>
              <a:t>Розрахувати</a:t>
            </a:r>
            <a:r>
              <a:rPr lang="ru-RU" dirty="0"/>
              <a:t> </a:t>
            </a:r>
            <a:r>
              <a:rPr lang="ru-RU" dirty="0" err="1"/>
              <a:t>податкове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підприємця</a:t>
            </a:r>
            <a:r>
              <a:rPr lang="ru-RU" dirty="0"/>
              <a:t>, суму </a:t>
            </a:r>
            <a:r>
              <a:rPr lang="ru-RU" dirty="0" err="1"/>
              <a:t>зобов’язань</a:t>
            </a:r>
            <a:r>
              <a:rPr lang="ru-RU" dirty="0"/>
              <a:t> перед </a:t>
            </a:r>
            <a:r>
              <a:rPr lang="ru-RU" dirty="0" err="1"/>
              <a:t>найманими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та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лишається</a:t>
            </a:r>
            <a:r>
              <a:rPr lang="ru-RU" dirty="0"/>
              <a:t> у </a:t>
            </a:r>
            <a:r>
              <a:rPr lang="ru-RU" dirty="0" err="1"/>
              <a:t>підприємця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.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подано у </a:t>
            </a:r>
            <a:r>
              <a:rPr lang="ru-RU" dirty="0" err="1"/>
              <a:t>таблиці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F655B964-E8DD-461C-AABA-78565CC27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6283"/>
              </p:ext>
            </p:extLst>
          </p:nvPr>
        </p:nvGraphicFramePr>
        <p:xfrm>
          <a:off x="2067792" y="3325092"/>
          <a:ext cx="8717972" cy="3405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936">
                  <a:extLst>
                    <a:ext uri="{9D8B030D-6E8A-4147-A177-3AD203B41FA5}">
                      <a16:colId xmlns:a16="http://schemas.microsoft.com/office/drawing/2014/main" val="809944462"/>
                    </a:ext>
                  </a:extLst>
                </a:gridCol>
                <a:gridCol w="1871402">
                  <a:extLst>
                    <a:ext uri="{9D8B030D-6E8A-4147-A177-3AD203B41FA5}">
                      <a16:colId xmlns:a16="http://schemas.microsoft.com/office/drawing/2014/main" val="1342141698"/>
                    </a:ext>
                  </a:extLst>
                </a:gridCol>
                <a:gridCol w="1529027">
                  <a:extLst>
                    <a:ext uri="{9D8B030D-6E8A-4147-A177-3AD203B41FA5}">
                      <a16:colId xmlns:a16="http://schemas.microsoft.com/office/drawing/2014/main" val="554209526"/>
                    </a:ext>
                  </a:extLst>
                </a:gridCol>
                <a:gridCol w="1251022">
                  <a:extLst>
                    <a:ext uri="{9D8B030D-6E8A-4147-A177-3AD203B41FA5}">
                      <a16:colId xmlns:a16="http://schemas.microsoft.com/office/drawing/2014/main" val="292250540"/>
                    </a:ext>
                  </a:extLst>
                </a:gridCol>
                <a:gridCol w="1261284">
                  <a:extLst>
                    <a:ext uri="{9D8B030D-6E8A-4147-A177-3AD203B41FA5}">
                      <a16:colId xmlns:a16="http://schemas.microsoft.com/office/drawing/2014/main" val="3844333125"/>
                    </a:ext>
                  </a:extLst>
                </a:gridCol>
                <a:gridCol w="1080301">
                  <a:extLst>
                    <a:ext uri="{9D8B030D-6E8A-4147-A177-3AD203B41FA5}">
                      <a16:colId xmlns:a16="http://schemas.microsoft.com/office/drawing/2014/main" val="3708221677"/>
                    </a:ext>
                  </a:extLst>
                </a:gridCol>
              </a:tblGrid>
              <a:tr h="106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Посада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Нарахована заробітна плата за місць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ПДФО (18%)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ВЗ (1,5%)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ЗП на руки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ЄСВ за працівників (22%)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6860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Менеджер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12 000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(12000*0,18)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2160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(12000*0,015)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180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(12000-2160-180)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9660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(12000*  0,22)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2640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67519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Бухгалтер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8 000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1440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6440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1760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920194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Оператор колл-центру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7 000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1260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105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5635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1540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498331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Всього: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27000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4860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405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21735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5940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447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363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301C6B-E403-4064-A4AC-B41745E0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855"/>
            <a:ext cx="10515600" cy="5782108"/>
          </a:xfrm>
        </p:spPr>
        <p:txBody>
          <a:bodyPr/>
          <a:lstStyle/>
          <a:p>
            <a:r>
              <a:rPr lang="ru-RU" dirty="0"/>
              <a:t>ПДФО за </a:t>
            </a:r>
            <a:r>
              <a:rPr lang="ru-RU" dirty="0" err="1"/>
              <a:t>рік</a:t>
            </a:r>
            <a:r>
              <a:rPr lang="ru-RU" dirty="0"/>
              <a:t> = 4860*12 = 58320 </a:t>
            </a:r>
            <a:r>
              <a:rPr lang="ru-RU" dirty="0" err="1"/>
              <a:t>грн</a:t>
            </a:r>
            <a:endParaRPr lang="ru-RU" dirty="0"/>
          </a:p>
          <a:p>
            <a:r>
              <a:rPr lang="ru-RU" dirty="0"/>
              <a:t>ВЗ = 405*12 = 4860 </a:t>
            </a:r>
            <a:r>
              <a:rPr lang="ru-RU" dirty="0" err="1"/>
              <a:t>грн</a:t>
            </a:r>
            <a:endParaRPr lang="ru-RU" dirty="0"/>
          </a:p>
          <a:p>
            <a:r>
              <a:rPr lang="ru-RU" dirty="0"/>
              <a:t>ЄСВ за </a:t>
            </a:r>
            <a:r>
              <a:rPr lang="ru-RU" dirty="0" err="1"/>
              <a:t>працівників</a:t>
            </a:r>
            <a:r>
              <a:rPr lang="ru-RU" dirty="0"/>
              <a:t> = 5940 *12 = 71280 </a:t>
            </a:r>
            <a:r>
              <a:rPr lang="ru-RU" dirty="0" err="1"/>
              <a:t>грн</a:t>
            </a:r>
            <a:endParaRPr lang="ru-RU" dirty="0"/>
          </a:p>
          <a:p>
            <a:r>
              <a:rPr lang="ru-RU" dirty="0"/>
              <a:t>ЄП = 2840000*0,05 = 142000</a:t>
            </a:r>
          </a:p>
          <a:p>
            <a:r>
              <a:rPr lang="ru-RU" dirty="0"/>
              <a:t>ЄСВ = 6700*12*0,22 = 17688 </a:t>
            </a:r>
            <a:r>
              <a:rPr lang="ru-RU" dirty="0" err="1"/>
              <a:t>грн</a:t>
            </a:r>
            <a:endParaRPr lang="ru-RU" dirty="0"/>
          </a:p>
          <a:p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= 2840000 – 58320 – 4860 – 71280 – 142000- 17688 – (21735*12) = 2285032 </a:t>
            </a:r>
            <a:r>
              <a:rPr lang="ru-RU" dirty="0" err="1"/>
              <a:t>грн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85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8E6B1B-67C7-4BDC-82DF-A3BA2309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82" y="727364"/>
            <a:ext cx="10532918" cy="544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Задача 4. </a:t>
            </a:r>
            <a:r>
              <a:rPr lang="ru-RU" dirty="0" err="1"/>
              <a:t>Розрахувати</a:t>
            </a:r>
            <a:r>
              <a:rPr lang="ru-RU" dirty="0"/>
              <a:t> суму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 на </a:t>
            </a:r>
            <a:r>
              <a:rPr lang="ru-RU" dirty="0" err="1"/>
              <a:t>спрощеній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ІІ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2023 року.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– 2 особи. </a:t>
            </a:r>
            <a:r>
              <a:rPr lang="ru-RU" dirty="0" err="1"/>
              <a:t>Сукупний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500 000 грн. </a:t>
            </a:r>
            <a:r>
              <a:rPr lang="ru-RU" dirty="0" err="1"/>
              <a:t>Розрахувати</a:t>
            </a:r>
            <a:r>
              <a:rPr lang="ru-RU" dirty="0"/>
              <a:t> </a:t>
            </a:r>
            <a:r>
              <a:rPr lang="ru-RU" dirty="0" err="1"/>
              <a:t>податкове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підприємця</a:t>
            </a:r>
            <a:r>
              <a:rPr lang="ru-RU" dirty="0"/>
              <a:t>, суму </a:t>
            </a:r>
            <a:r>
              <a:rPr lang="ru-RU" dirty="0" err="1"/>
              <a:t>зобов’язань</a:t>
            </a:r>
            <a:r>
              <a:rPr lang="ru-RU" dirty="0"/>
              <a:t> перед </a:t>
            </a:r>
            <a:r>
              <a:rPr lang="ru-RU" dirty="0" err="1"/>
              <a:t>найманими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та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лишається</a:t>
            </a:r>
            <a:r>
              <a:rPr lang="ru-RU" dirty="0"/>
              <a:t> у </a:t>
            </a:r>
            <a:r>
              <a:rPr lang="ru-RU" dirty="0" err="1"/>
              <a:t>підприємця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подано у </a:t>
            </a:r>
            <a:r>
              <a:rPr lang="ru-RU" dirty="0" err="1"/>
              <a:t>таблиці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A4F090B4-6AC9-485F-8AE9-3801CD04E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74985"/>
              </p:ext>
            </p:extLst>
          </p:nvPr>
        </p:nvGraphicFramePr>
        <p:xfrm>
          <a:off x="1298864" y="4128793"/>
          <a:ext cx="9185562" cy="2583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535">
                  <a:extLst>
                    <a:ext uri="{9D8B030D-6E8A-4147-A177-3AD203B41FA5}">
                      <a16:colId xmlns:a16="http://schemas.microsoft.com/office/drawing/2014/main" val="1922411468"/>
                    </a:ext>
                  </a:extLst>
                </a:gridCol>
                <a:gridCol w="1889208">
                  <a:extLst>
                    <a:ext uri="{9D8B030D-6E8A-4147-A177-3AD203B41FA5}">
                      <a16:colId xmlns:a16="http://schemas.microsoft.com/office/drawing/2014/main" val="3986264649"/>
                    </a:ext>
                  </a:extLst>
                </a:gridCol>
                <a:gridCol w="1438040">
                  <a:extLst>
                    <a:ext uri="{9D8B030D-6E8A-4147-A177-3AD203B41FA5}">
                      <a16:colId xmlns:a16="http://schemas.microsoft.com/office/drawing/2014/main" val="3167494429"/>
                    </a:ext>
                  </a:extLst>
                </a:gridCol>
                <a:gridCol w="1221792">
                  <a:extLst>
                    <a:ext uri="{9D8B030D-6E8A-4147-A177-3AD203B41FA5}">
                      <a16:colId xmlns:a16="http://schemas.microsoft.com/office/drawing/2014/main" val="3105140918"/>
                    </a:ext>
                  </a:extLst>
                </a:gridCol>
                <a:gridCol w="1192305">
                  <a:extLst>
                    <a:ext uri="{9D8B030D-6E8A-4147-A177-3AD203B41FA5}">
                      <a16:colId xmlns:a16="http://schemas.microsoft.com/office/drawing/2014/main" val="2559355531"/>
                    </a:ext>
                  </a:extLst>
                </a:gridCol>
                <a:gridCol w="1746682">
                  <a:extLst>
                    <a:ext uri="{9D8B030D-6E8A-4147-A177-3AD203B41FA5}">
                      <a16:colId xmlns:a16="http://schemas.microsoft.com/office/drawing/2014/main" val="2365984987"/>
                    </a:ext>
                  </a:extLst>
                </a:gridCol>
              </a:tblGrid>
              <a:tr h="1497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Посада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Нарахована заробітна плата за місць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ПДФО (18%)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ВЗ (1,5%)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ЗП на руки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ЄСВ за працівників (22%)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34231"/>
                  </a:ext>
                </a:extLst>
              </a:tr>
              <a:tr h="361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Менеджер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20 000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036802"/>
                  </a:ext>
                </a:extLst>
              </a:tr>
              <a:tr h="361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Бухгалтер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15 000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338690"/>
                  </a:ext>
                </a:extLst>
              </a:tr>
              <a:tr h="361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Всього: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90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3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002238-3E04-42EE-ABDF-72D8DEE47DBB}"/>
              </a:ext>
            </a:extLst>
          </p:cNvPr>
          <p:cNvSpPr txBox="1"/>
          <p:nvPr/>
        </p:nvSpPr>
        <p:spPr>
          <a:xfrm>
            <a:off x="678006" y="504968"/>
            <a:ext cx="752042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err="1"/>
              <a:t>Податковий</a:t>
            </a:r>
            <a:r>
              <a:rPr lang="ru-RU" sz="2200" b="1" dirty="0"/>
              <a:t> кодекс </a:t>
            </a:r>
            <a:r>
              <a:rPr lang="ru-RU" sz="2200" b="1" dirty="0" err="1"/>
              <a:t>України</a:t>
            </a:r>
            <a:r>
              <a:rPr lang="ru-RU" sz="2200" b="1" dirty="0"/>
              <a:t> </a:t>
            </a:r>
            <a:r>
              <a:rPr lang="ru-RU" sz="2200" dirty="0" err="1"/>
              <a:t>регулює</a:t>
            </a:r>
            <a:r>
              <a:rPr lang="ru-RU" sz="2200" dirty="0"/>
              <a:t> </a:t>
            </a:r>
            <a:r>
              <a:rPr lang="ru-RU" sz="2200" dirty="0" err="1"/>
              <a:t>відносини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виникають</a:t>
            </a:r>
            <a:r>
              <a:rPr lang="ru-RU" sz="2200" dirty="0"/>
              <a:t> у </a:t>
            </a:r>
            <a:r>
              <a:rPr lang="ru-RU" sz="2200" dirty="0" err="1"/>
              <a:t>сфері</a:t>
            </a:r>
            <a:r>
              <a:rPr lang="ru-RU" sz="2200" dirty="0"/>
              <a:t> </a:t>
            </a:r>
            <a:r>
              <a:rPr lang="ru-RU" sz="2200" dirty="0" err="1"/>
              <a:t>справляння</a:t>
            </a:r>
            <a:r>
              <a:rPr lang="ru-RU" sz="2200" dirty="0"/>
              <a:t> </a:t>
            </a:r>
            <a:r>
              <a:rPr lang="ru-RU" sz="2200" dirty="0" err="1"/>
              <a:t>податків</a:t>
            </a:r>
            <a:r>
              <a:rPr lang="ru-RU" sz="2200" dirty="0"/>
              <a:t> і </a:t>
            </a:r>
            <a:r>
              <a:rPr lang="ru-RU" sz="2200" dirty="0" err="1"/>
              <a:t>зборів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 </a:t>
            </a:r>
            <a:r>
              <a:rPr lang="ru-RU" sz="2200" dirty="0" err="1"/>
              <a:t>визначає</a:t>
            </a:r>
            <a:r>
              <a:rPr lang="ru-RU" sz="2200" dirty="0"/>
              <a:t> </a:t>
            </a:r>
            <a:r>
              <a:rPr lang="ru-RU" sz="2200" dirty="0" err="1"/>
              <a:t>вичерпний</a:t>
            </a:r>
            <a:r>
              <a:rPr lang="ru-RU" sz="2200" dirty="0"/>
              <a:t> </a:t>
            </a:r>
            <a:r>
              <a:rPr lang="ru-RU" sz="2200" dirty="0" err="1"/>
              <a:t>перелік</a:t>
            </a:r>
            <a:r>
              <a:rPr lang="ru-RU" sz="2200" dirty="0"/>
              <a:t> </a:t>
            </a:r>
            <a:r>
              <a:rPr lang="ru-RU" sz="2200" dirty="0" err="1"/>
              <a:t>податків</a:t>
            </a:r>
            <a:r>
              <a:rPr lang="ru-RU" sz="2200" dirty="0"/>
              <a:t> та </a:t>
            </a:r>
            <a:r>
              <a:rPr lang="ru-RU" sz="2200" dirty="0" err="1"/>
              <a:t>зборів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справляються</a:t>
            </a:r>
            <a:r>
              <a:rPr lang="ru-RU" sz="2200" dirty="0"/>
              <a:t> в </a:t>
            </a:r>
            <a:r>
              <a:rPr lang="ru-RU" sz="2200" dirty="0" err="1"/>
              <a:t>Україні</a:t>
            </a:r>
            <a:r>
              <a:rPr lang="ru-RU" sz="2200" dirty="0"/>
              <a:t>, та порядок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адміністрування</a:t>
            </a:r>
            <a:r>
              <a:rPr lang="ru-RU" sz="2200" dirty="0"/>
              <a:t>, </a:t>
            </a:r>
            <a:r>
              <a:rPr lang="ru-RU" sz="2200" dirty="0" err="1"/>
              <a:t>платників</a:t>
            </a:r>
            <a:r>
              <a:rPr lang="ru-RU" sz="2200" dirty="0"/>
              <a:t> </a:t>
            </a:r>
            <a:r>
              <a:rPr lang="ru-RU" sz="2200" dirty="0" err="1"/>
              <a:t>податків</a:t>
            </a:r>
            <a:r>
              <a:rPr lang="ru-RU" sz="2200" dirty="0"/>
              <a:t> та </a:t>
            </a:r>
            <a:r>
              <a:rPr lang="ru-RU" sz="2200" dirty="0" err="1"/>
              <a:t>зборів</a:t>
            </a:r>
            <a:r>
              <a:rPr lang="ru-RU" sz="2200" dirty="0"/>
              <a:t>, </a:t>
            </a:r>
            <a:r>
              <a:rPr lang="ru-RU" sz="2200" dirty="0" err="1"/>
              <a:t>їх</a:t>
            </a:r>
            <a:r>
              <a:rPr lang="ru-RU" sz="2200" dirty="0"/>
              <a:t> права та </a:t>
            </a:r>
            <a:r>
              <a:rPr lang="ru-RU" sz="2200" dirty="0" err="1"/>
              <a:t>обов’язки</a:t>
            </a:r>
            <a:r>
              <a:rPr lang="ru-RU" sz="2200" dirty="0"/>
              <a:t>, </a:t>
            </a:r>
            <a:r>
              <a:rPr lang="ru-RU" sz="2200" dirty="0" err="1"/>
              <a:t>компетенцію</a:t>
            </a:r>
            <a:r>
              <a:rPr lang="ru-RU" sz="2200" dirty="0"/>
              <a:t> </a:t>
            </a:r>
            <a:r>
              <a:rPr lang="ru-RU" sz="2200" dirty="0" err="1"/>
              <a:t>контролюючих</a:t>
            </a:r>
            <a:r>
              <a:rPr lang="ru-RU" sz="2200" dirty="0"/>
              <a:t> </a:t>
            </a:r>
            <a:r>
              <a:rPr lang="ru-RU" sz="2200" dirty="0" err="1"/>
              <a:t>органів</a:t>
            </a:r>
            <a:r>
              <a:rPr lang="ru-RU" sz="2200" dirty="0"/>
              <a:t>, </a:t>
            </a:r>
            <a:r>
              <a:rPr lang="ru-RU" sz="2200" dirty="0" err="1"/>
              <a:t>повноваження</a:t>
            </a:r>
            <a:r>
              <a:rPr lang="ru-RU" sz="2200" dirty="0"/>
              <a:t> і </a:t>
            </a:r>
            <a:r>
              <a:rPr lang="ru-RU" sz="2200" dirty="0" err="1"/>
              <a:t>обов’язки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посадових</a:t>
            </a:r>
            <a:r>
              <a:rPr lang="ru-RU" sz="2200" dirty="0"/>
              <a:t> </a:t>
            </a:r>
            <a:r>
              <a:rPr lang="ru-RU" sz="2200" dirty="0" err="1"/>
              <a:t>осіб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час </a:t>
            </a:r>
            <a:r>
              <a:rPr lang="ru-RU" sz="2200" dirty="0" err="1"/>
              <a:t>адміністрування</a:t>
            </a:r>
            <a:r>
              <a:rPr lang="ru-RU" sz="2200" dirty="0"/>
              <a:t> </a:t>
            </a:r>
            <a:r>
              <a:rPr lang="ru-RU" sz="2200" dirty="0" err="1"/>
              <a:t>податків</a:t>
            </a:r>
            <a:r>
              <a:rPr lang="ru-RU" sz="2200" dirty="0"/>
              <a:t> та </a:t>
            </a:r>
            <a:r>
              <a:rPr lang="ru-RU" sz="2200" dirty="0" err="1"/>
              <a:t>зборів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відповідальність</a:t>
            </a:r>
            <a:r>
              <a:rPr lang="ru-RU" sz="2200" dirty="0"/>
              <a:t> за </a:t>
            </a:r>
            <a:r>
              <a:rPr lang="ru-RU" sz="2200" dirty="0" err="1"/>
              <a:t>порушення</a:t>
            </a:r>
            <a:r>
              <a:rPr lang="ru-RU" sz="2200" dirty="0"/>
              <a:t> </a:t>
            </a:r>
            <a:r>
              <a:rPr lang="ru-RU" sz="2200" dirty="0" err="1"/>
              <a:t>податкового</a:t>
            </a:r>
            <a:r>
              <a:rPr lang="ru-RU" sz="2200" dirty="0"/>
              <a:t> </a:t>
            </a:r>
            <a:r>
              <a:rPr lang="ru-RU" sz="2200" dirty="0" err="1"/>
              <a:t>законодавства</a:t>
            </a:r>
            <a:r>
              <a:rPr lang="ru-RU" sz="2200" dirty="0"/>
              <a:t>. </a:t>
            </a:r>
            <a:endParaRPr lang="en-US" sz="2200" dirty="0"/>
          </a:p>
          <a:p>
            <a:r>
              <a:rPr lang="en-US" sz="2200" dirty="0"/>
              <a:t>URL: </a:t>
            </a:r>
            <a:r>
              <a:rPr lang="en-US" sz="2200" dirty="0">
                <a:hlinkClick r:id="rId2"/>
              </a:rPr>
              <a:t>https://zakon.rada.gov.ua/laws/show/2755-17#Text</a:t>
            </a:r>
            <a:r>
              <a:rPr lang="en-US" sz="2200" dirty="0"/>
              <a:t> 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426EB7-C778-4739-8403-445F76C1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21" y="3699163"/>
            <a:ext cx="4537772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D67A7-BA40-49E5-A148-B366D771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Принципи оподаткування: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2AE355-6F57-4E02-976F-54DE2F8FD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1454727"/>
            <a:ext cx="11229109" cy="50381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загальність</a:t>
            </a:r>
            <a:r>
              <a:rPr lang="ru-RU" sz="1600" b="1" dirty="0"/>
              <a:t> </a:t>
            </a:r>
            <a:r>
              <a:rPr lang="ru-RU" sz="1600" b="1" dirty="0" err="1"/>
              <a:t>оподаткування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кожна</a:t>
            </a:r>
            <a:r>
              <a:rPr lang="ru-RU" sz="1600" dirty="0"/>
              <a:t> особа </a:t>
            </a:r>
            <a:r>
              <a:rPr lang="ru-RU" sz="1600" dirty="0" err="1"/>
              <a:t>зобов'язана</a:t>
            </a:r>
            <a:r>
              <a:rPr lang="ru-RU" sz="1600" dirty="0"/>
              <a:t> </a:t>
            </a:r>
            <a:r>
              <a:rPr lang="ru-RU" sz="1600" dirty="0" err="1"/>
              <a:t>сплачувати</a:t>
            </a:r>
            <a:r>
              <a:rPr lang="ru-RU" sz="1600" dirty="0"/>
              <a:t> </a:t>
            </a:r>
            <a:r>
              <a:rPr lang="ru-RU" sz="1600" dirty="0" err="1"/>
              <a:t>встановлені</a:t>
            </a:r>
            <a:r>
              <a:rPr lang="ru-RU" sz="1600" dirty="0"/>
              <a:t> Кодексом та законами з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митної</a:t>
            </a:r>
            <a:r>
              <a:rPr lang="ru-RU" sz="1600" dirty="0"/>
              <a:t> </a:t>
            </a:r>
            <a:r>
              <a:rPr lang="ru-RU" sz="1600" dirty="0" err="1"/>
              <a:t>справи</a:t>
            </a:r>
            <a:r>
              <a:rPr lang="ru-RU" sz="1600" dirty="0"/>
              <a:t> </a:t>
            </a:r>
            <a:r>
              <a:rPr lang="ru-RU" sz="1600" dirty="0" err="1"/>
              <a:t>податки</a:t>
            </a:r>
            <a:r>
              <a:rPr lang="ru-RU" sz="1600" dirty="0"/>
              <a:t> та </a:t>
            </a:r>
            <a:r>
              <a:rPr lang="ru-RU" sz="1600" dirty="0" err="1"/>
              <a:t>збори</a:t>
            </a:r>
            <a:r>
              <a:rPr lang="ru-RU" sz="1600" dirty="0"/>
              <a:t>, </a:t>
            </a:r>
            <a:r>
              <a:rPr lang="ru-RU" sz="1600" dirty="0" err="1"/>
              <a:t>платником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вона є </a:t>
            </a:r>
            <a:r>
              <a:rPr lang="ru-RU" sz="1600" dirty="0" err="1"/>
              <a:t>згідно</a:t>
            </a:r>
            <a:r>
              <a:rPr lang="ru-RU" sz="1600" dirty="0"/>
              <a:t> з законом;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рівність</a:t>
            </a:r>
            <a:r>
              <a:rPr lang="ru-RU" sz="1600" b="1" dirty="0"/>
              <a:t> </a:t>
            </a:r>
            <a:r>
              <a:rPr lang="ru-RU" sz="1600" b="1" dirty="0" err="1"/>
              <a:t>усіх</a:t>
            </a:r>
            <a:r>
              <a:rPr lang="ru-RU" sz="1600" b="1" dirty="0"/>
              <a:t> </a:t>
            </a:r>
            <a:r>
              <a:rPr lang="ru-RU" sz="1600" b="1" dirty="0" err="1"/>
              <a:t>платників</a:t>
            </a:r>
            <a:r>
              <a:rPr lang="ru-RU" sz="1600" b="1" dirty="0"/>
              <a:t> перед законом</a:t>
            </a:r>
            <a:r>
              <a:rPr lang="ru-RU" sz="1600" dirty="0"/>
              <a:t>, </a:t>
            </a:r>
            <a:r>
              <a:rPr lang="ru-RU" sz="1600" dirty="0" err="1"/>
              <a:t>недопущення</a:t>
            </a:r>
            <a:r>
              <a:rPr lang="ru-RU" sz="1600" dirty="0"/>
              <a:t> будь-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проявів</a:t>
            </a:r>
            <a:r>
              <a:rPr lang="ru-RU" sz="1600" dirty="0"/>
              <a:t> </a:t>
            </a:r>
            <a:r>
              <a:rPr lang="ru-RU" sz="1600" dirty="0" err="1"/>
              <a:t>податкової</a:t>
            </a:r>
            <a:r>
              <a:rPr lang="ru-RU" sz="1600" dirty="0"/>
              <a:t> </a:t>
            </a:r>
            <a:r>
              <a:rPr lang="ru-RU" sz="1600" dirty="0" err="1"/>
              <a:t>дискримінації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невідворотність</a:t>
            </a:r>
            <a:r>
              <a:rPr lang="ru-RU" sz="1600" b="1" dirty="0"/>
              <a:t> </a:t>
            </a:r>
            <a:r>
              <a:rPr lang="ru-RU" sz="1600" b="1" dirty="0" err="1"/>
              <a:t>настання</a:t>
            </a:r>
            <a:r>
              <a:rPr lang="ru-RU" sz="1600" b="1" dirty="0"/>
              <a:t> </a:t>
            </a:r>
            <a:r>
              <a:rPr lang="ru-RU" sz="1600" b="1" dirty="0" err="1"/>
              <a:t>визначеної</a:t>
            </a:r>
            <a:r>
              <a:rPr lang="ru-RU" sz="1600" b="1" dirty="0"/>
              <a:t> законом </a:t>
            </a:r>
            <a:r>
              <a:rPr lang="ru-RU" sz="1600" b="1" dirty="0" err="1"/>
              <a:t>відповідальності</a:t>
            </a:r>
            <a:r>
              <a:rPr lang="ru-RU" sz="1600" b="1" dirty="0"/>
              <a:t> </a:t>
            </a:r>
            <a:r>
              <a:rPr lang="ru-RU" sz="1600" dirty="0"/>
              <a:t>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порушення</a:t>
            </a:r>
            <a:r>
              <a:rPr lang="ru-RU" sz="1600" dirty="0"/>
              <a:t> </a:t>
            </a:r>
            <a:r>
              <a:rPr lang="ru-RU" sz="1600" dirty="0" err="1"/>
              <a:t>податкового</a:t>
            </a:r>
            <a:r>
              <a:rPr lang="ru-RU" sz="1600" dirty="0"/>
              <a:t> </a:t>
            </a:r>
            <a:r>
              <a:rPr lang="ru-RU" sz="1600" dirty="0" err="1"/>
              <a:t>законодавства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фіскальна</a:t>
            </a:r>
            <a:r>
              <a:rPr lang="ru-RU" sz="1600" b="1" dirty="0"/>
              <a:t> </a:t>
            </a:r>
            <a:r>
              <a:rPr lang="ru-RU" sz="1600" b="1" dirty="0" err="1"/>
              <a:t>достатність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</a:t>
            </a:r>
            <a:r>
              <a:rPr lang="ru-RU" sz="1600" dirty="0" err="1"/>
              <a:t>необхідності</a:t>
            </a:r>
            <a:r>
              <a:rPr lang="ru-RU" sz="1600" dirty="0"/>
              <a:t> </a:t>
            </a: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збалансованості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 бюджету з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надходженнями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b="1" dirty="0" err="1"/>
              <a:t>соціальна</a:t>
            </a:r>
            <a:r>
              <a:rPr lang="ru-RU" sz="1600" b="1" dirty="0"/>
              <a:t> </a:t>
            </a:r>
            <a:r>
              <a:rPr lang="ru-RU" sz="1600" b="1" dirty="0" err="1"/>
              <a:t>справедливість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установлення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платоспроможності</a:t>
            </a:r>
            <a:r>
              <a:rPr lang="ru-RU" sz="1600" dirty="0"/>
              <a:t> </a:t>
            </a:r>
            <a:r>
              <a:rPr lang="ru-RU" sz="1600" dirty="0" err="1"/>
              <a:t>платників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економічність</a:t>
            </a:r>
            <a:r>
              <a:rPr lang="ru-RU" sz="1600" b="1" dirty="0"/>
              <a:t> </a:t>
            </a:r>
            <a:r>
              <a:rPr lang="ru-RU" sz="1600" b="1" dirty="0" err="1"/>
              <a:t>оподаткування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установлення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, </a:t>
            </a:r>
            <a:r>
              <a:rPr lang="ru-RU" sz="1600" dirty="0" err="1"/>
              <a:t>обсяг</a:t>
            </a:r>
            <a:r>
              <a:rPr lang="ru-RU" sz="1600" dirty="0"/>
              <a:t> </a:t>
            </a:r>
            <a:r>
              <a:rPr lang="ru-RU" sz="1600" dirty="0" err="1"/>
              <a:t>надходжень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до бюджету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перевищує</a:t>
            </a:r>
            <a:r>
              <a:rPr lang="ru-RU" sz="1600" dirty="0"/>
              <a:t> </a:t>
            </a:r>
            <a:r>
              <a:rPr lang="ru-RU" sz="1600" dirty="0" err="1"/>
              <a:t>витрати</a:t>
            </a:r>
            <a:r>
              <a:rPr lang="ru-RU" sz="1600" dirty="0"/>
              <a:t>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адміністрування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нейтральність</a:t>
            </a:r>
            <a:r>
              <a:rPr lang="ru-RU" sz="1600" b="1" dirty="0"/>
              <a:t> </a:t>
            </a:r>
            <a:r>
              <a:rPr lang="ru-RU" sz="1600" b="1" dirty="0" err="1"/>
              <a:t>оподаткування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установлення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 у </a:t>
            </a:r>
            <a:r>
              <a:rPr lang="ru-RU" sz="1600" dirty="0" err="1"/>
              <a:t>спосіб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не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зменшення</a:t>
            </a:r>
            <a:r>
              <a:rPr lang="ru-RU" sz="1600" dirty="0"/>
              <a:t> </a:t>
            </a:r>
            <a:r>
              <a:rPr lang="ru-RU" sz="1600" dirty="0" err="1"/>
              <a:t>конкурентоздатності</a:t>
            </a:r>
            <a:r>
              <a:rPr lang="ru-RU" sz="1600" dirty="0"/>
              <a:t>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стабільність</a:t>
            </a:r>
            <a:r>
              <a:rPr lang="ru-RU" sz="1600" dirty="0"/>
              <a:t> - </a:t>
            </a:r>
            <a:r>
              <a:rPr lang="ru-RU" sz="1600" dirty="0" err="1"/>
              <a:t>зміни</a:t>
            </a:r>
            <a:r>
              <a:rPr lang="ru-RU" sz="1600" dirty="0"/>
              <a:t> до будь-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елементів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 не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вноситися</a:t>
            </a:r>
            <a:r>
              <a:rPr lang="ru-RU" sz="1600" dirty="0"/>
              <a:t> </a:t>
            </a:r>
            <a:r>
              <a:rPr lang="ru-RU" sz="1600" dirty="0" err="1"/>
              <a:t>пізніш</a:t>
            </a:r>
            <a:r>
              <a:rPr lang="ru-RU" sz="1600" dirty="0"/>
              <a:t> як за </a:t>
            </a:r>
            <a:r>
              <a:rPr lang="ru-RU" sz="1600" dirty="0" err="1"/>
              <a:t>шість</a:t>
            </a:r>
            <a:r>
              <a:rPr lang="ru-RU" sz="1600" dirty="0"/>
              <a:t> </a:t>
            </a:r>
            <a:r>
              <a:rPr lang="ru-RU" sz="1600" dirty="0" err="1"/>
              <a:t>місяців</a:t>
            </a:r>
            <a:r>
              <a:rPr lang="ru-RU" sz="1600" dirty="0"/>
              <a:t> до початку нового бюджетного </a:t>
            </a:r>
            <a:r>
              <a:rPr lang="ru-RU" sz="1600" dirty="0" err="1"/>
              <a:t>періоду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рівномірність</a:t>
            </a:r>
            <a:r>
              <a:rPr lang="ru-RU" sz="1600" b="1" dirty="0"/>
              <a:t> та </a:t>
            </a:r>
            <a:r>
              <a:rPr lang="ru-RU" sz="1600" b="1" dirty="0" err="1"/>
              <a:t>зручність</a:t>
            </a:r>
            <a:r>
              <a:rPr lang="ru-RU" sz="1600" b="1" dirty="0"/>
              <a:t> </a:t>
            </a:r>
            <a:r>
              <a:rPr lang="ru-RU" sz="1600" b="1" dirty="0" err="1"/>
              <a:t>сплати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установлення</a:t>
            </a:r>
            <a:r>
              <a:rPr lang="ru-RU" sz="1600" dirty="0"/>
              <a:t> </a:t>
            </a:r>
            <a:r>
              <a:rPr lang="ru-RU" sz="1600" dirty="0" err="1"/>
              <a:t>строків</a:t>
            </a:r>
            <a:r>
              <a:rPr lang="ru-RU" sz="1600" dirty="0"/>
              <a:t>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, </a:t>
            </a:r>
            <a:r>
              <a:rPr lang="ru-RU" sz="1600" dirty="0" err="1"/>
              <a:t>виходячи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необхідності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своєчасного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 до </a:t>
            </a:r>
            <a:r>
              <a:rPr lang="ru-RU" sz="1600" dirty="0" err="1"/>
              <a:t>бюджетів</a:t>
            </a:r>
            <a:r>
              <a:rPr lang="ru-RU" sz="1600" dirty="0"/>
              <a:t> для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 бюджету та </a:t>
            </a:r>
            <a:r>
              <a:rPr lang="ru-RU" sz="1600" dirty="0" err="1"/>
              <a:t>зручності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платниками</a:t>
            </a:r>
            <a:r>
              <a:rPr lang="ru-RU" sz="1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err="1"/>
              <a:t>єдиний</a:t>
            </a:r>
            <a:r>
              <a:rPr lang="ru-RU" sz="1600" b="1" dirty="0"/>
              <a:t> </a:t>
            </a:r>
            <a:r>
              <a:rPr lang="ru-RU" sz="1600" b="1" dirty="0" err="1"/>
              <a:t>підхід</a:t>
            </a:r>
            <a:r>
              <a:rPr lang="ru-RU" sz="1600" b="1" dirty="0"/>
              <a:t> </a:t>
            </a:r>
            <a:r>
              <a:rPr lang="ru-RU" sz="1600" dirty="0"/>
              <a:t>до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та </a:t>
            </a:r>
            <a:r>
              <a:rPr lang="ru-RU" sz="1600" dirty="0" err="1"/>
              <a:t>зборів</a:t>
            </a:r>
            <a:r>
              <a:rPr lang="ru-RU" sz="1600" dirty="0"/>
              <a:t> - </a:t>
            </a:r>
            <a:r>
              <a:rPr lang="ru-RU" sz="1600" dirty="0" err="1"/>
              <a:t>визначення</a:t>
            </a:r>
            <a:r>
              <a:rPr lang="ru-RU" sz="1600" dirty="0"/>
              <a:t> на </a:t>
            </a:r>
            <a:r>
              <a:rPr lang="ru-RU" sz="1600" dirty="0" err="1"/>
              <a:t>законодавчому</a:t>
            </a:r>
            <a:r>
              <a:rPr lang="ru-RU" sz="1600" dirty="0"/>
              <a:t> </a:t>
            </a:r>
            <a:r>
              <a:rPr lang="ru-RU" sz="1600" dirty="0" err="1"/>
              <a:t>рівні</a:t>
            </a:r>
            <a:r>
              <a:rPr lang="ru-RU" sz="1600" dirty="0"/>
              <a:t>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обов'язкових</a:t>
            </a:r>
            <a:r>
              <a:rPr lang="ru-RU" sz="1600" dirty="0"/>
              <a:t> </a:t>
            </a:r>
            <a:r>
              <a:rPr lang="ru-RU" sz="1600" dirty="0" err="1"/>
              <a:t>елементів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01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B15DEE-47EE-401E-9DE4-42A71303DD8D}"/>
              </a:ext>
            </a:extLst>
          </p:cNvPr>
          <p:cNvSpPr txBox="1"/>
          <p:nvPr/>
        </p:nvSpPr>
        <p:spPr>
          <a:xfrm>
            <a:off x="750743" y="584399"/>
            <a:ext cx="6094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/>
              <a:t>Податок</a:t>
            </a:r>
            <a:r>
              <a:rPr lang="ru-RU" sz="2400" dirty="0"/>
              <a:t> – </a:t>
            </a:r>
            <a:r>
              <a:rPr lang="ru-RU" sz="2400" dirty="0" err="1"/>
              <a:t>обов'язковий</a:t>
            </a:r>
            <a:r>
              <a:rPr lang="ru-RU" sz="2400" dirty="0"/>
              <a:t>, </a:t>
            </a:r>
            <a:r>
              <a:rPr lang="ru-RU" sz="2400" dirty="0" err="1"/>
              <a:t>безумовний</a:t>
            </a:r>
            <a:r>
              <a:rPr lang="ru-RU" sz="2400" dirty="0"/>
              <a:t> </a:t>
            </a:r>
            <a:r>
              <a:rPr lang="ru-RU" sz="2400" dirty="0" err="1"/>
              <a:t>платіж</a:t>
            </a:r>
            <a:r>
              <a:rPr lang="ru-RU" sz="2400" dirty="0"/>
              <a:t> до </a:t>
            </a:r>
            <a:r>
              <a:rPr lang="ru-RU" sz="2400" dirty="0" err="1"/>
              <a:t>відповідного</a:t>
            </a:r>
            <a:r>
              <a:rPr lang="ru-RU" sz="2400" dirty="0"/>
              <a:t> бюджету </a:t>
            </a:r>
            <a:r>
              <a:rPr lang="ru-RU" sz="2400" dirty="0" err="1"/>
              <a:t>або</a:t>
            </a:r>
            <a:r>
              <a:rPr lang="ru-RU" sz="2400" dirty="0"/>
              <a:t> на </a:t>
            </a:r>
            <a:r>
              <a:rPr lang="ru-RU" sz="2400" dirty="0" err="1"/>
              <a:t>єдиний</a:t>
            </a:r>
            <a:r>
              <a:rPr lang="ru-RU" sz="2400" dirty="0"/>
              <a:t> </a:t>
            </a:r>
            <a:r>
              <a:rPr lang="ru-RU" sz="2400" dirty="0" err="1"/>
              <a:t>рахунок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справляється</a:t>
            </a:r>
            <a:r>
              <a:rPr lang="ru-RU" sz="2400" dirty="0"/>
              <a:t> з </a:t>
            </a:r>
            <a:r>
              <a:rPr lang="ru-RU" sz="2400" dirty="0" err="1"/>
              <a:t>платників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ПКУ.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5A3E0-1824-4290-9597-558D5DE3EFDF}"/>
              </a:ext>
            </a:extLst>
          </p:cNvPr>
          <p:cNvSpPr txBox="1"/>
          <p:nvPr/>
        </p:nvSpPr>
        <p:spPr>
          <a:xfrm>
            <a:off x="6096000" y="1903175"/>
            <a:ext cx="60942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err="1"/>
              <a:t>Збір</a:t>
            </a:r>
            <a:r>
              <a:rPr lang="ru-RU" sz="2200" b="1" dirty="0"/>
              <a:t> (плата, </a:t>
            </a:r>
            <a:r>
              <a:rPr lang="ru-RU" sz="2200" b="1" dirty="0" err="1"/>
              <a:t>внесок</a:t>
            </a:r>
            <a:r>
              <a:rPr lang="ru-RU" sz="2200" b="1" dirty="0"/>
              <a:t>) </a:t>
            </a:r>
            <a:r>
              <a:rPr lang="ru-RU" sz="2200" dirty="0"/>
              <a:t>– </a:t>
            </a:r>
            <a:r>
              <a:rPr lang="ru-RU" sz="2200" dirty="0" err="1"/>
              <a:t>обов'язковий</a:t>
            </a:r>
            <a:r>
              <a:rPr lang="ru-RU" sz="2200" dirty="0"/>
              <a:t> </a:t>
            </a:r>
            <a:r>
              <a:rPr lang="ru-RU" sz="2200" dirty="0" err="1"/>
              <a:t>платіж</a:t>
            </a:r>
            <a:r>
              <a:rPr lang="ru-RU" sz="2200" dirty="0"/>
              <a:t> до </a:t>
            </a:r>
            <a:r>
              <a:rPr lang="ru-RU" sz="2200" dirty="0" err="1"/>
              <a:t>відповідного</a:t>
            </a:r>
            <a:r>
              <a:rPr lang="ru-RU" sz="2200" dirty="0"/>
              <a:t> бюджету </a:t>
            </a:r>
            <a:r>
              <a:rPr lang="ru-RU" sz="2200" dirty="0" err="1"/>
              <a:t>або</a:t>
            </a:r>
            <a:r>
              <a:rPr lang="ru-RU" sz="2200" dirty="0"/>
              <a:t> на </a:t>
            </a:r>
            <a:r>
              <a:rPr lang="ru-RU" sz="2200" dirty="0" err="1"/>
              <a:t>єдиний</a:t>
            </a:r>
            <a:r>
              <a:rPr lang="ru-RU" sz="2200" dirty="0"/>
              <a:t> </a:t>
            </a:r>
            <a:r>
              <a:rPr lang="ru-RU" sz="2200" dirty="0" err="1"/>
              <a:t>рахунок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справляється</a:t>
            </a:r>
            <a:r>
              <a:rPr lang="ru-RU" sz="2200" dirty="0"/>
              <a:t> з </a:t>
            </a:r>
            <a:r>
              <a:rPr lang="ru-RU" sz="2200" dirty="0" err="1"/>
              <a:t>платників</a:t>
            </a:r>
            <a:r>
              <a:rPr lang="ru-RU" sz="2200" dirty="0"/>
              <a:t> </a:t>
            </a:r>
            <a:r>
              <a:rPr lang="ru-RU" sz="2200" dirty="0" err="1"/>
              <a:t>зборів</a:t>
            </a:r>
            <a:r>
              <a:rPr lang="ru-RU" sz="2200" dirty="0"/>
              <a:t>, з </a:t>
            </a:r>
            <a:r>
              <a:rPr lang="ru-RU" sz="2200" dirty="0" err="1"/>
              <a:t>умовою</a:t>
            </a:r>
            <a:r>
              <a:rPr lang="ru-RU" sz="2200" dirty="0"/>
              <a:t> </a:t>
            </a:r>
            <a:r>
              <a:rPr lang="ru-RU" sz="2200" dirty="0" err="1"/>
              <a:t>отримання</a:t>
            </a:r>
            <a:r>
              <a:rPr lang="ru-RU" sz="2200" dirty="0"/>
              <a:t> ними </a:t>
            </a:r>
            <a:r>
              <a:rPr lang="ru-RU" sz="2200" dirty="0" err="1"/>
              <a:t>спеціальної</a:t>
            </a:r>
            <a:r>
              <a:rPr lang="ru-RU" sz="2200" dirty="0"/>
              <a:t> </a:t>
            </a:r>
            <a:r>
              <a:rPr lang="ru-RU" sz="2200" dirty="0" err="1"/>
              <a:t>вигоди</a:t>
            </a:r>
            <a:r>
              <a:rPr lang="ru-RU" sz="2200" dirty="0"/>
              <a:t>, у тому </a:t>
            </a:r>
            <a:r>
              <a:rPr lang="ru-RU" sz="2200" dirty="0" err="1"/>
              <a:t>числі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вчинення</a:t>
            </a:r>
            <a:r>
              <a:rPr lang="ru-RU" sz="2200" dirty="0"/>
              <a:t> на </a:t>
            </a:r>
            <a:r>
              <a:rPr lang="ru-RU" sz="2200" dirty="0" err="1"/>
              <a:t>користь</a:t>
            </a:r>
            <a:r>
              <a:rPr lang="ru-RU" sz="2200" dirty="0"/>
              <a:t> таких </a:t>
            </a:r>
            <a:r>
              <a:rPr lang="ru-RU" sz="2200" dirty="0" err="1"/>
              <a:t>осіб</a:t>
            </a:r>
            <a:r>
              <a:rPr lang="ru-RU" sz="2200" dirty="0"/>
              <a:t> </a:t>
            </a:r>
            <a:r>
              <a:rPr lang="ru-RU" sz="2200" dirty="0" err="1"/>
              <a:t>державними</a:t>
            </a:r>
            <a:r>
              <a:rPr lang="ru-RU" sz="2200" dirty="0"/>
              <a:t> органами, органами </a:t>
            </a:r>
            <a:r>
              <a:rPr lang="ru-RU" sz="2200" dirty="0" err="1"/>
              <a:t>місцевого</a:t>
            </a:r>
            <a:r>
              <a:rPr lang="ru-RU" sz="2200" dirty="0"/>
              <a:t> </a:t>
            </a:r>
            <a:r>
              <a:rPr lang="ru-RU" sz="2200" dirty="0" err="1"/>
              <a:t>самоврядування</a:t>
            </a:r>
            <a:r>
              <a:rPr lang="ru-RU" sz="2200" dirty="0"/>
              <a:t>, </a:t>
            </a:r>
            <a:r>
              <a:rPr lang="ru-RU" sz="2200" dirty="0" err="1"/>
              <a:t>іншими</a:t>
            </a:r>
            <a:r>
              <a:rPr lang="ru-RU" sz="2200" dirty="0"/>
              <a:t> </a:t>
            </a:r>
            <a:r>
              <a:rPr lang="ru-RU" sz="2200" dirty="0" err="1"/>
              <a:t>уповноваженими</a:t>
            </a:r>
            <a:r>
              <a:rPr lang="ru-RU" sz="2200" dirty="0"/>
              <a:t> органами та особами </a:t>
            </a:r>
            <a:r>
              <a:rPr lang="ru-RU" sz="2200" dirty="0" err="1"/>
              <a:t>юридично</a:t>
            </a:r>
            <a:r>
              <a:rPr lang="ru-RU" sz="2200" dirty="0"/>
              <a:t> </a:t>
            </a:r>
            <a:r>
              <a:rPr lang="ru-RU" sz="2200" dirty="0" err="1"/>
              <a:t>значимих</a:t>
            </a:r>
            <a:r>
              <a:rPr lang="ru-RU" sz="2200" dirty="0"/>
              <a:t> </a:t>
            </a:r>
            <a:r>
              <a:rPr lang="ru-RU" sz="2200" dirty="0" err="1"/>
              <a:t>дій</a:t>
            </a:r>
            <a:r>
              <a:rPr lang="ru-RU" sz="2200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0B758D-4DDC-4BEB-BAF7-919107DB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9" y="3228104"/>
            <a:ext cx="5873895" cy="2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8043F8D-8A56-4C7D-9707-F68C4556A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063511"/>
              </p:ext>
            </p:extLst>
          </p:nvPr>
        </p:nvGraphicFramePr>
        <p:xfrm>
          <a:off x="1215737" y="719667"/>
          <a:ext cx="9881754" cy="552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37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8E5B-B0B2-40B3-9041-A8387AD5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поняття:</a:t>
            </a:r>
            <a:endParaRPr lang="ru-RU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331815A-1144-42C8-824F-8FFFBE63A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369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62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61E146-4488-4B05-8D2D-C698737C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913563"/>
            <a:ext cx="6218527" cy="402181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9C9837-8294-4948-BAEB-69FF1E1F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18" y="157308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Крива </a:t>
            </a:r>
            <a:r>
              <a:rPr lang="uk-UA" dirty="0" err="1"/>
              <a:t>Лаффера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887B6-1086-4567-B4E3-24198ECD0AD6}"/>
              </a:ext>
            </a:extLst>
          </p:cNvPr>
          <p:cNvSpPr txBox="1"/>
          <p:nvPr/>
        </p:nvSpPr>
        <p:spPr>
          <a:xfrm>
            <a:off x="8260773" y="1913563"/>
            <a:ext cx="333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 – надходження до бюджету</a:t>
            </a:r>
          </a:p>
          <a:p>
            <a:r>
              <a:rPr lang="en-US" dirty="0"/>
              <a:t>t – </a:t>
            </a:r>
            <a:r>
              <a:rPr lang="uk-UA" dirty="0"/>
              <a:t>ставка оподаткування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5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A51B3-EA0C-4E7B-8F58-ABE62DBC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і </a:t>
            </a:r>
            <a:r>
              <a:rPr lang="ru-RU" dirty="0" err="1"/>
              <a:t>спеціальною</a:t>
            </a:r>
            <a:r>
              <a:rPr lang="ru-RU" dirty="0"/>
              <a:t> (</a:t>
            </a:r>
            <a:r>
              <a:rPr lang="ru-RU" dirty="0" err="1"/>
              <a:t>спрощеною</a:t>
            </a:r>
            <a:r>
              <a:rPr lang="ru-RU" dirty="0"/>
              <a:t>) системою </a:t>
            </a:r>
            <a:r>
              <a:rPr lang="ru-RU" dirty="0" err="1"/>
              <a:t>оподаткування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E03F4-0C3A-46B8-9A09-C7F69C844BA1}"/>
              </a:ext>
            </a:extLst>
          </p:cNvPr>
          <p:cNvSpPr txBox="1"/>
          <p:nvPr/>
        </p:nvSpPr>
        <p:spPr>
          <a:xfrm>
            <a:off x="536863" y="1876428"/>
            <a:ext cx="60942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Загальну</a:t>
            </a:r>
            <a:r>
              <a:rPr lang="ru-RU" sz="2000" b="1" dirty="0"/>
              <a:t> систему </a:t>
            </a:r>
            <a:r>
              <a:rPr lang="ru-RU" sz="2000" b="1" dirty="0" err="1"/>
              <a:t>оподаткування</a:t>
            </a:r>
            <a:r>
              <a:rPr lang="ru-RU" sz="2000" b="1" dirty="0"/>
              <a:t> </a:t>
            </a:r>
            <a:r>
              <a:rPr lang="ru-RU" sz="2000" dirty="0" err="1"/>
              <a:t>обирають</a:t>
            </a:r>
            <a:r>
              <a:rPr lang="ru-RU" sz="2000" dirty="0"/>
              <a:t> </a:t>
            </a:r>
            <a:r>
              <a:rPr lang="ru-RU" sz="2000" dirty="0" err="1"/>
              <a:t>юридичні</a:t>
            </a:r>
            <a:r>
              <a:rPr lang="ru-RU" sz="2000" dirty="0"/>
              <a:t> особи </a:t>
            </a:r>
            <a:r>
              <a:rPr lang="ru-RU" sz="2000" dirty="0" err="1"/>
              <a:t>незалежно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виду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річного</a:t>
            </a:r>
            <a:r>
              <a:rPr lang="ru-RU" sz="2000" dirty="0"/>
              <a:t> доходу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– </a:t>
            </a: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не </a:t>
            </a:r>
            <a:r>
              <a:rPr lang="ru-RU" sz="2000" dirty="0" err="1"/>
              <a:t>обмежується</a:t>
            </a:r>
            <a:r>
              <a:rPr lang="ru-RU" sz="2000" dirty="0"/>
              <a:t> </a:t>
            </a:r>
            <a:r>
              <a:rPr lang="ru-RU" sz="2000" dirty="0" err="1"/>
              <a:t>жодними</a:t>
            </a:r>
            <a:r>
              <a:rPr lang="ru-RU" sz="2000" dirty="0"/>
              <a:t> </a:t>
            </a:r>
            <a:r>
              <a:rPr lang="ru-RU" sz="2000" dirty="0" err="1"/>
              <a:t>критеріями</a:t>
            </a:r>
            <a:r>
              <a:rPr lang="ru-RU" sz="2000" dirty="0"/>
              <a:t>. В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</a:t>
            </a:r>
            <a:r>
              <a:rPr lang="ru-RU" sz="2000" dirty="0" err="1"/>
              <a:t>стягується</a:t>
            </a:r>
            <a:r>
              <a:rPr lang="ru-RU" sz="2000" dirty="0"/>
              <a:t> з чистого доходу </a:t>
            </a:r>
            <a:r>
              <a:rPr lang="ru-RU" sz="2000" dirty="0" err="1"/>
              <a:t>підприємця</a:t>
            </a:r>
            <a:r>
              <a:rPr lang="ru-RU" sz="2000" dirty="0"/>
              <a:t> і </a:t>
            </a:r>
            <a:r>
              <a:rPr lang="ru-RU" sz="2000" dirty="0" err="1"/>
              <a:t>складає</a:t>
            </a:r>
            <a:r>
              <a:rPr lang="ru-RU" sz="2000" dirty="0"/>
              <a:t> </a:t>
            </a:r>
            <a:r>
              <a:rPr lang="ru-RU" sz="2000" dirty="0" err="1"/>
              <a:t>відсоток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35667-BE0B-4ACF-A345-3BE75F29FEF6}"/>
              </a:ext>
            </a:extLst>
          </p:cNvPr>
          <p:cNvSpPr txBox="1"/>
          <p:nvPr/>
        </p:nvSpPr>
        <p:spPr>
          <a:xfrm>
            <a:off x="4584988" y="3938330"/>
            <a:ext cx="70528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Спрощена</a:t>
            </a:r>
            <a:r>
              <a:rPr lang="ru-RU" sz="2000" b="1" dirty="0"/>
              <a:t> система </a:t>
            </a:r>
            <a:r>
              <a:rPr lang="ru-RU" sz="2000" b="1" dirty="0" err="1"/>
              <a:t>оподаткування</a:t>
            </a:r>
            <a:r>
              <a:rPr lang="ru-RU" sz="2000" b="1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з метою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податкового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та </a:t>
            </a:r>
            <a:r>
              <a:rPr lang="ru-RU" sz="2000" dirty="0" err="1"/>
              <a:t>стимулювання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малого </a:t>
            </a:r>
            <a:r>
              <a:rPr lang="ru-RU" sz="2000" dirty="0" err="1"/>
              <a:t>бізнес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 В </a:t>
            </a:r>
            <a:r>
              <a:rPr lang="ru-RU" sz="2000" dirty="0" err="1"/>
              <a:t>її</a:t>
            </a:r>
            <a:r>
              <a:rPr lang="ru-RU" sz="2000" dirty="0"/>
              <a:t> межах на </a:t>
            </a:r>
            <a:r>
              <a:rPr lang="ru-RU" sz="2000" dirty="0" err="1"/>
              <a:t>заміну</a:t>
            </a:r>
            <a:r>
              <a:rPr lang="ru-RU" sz="2000" dirty="0"/>
              <a:t> </a:t>
            </a:r>
            <a:r>
              <a:rPr lang="ru-RU" sz="2000" dirty="0" err="1"/>
              <a:t>окремим</a:t>
            </a:r>
            <a:r>
              <a:rPr lang="ru-RU" sz="2000" dirty="0"/>
              <a:t> платежам приходить </a:t>
            </a:r>
            <a:r>
              <a:rPr lang="ru-RU" sz="2000" dirty="0" err="1"/>
              <a:t>єдиний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, </a:t>
            </a:r>
            <a:r>
              <a:rPr lang="ru-RU" sz="2000" dirty="0" err="1"/>
              <a:t>розмір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фіксованим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коливатися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доходу. </a:t>
            </a:r>
            <a:r>
              <a:rPr lang="ru-RU" sz="2000" dirty="0" err="1"/>
              <a:t>Крім</a:t>
            </a:r>
            <a:r>
              <a:rPr lang="ru-RU" sz="2000" dirty="0"/>
              <a:t> того, до </a:t>
            </a:r>
            <a:r>
              <a:rPr lang="ru-RU" sz="2000" dirty="0" err="1"/>
              <a:t>спрощеної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</a:t>
            </a:r>
            <a:r>
              <a:rPr lang="ru-RU" sz="2000" dirty="0" err="1"/>
              <a:t>застосовується</a:t>
            </a:r>
            <a:r>
              <a:rPr lang="ru-RU" sz="2000" dirty="0"/>
              <a:t> й </a:t>
            </a:r>
            <a:r>
              <a:rPr lang="ru-RU" sz="2000" dirty="0" err="1"/>
              <a:t>спеціальний</a:t>
            </a:r>
            <a:r>
              <a:rPr lang="ru-RU" sz="2000" dirty="0"/>
              <a:t> режим </a:t>
            </a:r>
            <a:r>
              <a:rPr lang="ru-RU" sz="2000" dirty="0" err="1"/>
              <a:t>звітності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теж</a:t>
            </a:r>
            <a:r>
              <a:rPr lang="ru-RU" sz="2000" dirty="0"/>
              <a:t> </a:t>
            </a:r>
            <a:r>
              <a:rPr lang="ru-RU" sz="2000" dirty="0" err="1"/>
              <a:t>полегшує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підприємця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86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2163</Words>
  <Application>Microsoft Office PowerPoint</Application>
  <PresentationFormat>Широкий екран</PresentationFormat>
  <Paragraphs>201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Оподаткування, облік та звітність на підприємстві</vt:lpstr>
      <vt:lpstr>Презентація PowerPoint</vt:lpstr>
      <vt:lpstr>Презентація PowerPoint</vt:lpstr>
      <vt:lpstr>Принципи оподаткування:</vt:lpstr>
      <vt:lpstr>Презентація PowerPoint</vt:lpstr>
      <vt:lpstr>Презентація PowerPoint</vt:lpstr>
      <vt:lpstr>Основні поняття:</vt:lpstr>
      <vt:lpstr>Крива Лаффера</vt:lpstr>
      <vt:lpstr>Різниця між загальною і спеціальною (спрощеною) системою оподаткування</vt:lpstr>
      <vt:lpstr>Податки для ФОП на загальній системі оподаткування:</vt:lpstr>
      <vt:lpstr>Базою розрахунку для сплати податків на загальній системі оподатквання є Чистий оподатковуваний дохід (ЧОД), який розраховується за формулою:</vt:lpstr>
      <vt:lpstr>Терміни оплати податків на загальній системі оподаткування:</vt:lpstr>
      <vt:lpstr>Критерії відповідності для переходу на спрощену систему оподаткування:</vt:lpstr>
      <vt:lpstr>Використовувати єдиний податок не можуть організації та підприємства, які займаються:</vt:lpstr>
      <vt:lpstr>Презентація PowerPoint</vt:lpstr>
      <vt:lpstr>Податковий (звітний період)</vt:lpstr>
      <vt:lpstr>Терміни сплати єдиного соціального внеску</vt:lpstr>
      <vt:lpstr>Шпаргалка для ФОП І групи спрощеної системи оподаткування</vt:lpstr>
      <vt:lpstr>Шпаргалка для ФОП ІІ групи спрощеної системи оподаткування</vt:lpstr>
      <vt:lpstr>Шпаргалка для ФОП ІІІ групи спрощеної системи оподаткування</vt:lpstr>
      <vt:lpstr>Електронний кабінет платника податків: https://cabinet.tax.gov.ua/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Оподаткування, облік та звітність на підприємстві</dc:title>
  <dc:creator>Олена Олена</dc:creator>
  <cp:lastModifiedBy>Олена Олена</cp:lastModifiedBy>
  <cp:revision>30</cp:revision>
  <dcterms:created xsi:type="dcterms:W3CDTF">2022-10-11T12:02:09Z</dcterms:created>
  <dcterms:modified xsi:type="dcterms:W3CDTF">2023-10-03T19:42:01Z</dcterms:modified>
</cp:coreProperties>
</file>