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0" r:id="rId9"/>
    <p:sldId id="271" r:id="rId10"/>
    <p:sldId id="272" r:id="rId11"/>
    <p:sldId id="273" r:id="rId12"/>
    <p:sldId id="274" r:id="rId13"/>
    <p:sldId id="275" r:id="rId14"/>
    <p:sldId id="276" r:id="rId15"/>
    <p:sldId id="277" r:id="rId16"/>
    <p:sldId id="278" r:id="rId17"/>
    <p:sldId id="264" r:id="rId18"/>
    <p:sldId id="265" r:id="rId19"/>
    <p:sldId id="266" r:id="rId20"/>
    <p:sldId id="267" r:id="rId21"/>
    <p:sldId id="268" r:id="rId22"/>
    <p:sldId id="269" r:id="rId23"/>
    <p:sldId id="25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CC99FF"/>
    <a:srgbClr val="CC66FF"/>
    <a:srgbClr val="99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Світли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3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ksandr Sich" userId="ce5181b74827622d" providerId="LiveId" clId="{64ABD62A-D359-45E1-A697-134CA162E683}"/>
    <pc:docChg chg="undo custSel addSld delSld modSld">
      <pc:chgData name="Oleksandr Sich" userId="ce5181b74827622d" providerId="LiveId" clId="{64ABD62A-D359-45E1-A697-134CA162E683}" dt="2024-05-10T18:37:15.579" v="2204" actId="1076"/>
      <pc:docMkLst>
        <pc:docMk/>
      </pc:docMkLst>
      <pc:sldChg chg="delSp modSp new mod setBg">
        <pc:chgData name="Oleksandr Sich" userId="ce5181b74827622d" providerId="LiveId" clId="{64ABD62A-D359-45E1-A697-134CA162E683}" dt="2024-05-10T16:36:35.737" v="620" actId="1076"/>
        <pc:sldMkLst>
          <pc:docMk/>
          <pc:sldMk cId="3898526412" sldId="256"/>
        </pc:sldMkLst>
        <pc:spChg chg="mod">
          <ac:chgData name="Oleksandr Sich" userId="ce5181b74827622d" providerId="LiveId" clId="{64ABD62A-D359-45E1-A697-134CA162E683}" dt="2024-05-10T16:36:35.737" v="620" actId="1076"/>
          <ac:spMkLst>
            <pc:docMk/>
            <pc:sldMk cId="3898526412" sldId="256"/>
            <ac:spMk id="2" creationId="{0FCB0868-63C9-51DB-8F79-C418347FFD9F}"/>
          </ac:spMkLst>
        </pc:spChg>
        <pc:spChg chg="del">
          <ac:chgData name="Oleksandr Sich" userId="ce5181b74827622d" providerId="LiveId" clId="{64ABD62A-D359-45E1-A697-134CA162E683}" dt="2024-05-10T16:33:41.450" v="1" actId="478"/>
          <ac:spMkLst>
            <pc:docMk/>
            <pc:sldMk cId="3898526412" sldId="256"/>
            <ac:spMk id="3" creationId="{510CFCDB-122E-993E-6B93-5B7710136D9D}"/>
          </ac:spMkLst>
        </pc:spChg>
      </pc:sldChg>
      <pc:sldChg chg="addSp delSp modSp add mod modClrScheme chgLayout">
        <pc:chgData name="Oleksandr Sich" userId="ce5181b74827622d" providerId="LiveId" clId="{64ABD62A-D359-45E1-A697-134CA162E683}" dt="2024-05-10T18:04:02.268" v="2053" actId="1076"/>
        <pc:sldMkLst>
          <pc:docMk/>
          <pc:sldMk cId="2486662824" sldId="257"/>
        </pc:sldMkLst>
        <pc:spChg chg="del">
          <ac:chgData name="Oleksandr Sich" userId="ce5181b74827622d" providerId="LiveId" clId="{64ABD62A-D359-45E1-A697-134CA162E683}" dt="2024-05-10T16:34:52.327" v="525" actId="478"/>
          <ac:spMkLst>
            <pc:docMk/>
            <pc:sldMk cId="2486662824" sldId="257"/>
            <ac:spMk id="2" creationId="{0FCB0868-63C9-51DB-8F79-C418347FFD9F}"/>
          </ac:spMkLst>
        </pc:spChg>
        <pc:spChg chg="add del mod">
          <ac:chgData name="Oleksandr Sich" userId="ce5181b74827622d" providerId="LiveId" clId="{64ABD62A-D359-45E1-A697-134CA162E683}" dt="2024-05-10T16:34:57.659" v="527" actId="478"/>
          <ac:spMkLst>
            <pc:docMk/>
            <pc:sldMk cId="2486662824" sldId="257"/>
            <ac:spMk id="3" creationId="{1C30FCFB-6791-C8A0-3319-07A06C8D2921}"/>
          </ac:spMkLst>
        </pc:spChg>
        <pc:spChg chg="add mod">
          <ac:chgData name="Oleksandr Sich" userId="ce5181b74827622d" providerId="LiveId" clId="{64ABD62A-D359-45E1-A697-134CA162E683}" dt="2024-05-10T18:04:00.461" v="2051" actId="27636"/>
          <ac:spMkLst>
            <pc:docMk/>
            <pc:sldMk cId="2486662824" sldId="257"/>
            <ac:spMk id="4" creationId="{E3D72558-3113-A89A-277C-3F9A7B92094D}"/>
          </ac:spMkLst>
        </pc:spChg>
        <pc:picChg chg="add mod">
          <ac:chgData name="Oleksandr Sich" userId="ce5181b74827622d" providerId="LiveId" clId="{64ABD62A-D359-45E1-A697-134CA162E683}" dt="2024-05-10T18:04:02.268" v="2053" actId="1076"/>
          <ac:picMkLst>
            <pc:docMk/>
            <pc:sldMk cId="2486662824" sldId="257"/>
            <ac:picMk id="6" creationId="{7FD67D5F-C14F-5D12-9738-813B5046EF57}"/>
          </ac:picMkLst>
        </pc:picChg>
      </pc:sldChg>
      <pc:sldChg chg="modSp add mod">
        <pc:chgData name="Oleksandr Sich" userId="ce5181b74827622d" providerId="LiveId" clId="{64ABD62A-D359-45E1-A697-134CA162E683}" dt="2024-05-10T18:27:30.169" v="2143" actId="403"/>
        <pc:sldMkLst>
          <pc:docMk/>
          <pc:sldMk cId="3311893091" sldId="258"/>
        </pc:sldMkLst>
        <pc:spChg chg="mod">
          <ac:chgData name="Oleksandr Sich" userId="ce5181b74827622d" providerId="LiveId" clId="{64ABD62A-D359-45E1-A697-134CA162E683}" dt="2024-05-10T18:27:30.169" v="2143" actId="403"/>
          <ac:spMkLst>
            <pc:docMk/>
            <pc:sldMk cId="3311893091" sldId="258"/>
            <ac:spMk id="4" creationId="{E3D72558-3113-A89A-277C-3F9A7B92094D}"/>
          </ac:spMkLst>
        </pc:spChg>
      </pc:sldChg>
      <pc:sldChg chg="addSp modSp add mod">
        <pc:chgData name="Oleksandr Sich" userId="ce5181b74827622d" providerId="LiveId" clId="{64ABD62A-D359-45E1-A697-134CA162E683}" dt="2024-05-10T18:03:56.623" v="2048" actId="27636"/>
        <pc:sldMkLst>
          <pc:docMk/>
          <pc:sldMk cId="4190214988" sldId="259"/>
        </pc:sldMkLst>
        <pc:spChg chg="mod">
          <ac:chgData name="Oleksandr Sich" userId="ce5181b74827622d" providerId="LiveId" clId="{64ABD62A-D359-45E1-A697-134CA162E683}" dt="2024-05-10T18:03:56.623" v="2048" actId="27636"/>
          <ac:spMkLst>
            <pc:docMk/>
            <pc:sldMk cId="4190214988" sldId="259"/>
            <ac:spMk id="4" creationId="{E3D72558-3113-A89A-277C-3F9A7B92094D}"/>
          </ac:spMkLst>
        </pc:spChg>
        <pc:picChg chg="add mod">
          <ac:chgData name="Oleksandr Sich" userId="ce5181b74827622d" providerId="LiveId" clId="{64ABD62A-D359-45E1-A697-134CA162E683}" dt="2024-05-10T18:03:54.676" v="2046" actId="1076"/>
          <ac:picMkLst>
            <pc:docMk/>
            <pc:sldMk cId="4190214988" sldId="259"/>
            <ac:picMk id="3" creationId="{E7BE0374-5A3D-6583-6629-4D325CAFF2FF}"/>
          </ac:picMkLst>
        </pc:picChg>
      </pc:sldChg>
      <pc:sldChg chg="addSp modSp add mod setBg">
        <pc:chgData name="Oleksandr Sich" userId="ce5181b74827622d" providerId="LiveId" clId="{64ABD62A-D359-45E1-A697-134CA162E683}" dt="2024-05-10T18:04:43.580" v="2058" actId="1076"/>
        <pc:sldMkLst>
          <pc:docMk/>
          <pc:sldMk cId="3664042203" sldId="260"/>
        </pc:sldMkLst>
        <pc:spChg chg="mod">
          <ac:chgData name="Oleksandr Sich" userId="ce5181b74827622d" providerId="LiveId" clId="{64ABD62A-D359-45E1-A697-134CA162E683}" dt="2024-05-10T18:04:22.548" v="2054" actId="14100"/>
          <ac:spMkLst>
            <pc:docMk/>
            <pc:sldMk cId="3664042203" sldId="260"/>
            <ac:spMk id="4" creationId="{E3D72558-3113-A89A-277C-3F9A7B92094D}"/>
          </ac:spMkLst>
        </pc:spChg>
        <pc:picChg chg="add mod">
          <ac:chgData name="Oleksandr Sich" userId="ce5181b74827622d" providerId="LiveId" clId="{64ABD62A-D359-45E1-A697-134CA162E683}" dt="2024-05-10T18:04:43.580" v="2058" actId="1076"/>
          <ac:picMkLst>
            <pc:docMk/>
            <pc:sldMk cId="3664042203" sldId="260"/>
            <ac:picMk id="3" creationId="{E0AC6CE0-5117-A81B-F9BB-67156892725D}"/>
          </ac:picMkLst>
        </pc:picChg>
      </pc:sldChg>
      <pc:sldChg chg="addSp modSp add mod setBg">
        <pc:chgData name="Oleksandr Sich" userId="ce5181b74827622d" providerId="LiveId" clId="{64ABD62A-D359-45E1-A697-134CA162E683}" dt="2024-05-10T18:07:04.467" v="2076" actId="14100"/>
        <pc:sldMkLst>
          <pc:docMk/>
          <pc:sldMk cId="3769709595" sldId="261"/>
        </pc:sldMkLst>
        <pc:spChg chg="mod">
          <ac:chgData name="Oleksandr Sich" userId="ce5181b74827622d" providerId="LiveId" clId="{64ABD62A-D359-45E1-A697-134CA162E683}" dt="2024-05-10T18:04:49.528" v="2060" actId="12"/>
          <ac:spMkLst>
            <pc:docMk/>
            <pc:sldMk cId="3769709595" sldId="261"/>
            <ac:spMk id="4" creationId="{E3D72558-3113-A89A-277C-3F9A7B92094D}"/>
          </ac:spMkLst>
        </pc:spChg>
        <pc:picChg chg="add mod">
          <ac:chgData name="Oleksandr Sich" userId="ce5181b74827622d" providerId="LiveId" clId="{64ABD62A-D359-45E1-A697-134CA162E683}" dt="2024-05-10T18:06:58.059" v="2073" actId="1076"/>
          <ac:picMkLst>
            <pc:docMk/>
            <pc:sldMk cId="3769709595" sldId="261"/>
            <ac:picMk id="3" creationId="{902ADD6A-EE5B-9E2D-EB26-553945A12E21}"/>
          </ac:picMkLst>
        </pc:picChg>
        <pc:picChg chg="add mod">
          <ac:chgData name="Oleksandr Sich" userId="ce5181b74827622d" providerId="LiveId" clId="{64ABD62A-D359-45E1-A697-134CA162E683}" dt="2024-05-10T18:07:04.467" v="2076" actId="14100"/>
          <ac:picMkLst>
            <pc:docMk/>
            <pc:sldMk cId="3769709595" sldId="261"/>
            <ac:picMk id="6" creationId="{CB38CF63-2472-7B62-B7A0-F1F13563EA2A}"/>
          </ac:picMkLst>
        </pc:picChg>
        <pc:picChg chg="add mod">
          <ac:chgData name="Oleksandr Sich" userId="ce5181b74827622d" providerId="LiveId" clId="{64ABD62A-D359-45E1-A697-134CA162E683}" dt="2024-05-10T18:06:59.963" v="2074" actId="1076"/>
          <ac:picMkLst>
            <pc:docMk/>
            <pc:sldMk cId="3769709595" sldId="261"/>
            <ac:picMk id="8" creationId="{6EBF162B-D586-690B-C3FB-2D82653B1177}"/>
          </ac:picMkLst>
        </pc:picChg>
      </pc:sldChg>
      <pc:sldChg chg="addSp modSp add mod setBg">
        <pc:chgData name="Oleksandr Sich" userId="ce5181b74827622d" providerId="LiveId" clId="{64ABD62A-D359-45E1-A697-134CA162E683}" dt="2024-05-10T18:09:11.338" v="2088" actId="1076"/>
        <pc:sldMkLst>
          <pc:docMk/>
          <pc:sldMk cId="225537427" sldId="262"/>
        </pc:sldMkLst>
        <pc:spChg chg="mod">
          <ac:chgData name="Oleksandr Sich" userId="ce5181b74827622d" providerId="LiveId" clId="{64ABD62A-D359-45E1-A697-134CA162E683}" dt="2024-05-10T18:07:10.619" v="2077" actId="1076"/>
          <ac:spMkLst>
            <pc:docMk/>
            <pc:sldMk cId="225537427" sldId="262"/>
            <ac:spMk id="4" creationId="{E3D72558-3113-A89A-277C-3F9A7B92094D}"/>
          </ac:spMkLst>
        </pc:spChg>
        <pc:picChg chg="add mod">
          <ac:chgData name="Oleksandr Sich" userId="ce5181b74827622d" providerId="LiveId" clId="{64ABD62A-D359-45E1-A697-134CA162E683}" dt="2024-05-10T18:09:11.338" v="2088" actId="1076"/>
          <ac:picMkLst>
            <pc:docMk/>
            <pc:sldMk cId="225537427" sldId="262"/>
            <ac:picMk id="3" creationId="{F9C5F5F4-5A33-D86D-A48C-6C9F03CF9998}"/>
          </ac:picMkLst>
        </pc:picChg>
      </pc:sldChg>
      <pc:sldChg chg="addSp modSp add mod setBg">
        <pc:chgData name="Oleksandr Sich" userId="ce5181b74827622d" providerId="LiveId" clId="{64ABD62A-D359-45E1-A697-134CA162E683}" dt="2024-05-10T18:09:39.931" v="2092" actId="1076"/>
        <pc:sldMkLst>
          <pc:docMk/>
          <pc:sldMk cId="923874192" sldId="263"/>
        </pc:sldMkLst>
        <pc:spChg chg="add mod">
          <ac:chgData name="Oleksandr Sich" userId="ce5181b74827622d" providerId="LiveId" clId="{64ABD62A-D359-45E1-A697-134CA162E683}" dt="2024-05-10T16:49:31.407" v="813"/>
          <ac:spMkLst>
            <pc:docMk/>
            <pc:sldMk cId="923874192" sldId="263"/>
            <ac:spMk id="2" creationId="{741A11FF-2206-685D-97A2-96344155A879}"/>
          </ac:spMkLst>
        </pc:spChg>
        <pc:spChg chg="mod">
          <ac:chgData name="Oleksandr Sich" userId="ce5181b74827622d" providerId="LiveId" clId="{64ABD62A-D359-45E1-A697-134CA162E683}" dt="2024-05-10T18:08:02.772" v="2086" actId="1076"/>
          <ac:spMkLst>
            <pc:docMk/>
            <pc:sldMk cId="923874192" sldId="263"/>
            <ac:spMk id="4" creationId="{E3D72558-3113-A89A-277C-3F9A7B92094D}"/>
          </ac:spMkLst>
        </pc:spChg>
        <pc:spChg chg="mod">
          <ac:chgData name="Oleksandr Sich" userId="ce5181b74827622d" providerId="LiveId" clId="{64ABD62A-D359-45E1-A697-134CA162E683}" dt="2024-05-10T16:49:31.407" v="813"/>
          <ac:spMkLst>
            <pc:docMk/>
            <pc:sldMk cId="923874192" sldId="263"/>
            <ac:spMk id="5" creationId="{8B13518B-C3DB-F315-44AB-94C74195872E}"/>
          </ac:spMkLst>
        </pc:spChg>
        <pc:spChg chg="mod">
          <ac:chgData name="Oleksandr Sich" userId="ce5181b74827622d" providerId="LiveId" clId="{64ABD62A-D359-45E1-A697-134CA162E683}" dt="2024-05-10T16:49:31.407" v="813"/>
          <ac:spMkLst>
            <pc:docMk/>
            <pc:sldMk cId="923874192" sldId="263"/>
            <ac:spMk id="6" creationId="{F8A81E67-EC61-1704-F032-DD86B7761625}"/>
          </ac:spMkLst>
        </pc:spChg>
        <pc:spChg chg="add">
          <ac:chgData name="Oleksandr Sich" userId="ce5181b74827622d" providerId="LiveId" clId="{64ABD62A-D359-45E1-A697-134CA162E683}" dt="2024-05-10T16:49:31.407" v="813"/>
          <ac:spMkLst>
            <pc:docMk/>
            <pc:sldMk cId="923874192" sldId="263"/>
            <ac:spMk id="7" creationId="{E388F8FE-2D0F-6567-6E22-D6C835FDD95C}"/>
          </ac:spMkLst>
        </pc:spChg>
        <pc:grpChg chg="mod">
          <ac:chgData name="Oleksandr Sich" userId="ce5181b74827622d" providerId="LiveId" clId="{64ABD62A-D359-45E1-A697-134CA162E683}" dt="2024-05-10T16:49:31.407" v="813"/>
          <ac:grpSpMkLst>
            <pc:docMk/>
            <pc:sldMk cId="923874192" sldId="263"/>
            <ac:grpSpMk id="1" creationId="{00000000-0000-0000-0000-000000000000}"/>
          </ac:grpSpMkLst>
        </pc:grpChg>
        <pc:grpChg chg="add mod">
          <ac:chgData name="Oleksandr Sich" userId="ce5181b74827622d" providerId="LiveId" clId="{64ABD62A-D359-45E1-A697-134CA162E683}" dt="2024-05-10T16:49:31.407" v="813"/>
          <ac:grpSpMkLst>
            <pc:docMk/>
            <pc:sldMk cId="923874192" sldId="263"/>
            <ac:grpSpMk id="3" creationId="{0CC659A3-3677-0B4F-B03F-E608C2DB5B91}"/>
          </ac:grpSpMkLst>
        </pc:grpChg>
        <pc:picChg chg="add mod">
          <ac:chgData name="Oleksandr Sich" userId="ce5181b74827622d" providerId="LiveId" clId="{64ABD62A-D359-45E1-A697-134CA162E683}" dt="2024-05-10T18:09:39.931" v="2092" actId="1076"/>
          <ac:picMkLst>
            <pc:docMk/>
            <pc:sldMk cId="923874192" sldId="263"/>
            <ac:picMk id="9" creationId="{FAC5A917-1F12-FAA5-7EB8-21EB800AE557}"/>
          </ac:picMkLst>
        </pc:picChg>
      </pc:sldChg>
      <pc:sldChg chg="addSp modSp add mod setBg">
        <pc:chgData name="Oleksandr Sich" userId="ce5181b74827622d" providerId="LiveId" clId="{64ABD62A-D359-45E1-A697-134CA162E683}" dt="2024-05-10T18:22:43.128" v="2131" actId="1076"/>
        <pc:sldMkLst>
          <pc:docMk/>
          <pc:sldMk cId="769317570" sldId="264"/>
        </pc:sldMkLst>
        <pc:spChg chg="mod">
          <ac:chgData name="Oleksandr Sich" userId="ce5181b74827622d" providerId="LiveId" clId="{64ABD62A-D359-45E1-A697-134CA162E683}" dt="2024-05-10T17:18:27.993" v="1393" actId="403"/>
          <ac:spMkLst>
            <pc:docMk/>
            <pc:sldMk cId="769317570" sldId="264"/>
            <ac:spMk id="4" creationId="{E3D72558-3113-A89A-277C-3F9A7B92094D}"/>
          </ac:spMkLst>
        </pc:spChg>
        <pc:picChg chg="add mod">
          <ac:chgData name="Oleksandr Sich" userId="ce5181b74827622d" providerId="LiveId" clId="{64ABD62A-D359-45E1-A697-134CA162E683}" dt="2024-05-10T18:22:43.128" v="2131" actId="1076"/>
          <ac:picMkLst>
            <pc:docMk/>
            <pc:sldMk cId="769317570" sldId="264"/>
            <ac:picMk id="3" creationId="{C221D5DF-0DF7-BF8D-3ADF-89C1E86760F4}"/>
          </ac:picMkLst>
        </pc:picChg>
      </pc:sldChg>
      <pc:sldChg chg="addSp modSp add mod setBg">
        <pc:chgData name="Oleksandr Sich" userId="ce5181b74827622d" providerId="LiveId" clId="{64ABD62A-D359-45E1-A697-134CA162E683}" dt="2024-05-10T18:22:51.969" v="2135" actId="1076"/>
        <pc:sldMkLst>
          <pc:docMk/>
          <pc:sldMk cId="1752723460" sldId="265"/>
        </pc:sldMkLst>
        <pc:spChg chg="mod">
          <ac:chgData name="Oleksandr Sich" userId="ce5181b74827622d" providerId="LiveId" clId="{64ABD62A-D359-45E1-A697-134CA162E683}" dt="2024-05-10T17:18:56.303" v="1403" actId="1076"/>
          <ac:spMkLst>
            <pc:docMk/>
            <pc:sldMk cId="1752723460" sldId="265"/>
            <ac:spMk id="4" creationId="{E3D72558-3113-A89A-277C-3F9A7B92094D}"/>
          </ac:spMkLst>
        </pc:spChg>
        <pc:picChg chg="add mod">
          <ac:chgData name="Oleksandr Sich" userId="ce5181b74827622d" providerId="LiveId" clId="{64ABD62A-D359-45E1-A697-134CA162E683}" dt="2024-05-10T18:22:51.969" v="2135" actId="1076"/>
          <ac:picMkLst>
            <pc:docMk/>
            <pc:sldMk cId="1752723460" sldId="265"/>
            <ac:picMk id="3" creationId="{14545A09-F29B-8347-696A-3EC173C2EDFE}"/>
          </ac:picMkLst>
        </pc:picChg>
      </pc:sldChg>
      <pc:sldChg chg="modSp add mod setBg">
        <pc:chgData name="Oleksandr Sich" userId="ce5181b74827622d" providerId="LiveId" clId="{64ABD62A-D359-45E1-A697-134CA162E683}" dt="2024-05-10T18:21:38.944" v="2118" actId="14100"/>
        <pc:sldMkLst>
          <pc:docMk/>
          <pc:sldMk cId="2037050980" sldId="266"/>
        </pc:sldMkLst>
        <pc:spChg chg="mod">
          <ac:chgData name="Oleksandr Sich" userId="ce5181b74827622d" providerId="LiveId" clId="{64ABD62A-D359-45E1-A697-134CA162E683}" dt="2024-05-10T18:21:38.944" v="2118" actId="14100"/>
          <ac:spMkLst>
            <pc:docMk/>
            <pc:sldMk cId="2037050980" sldId="266"/>
            <ac:spMk id="4" creationId="{E3D72558-3113-A89A-277C-3F9A7B92094D}"/>
          </ac:spMkLst>
        </pc:spChg>
      </pc:sldChg>
      <pc:sldChg chg="modSp add mod setBg">
        <pc:chgData name="Oleksandr Sich" userId="ce5181b74827622d" providerId="LiveId" clId="{64ABD62A-D359-45E1-A697-134CA162E683}" dt="2024-05-10T18:21:51.945" v="2121" actId="14100"/>
        <pc:sldMkLst>
          <pc:docMk/>
          <pc:sldMk cId="1655702650" sldId="267"/>
        </pc:sldMkLst>
        <pc:spChg chg="mod">
          <ac:chgData name="Oleksandr Sich" userId="ce5181b74827622d" providerId="LiveId" clId="{64ABD62A-D359-45E1-A697-134CA162E683}" dt="2024-05-10T18:21:51.945" v="2121" actId="14100"/>
          <ac:spMkLst>
            <pc:docMk/>
            <pc:sldMk cId="1655702650" sldId="267"/>
            <ac:spMk id="4" creationId="{E3D72558-3113-A89A-277C-3F9A7B92094D}"/>
          </ac:spMkLst>
        </pc:spChg>
      </pc:sldChg>
      <pc:sldChg chg="modSp add mod setBg">
        <pc:chgData name="Oleksandr Sich" userId="ce5181b74827622d" providerId="LiveId" clId="{64ABD62A-D359-45E1-A697-134CA162E683}" dt="2024-05-10T18:22:03.841" v="2126" actId="14100"/>
        <pc:sldMkLst>
          <pc:docMk/>
          <pc:sldMk cId="3763894416" sldId="268"/>
        </pc:sldMkLst>
        <pc:spChg chg="mod">
          <ac:chgData name="Oleksandr Sich" userId="ce5181b74827622d" providerId="LiveId" clId="{64ABD62A-D359-45E1-A697-134CA162E683}" dt="2024-05-10T18:22:03.841" v="2126" actId="14100"/>
          <ac:spMkLst>
            <pc:docMk/>
            <pc:sldMk cId="3763894416" sldId="268"/>
            <ac:spMk id="4" creationId="{E3D72558-3113-A89A-277C-3F9A7B92094D}"/>
          </ac:spMkLst>
        </pc:spChg>
      </pc:sldChg>
      <pc:sldChg chg="addSp modSp add mod setBg">
        <pc:chgData name="Oleksandr Sich" userId="ce5181b74827622d" providerId="LiveId" clId="{64ABD62A-D359-45E1-A697-134CA162E683}" dt="2024-05-10T18:27:23.544" v="2141" actId="1076"/>
        <pc:sldMkLst>
          <pc:docMk/>
          <pc:sldMk cId="2295947361" sldId="269"/>
        </pc:sldMkLst>
        <pc:spChg chg="mod">
          <ac:chgData name="Oleksandr Sich" userId="ce5181b74827622d" providerId="LiveId" clId="{64ABD62A-D359-45E1-A697-134CA162E683}" dt="2024-05-10T18:23:04.737" v="2137" actId="14100"/>
          <ac:spMkLst>
            <pc:docMk/>
            <pc:sldMk cId="2295947361" sldId="269"/>
            <ac:spMk id="4" creationId="{E3D72558-3113-A89A-277C-3F9A7B92094D}"/>
          </ac:spMkLst>
        </pc:spChg>
        <pc:picChg chg="add mod">
          <ac:chgData name="Oleksandr Sich" userId="ce5181b74827622d" providerId="LiveId" clId="{64ABD62A-D359-45E1-A697-134CA162E683}" dt="2024-05-10T18:27:23.544" v="2141" actId="1076"/>
          <ac:picMkLst>
            <pc:docMk/>
            <pc:sldMk cId="2295947361" sldId="269"/>
            <ac:picMk id="3" creationId="{6CBD62E6-838B-8B23-0443-E0A81E8FB998}"/>
          </ac:picMkLst>
        </pc:picChg>
      </pc:sldChg>
      <pc:sldChg chg="modSp add mod setBg">
        <pc:chgData name="Oleksandr Sich" userId="ce5181b74827622d" providerId="LiveId" clId="{64ABD62A-D359-45E1-A697-134CA162E683}" dt="2024-05-10T18:07:54.251" v="2084" actId="27636"/>
        <pc:sldMkLst>
          <pc:docMk/>
          <pc:sldMk cId="2942473512" sldId="270"/>
        </pc:sldMkLst>
        <pc:spChg chg="mod">
          <ac:chgData name="Oleksandr Sich" userId="ce5181b74827622d" providerId="LiveId" clId="{64ABD62A-D359-45E1-A697-134CA162E683}" dt="2024-05-10T18:07:54.251" v="2084" actId="27636"/>
          <ac:spMkLst>
            <pc:docMk/>
            <pc:sldMk cId="2942473512" sldId="270"/>
            <ac:spMk id="4" creationId="{E3D72558-3113-A89A-277C-3F9A7B92094D}"/>
          </ac:spMkLst>
        </pc:spChg>
      </pc:sldChg>
      <pc:sldChg chg="addSp modSp add mod setBg">
        <pc:chgData name="Oleksandr Sich" userId="ce5181b74827622d" providerId="LiveId" clId="{64ABD62A-D359-45E1-A697-134CA162E683}" dt="2024-05-10T17:01:23.448" v="1043" actId="113"/>
        <pc:sldMkLst>
          <pc:docMk/>
          <pc:sldMk cId="336298005" sldId="271"/>
        </pc:sldMkLst>
        <pc:spChg chg="add mod">
          <ac:chgData name="Oleksandr Sich" userId="ce5181b74827622d" providerId="LiveId" clId="{64ABD62A-D359-45E1-A697-134CA162E683}" dt="2024-05-10T17:01:03.547" v="1041" actId="5793"/>
          <ac:spMkLst>
            <pc:docMk/>
            <pc:sldMk cId="336298005" sldId="271"/>
            <ac:spMk id="3" creationId="{005B6B49-8401-35EC-EBB3-2EAF75788F25}"/>
          </ac:spMkLst>
        </pc:spChg>
        <pc:spChg chg="mod">
          <ac:chgData name="Oleksandr Sich" userId="ce5181b74827622d" providerId="LiveId" clId="{64ABD62A-D359-45E1-A697-134CA162E683}" dt="2024-05-10T17:01:23.448" v="1043" actId="113"/>
          <ac:spMkLst>
            <pc:docMk/>
            <pc:sldMk cId="336298005" sldId="271"/>
            <ac:spMk id="4" creationId="{E3D72558-3113-A89A-277C-3F9A7B92094D}"/>
          </ac:spMkLst>
        </pc:spChg>
      </pc:sldChg>
      <pc:sldChg chg="addSp modSp add mod setBg">
        <pc:chgData name="Oleksandr Sich" userId="ce5181b74827622d" providerId="LiveId" clId="{64ABD62A-D359-45E1-A697-134CA162E683}" dt="2024-05-10T18:11:11.939" v="2103" actId="1076"/>
        <pc:sldMkLst>
          <pc:docMk/>
          <pc:sldMk cId="2102888192" sldId="272"/>
        </pc:sldMkLst>
        <pc:spChg chg="mod">
          <ac:chgData name="Oleksandr Sich" userId="ce5181b74827622d" providerId="LiveId" clId="{64ABD62A-D359-45E1-A697-134CA162E683}" dt="2024-05-10T17:04:20.259" v="1175" actId="2710"/>
          <ac:spMkLst>
            <pc:docMk/>
            <pc:sldMk cId="2102888192" sldId="272"/>
            <ac:spMk id="4" creationId="{E3D72558-3113-A89A-277C-3F9A7B92094D}"/>
          </ac:spMkLst>
        </pc:spChg>
        <pc:picChg chg="add mod">
          <ac:chgData name="Oleksandr Sich" userId="ce5181b74827622d" providerId="LiveId" clId="{64ABD62A-D359-45E1-A697-134CA162E683}" dt="2024-05-10T18:11:11.939" v="2103" actId="1076"/>
          <ac:picMkLst>
            <pc:docMk/>
            <pc:sldMk cId="2102888192" sldId="272"/>
            <ac:picMk id="3" creationId="{9B9D2B0A-FD98-BD8A-992F-CE20603644A8}"/>
          </ac:picMkLst>
        </pc:picChg>
      </pc:sldChg>
      <pc:sldChg chg="modSp add mod setBg">
        <pc:chgData name="Oleksandr Sich" userId="ce5181b74827622d" providerId="LiveId" clId="{64ABD62A-D359-45E1-A697-134CA162E683}" dt="2024-05-10T18:09:56.945" v="2094" actId="403"/>
        <pc:sldMkLst>
          <pc:docMk/>
          <pc:sldMk cId="3963316795" sldId="273"/>
        </pc:sldMkLst>
        <pc:spChg chg="mod">
          <ac:chgData name="Oleksandr Sich" userId="ce5181b74827622d" providerId="LiveId" clId="{64ABD62A-D359-45E1-A697-134CA162E683}" dt="2024-05-10T18:09:56.945" v="2094" actId="403"/>
          <ac:spMkLst>
            <pc:docMk/>
            <pc:sldMk cId="3963316795" sldId="273"/>
            <ac:spMk id="4" creationId="{E3D72558-3113-A89A-277C-3F9A7B92094D}"/>
          </ac:spMkLst>
        </pc:spChg>
      </pc:sldChg>
      <pc:sldChg chg="modSp add mod setBg">
        <pc:chgData name="Oleksandr Sich" userId="ce5181b74827622d" providerId="LiveId" clId="{64ABD62A-D359-45E1-A697-134CA162E683}" dt="2024-05-10T18:10:05.829" v="2097" actId="403"/>
        <pc:sldMkLst>
          <pc:docMk/>
          <pc:sldMk cId="3251205092" sldId="274"/>
        </pc:sldMkLst>
        <pc:spChg chg="mod">
          <ac:chgData name="Oleksandr Sich" userId="ce5181b74827622d" providerId="LiveId" clId="{64ABD62A-D359-45E1-A697-134CA162E683}" dt="2024-05-10T18:10:05.829" v="2097" actId="403"/>
          <ac:spMkLst>
            <pc:docMk/>
            <pc:sldMk cId="3251205092" sldId="274"/>
            <ac:spMk id="4" creationId="{E3D72558-3113-A89A-277C-3F9A7B92094D}"/>
          </ac:spMkLst>
        </pc:spChg>
      </pc:sldChg>
      <pc:sldChg chg="modSp add mod setBg">
        <pc:chgData name="Oleksandr Sich" userId="ce5181b74827622d" providerId="LiveId" clId="{64ABD62A-D359-45E1-A697-134CA162E683}" dt="2024-05-10T18:10:17.247" v="2100" actId="27636"/>
        <pc:sldMkLst>
          <pc:docMk/>
          <pc:sldMk cId="1566715646" sldId="275"/>
        </pc:sldMkLst>
        <pc:spChg chg="mod">
          <ac:chgData name="Oleksandr Sich" userId="ce5181b74827622d" providerId="LiveId" clId="{64ABD62A-D359-45E1-A697-134CA162E683}" dt="2024-05-10T18:10:17.247" v="2100" actId="27636"/>
          <ac:spMkLst>
            <pc:docMk/>
            <pc:sldMk cId="1566715646" sldId="275"/>
            <ac:spMk id="4" creationId="{E3D72558-3113-A89A-277C-3F9A7B92094D}"/>
          </ac:spMkLst>
        </pc:spChg>
      </pc:sldChg>
      <pc:sldChg chg="addSp modSp add mod setBg">
        <pc:chgData name="Oleksandr Sich" userId="ce5181b74827622d" providerId="LiveId" clId="{64ABD62A-D359-45E1-A697-134CA162E683}" dt="2024-05-10T18:12:03.267" v="2107" actId="1076"/>
        <pc:sldMkLst>
          <pc:docMk/>
          <pc:sldMk cId="4264098123" sldId="276"/>
        </pc:sldMkLst>
        <pc:spChg chg="mod">
          <ac:chgData name="Oleksandr Sich" userId="ce5181b74827622d" providerId="LiveId" clId="{64ABD62A-D359-45E1-A697-134CA162E683}" dt="2024-05-10T17:10:08.569" v="1297" actId="1076"/>
          <ac:spMkLst>
            <pc:docMk/>
            <pc:sldMk cId="4264098123" sldId="276"/>
            <ac:spMk id="4" creationId="{E3D72558-3113-A89A-277C-3F9A7B92094D}"/>
          </ac:spMkLst>
        </pc:spChg>
        <pc:picChg chg="add mod">
          <ac:chgData name="Oleksandr Sich" userId="ce5181b74827622d" providerId="LiveId" clId="{64ABD62A-D359-45E1-A697-134CA162E683}" dt="2024-05-10T18:12:03.267" v="2107" actId="1076"/>
          <ac:picMkLst>
            <pc:docMk/>
            <pc:sldMk cId="4264098123" sldId="276"/>
            <ac:picMk id="3" creationId="{3D9A5C33-8257-7BFF-C421-01B5D69AEB91}"/>
          </ac:picMkLst>
        </pc:picChg>
      </pc:sldChg>
      <pc:sldChg chg="addSp modSp add mod setBg">
        <pc:chgData name="Oleksandr Sich" userId="ce5181b74827622d" providerId="LiveId" clId="{64ABD62A-D359-45E1-A697-134CA162E683}" dt="2024-05-10T18:20:54.017" v="2112" actId="1076"/>
        <pc:sldMkLst>
          <pc:docMk/>
          <pc:sldMk cId="2295989714" sldId="277"/>
        </pc:sldMkLst>
        <pc:spChg chg="mod">
          <ac:chgData name="Oleksandr Sich" userId="ce5181b74827622d" providerId="LiveId" clId="{64ABD62A-D359-45E1-A697-134CA162E683}" dt="2024-05-10T18:12:11.747" v="2108" actId="14100"/>
          <ac:spMkLst>
            <pc:docMk/>
            <pc:sldMk cId="2295989714" sldId="277"/>
            <ac:spMk id="4" creationId="{E3D72558-3113-A89A-277C-3F9A7B92094D}"/>
          </ac:spMkLst>
        </pc:spChg>
        <pc:picChg chg="add mod">
          <ac:chgData name="Oleksandr Sich" userId="ce5181b74827622d" providerId="LiveId" clId="{64ABD62A-D359-45E1-A697-134CA162E683}" dt="2024-05-10T18:20:54.017" v="2112" actId="1076"/>
          <ac:picMkLst>
            <pc:docMk/>
            <pc:sldMk cId="2295989714" sldId="277"/>
            <ac:picMk id="3" creationId="{E2CE3B9E-B36E-866B-45CA-D82BC4747CAE}"/>
          </ac:picMkLst>
        </pc:picChg>
      </pc:sldChg>
      <pc:sldChg chg="addSp modSp add mod setBg">
        <pc:chgData name="Oleksandr Sich" userId="ce5181b74827622d" providerId="LiveId" clId="{64ABD62A-D359-45E1-A697-134CA162E683}" dt="2024-05-10T18:21:19.697" v="2114" actId="1076"/>
        <pc:sldMkLst>
          <pc:docMk/>
          <pc:sldMk cId="474816527" sldId="278"/>
        </pc:sldMkLst>
        <pc:spChg chg="mod">
          <ac:chgData name="Oleksandr Sich" userId="ce5181b74827622d" providerId="LiveId" clId="{64ABD62A-D359-45E1-A697-134CA162E683}" dt="2024-05-10T17:17:14.639" v="1361" actId="1076"/>
          <ac:spMkLst>
            <pc:docMk/>
            <pc:sldMk cId="474816527" sldId="278"/>
            <ac:spMk id="4" creationId="{E3D72558-3113-A89A-277C-3F9A7B92094D}"/>
          </ac:spMkLst>
        </pc:spChg>
        <pc:picChg chg="add mod">
          <ac:chgData name="Oleksandr Sich" userId="ce5181b74827622d" providerId="LiveId" clId="{64ABD62A-D359-45E1-A697-134CA162E683}" dt="2024-05-10T18:21:19.697" v="2114" actId="1076"/>
          <ac:picMkLst>
            <pc:docMk/>
            <pc:sldMk cId="474816527" sldId="278"/>
            <ac:picMk id="3" creationId="{5C8AF90B-B9CB-D1D0-64B6-7F19817FC530}"/>
          </ac:picMkLst>
        </pc:picChg>
      </pc:sldChg>
      <pc:sldChg chg="addSp modSp add mod setBg">
        <pc:chgData name="Oleksandr Sich" userId="ce5181b74827622d" providerId="LiveId" clId="{64ABD62A-D359-45E1-A697-134CA162E683}" dt="2024-05-10T18:28:50.199" v="2145" actId="1076"/>
        <pc:sldMkLst>
          <pc:docMk/>
          <pc:sldMk cId="3390450548" sldId="279"/>
        </pc:sldMkLst>
        <pc:spChg chg="mod">
          <ac:chgData name="Oleksandr Sich" userId="ce5181b74827622d" providerId="LiveId" clId="{64ABD62A-D359-45E1-A697-134CA162E683}" dt="2024-05-10T17:26:45.193" v="1538" actId="14100"/>
          <ac:spMkLst>
            <pc:docMk/>
            <pc:sldMk cId="3390450548" sldId="279"/>
            <ac:spMk id="4" creationId="{E3D72558-3113-A89A-277C-3F9A7B92094D}"/>
          </ac:spMkLst>
        </pc:spChg>
        <pc:picChg chg="add mod">
          <ac:chgData name="Oleksandr Sich" userId="ce5181b74827622d" providerId="LiveId" clId="{64ABD62A-D359-45E1-A697-134CA162E683}" dt="2024-05-10T18:28:50.199" v="2145" actId="1076"/>
          <ac:picMkLst>
            <pc:docMk/>
            <pc:sldMk cId="3390450548" sldId="279"/>
            <ac:picMk id="3" creationId="{DCBBD1B3-FC36-8791-75F2-DC971EB98AC1}"/>
          </ac:picMkLst>
        </pc:picChg>
      </pc:sldChg>
      <pc:sldChg chg="addSp modSp add mod setBg">
        <pc:chgData name="Oleksandr Sich" userId="ce5181b74827622d" providerId="LiveId" clId="{64ABD62A-D359-45E1-A697-134CA162E683}" dt="2024-05-10T18:30:37.167" v="2149" actId="1076"/>
        <pc:sldMkLst>
          <pc:docMk/>
          <pc:sldMk cId="3450698948" sldId="280"/>
        </pc:sldMkLst>
        <pc:spChg chg="mod">
          <ac:chgData name="Oleksandr Sich" userId="ce5181b74827622d" providerId="LiveId" clId="{64ABD62A-D359-45E1-A697-134CA162E683}" dt="2024-05-10T17:28:56.591" v="1586" actId="113"/>
          <ac:spMkLst>
            <pc:docMk/>
            <pc:sldMk cId="3450698948" sldId="280"/>
            <ac:spMk id="4" creationId="{E3D72558-3113-A89A-277C-3F9A7B92094D}"/>
          </ac:spMkLst>
        </pc:spChg>
        <pc:picChg chg="add mod">
          <ac:chgData name="Oleksandr Sich" userId="ce5181b74827622d" providerId="LiveId" clId="{64ABD62A-D359-45E1-A697-134CA162E683}" dt="2024-05-10T18:30:37.167" v="2149" actId="1076"/>
          <ac:picMkLst>
            <pc:docMk/>
            <pc:sldMk cId="3450698948" sldId="280"/>
            <ac:picMk id="3" creationId="{6FFE4E8D-FD74-1915-4AB9-9D4FB66A293A}"/>
          </ac:picMkLst>
        </pc:picChg>
      </pc:sldChg>
      <pc:sldChg chg="addSp delSp modSp add mod setBg">
        <pc:chgData name="Oleksandr Sich" userId="ce5181b74827622d" providerId="LiveId" clId="{64ABD62A-D359-45E1-A697-134CA162E683}" dt="2024-05-10T18:31:43.455" v="2155" actId="1076"/>
        <pc:sldMkLst>
          <pc:docMk/>
          <pc:sldMk cId="2963743295" sldId="281"/>
        </pc:sldMkLst>
        <pc:spChg chg="mod">
          <ac:chgData name="Oleksandr Sich" userId="ce5181b74827622d" providerId="LiveId" clId="{64ABD62A-D359-45E1-A697-134CA162E683}" dt="2024-05-10T17:32:51.635" v="1602" actId="1076"/>
          <ac:spMkLst>
            <pc:docMk/>
            <pc:sldMk cId="2963743295" sldId="281"/>
            <ac:spMk id="4" creationId="{E3D72558-3113-A89A-277C-3F9A7B92094D}"/>
          </ac:spMkLst>
        </pc:spChg>
        <pc:graphicFrameChg chg="add del mod">
          <ac:chgData name="Oleksandr Sich" userId="ce5181b74827622d" providerId="LiveId" clId="{64ABD62A-D359-45E1-A697-134CA162E683}" dt="2024-05-10T18:31:11.023" v="2151" actId="478"/>
          <ac:graphicFrameMkLst>
            <pc:docMk/>
            <pc:sldMk cId="2963743295" sldId="281"/>
            <ac:graphicFrameMk id="2" creationId="{7C040B3F-6CD2-67D9-681B-2E7A98C60035}"/>
          </ac:graphicFrameMkLst>
        </pc:graphicFrameChg>
        <pc:picChg chg="add mod">
          <ac:chgData name="Oleksandr Sich" userId="ce5181b74827622d" providerId="LiveId" clId="{64ABD62A-D359-45E1-A697-134CA162E683}" dt="2024-05-10T18:31:43.455" v="2155" actId="1076"/>
          <ac:picMkLst>
            <pc:docMk/>
            <pc:sldMk cId="2963743295" sldId="281"/>
            <ac:picMk id="5" creationId="{08CE833D-B7D5-D3B8-BB8B-5B895FDAC6B4}"/>
          </ac:picMkLst>
        </pc:picChg>
      </pc:sldChg>
      <pc:sldChg chg="addSp modSp add mod setBg">
        <pc:chgData name="Oleksandr Sich" userId="ce5181b74827622d" providerId="LiveId" clId="{64ABD62A-D359-45E1-A697-134CA162E683}" dt="2024-05-10T18:32:24.423" v="2157" actId="1076"/>
        <pc:sldMkLst>
          <pc:docMk/>
          <pc:sldMk cId="443520172" sldId="282"/>
        </pc:sldMkLst>
        <pc:spChg chg="mod">
          <ac:chgData name="Oleksandr Sich" userId="ce5181b74827622d" providerId="LiveId" clId="{64ABD62A-D359-45E1-A697-134CA162E683}" dt="2024-05-10T17:33:35.427" v="1619" actId="1076"/>
          <ac:spMkLst>
            <pc:docMk/>
            <pc:sldMk cId="443520172" sldId="282"/>
            <ac:spMk id="4" creationId="{E3D72558-3113-A89A-277C-3F9A7B92094D}"/>
          </ac:spMkLst>
        </pc:spChg>
        <pc:picChg chg="add mod">
          <ac:chgData name="Oleksandr Sich" userId="ce5181b74827622d" providerId="LiveId" clId="{64ABD62A-D359-45E1-A697-134CA162E683}" dt="2024-05-10T18:32:24.423" v="2157" actId="1076"/>
          <ac:picMkLst>
            <pc:docMk/>
            <pc:sldMk cId="443520172" sldId="282"/>
            <ac:picMk id="3" creationId="{8326C2AF-0966-B3D7-9002-7B06D69D3E81}"/>
          </ac:picMkLst>
        </pc:picChg>
      </pc:sldChg>
      <pc:sldChg chg="modSp add mod setBg">
        <pc:chgData name="Oleksandr Sich" userId="ce5181b74827622d" providerId="LiveId" clId="{64ABD62A-D359-45E1-A697-134CA162E683}" dt="2024-05-10T18:32:33.818" v="2159" actId="403"/>
        <pc:sldMkLst>
          <pc:docMk/>
          <pc:sldMk cId="2704572816" sldId="283"/>
        </pc:sldMkLst>
        <pc:spChg chg="mod">
          <ac:chgData name="Oleksandr Sich" userId="ce5181b74827622d" providerId="LiveId" clId="{64ABD62A-D359-45E1-A697-134CA162E683}" dt="2024-05-10T18:32:33.818" v="2159" actId="403"/>
          <ac:spMkLst>
            <pc:docMk/>
            <pc:sldMk cId="2704572816" sldId="283"/>
            <ac:spMk id="4" creationId="{E3D72558-3113-A89A-277C-3F9A7B92094D}"/>
          </ac:spMkLst>
        </pc:spChg>
      </pc:sldChg>
      <pc:sldChg chg="addSp delSp modSp add mod setBg">
        <pc:chgData name="Oleksandr Sich" userId="ce5181b74827622d" providerId="LiveId" clId="{64ABD62A-D359-45E1-A697-134CA162E683}" dt="2024-05-10T18:32:38.041" v="2161" actId="27636"/>
        <pc:sldMkLst>
          <pc:docMk/>
          <pc:sldMk cId="1629927971" sldId="284"/>
        </pc:sldMkLst>
        <pc:spChg chg="add del mod">
          <ac:chgData name="Oleksandr Sich" userId="ce5181b74827622d" providerId="LiveId" clId="{64ABD62A-D359-45E1-A697-134CA162E683}" dt="2024-05-10T17:37:08" v="1683"/>
          <ac:spMkLst>
            <pc:docMk/>
            <pc:sldMk cId="1629927971" sldId="284"/>
            <ac:spMk id="3" creationId="{68D306B9-8FB9-767A-E8E9-1141A2CAB3B9}"/>
          </ac:spMkLst>
        </pc:spChg>
        <pc:spChg chg="mod">
          <ac:chgData name="Oleksandr Sich" userId="ce5181b74827622d" providerId="LiveId" clId="{64ABD62A-D359-45E1-A697-134CA162E683}" dt="2024-05-10T18:32:38.041" v="2161" actId="27636"/>
          <ac:spMkLst>
            <pc:docMk/>
            <pc:sldMk cId="1629927971" sldId="284"/>
            <ac:spMk id="4" creationId="{E3D72558-3113-A89A-277C-3F9A7B92094D}"/>
          </ac:spMkLst>
        </pc:spChg>
      </pc:sldChg>
      <pc:sldChg chg="addSp modSp add mod setBg">
        <pc:chgData name="Oleksandr Sich" userId="ce5181b74827622d" providerId="LiveId" clId="{64ABD62A-D359-45E1-A697-134CA162E683}" dt="2024-05-10T18:33:51.237" v="2170" actId="14100"/>
        <pc:sldMkLst>
          <pc:docMk/>
          <pc:sldMk cId="2636740450" sldId="285"/>
        </pc:sldMkLst>
        <pc:spChg chg="mod">
          <ac:chgData name="Oleksandr Sich" userId="ce5181b74827622d" providerId="LiveId" clId="{64ABD62A-D359-45E1-A697-134CA162E683}" dt="2024-05-10T17:37:56.909" v="1703" actId="27636"/>
          <ac:spMkLst>
            <pc:docMk/>
            <pc:sldMk cId="2636740450" sldId="285"/>
            <ac:spMk id="4" creationId="{E3D72558-3113-A89A-277C-3F9A7B92094D}"/>
          </ac:spMkLst>
        </pc:spChg>
        <pc:picChg chg="add mod">
          <ac:chgData name="Oleksandr Sich" userId="ce5181b74827622d" providerId="LiveId" clId="{64ABD62A-D359-45E1-A697-134CA162E683}" dt="2024-05-10T18:33:36.262" v="2166" actId="1076"/>
          <ac:picMkLst>
            <pc:docMk/>
            <pc:sldMk cId="2636740450" sldId="285"/>
            <ac:picMk id="3" creationId="{11101AAA-9F00-4A4C-82E2-99D3C64D2654}"/>
          </ac:picMkLst>
        </pc:picChg>
        <pc:picChg chg="add mod">
          <ac:chgData name="Oleksandr Sich" userId="ce5181b74827622d" providerId="LiveId" clId="{64ABD62A-D359-45E1-A697-134CA162E683}" dt="2024-05-10T18:33:51.237" v="2170" actId="14100"/>
          <ac:picMkLst>
            <pc:docMk/>
            <pc:sldMk cId="2636740450" sldId="285"/>
            <ac:picMk id="6" creationId="{214657DF-FAA7-114D-7657-1CB57230ACD3}"/>
          </ac:picMkLst>
        </pc:picChg>
      </pc:sldChg>
      <pc:sldChg chg="modSp add mod setBg">
        <pc:chgData name="Oleksandr Sich" userId="ce5181b74827622d" providerId="LiveId" clId="{64ABD62A-D359-45E1-A697-134CA162E683}" dt="2024-05-10T18:34:02.872" v="2177" actId="27636"/>
        <pc:sldMkLst>
          <pc:docMk/>
          <pc:sldMk cId="1705468666" sldId="286"/>
        </pc:sldMkLst>
        <pc:spChg chg="mod">
          <ac:chgData name="Oleksandr Sich" userId="ce5181b74827622d" providerId="LiveId" clId="{64ABD62A-D359-45E1-A697-134CA162E683}" dt="2024-05-10T18:34:02.872" v="2177" actId="27636"/>
          <ac:spMkLst>
            <pc:docMk/>
            <pc:sldMk cId="1705468666" sldId="286"/>
            <ac:spMk id="4" creationId="{E3D72558-3113-A89A-277C-3F9A7B92094D}"/>
          </ac:spMkLst>
        </pc:spChg>
      </pc:sldChg>
      <pc:sldChg chg="modSp add mod setBg">
        <pc:chgData name="Oleksandr Sich" userId="ce5181b74827622d" providerId="LiveId" clId="{64ABD62A-D359-45E1-A697-134CA162E683}" dt="2024-05-10T17:40:51.169" v="1763" actId="27636"/>
        <pc:sldMkLst>
          <pc:docMk/>
          <pc:sldMk cId="3231838912" sldId="287"/>
        </pc:sldMkLst>
        <pc:spChg chg="mod">
          <ac:chgData name="Oleksandr Sich" userId="ce5181b74827622d" providerId="LiveId" clId="{64ABD62A-D359-45E1-A697-134CA162E683}" dt="2024-05-10T17:40:51.169" v="1763" actId="27636"/>
          <ac:spMkLst>
            <pc:docMk/>
            <pc:sldMk cId="3231838912" sldId="287"/>
            <ac:spMk id="4" creationId="{E3D72558-3113-A89A-277C-3F9A7B92094D}"/>
          </ac:spMkLst>
        </pc:spChg>
      </pc:sldChg>
      <pc:sldChg chg="addSp delSp modSp add mod setBg">
        <pc:chgData name="Oleksandr Sich" userId="ce5181b74827622d" providerId="LiveId" clId="{64ABD62A-D359-45E1-A697-134CA162E683}" dt="2024-05-10T17:48:04.333" v="1857" actId="123"/>
        <pc:sldMkLst>
          <pc:docMk/>
          <pc:sldMk cId="3135644863" sldId="288"/>
        </pc:sldMkLst>
        <pc:spChg chg="mod">
          <ac:chgData name="Oleksandr Sich" userId="ce5181b74827622d" providerId="LiveId" clId="{64ABD62A-D359-45E1-A697-134CA162E683}" dt="2024-05-10T17:48:04.333" v="1857" actId="123"/>
          <ac:spMkLst>
            <pc:docMk/>
            <pc:sldMk cId="3135644863" sldId="288"/>
            <ac:spMk id="4" creationId="{E3D72558-3113-A89A-277C-3F9A7B92094D}"/>
          </ac:spMkLst>
        </pc:spChg>
        <pc:graphicFrameChg chg="add del mod modGraphic">
          <ac:chgData name="Oleksandr Sich" userId="ce5181b74827622d" providerId="LiveId" clId="{64ABD62A-D359-45E1-A697-134CA162E683}" dt="2024-05-10T17:43:34.451" v="1792" actId="478"/>
          <ac:graphicFrameMkLst>
            <pc:docMk/>
            <pc:sldMk cId="3135644863" sldId="288"/>
            <ac:graphicFrameMk id="2" creationId="{9746CD4D-73F4-6FB9-6CB8-AD3670D1823F}"/>
          </ac:graphicFrameMkLst>
        </pc:graphicFrameChg>
        <pc:graphicFrameChg chg="add mod modGraphic">
          <ac:chgData name="Oleksandr Sich" userId="ce5181b74827622d" providerId="LiveId" clId="{64ABD62A-D359-45E1-A697-134CA162E683}" dt="2024-05-10T17:47:12.136" v="1845" actId="14100"/>
          <ac:graphicFrameMkLst>
            <pc:docMk/>
            <pc:sldMk cId="3135644863" sldId="288"/>
            <ac:graphicFrameMk id="3" creationId="{33AFA51A-DAB2-89A9-7B81-16E6455E1300}"/>
          </ac:graphicFrameMkLst>
        </pc:graphicFrameChg>
      </pc:sldChg>
      <pc:sldChg chg="addSp modSp add mod setBg">
        <pc:chgData name="Oleksandr Sich" userId="ce5181b74827622d" providerId="LiveId" clId="{64ABD62A-D359-45E1-A697-134CA162E683}" dt="2024-05-10T18:34:33.613" v="2181" actId="1076"/>
        <pc:sldMkLst>
          <pc:docMk/>
          <pc:sldMk cId="1714801169" sldId="289"/>
        </pc:sldMkLst>
        <pc:spChg chg="mod">
          <ac:chgData name="Oleksandr Sich" userId="ce5181b74827622d" providerId="LiveId" clId="{64ABD62A-D359-45E1-A697-134CA162E683}" dt="2024-05-10T17:48:53.200" v="1872" actId="1076"/>
          <ac:spMkLst>
            <pc:docMk/>
            <pc:sldMk cId="1714801169" sldId="289"/>
            <ac:spMk id="4" creationId="{E3D72558-3113-A89A-277C-3F9A7B92094D}"/>
          </ac:spMkLst>
        </pc:spChg>
        <pc:picChg chg="add mod">
          <ac:chgData name="Oleksandr Sich" userId="ce5181b74827622d" providerId="LiveId" clId="{64ABD62A-D359-45E1-A697-134CA162E683}" dt="2024-05-10T18:34:33.613" v="2181" actId="1076"/>
          <ac:picMkLst>
            <pc:docMk/>
            <pc:sldMk cId="1714801169" sldId="289"/>
            <ac:picMk id="3" creationId="{E06D7D67-B0B2-AD3C-8CC0-D3D8567B6A0D}"/>
          </ac:picMkLst>
        </pc:picChg>
      </pc:sldChg>
      <pc:sldChg chg="addSp modSp add mod setBg">
        <pc:chgData name="Oleksandr Sich" userId="ce5181b74827622d" providerId="LiveId" clId="{64ABD62A-D359-45E1-A697-134CA162E683}" dt="2024-05-10T18:35:06.734" v="2185" actId="1076"/>
        <pc:sldMkLst>
          <pc:docMk/>
          <pc:sldMk cId="4196441482" sldId="290"/>
        </pc:sldMkLst>
        <pc:spChg chg="mod">
          <ac:chgData name="Oleksandr Sich" userId="ce5181b74827622d" providerId="LiveId" clId="{64ABD62A-D359-45E1-A697-134CA162E683}" dt="2024-05-10T17:54:41.262" v="1881" actId="403"/>
          <ac:spMkLst>
            <pc:docMk/>
            <pc:sldMk cId="4196441482" sldId="290"/>
            <ac:spMk id="4" creationId="{E3D72558-3113-A89A-277C-3F9A7B92094D}"/>
          </ac:spMkLst>
        </pc:spChg>
        <pc:picChg chg="add mod">
          <ac:chgData name="Oleksandr Sich" userId="ce5181b74827622d" providerId="LiveId" clId="{64ABD62A-D359-45E1-A697-134CA162E683}" dt="2024-05-10T18:35:06.734" v="2185" actId="1076"/>
          <ac:picMkLst>
            <pc:docMk/>
            <pc:sldMk cId="4196441482" sldId="290"/>
            <ac:picMk id="3" creationId="{DF2CD6F4-C346-2DD0-B258-72476C84E6D8}"/>
          </ac:picMkLst>
        </pc:picChg>
      </pc:sldChg>
      <pc:sldChg chg="addSp modSp add mod setBg">
        <pc:chgData name="Oleksandr Sich" userId="ce5181b74827622d" providerId="LiveId" clId="{64ABD62A-D359-45E1-A697-134CA162E683}" dt="2024-05-10T18:36:24.372" v="2195" actId="1076"/>
        <pc:sldMkLst>
          <pc:docMk/>
          <pc:sldMk cId="3776823256" sldId="291"/>
        </pc:sldMkLst>
        <pc:spChg chg="mod">
          <ac:chgData name="Oleksandr Sich" userId="ce5181b74827622d" providerId="LiveId" clId="{64ABD62A-D359-45E1-A697-134CA162E683}" dt="2024-05-10T18:35:56.751" v="2191" actId="20577"/>
          <ac:spMkLst>
            <pc:docMk/>
            <pc:sldMk cId="3776823256" sldId="291"/>
            <ac:spMk id="4" creationId="{E3D72558-3113-A89A-277C-3F9A7B92094D}"/>
          </ac:spMkLst>
        </pc:spChg>
        <pc:picChg chg="add mod">
          <ac:chgData name="Oleksandr Sich" userId="ce5181b74827622d" providerId="LiveId" clId="{64ABD62A-D359-45E1-A697-134CA162E683}" dt="2024-05-10T18:36:24.372" v="2195" actId="1076"/>
          <ac:picMkLst>
            <pc:docMk/>
            <pc:sldMk cId="3776823256" sldId="291"/>
            <ac:picMk id="3" creationId="{3CD58ADB-D373-6917-85A8-6976D39F52E9}"/>
          </ac:picMkLst>
        </pc:picChg>
      </pc:sldChg>
      <pc:sldChg chg="addSp modSp add mod setBg">
        <pc:chgData name="Oleksandr Sich" userId="ce5181b74827622d" providerId="LiveId" clId="{64ABD62A-D359-45E1-A697-134CA162E683}" dt="2024-05-10T18:37:15.579" v="2204" actId="1076"/>
        <pc:sldMkLst>
          <pc:docMk/>
          <pc:sldMk cId="1156372352" sldId="292"/>
        </pc:sldMkLst>
        <pc:spChg chg="mod">
          <ac:chgData name="Oleksandr Sich" userId="ce5181b74827622d" providerId="LiveId" clId="{64ABD62A-D359-45E1-A697-134CA162E683}" dt="2024-05-10T17:57:13.801" v="1978" actId="115"/>
          <ac:spMkLst>
            <pc:docMk/>
            <pc:sldMk cId="1156372352" sldId="292"/>
            <ac:spMk id="4" creationId="{E3D72558-3113-A89A-277C-3F9A7B92094D}"/>
          </ac:spMkLst>
        </pc:spChg>
        <pc:picChg chg="add mod">
          <ac:chgData name="Oleksandr Sich" userId="ce5181b74827622d" providerId="LiveId" clId="{64ABD62A-D359-45E1-A697-134CA162E683}" dt="2024-05-10T18:37:15.579" v="2204" actId="1076"/>
          <ac:picMkLst>
            <pc:docMk/>
            <pc:sldMk cId="1156372352" sldId="292"/>
            <ac:picMk id="3" creationId="{0DDE1071-C75E-CF1E-2704-DBCE3C7D21A6}"/>
          </ac:picMkLst>
        </pc:picChg>
      </pc:sldChg>
      <pc:sldChg chg="modSp add mod setBg">
        <pc:chgData name="Oleksandr Sich" userId="ce5181b74827622d" providerId="LiveId" clId="{64ABD62A-D359-45E1-A697-134CA162E683}" dt="2024-05-10T18:36:43.606" v="2198" actId="255"/>
        <pc:sldMkLst>
          <pc:docMk/>
          <pc:sldMk cId="4278709348" sldId="293"/>
        </pc:sldMkLst>
        <pc:spChg chg="mod">
          <ac:chgData name="Oleksandr Sich" userId="ce5181b74827622d" providerId="LiveId" clId="{64ABD62A-D359-45E1-A697-134CA162E683}" dt="2024-05-10T18:36:43.606" v="2198" actId="255"/>
          <ac:spMkLst>
            <pc:docMk/>
            <pc:sldMk cId="4278709348" sldId="293"/>
            <ac:spMk id="4" creationId="{E3D72558-3113-A89A-277C-3F9A7B92094D}"/>
          </ac:spMkLst>
        </pc:spChg>
      </pc:sldChg>
      <pc:sldChg chg="add del setBg">
        <pc:chgData name="Oleksandr Sich" userId="ce5181b74827622d" providerId="LiveId" clId="{64ABD62A-D359-45E1-A697-134CA162E683}" dt="2024-05-10T18:01:03.995" v="2039" actId="47"/>
        <pc:sldMkLst>
          <pc:docMk/>
          <pc:sldMk cId="554168232" sldId="294"/>
        </pc:sldMkLst>
      </pc:sldChg>
      <pc:sldChg chg="add del setBg">
        <pc:chgData name="Oleksandr Sich" userId="ce5181b74827622d" providerId="LiveId" clId="{64ABD62A-D359-45E1-A697-134CA162E683}" dt="2024-05-10T18:01:03.504" v="2038" actId="47"/>
        <pc:sldMkLst>
          <pc:docMk/>
          <pc:sldMk cId="286014118" sldId="2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7E2F5B-0C62-D624-2552-B19BB6CD09FF}"/>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xmlns="" id="{2D7326B7-1F65-5FE7-32B5-C6743279D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xmlns="" id="{5A8AC33B-FF89-62A2-4576-70B53F3A9497}"/>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91276BB9-F9AD-C94A-7F75-1092A93E61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6D061413-2418-0CE6-EF18-64505CD34E95}"/>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203245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8F81FF-2C0C-977F-2270-739DE8F3EA1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F51852D2-CE66-D9E8-401E-16CE8930F1E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0AAE72FC-791C-CC2F-3504-1C4C2A02B0C7}"/>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D2403162-2561-9C08-2885-73976EE2703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AE42088B-E480-3B84-CEE2-E96BA07F6257}"/>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227893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xmlns="" id="{88781499-8DA0-A68D-9EC7-3C07A5B59BBF}"/>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68A6BDF1-7FAB-0860-5C5C-DCF5BD2CD9D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05F0A626-CA2C-E5E7-BE06-C5FB964521FB}"/>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A3335B74-6260-C07B-F76C-F1F9C2A3C23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DD9A908B-4E0B-C1FD-DF15-C6DFB9F5A459}"/>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143771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32F27D-FD66-E42F-BBD9-2CF510249B6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16260757-4FC4-5AC4-CE81-A4F76AD6B953}"/>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E4D632F9-D635-1BAF-01DC-B9A184A1BA4E}"/>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2A1D2F11-A1DB-547D-72B6-0F47D81A0EE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89AB9D71-479A-B436-AA54-DA84A588B102}"/>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330515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2D7EF1-2D7F-1923-DE82-31BBC0ED05B4}"/>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581032D3-EB7D-C11D-416E-42DEF2088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xmlns="" id="{C35C7DD9-1B4C-5F04-8E4D-46C4F03AD57D}"/>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CEAD30CF-F5BB-2C04-C256-F9142A83D4C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7B08BAF0-84EC-DDA2-9E3C-C4EEE960201C}"/>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117376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6C403A-30B6-7E36-4358-D55EDA911E3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8B301316-406E-5C28-931E-D99C67182DD6}"/>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xmlns="" id="{D348F795-3B55-75AA-E01F-6EB034B3195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xmlns="" id="{35F9B7BB-B681-A226-F1BB-B10F5BE0298E}"/>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959135F8-10AB-A118-550E-433EF7BDDF8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1DBB3C01-DC34-DEFB-BC78-CB8A1BDCEEAC}"/>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54275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DE432E-DD3E-DAB7-A556-28AD1242FCE7}"/>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40347C76-4FD4-E2E0-C679-AB61268BE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xmlns="" id="{5C4A486F-A239-410A-C0F5-68F89AEBA5C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xmlns="" id="{8C45EEF9-AA67-6FDB-3CC7-DCAAB3D5C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xmlns="" id="{53EFACA5-34CE-E852-C403-C94DCCF0568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xmlns="" id="{46C7A1EC-060A-4B10-FF01-30845E477BB7}"/>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8" name="Місце для нижнього колонтитула 7">
            <a:extLst>
              <a:ext uri="{FF2B5EF4-FFF2-40B4-BE49-F238E27FC236}">
                <a16:creationId xmlns:a16="http://schemas.microsoft.com/office/drawing/2014/main" xmlns="" id="{CB590DEA-89A4-6C69-3548-B38941A9BA2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xmlns="" id="{AE3A9776-6AF1-3B57-24CE-E2D615F5A9C2}"/>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58807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574BBD-4CFE-8DB4-767C-66DAA247750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xmlns="" id="{36DB24D8-1144-5CC9-7F13-0DAF5BAC5775}"/>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4" name="Місце для нижнього колонтитула 3">
            <a:extLst>
              <a:ext uri="{FF2B5EF4-FFF2-40B4-BE49-F238E27FC236}">
                <a16:creationId xmlns:a16="http://schemas.microsoft.com/office/drawing/2014/main" xmlns="" id="{A40F3F71-EE37-BBB7-E4E3-C31AA76E720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xmlns="" id="{226A4804-CAD3-6824-6460-B373C9640235}"/>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335163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xmlns="" id="{D078C1DD-02AE-C3B5-45BB-FD5A12E432F7}"/>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3" name="Місце для нижнього колонтитула 2">
            <a:extLst>
              <a:ext uri="{FF2B5EF4-FFF2-40B4-BE49-F238E27FC236}">
                <a16:creationId xmlns:a16="http://schemas.microsoft.com/office/drawing/2014/main" xmlns="" id="{B78185BF-E958-B952-C5FA-791B7C4CC703}"/>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xmlns="" id="{65DD01DC-5A4A-A538-21B8-D6A1B0132AE0}"/>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131740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3D7856-5357-6B74-239D-0125A2A579F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ABCD7DFE-49D6-DCDD-66DA-DD25E3F27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xmlns="" id="{6287692E-2C4B-B72D-15FF-F5BDBF505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938800D6-1018-CEA6-F432-005706633334}"/>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D5232E6A-D800-AF21-EF97-7C8CE6AE376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E00761F0-DE49-7B05-C267-19E27F26622F}"/>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399139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DD5541-9DEE-F0AA-D41C-1BA2330E841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xmlns="" id="{D04BE087-4469-7BAD-6D6C-D26AD53C8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xmlns="" id="{F7D21420-6B22-2C6A-D957-5EF48065C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9BF1C0D3-07CE-967F-2419-8F94CF3C4FCC}"/>
              </a:ext>
            </a:extLst>
          </p:cNvPr>
          <p:cNvSpPr>
            <a:spLocks noGrp="1"/>
          </p:cNvSpPr>
          <p:nvPr>
            <p:ph type="dt" sz="half" idx="10"/>
          </p:nvPr>
        </p:nvSpPr>
        <p:spPr/>
        <p:txBody>
          <a:bodyPr/>
          <a:lstStyle/>
          <a:p>
            <a:fld id="{844F8097-A761-46E1-8516-C54DD864BF03}"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993B1A76-8D5E-C42B-DC32-BF7BE91F8D0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756025A6-ACD6-80E5-29C6-0DAEDF668768}"/>
              </a:ext>
            </a:extLst>
          </p:cNvPr>
          <p:cNvSpPr>
            <a:spLocks noGrp="1"/>
          </p:cNvSpPr>
          <p:nvPr>
            <p:ph type="sldNum" sz="quarter" idx="12"/>
          </p:nvPr>
        </p:nvSpPr>
        <p:spPr/>
        <p:txBody>
          <a:body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180124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xmlns="" id="{6B7A97F5-8138-18E9-55E9-E9E3852F2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F3EFE3FA-AB2E-6CBE-7E6B-50694549A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18721D7C-AFB3-E092-A683-3BB42D061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F8097-A761-46E1-8516-C54DD864BF03}"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E69142FB-A5DC-9673-F874-C248E556E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xmlns="" id="{3C16F32E-CF2B-6F39-4BB6-CB35A7610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200BC-7E36-4BD5-88E3-B5BA1C030D98}" type="slidenum">
              <a:rPr lang="uk-UA" smtClean="0"/>
              <a:pPr/>
              <a:t>‹#›</a:t>
            </a:fld>
            <a:endParaRPr lang="uk-UA"/>
          </a:p>
        </p:txBody>
      </p:sp>
    </p:spTree>
    <p:extLst>
      <p:ext uri="{BB962C8B-B14F-4D97-AF65-F5344CB8AC3E}">
        <p14:creationId xmlns:p14="http://schemas.microsoft.com/office/powerpoint/2010/main" xmlns="" val="316390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CB0868-63C9-51DB-8F79-C418347FFD9F}"/>
              </a:ext>
            </a:extLst>
          </p:cNvPr>
          <p:cNvSpPr>
            <a:spLocks noGrp="1"/>
          </p:cNvSpPr>
          <p:nvPr>
            <p:ph type="ctrTitle"/>
          </p:nvPr>
        </p:nvSpPr>
        <p:spPr>
          <a:xfrm>
            <a:off x="2985911" y="2744656"/>
            <a:ext cx="6220178" cy="1368687"/>
          </a:xfrm>
        </p:spPr>
        <p:txBody>
          <a:bodyPr>
            <a:normAutofit fontScale="90000"/>
          </a:bodyPr>
          <a:lstStyle/>
          <a:p>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ТЕМА 14</a:t>
            </a:r>
            <a:b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ВИТРАТИ НА ВИРОБНИЦТВО ТА РЕАЛІЗАЦІЮ</a:t>
            </a:r>
            <a:r>
              <a:rPr lang="uk-UA" sz="3200" b="1" spc="4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ПРОДУКЦІЇ</a:t>
            </a:r>
            <a:endParaRPr lang="uk-UA"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852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4" y="158043"/>
            <a:ext cx="6056630" cy="6254949"/>
          </a:xfrm>
        </p:spPr>
        <p:txBody>
          <a:bodyPr/>
          <a:lstStyle/>
          <a:p>
            <a:pPr lvl="0" algn="just">
              <a:lnSpc>
                <a:spcPct val="100000"/>
              </a:lnSpc>
              <a:buSzPts val="1400"/>
              <a:tabLst>
                <a:tab pos="1206500" algn="l"/>
                <a:tab pos="1207135" algn="l"/>
              </a:tabLst>
            </a:pPr>
            <a:r>
              <a:rPr lang="uk-UA" dirty="0">
                <a:solidFill>
                  <a:schemeClr val="tx1"/>
                </a:solidFill>
                <a:effectLst/>
                <a:latin typeface="Times New Roman" panose="02020603050405020304" pitchFamily="18" charset="0"/>
                <a:ea typeface="Times New Roman" panose="02020603050405020304" pitchFamily="18" charset="0"/>
              </a:rPr>
              <a:t>План по собівартості продукції на підприємстві включає такі елементи:</a:t>
            </a:r>
            <a:endParaRPr lang="uk-UA" dirty="0">
              <a:solidFill>
                <a:schemeClr val="tx1"/>
              </a:solidFill>
              <a:latin typeface="Times New Roman" panose="02020603050405020304" pitchFamily="18" charset="0"/>
              <a:ea typeface="Symbol" panose="05050102010706020507" pitchFamily="18" charset="2"/>
            </a:endParaRPr>
          </a:p>
          <a:p>
            <a:pPr marL="342900" lvl="0" indent="-342900" algn="just">
              <a:lnSpc>
                <a:spcPct val="100000"/>
              </a:lnSpc>
              <a:buSzPct val="100000"/>
              <a:buFont typeface="Arial" panose="020B0604020202020204" pitchFamily="34" charset="0"/>
              <a:buChar char="•"/>
              <a:tabLst>
                <a:tab pos="1206500" algn="l"/>
                <a:tab pos="120713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складання кошторису витрат на виробництво;</a:t>
            </a:r>
          </a:p>
          <a:p>
            <a:pPr marL="342900" lvl="0" indent="-342900" algn="just">
              <a:lnSpc>
                <a:spcPct val="100000"/>
              </a:lnSpc>
              <a:buSzPts val="1400"/>
              <a:buFont typeface="Symbol" panose="05050102010706020507" pitchFamily="18" charset="2"/>
              <a:buChar char=""/>
              <a:tabLst>
                <a:tab pos="1206500" algn="l"/>
                <a:tab pos="120713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складання планових калькуляцій окремих видів</a:t>
            </a:r>
            <a:r>
              <a:rPr lang="uk-UA" spc="-5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продукції;</a:t>
            </a:r>
          </a:p>
          <a:p>
            <a:pPr marL="342900" lvl="0" indent="-342900" algn="just">
              <a:lnSpc>
                <a:spcPct val="100000"/>
              </a:lnSpc>
              <a:buSzPts val="1400"/>
              <a:buFont typeface="Symbol" panose="05050102010706020507" pitchFamily="18" charset="2"/>
              <a:buChar char=""/>
              <a:tabLst>
                <a:tab pos="1206500" algn="l"/>
                <a:tab pos="120713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планування зниження собівартості товарної</a:t>
            </a:r>
            <a:r>
              <a:rPr lang="uk-UA" spc="-3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продукції.</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З</a:t>
            </a:r>
            <a:r>
              <a:rPr lang="uk-UA" dirty="0">
                <a:solidFill>
                  <a:schemeClr val="tx1"/>
                </a:solidFill>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метою </a:t>
            </a:r>
            <a:r>
              <a:rPr lang="uk-UA" spc="-20" dirty="0">
                <a:solidFill>
                  <a:schemeClr val="tx1"/>
                </a:solidFill>
                <a:effectLst/>
                <a:latin typeface="Times New Roman" panose="02020603050405020304" pitchFamily="18" charset="0"/>
                <a:ea typeface="Times New Roman" panose="02020603050405020304" pitchFamily="18" charset="0"/>
              </a:rPr>
              <a:t>врахування</a:t>
            </a:r>
            <a:r>
              <a:rPr lang="uk-UA" spc="-20" dirty="0">
                <a:solidFill>
                  <a:schemeClr val="tx1"/>
                </a:solidFill>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усіх</a:t>
            </a:r>
            <a:r>
              <a:rPr lang="uk-UA" spc="-20" dirty="0">
                <a:solidFill>
                  <a:schemeClr val="tx1"/>
                </a:solidFill>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видів</a:t>
            </a:r>
            <a:r>
              <a:rPr lang="uk-UA" spc="-20" dirty="0">
                <a:solidFill>
                  <a:schemeClr val="tx1"/>
                </a:solidFill>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економічно</a:t>
            </a:r>
            <a:r>
              <a:rPr lang="uk-UA" spc="-15" dirty="0">
                <a:solidFill>
                  <a:schemeClr val="tx1"/>
                </a:solidFill>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однорідних </a:t>
            </a:r>
            <a:r>
              <a:rPr lang="uk-UA" spc="-20" dirty="0">
                <a:solidFill>
                  <a:schemeClr val="tx1"/>
                </a:solidFill>
                <a:effectLst/>
                <a:latin typeface="Times New Roman" panose="02020603050405020304" pitchFamily="18" charset="0"/>
                <a:ea typeface="Times New Roman" panose="02020603050405020304" pitchFamily="18" charset="0"/>
              </a:rPr>
              <a:t>витрат</a:t>
            </a:r>
            <a:r>
              <a:rPr lang="uk-UA" spc="-20" dirty="0">
                <a:solidFill>
                  <a:schemeClr val="tx1"/>
                </a:solidFill>
                <a:latin typeface="Times New Roman" panose="02020603050405020304" pitchFamily="18" charset="0"/>
                <a:ea typeface="Times New Roman" panose="02020603050405020304" pitchFamily="18" charset="0"/>
              </a:rPr>
              <a:t> </a:t>
            </a:r>
            <a:r>
              <a:rPr lang="uk-UA" spc="-45" dirty="0">
                <a:solidFill>
                  <a:schemeClr val="tx1"/>
                </a:solidFill>
                <a:effectLst/>
                <a:latin typeface="Times New Roman" panose="02020603050405020304" pitchFamily="18" charset="0"/>
                <a:ea typeface="Times New Roman" panose="02020603050405020304" pitchFamily="18" charset="0"/>
              </a:rPr>
              <a:t>на </a:t>
            </a:r>
            <a:r>
              <a:rPr lang="uk-UA" spc="-20" dirty="0">
                <a:solidFill>
                  <a:schemeClr val="tx1"/>
                </a:solidFill>
                <a:effectLst/>
                <a:latin typeface="Times New Roman" panose="02020603050405020304" pitchFamily="18" charset="0"/>
                <a:ea typeface="Times New Roman" panose="02020603050405020304" pitchFamily="18" charset="0"/>
              </a:rPr>
              <a:t>виробництво складається кошторис </a:t>
            </a:r>
            <a:r>
              <a:rPr lang="uk-UA" dirty="0">
                <a:solidFill>
                  <a:schemeClr val="tx1"/>
                </a:solidFill>
                <a:effectLst/>
                <a:latin typeface="Times New Roman" panose="02020603050405020304" pitchFamily="18" charset="0"/>
                <a:ea typeface="Times New Roman" panose="02020603050405020304" pitchFamily="18" charset="0"/>
              </a:rPr>
              <a:t>цих</a:t>
            </a:r>
            <a:r>
              <a:rPr lang="uk-UA" spc="-1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витрат</a:t>
            </a:r>
          </a:p>
          <a:p>
            <a:pPr algn="just">
              <a:lnSpc>
                <a:spcPct val="100000"/>
              </a:lnSpc>
            </a:pPr>
            <a:r>
              <a:rPr lang="uk-UA" spc="-20" dirty="0">
                <a:solidFill>
                  <a:schemeClr val="tx1"/>
                </a:solidFill>
                <a:effectLst/>
                <a:latin typeface="Times New Roman" panose="02020603050405020304" pitchFamily="18" charset="0"/>
                <a:ea typeface="Times New Roman" panose="02020603050405020304" pitchFamily="18" charset="0"/>
              </a:rPr>
              <a:t>Кошторис витрат </a:t>
            </a:r>
            <a:r>
              <a:rPr lang="uk-UA"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це загальна </a:t>
            </a:r>
            <a:r>
              <a:rPr lang="uk-UA" spc="-15" dirty="0">
                <a:solidFill>
                  <a:schemeClr val="tx1"/>
                </a:solidFill>
                <a:effectLst/>
                <a:latin typeface="Times New Roman" panose="02020603050405020304" pitchFamily="18" charset="0"/>
                <a:ea typeface="Times New Roman" panose="02020603050405020304" pitchFamily="18" charset="0"/>
              </a:rPr>
              <a:t>сума </a:t>
            </a:r>
            <a:r>
              <a:rPr lang="uk-UA" spc="-20" dirty="0">
                <a:solidFill>
                  <a:schemeClr val="tx1"/>
                </a:solidFill>
                <a:effectLst/>
                <a:latin typeface="Times New Roman" panose="02020603050405020304" pitchFamily="18" charset="0"/>
                <a:ea typeface="Times New Roman" panose="02020603050405020304" pitchFamily="18" charset="0"/>
              </a:rPr>
              <a:t>витрат підприємства </a:t>
            </a:r>
            <a:r>
              <a:rPr lang="uk-UA" dirty="0">
                <a:solidFill>
                  <a:schemeClr val="tx1"/>
                </a:solidFill>
                <a:effectLst/>
                <a:latin typeface="Times New Roman" panose="02020603050405020304" pitchFamily="18" charset="0"/>
                <a:ea typeface="Times New Roman" panose="02020603050405020304" pitchFamily="18" charset="0"/>
              </a:rPr>
              <a:t>за </a:t>
            </a:r>
            <a:r>
              <a:rPr lang="uk-UA" spc="-20" dirty="0">
                <a:solidFill>
                  <a:schemeClr val="tx1"/>
                </a:solidFill>
                <a:effectLst/>
                <a:latin typeface="Times New Roman" panose="02020603050405020304" pitchFamily="18" charset="0"/>
                <a:ea typeface="Times New Roman" panose="02020603050405020304" pitchFamily="18" charset="0"/>
              </a:rPr>
              <a:t>усіма</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видами ресурсів, </a:t>
            </a:r>
            <a:r>
              <a:rPr lang="uk-UA" dirty="0">
                <a:solidFill>
                  <a:schemeClr val="tx1"/>
                </a:solidFill>
                <a:effectLst/>
                <a:latin typeface="Times New Roman" panose="02020603050405020304" pitchFamily="18" charset="0"/>
                <a:ea typeface="Times New Roman" panose="02020603050405020304" pitchFamily="18" charset="0"/>
              </a:rPr>
              <a:t>які </a:t>
            </a:r>
            <a:r>
              <a:rPr lang="uk-UA" spc="-15" dirty="0">
                <a:solidFill>
                  <a:schemeClr val="tx1"/>
                </a:solidFill>
                <a:effectLst/>
                <a:latin typeface="Times New Roman" panose="02020603050405020304" pitchFamily="18" charset="0"/>
                <a:ea typeface="Times New Roman" panose="02020603050405020304" pitchFamily="18" charset="0"/>
              </a:rPr>
              <a:t>будуть </a:t>
            </a:r>
            <a:r>
              <a:rPr lang="uk-UA" spc="-20" dirty="0">
                <a:solidFill>
                  <a:schemeClr val="tx1"/>
                </a:solidFill>
                <a:effectLst/>
                <a:latin typeface="Times New Roman" panose="02020603050405020304" pitchFamily="18" charset="0"/>
                <a:ea typeface="Times New Roman" panose="02020603050405020304" pitchFamily="18" charset="0"/>
              </a:rPr>
              <a:t>використані </a:t>
            </a:r>
            <a:r>
              <a:rPr lang="uk-UA" dirty="0">
                <a:solidFill>
                  <a:schemeClr val="tx1"/>
                </a:solidFill>
                <a:effectLst/>
                <a:latin typeface="Times New Roman" panose="02020603050405020304" pitchFamily="18" charset="0"/>
                <a:ea typeface="Times New Roman" panose="02020603050405020304" pitchFamily="18" charset="0"/>
              </a:rPr>
              <a:t>у </a:t>
            </a:r>
            <a:r>
              <a:rPr lang="uk-UA" spc="-20" dirty="0">
                <a:solidFill>
                  <a:schemeClr val="tx1"/>
                </a:solidFill>
                <a:effectLst/>
                <a:latin typeface="Times New Roman" panose="02020603050405020304" pitchFamily="18" charset="0"/>
                <a:ea typeface="Times New Roman" panose="02020603050405020304" pitchFamily="18" charset="0"/>
              </a:rPr>
              <a:t>плановому періоді незалежно від </a:t>
            </a:r>
            <a:r>
              <a:rPr lang="uk-UA" spc="-25" dirty="0">
                <a:solidFill>
                  <a:schemeClr val="tx1"/>
                </a:solidFill>
                <a:effectLst/>
                <a:latin typeface="Times New Roman" panose="02020603050405020304" pitchFamily="18" charset="0"/>
                <a:ea typeface="Times New Roman" panose="02020603050405020304" pitchFamily="18" charset="0"/>
              </a:rPr>
              <a:t>місця </a:t>
            </a:r>
            <a:r>
              <a:rPr lang="uk-UA" spc="-20" dirty="0">
                <a:solidFill>
                  <a:schemeClr val="tx1"/>
                </a:solidFill>
                <a:effectLst/>
                <a:latin typeface="Times New Roman" panose="02020603050405020304" pitchFamily="18" charset="0"/>
                <a:ea typeface="Times New Roman" panose="02020603050405020304" pitchFamily="18" charset="0"/>
              </a:rPr>
              <a:t>виникнення</a:t>
            </a:r>
            <a:endParaRPr lang="uk-UA" dirty="0">
              <a:solidFill>
                <a:schemeClr val="tx1"/>
              </a:solidFill>
              <a:effectLst/>
              <a:latin typeface="Times New Roman" panose="02020603050405020304" pitchFamily="18" charset="0"/>
              <a:ea typeface="Times New Roman" panose="02020603050405020304" pitchFamily="18" charset="0"/>
            </a:endParaRPr>
          </a:p>
          <a:p>
            <a:endParaRPr lang="uk-UA" dirty="0"/>
          </a:p>
        </p:txBody>
      </p:sp>
      <p:pic>
        <p:nvPicPr>
          <p:cNvPr id="3" name="Рисунок 2">
            <a:extLst>
              <a:ext uri="{FF2B5EF4-FFF2-40B4-BE49-F238E27FC236}">
                <a16:creationId xmlns:a16="http://schemas.microsoft.com/office/drawing/2014/main" xmlns="" id="{9B9D2B0A-FD98-BD8A-992F-CE20603644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67783" y="2218266"/>
            <a:ext cx="3293046" cy="2421467"/>
          </a:xfrm>
          <a:prstGeom prst="rect">
            <a:avLst/>
          </a:prstGeom>
        </p:spPr>
      </p:pic>
    </p:spTree>
    <p:extLst>
      <p:ext uri="{BB962C8B-B14F-4D97-AF65-F5344CB8AC3E}">
        <p14:creationId xmlns:p14="http://schemas.microsoft.com/office/powerpoint/2010/main" xmlns="" val="210288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9369" y="0"/>
            <a:ext cx="12017163" cy="6858000"/>
          </a:xfrm>
        </p:spPr>
        <p:txBody>
          <a:bodyPr>
            <a:normAutofit/>
          </a:bodyPr>
          <a:lstStyle/>
          <a:p>
            <a:pPr marL="545465" marR="358140" algn="just">
              <a:lnSpc>
                <a:spcPct val="100000"/>
              </a:lnSpc>
              <a:spcBef>
                <a:spcPts val="835"/>
              </a:spcBef>
              <a:spcAft>
                <a:spcPts val="0"/>
              </a:spcAft>
            </a:pPr>
            <a:r>
              <a:rPr lang="uk-UA" spc="-20" dirty="0">
                <a:solidFill>
                  <a:schemeClr val="tx1"/>
                </a:solidFill>
                <a:effectLst/>
                <a:latin typeface="Times New Roman" panose="02020603050405020304" pitchFamily="18" charset="0"/>
                <a:ea typeface="Times New Roman" panose="02020603050405020304" pitchFamily="18" charset="0"/>
              </a:rPr>
              <a:t>Кошторис </a:t>
            </a:r>
            <a:r>
              <a:rPr lang="uk-UA" dirty="0">
                <a:solidFill>
                  <a:schemeClr val="tx1"/>
                </a:solidFill>
                <a:effectLst/>
                <a:latin typeface="Times New Roman" panose="02020603050405020304" pitchFamily="18" charset="0"/>
                <a:ea typeface="Times New Roman" panose="02020603050405020304" pitchFamily="18" charset="0"/>
              </a:rPr>
              <a:t>є </a:t>
            </a:r>
            <a:r>
              <a:rPr lang="uk-UA" spc="-20" dirty="0">
                <a:solidFill>
                  <a:schemeClr val="tx1"/>
                </a:solidFill>
                <a:effectLst/>
                <a:latin typeface="Times New Roman" panose="02020603050405020304" pitchFamily="18" charset="0"/>
                <a:ea typeface="Times New Roman" panose="02020603050405020304" pitchFamily="18" charset="0"/>
              </a:rPr>
              <a:t>зведеним планом витрат підрозділів основного виробництва, підрозділів </a:t>
            </a:r>
            <a:r>
              <a:rPr lang="uk-UA" spc="-15" dirty="0">
                <a:solidFill>
                  <a:schemeClr val="tx1"/>
                </a:solidFill>
                <a:effectLst/>
                <a:latin typeface="Times New Roman" panose="02020603050405020304" pitchFamily="18" charset="0"/>
                <a:ea typeface="Times New Roman" panose="02020603050405020304" pitchFamily="18" charset="0"/>
              </a:rPr>
              <a:t>виробничої </a:t>
            </a:r>
            <a:r>
              <a:rPr lang="uk-UA" spc="-20" dirty="0">
                <a:solidFill>
                  <a:schemeClr val="tx1"/>
                </a:solidFill>
                <a:effectLst/>
                <a:latin typeface="Times New Roman" panose="02020603050405020304" pitchFamily="18" charset="0"/>
                <a:ea typeface="Times New Roman" panose="02020603050405020304" pitchFamily="18" charset="0"/>
              </a:rPr>
              <a:t>інфраструктури </a:t>
            </a:r>
            <a:r>
              <a:rPr lang="uk-UA" dirty="0">
                <a:solidFill>
                  <a:schemeClr val="tx1"/>
                </a:solidFill>
                <a:effectLst/>
                <a:latin typeface="Times New Roman" panose="02020603050405020304" pitchFamily="18" charset="0"/>
                <a:ea typeface="Times New Roman" panose="02020603050405020304" pitchFamily="18" charset="0"/>
              </a:rPr>
              <a:t>та </a:t>
            </a:r>
            <a:r>
              <a:rPr lang="uk-UA" spc="-20" dirty="0">
                <a:solidFill>
                  <a:schemeClr val="tx1"/>
                </a:solidFill>
                <a:effectLst/>
                <a:latin typeface="Times New Roman" panose="02020603050405020304" pitchFamily="18" charset="0"/>
                <a:ea typeface="Times New Roman" panose="02020603050405020304" pitchFamily="18" charset="0"/>
              </a:rPr>
              <a:t>витрат </a:t>
            </a:r>
            <a:r>
              <a:rPr lang="uk-UA" spc="-15" dirty="0">
                <a:solidFill>
                  <a:schemeClr val="tx1"/>
                </a:solidFill>
                <a:effectLst/>
                <a:latin typeface="Times New Roman" panose="02020603050405020304" pitchFamily="18" charset="0"/>
                <a:ea typeface="Times New Roman" panose="02020603050405020304" pitchFamily="18" charset="0"/>
              </a:rPr>
              <a:t>на </a:t>
            </a:r>
            <a:r>
              <a:rPr lang="uk-UA" spc="-25" dirty="0">
                <a:solidFill>
                  <a:schemeClr val="tx1"/>
                </a:solidFill>
                <a:effectLst/>
                <a:latin typeface="Times New Roman" panose="02020603050405020304" pitchFamily="18" charset="0"/>
                <a:ea typeface="Times New Roman" panose="02020603050405020304" pitchFamily="18" charset="0"/>
              </a:rPr>
              <a:t>утримання </a:t>
            </a:r>
            <a:r>
              <a:rPr lang="uk-UA" spc="-20" dirty="0">
                <a:solidFill>
                  <a:schemeClr val="tx1"/>
                </a:solidFill>
                <a:effectLst/>
                <a:latin typeface="Times New Roman" panose="02020603050405020304" pitchFamily="18" charset="0"/>
                <a:ea typeface="Times New Roman" panose="02020603050405020304" pitchFamily="18" charset="0"/>
              </a:rPr>
              <a:t>адміністративно- управлінського персоналу. Мета його складання </a:t>
            </a:r>
            <a:r>
              <a:rPr lang="uk-UA"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встановити усю </a:t>
            </a:r>
            <a:r>
              <a:rPr lang="uk-UA" spc="-15" dirty="0">
                <a:solidFill>
                  <a:schemeClr val="tx1"/>
                </a:solidFill>
                <a:effectLst/>
                <a:latin typeface="Times New Roman" panose="02020603050405020304" pitchFamily="18" charset="0"/>
                <a:ea typeface="Times New Roman" panose="02020603050405020304" pitchFamily="18" charset="0"/>
              </a:rPr>
              <a:t>суму </a:t>
            </a:r>
            <a:r>
              <a:rPr lang="uk-UA" spc="-20" dirty="0">
                <a:solidFill>
                  <a:schemeClr val="tx1"/>
                </a:solidFill>
                <a:effectLst/>
                <a:latin typeface="Times New Roman" panose="02020603050405020304" pitchFamily="18" charset="0"/>
                <a:ea typeface="Times New Roman" panose="02020603050405020304" pitchFamily="18" charset="0"/>
              </a:rPr>
              <a:t>витрат </a:t>
            </a:r>
            <a:r>
              <a:rPr lang="uk-UA" dirty="0">
                <a:solidFill>
                  <a:schemeClr val="tx1"/>
                </a:solidFill>
                <a:effectLst/>
                <a:latin typeface="Times New Roman" panose="02020603050405020304" pitchFamily="18" charset="0"/>
                <a:ea typeface="Times New Roman" panose="02020603050405020304" pitchFamily="18" charset="0"/>
              </a:rPr>
              <a:t>на </a:t>
            </a:r>
            <a:r>
              <a:rPr lang="uk-UA" spc="-20" dirty="0">
                <a:solidFill>
                  <a:schemeClr val="tx1"/>
                </a:solidFill>
                <a:effectLst/>
                <a:latin typeface="Times New Roman" panose="02020603050405020304" pitchFamily="18" charset="0"/>
                <a:ea typeface="Times New Roman" panose="02020603050405020304" pitchFamily="18" charset="0"/>
              </a:rPr>
              <a:t>виробництво </a:t>
            </a:r>
            <a:r>
              <a:rPr lang="uk-UA" dirty="0">
                <a:solidFill>
                  <a:schemeClr val="tx1"/>
                </a:solidFill>
                <a:effectLst/>
                <a:latin typeface="Times New Roman" panose="02020603050405020304" pitchFamily="18" charset="0"/>
                <a:ea typeface="Times New Roman" panose="02020603050405020304" pitchFamily="18" charset="0"/>
              </a:rPr>
              <a:t>у </a:t>
            </a:r>
            <a:r>
              <a:rPr lang="uk-UA" spc="-20" dirty="0">
                <a:solidFill>
                  <a:schemeClr val="tx1"/>
                </a:solidFill>
                <a:effectLst/>
                <a:latin typeface="Times New Roman" panose="02020603050405020304" pitchFamily="18" charset="0"/>
                <a:ea typeface="Times New Roman" panose="02020603050405020304" pitchFamily="18" charset="0"/>
              </a:rPr>
              <a:t>плановому році.</a:t>
            </a:r>
            <a:r>
              <a:rPr lang="uk-UA" spc="-20"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Як зазначено вище, кошторис формується за елементами витрат.</a:t>
            </a:r>
          </a:p>
          <a:p>
            <a:pPr marL="342900" marR="358140" lvl="0" indent="-342900" algn="just">
              <a:lnSpc>
                <a:spcPct val="100000"/>
              </a:lnSpc>
              <a:spcAft>
                <a:spcPts val="0"/>
              </a:spcAft>
              <a:buSzPts val="1400"/>
              <a:buFont typeface="Times New Roman" panose="02020603050405020304" pitchFamily="18" charset="0"/>
              <a:buAutoNum type="arabicPeriod"/>
              <a:tabLst>
                <a:tab pos="1231900" algn="l"/>
              </a:tabLst>
            </a:pPr>
            <a:r>
              <a:rPr lang="uk-UA" b="1" spc="-20" dirty="0">
                <a:solidFill>
                  <a:schemeClr val="tx1"/>
                </a:solidFill>
                <a:effectLst/>
                <a:latin typeface="Times New Roman" panose="02020603050405020304" pitchFamily="18" charset="0"/>
                <a:ea typeface="Times New Roman" panose="02020603050405020304" pitchFamily="18" charset="0"/>
              </a:rPr>
              <a:t>Матеріальні витрати</a:t>
            </a:r>
            <a:r>
              <a:rPr lang="uk-UA" spc="-20" dirty="0">
                <a:solidFill>
                  <a:schemeClr val="tx1"/>
                </a:solidFill>
                <a:effectLst/>
                <a:latin typeface="Times New Roman" panose="02020603050405020304" pitchFamily="18" charset="0"/>
                <a:ea typeface="Times New Roman" panose="02020603050405020304" pitchFamily="18" charset="0"/>
              </a:rPr>
              <a:t>. </a:t>
            </a:r>
            <a:r>
              <a:rPr lang="uk-UA" spc="-25" dirty="0">
                <a:solidFill>
                  <a:schemeClr val="tx1"/>
                </a:solidFill>
                <a:effectLst/>
                <a:latin typeface="Times New Roman" panose="02020603050405020304" pitchFamily="18" charset="0"/>
                <a:ea typeface="Times New Roman" panose="02020603050405020304" pitchFamily="18" charset="0"/>
              </a:rPr>
              <a:t>Їх </a:t>
            </a:r>
            <a:r>
              <a:rPr lang="uk-UA" spc="-20" dirty="0">
                <a:solidFill>
                  <a:schemeClr val="tx1"/>
                </a:solidFill>
                <a:effectLst/>
                <a:latin typeface="Times New Roman" panose="02020603050405020304" pitchFamily="18" charset="0"/>
                <a:ea typeface="Times New Roman" panose="02020603050405020304" pitchFamily="18" charset="0"/>
              </a:rPr>
              <a:t>частка </a:t>
            </a:r>
            <a:r>
              <a:rPr lang="uk-UA" spc="-25" dirty="0">
                <a:solidFill>
                  <a:schemeClr val="tx1"/>
                </a:solidFill>
                <a:effectLst/>
                <a:latin typeface="Times New Roman" panose="02020603050405020304" pitchFamily="18" charset="0"/>
                <a:ea typeface="Times New Roman" panose="02020603050405020304" pitchFamily="18" charset="0"/>
              </a:rPr>
              <a:t>у </a:t>
            </a:r>
            <a:r>
              <a:rPr lang="uk-UA" spc="-15" dirty="0">
                <a:solidFill>
                  <a:schemeClr val="tx1"/>
                </a:solidFill>
                <a:effectLst/>
                <a:latin typeface="Times New Roman" panose="02020603050405020304" pitchFamily="18" charset="0"/>
                <a:ea typeface="Times New Roman" panose="02020603050405020304" pitchFamily="18" charset="0"/>
              </a:rPr>
              <a:t>собівартості продукції </a:t>
            </a:r>
            <a:r>
              <a:rPr lang="uk-UA" spc="-20" dirty="0">
                <a:solidFill>
                  <a:schemeClr val="tx1"/>
                </a:solidFill>
                <a:effectLst/>
                <a:latin typeface="Times New Roman" panose="02020603050405020304" pitchFamily="18" charset="0"/>
                <a:ea typeface="Times New Roman" panose="02020603050405020304" pitchFamily="18" charset="0"/>
              </a:rPr>
              <a:t>найбільша </a:t>
            </a:r>
            <a:r>
              <a:rPr lang="uk-UA" spc="-2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60-90% </a:t>
            </a:r>
            <a:r>
              <a:rPr lang="uk-UA" spc="-25" dirty="0">
                <a:solidFill>
                  <a:schemeClr val="tx1"/>
                </a:solidFill>
                <a:effectLst/>
                <a:latin typeface="Times New Roman" panose="02020603050405020304" pitchFamily="18" charset="0"/>
                <a:ea typeface="Times New Roman" panose="02020603050405020304" pitchFamily="18" charset="0"/>
              </a:rPr>
              <a:t>в </a:t>
            </a:r>
            <a:r>
              <a:rPr lang="uk-UA" spc="-15" dirty="0">
                <a:solidFill>
                  <a:schemeClr val="tx1"/>
                </a:solidFill>
                <a:effectLst/>
                <a:latin typeface="Times New Roman" panose="02020603050405020304" pitchFamily="18" charset="0"/>
                <a:ea typeface="Times New Roman" panose="02020603050405020304" pitchFamily="18" charset="0"/>
              </a:rPr>
              <a:t>залежності </a:t>
            </a:r>
            <a:r>
              <a:rPr lang="uk-UA" spc="-25" dirty="0">
                <a:solidFill>
                  <a:schemeClr val="tx1"/>
                </a:solidFill>
                <a:effectLst/>
                <a:latin typeface="Times New Roman" panose="02020603050405020304" pitchFamily="18" charset="0"/>
                <a:ea typeface="Times New Roman" panose="02020603050405020304" pitchFamily="18" charset="0"/>
              </a:rPr>
              <a:t>від </a:t>
            </a:r>
            <a:r>
              <a:rPr lang="uk-UA" spc="-15" dirty="0">
                <a:solidFill>
                  <a:schemeClr val="tx1"/>
                </a:solidFill>
                <a:effectLst/>
                <a:latin typeface="Times New Roman" panose="02020603050405020304" pitchFamily="18" charset="0"/>
                <a:ea typeface="Times New Roman" panose="02020603050405020304" pitchFamily="18" charset="0"/>
              </a:rPr>
              <a:t>галузі </a:t>
            </a:r>
            <a:r>
              <a:rPr lang="uk-UA" spc="-20" dirty="0">
                <a:solidFill>
                  <a:schemeClr val="tx1"/>
                </a:solidFill>
                <a:effectLst/>
                <a:latin typeface="Times New Roman" panose="02020603050405020304" pitchFamily="18" charset="0"/>
                <a:ea typeface="Times New Roman" panose="02020603050405020304" pitchFamily="18" charset="0"/>
              </a:rPr>
              <a:t>виробництва.  </a:t>
            </a:r>
            <a:r>
              <a:rPr lang="uk-UA" spc="-15" dirty="0">
                <a:solidFill>
                  <a:schemeClr val="tx1"/>
                </a:solidFill>
                <a:effectLst/>
                <a:latin typeface="Times New Roman" panose="02020603050405020304" pitchFamily="18" charset="0"/>
                <a:ea typeface="Times New Roman" panose="02020603050405020304" pitchFamily="18" charset="0"/>
              </a:rPr>
              <a:t>Склад </a:t>
            </a:r>
            <a:r>
              <a:rPr lang="uk-UA" spc="-20" dirty="0">
                <a:solidFill>
                  <a:schemeClr val="tx1"/>
                </a:solidFill>
                <a:effectLst/>
                <a:latin typeface="Times New Roman" panose="02020603050405020304" pitchFamily="18" charset="0"/>
                <a:ea typeface="Times New Roman" panose="02020603050405020304" pitchFamily="18" charset="0"/>
              </a:rPr>
              <a:t>матеріальних  </a:t>
            </a:r>
            <a:r>
              <a:rPr lang="uk-UA" spc="-15" dirty="0">
                <a:solidFill>
                  <a:schemeClr val="tx1"/>
                </a:solidFill>
                <a:effectLst/>
                <a:latin typeface="Times New Roman" panose="02020603050405020304" pitchFamily="18" charset="0"/>
                <a:ea typeface="Times New Roman" panose="02020603050405020304" pitchFamily="18" charset="0"/>
              </a:rPr>
              <a:t>витрат </a:t>
            </a:r>
            <a:r>
              <a:rPr lang="uk-UA" spc="-20" dirty="0">
                <a:solidFill>
                  <a:schemeClr val="tx1"/>
                </a:solidFill>
                <a:effectLst/>
                <a:latin typeface="Times New Roman" panose="02020603050405020304" pitchFamily="18" charset="0"/>
                <a:ea typeface="Times New Roman" panose="02020603050405020304" pitchFamily="18" charset="0"/>
              </a:rPr>
              <a:t>неоднорідний:</a:t>
            </a:r>
            <a:endParaRPr lang="uk-UA" spc="-25" dirty="0">
              <a:solidFill>
                <a:schemeClr val="tx1"/>
              </a:solidFill>
              <a:effectLst/>
              <a:latin typeface="Times New Roman" panose="02020603050405020304" pitchFamily="18" charset="0"/>
              <a:ea typeface="Times New Roman" panose="02020603050405020304" pitchFamily="18" charset="0"/>
            </a:endParaRPr>
          </a:p>
          <a:p>
            <a:pPr marL="285750" marR="85725" lvl="0" indent="-285750" algn="just">
              <a:lnSpc>
                <a:spcPct val="100000"/>
              </a:lnSpc>
              <a:spcBef>
                <a:spcPts val="305"/>
              </a:spcBef>
              <a:spcAft>
                <a:spcPts val="0"/>
              </a:spcAft>
              <a:buSzPts val="1200"/>
              <a:buFont typeface="Arial" panose="020B0604020202020204" pitchFamily="34" charset="0"/>
              <a:buChar char="•"/>
              <a:tabLst>
                <a:tab pos="208915" algn="l"/>
              </a:tabLst>
            </a:pPr>
            <a:r>
              <a:rPr lang="uk-UA" spc="-135" dirty="0">
                <a:solidFill>
                  <a:schemeClr val="tx1"/>
                </a:solidFill>
                <a:effectLst/>
                <a:latin typeface="Times New Roman" panose="02020603050405020304" pitchFamily="18" charset="0"/>
                <a:ea typeface="Times New Roman" panose="02020603050405020304" pitchFamily="18" charset="0"/>
              </a:rPr>
              <a:t>сировина і матеріали (за вирахуванням вартості зворотних відходів за ціною </a:t>
            </a:r>
            <a:r>
              <a:rPr lang="uk-UA" spc="-15" dirty="0">
                <a:solidFill>
                  <a:schemeClr val="tx1"/>
                </a:solidFill>
                <a:effectLst/>
                <a:latin typeface="Times New Roman" panose="02020603050405020304" pitchFamily="18" charset="0"/>
                <a:ea typeface="Times New Roman" panose="02020603050405020304" pitchFamily="18" charset="0"/>
              </a:rPr>
              <a:t>їх </a:t>
            </a:r>
            <a:r>
              <a:rPr lang="uk-UA" spc="-135" dirty="0">
                <a:solidFill>
                  <a:schemeClr val="tx1"/>
                </a:solidFill>
                <a:effectLst/>
                <a:latin typeface="Times New Roman" panose="02020603050405020304" pitchFamily="18" charset="0"/>
                <a:ea typeface="Times New Roman" panose="02020603050405020304" pitchFamily="18" charset="0"/>
              </a:rPr>
              <a:t>можливого використання або реалізації; включаються комісійні винагороди, оплата посередницьких</a:t>
            </a:r>
            <a:r>
              <a:rPr lang="uk-UA" spc="-20" dirty="0">
                <a:solidFill>
                  <a:schemeClr val="tx1"/>
                </a:solidFill>
                <a:effectLst/>
                <a:latin typeface="Times New Roman" panose="02020603050405020304" pitchFamily="18" charset="0"/>
                <a:ea typeface="Times New Roman" panose="02020603050405020304" pitchFamily="18" charset="0"/>
              </a:rPr>
              <a:t> </a:t>
            </a:r>
            <a:r>
              <a:rPr lang="uk-UA" spc="-135" dirty="0">
                <a:solidFill>
                  <a:schemeClr val="tx1"/>
                </a:solidFill>
                <a:effectLst/>
                <a:latin typeface="Times New Roman" panose="02020603050405020304" pitchFamily="18" charset="0"/>
                <a:ea typeface="Times New Roman" panose="02020603050405020304" pitchFamily="18" charset="0"/>
              </a:rPr>
              <a:t>послуг);</a:t>
            </a:r>
          </a:p>
          <a:p>
            <a:pPr marL="285750" lvl="0" indent="-285750" algn="just">
              <a:lnSpc>
                <a:spcPct val="100000"/>
              </a:lnSpc>
              <a:spcBef>
                <a:spcPts val="15"/>
              </a:spcBef>
              <a:spcAft>
                <a:spcPts val="0"/>
              </a:spcAft>
              <a:buSzPts val="1200"/>
              <a:buFont typeface="Arial" panose="020B0604020202020204" pitchFamily="34" charset="0"/>
              <a:buChar char="•"/>
              <a:tabLst>
                <a:tab pos="208915" algn="l"/>
              </a:tabLst>
            </a:pPr>
            <a:r>
              <a:rPr lang="uk-UA" spc="-135" dirty="0">
                <a:solidFill>
                  <a:schemeClr val="tx1"/>
                </a:solidFill>
                <a:effectLst/>
                <a:latin typeface="Times New Roman" panose="02020603050405020304" pitchFamily="18" charset="0"/>
                <a:ea typeface="Times New Roman" panose="02020603050405020304" pitchFamily="18" charset="0"/>
              </a:rPr>
              <a:t>комплектуючі вироби (деталі, вузли, двигуни та</a:t>
            </a:r>
            <a:r>
              <a:rPr lang="uk-UA" spc="40" dirty="0">
                <a:solidFill>
                  <a:schemeClr val="tx1"/>
                </a:solidFill>
                <a:effectLst/>
                <a:latin typeface="Times New Roman" panose="02020603050405020304" pitchFamily="18" charset="0"/>
                <a:ea typeface="Times New Roman" panose="02020603050405020304" pitchFamily="18" charset="0"/>
              </a:rPr>
              <a:t> </a:t>
            </a:r>
            <a:r>
              <a:rPr lang="uk-UA" spc="-135" dirty="0">
                <a:solidFill>
                  <a:schemeClr val="tx1"/>
                </a:solidFill>
                <a:effectLst/>
                <a:latin typeface="Times New Roman" panose="02020603050405020304" pitchFamily="18" charset="0"/>
                <a:ea typeface="Times New Roman" panose="02020603050405020304" pitchFamily="18" charset="0"/>
              </a:rPr>
              <a:t>ін.);</a:t>
            </a:r>
          </a:p>
          <a:p>
            <a:pPr marL="285750" lvl="0" indent="-285750" algn="just">
              <a:lnSpc>
                <a:spcPct val="100000"/>
              </a:lnSpc>
              <a:spcBef>
                <a:spcPts val="15"/>
              </a:spcBef>
              <a:spcAft>
                <a:spcPts val="0"/>
              </a:spcAft>
              <a:buSzPts val="1200"/>
              <a:buFont typeface="Arial" panose="020B0604020202020204" pitchFamily="34" charset="0"/>
              <a:buChar char="•"/>
              <a:tabLst>
                <a:tab pos="208915" algn="l"/>
              </a:tabLst>
            </a:pPr>
            <a:r>
              <a:rPr lang="uk-UA" spc="-135" dirty="0">
                <a:solidFill>
                  <a:schemeClr val="tx1"/>
                </a:solidFill>
                <a:effectLst/>
                <a:latin typeface="Times New Roman" panose="02020603050405020304" pitchFamily="18" charset="0"/>
                <a:ea typeface="Times New Roman" panose="02020603050405020304" pitchFamily="18" charset="0"/>
              </a:rPr>
              <a:t>куповані напівфабрикати (відливки, штамповки</a:t>
            </a:r>
            <a:r>
              <a:rPr lang="uk-UA" spc="5" dirty="0">
                <a:solidFill>
                  <a:schemeClr val="tx1"/>
                </a:solidFill>
                <a:effectLst/>
                <a:latin typeface="Times New Roman" panose="02020603050405020304" pitchFamily="18" charset="0"/>
                <a:ea typeface="Times New Roman" panose="02020603050405020304" pitchFamily="18" charset="0"/>
              </a:rPr>
              <a:t> </a:t>
            </a:r>
            <a:r>
              <a:rPr lang="uk-UA" spc="-135" dirty="0">
                <a:solidFill>
                  <a:schemeClr val="tx1"/>
                </a:solidFill>
                <a:effectLst/>
                <a:latin typeface="Times New Roman" panose="02020603050405020304" pitchFamily="18" charset="0"/>
                <a:ea typeface="Times New Roman" panose="02020603050405020304" pitchFamily="18" charset="0"/>
              </a:rPr>
              <a:t>тощо);</a:t>
            </a:r>
          </a:p>
          <a:p>
            <a:pPr marL="285750" marR="85725" lvl="0" indent="-285750" algn="just">
              <a:lnSpc>
                <a:spcPct val="100000"/>
              </a:lnSpc>
              <a:spcBef>
                <a:spcPts val="10"/>
              </a:spcBef>
              <a:spcAft>
                <a:spcPts val="0"/>
              </a:spcAft>
              <a:buSzPts val="1200"/>
              <a:buFont typeface="Arial" panose="020B0604020202020204" pitchFamily="34" charset="0"/>
              <a:buChar char="•"/>
              <a:tabLst>
                <a:tab pos="208915" algn="l"/>
              </a:tabLst>
            </a:pPr>
            <a:r>
              <a:rPr lang="uk-UA" spc="-135" dirty="0">
                <a:solidFill>
                  <a:schemeClr val="tx1"/>
                </a:solidFill>
                <a:effectLst/>
                <a:latin typeface="Times New Roman" panose="02020603050405020304" pitchFamily="18" charset="0"/>
                <a:ea typeface="Times New Roman" panose="02020603050405020304" pitchFamily="18" charset="0"/>
              </a:rPr>
              <a:t>допоміжні матеріали, які використовуються у технологічному процесі або необхідні для його обслуговування, а також для управлінських та господарських потреб (деталі кріплення, інструмент, мастильні матеріали, фарби, клеї, канцелярські товари і</a:t>
            </a:r>
            <a:r>
              <a:rPr lang="uk-UA" spc="-85" dirty="0">
                <a:solidFill>
                  <a:schemeClr val="tx1"/>
                </a:solidFill>
                <a:effectLst/>
                <a:latin typeface="Times New Roman" panose="02020603050405020304" pitchFamily="18" charset="0"/>
                <a:ea typeface="Times New Roman" panose="02020603050405020304" pitchFamily="18" charset="0"/>
              </a:rPr>
              <a:t> </a:t>
            </a:r>
            <a:r>
              <a:rPr lang="uk-UA" spc="-135" dirty="0" err="1">
                <a:solidFill>
                  <a:schemeClr val="tx1"/>
                </a:solidFill>
                <a:effectLst/>
                <a:latin typeface="Times New Roman" panose="02020603050405020304" pitchFamily="18" charset="0"/>
                <a:ea typeface="Times New Roman" panose="02020603050405020304" pitchFamily="18" charset="0"/>
              </a:rPr>
              <a:t>т.д</a:t>
            </a:r>
            <a:r>
              <a:rPr lang="uk-UA" spc="-135" dirty="0">
                <a:solidFill>
                  <a:schemeClr val="tx1"/>
                </a:solidFill>
                <a:effectLst/>
                <a:latin typeface="Times New Roman" panose="02020603050405020304" pitchFamily="18" charset="0"/>
                <a:ea typeface="Times New Roman" panose="02020603050405020304" pitchFamily="18" charset="0"/>
              </a:rPr>
              <a:t>.);</a:t>
            </a:r>
          </a:p>
          <a:p>
            <a:pPr marL="285750" lvl="0" indent="-285750" algn="just">
              <a:lnSpc>
                <a:spcPct val="100000"/>
              </a:lnSpc>
              <a:spcBef>
                <a:spcPts val="40"/>
              </a:spcBef>
              <a:spcAft>
                <a:spcPts val="0"/>
              </a:spcAft>
              <a:buSzPts val="1200"/>
              <a:buFont typeface="Arial" panose="020B0604020202020204" pitchFamily="34" charset="0"/>
              <a:buChar char="•"/>
              <a:tabLst>
                <a:tab pos="208915" algn="l"/>
              </a:tabLst>
            </a:pPr>
            <a:r>
              <a:rPr lang="uk-UA" spc="-135" dirty="0">
                <a:solidFill>
                  <a:schemeClr val="tx1"/>
                </a:solidFill>
                <a:effectLst/>
                <a:latin typeface="Times New Roman" panose="02020603050405020304" pitchFamily="18" charset="0"/>
                <a:ea typeface="Times New Roman" panose="02020603050405020304" pitchFamily="18" charset="0"/>
              </a:rPr>
              <a:t>паливо і енергія </a:t>
            </a:r>
            <a:r>
              <a:rPr lang="uk-UA" spc="15" dirty="0">
                <a:solidFill>
                  <a:schemeClr val="tx1"/>
                </a:solidFill>
                <a:effectLst/>
                <a:latin typeface="Times New Roman" panose="02020603050405020304" pitchFamily="18" charset="0"/>
                <a:ea typeface="Times New Roman" panose="02020603050405020304" pitchFamily="18" charset="0"/>
              </a:rPr>
              <a:t>зі </a:t>
            </a:r>
            <a:r>
              <a:rPr lang="uk-UA" spc="-135" dirty="0">
                <a:solidFill>
                  <a:schemeClr val="tx1"/>
                </a:solidFill>
                <a:effectLst/>
                <a:latin typeface="Times New Roman" panose="02020603050405020304" pitchFamily="18" charset="0"/>
                <a:ea typeface="Times New Roman" panose="02020603050405020304" pitchFamily="18" charset="0"/>
              </a:rPr>
              <a:t>сторони (електроенергія, пара, газ і </a:t>
            </a:r>
            <a:r>
              <a:rPr lang="uk-UA" spc="-135" dirty="0" err="1">
                <a:solidFill>
                  <a:schemeClr val="tx1"/>
                </a:solidFill>
                <a:effectLst/>
                <a:latin typeface="Times New Roman" panose="02020603050405020304" pitchFamily="18" charset="0"/>
                <a:ea typeface="Times New Roman" panose="02020603050405020304" pitchFamily="18" charset="0"/>
              </a:rPr>
              <a:t>т.д</a:t>
            </a:r>
            <a:r>
              <a:rPr lang="uk-UA" spc="-135" dirty="0">
                <a:solidFill>
                  <a:schemeClr val="tx1"/>
                </a:solidFill>
                <a:effectLst/>
                <a:latin typeface="Times New Roman" panose="02020603050405020304" pitchFamily="18" charset="0"/>
                <a:ea typeface="Times New Roman" panose="02020603050405020304" pitchFamily="18" charset="0"/>
              </a:rPr>
              <a:t>.)</a:t>
            </a:r>
            <a:r>
              <a:rPr lang="uk-UA" spc="-90" dirty="0">
                <a:solidFill>
                  <a:schemeClr val="tx1"/>
                </a:solidFill>
                <a:effectLst/>
                <a:latin typeface="Times New Roman" panose="02020603050405020304" pitchFamily="18" charset="0"/>
                <a:ea typeface="Times New Roman" panose="02020603050405020304" pitchFamily="18" charset="0"/>
              </a:rPr>
              <a:t> </a:t>
            </a:r>
            <a:r>
              <a:rPr lang="uk-UA" spc="-135" dirty="0">
                <a:solidFill>
                  <a:schemeClr val="tx1"/>
                </a:solidFill>
                <a:effectLst/>
                <a:latin typeface="Times New Roman" panose="02020603050405020304" pitchFamily="18" charset="0"/>
                <a:ea typeface="Times New Roman" panose="02020603050405020304" pitchFamily="18" charset="0"/>
              </a:rPr>
              <a:t>.</a:t>
            </a:r>
          </a:p>
          <a:p>
            <a:endParaRPr lang="uk-UA" dirty="0"/>
          </a:p>
        </p:txBody>
      </p:sp>
    </p:spTree>
    <p:extLst>
      <p:ext uri="{BB962C8B-B14F-4D97-AF65-F5344CB8AC3E}">
        <p14:creationId xmlns:p14="http://schemas.microsoft.com/office/powerpoint/2010/main" xmlns="" val="396331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73727" y="87906"/>
            <a:ext cx="11703784" cy="6770094"/>
          </a:xfrm>
        </p:spPr>
        <p:txBody>
          <a:bodyPr>
            <a:normAutofit/>
          </a:bodyPr>
          <a:lstStyle/>
          <a:p>
            <a:pPr algn="just">
              <a:lnSpc>
                <a:spcPct val="100000"/>
              </a:lnSpc>
            </a:pPr>
            <a:r>
              <a:rPr lang="uk-UA" b="1" spc="-20" dirty="0">
                <a:solidFill>
                  <a:schemeClr val="tx1"/>
                </a:solidFill>
                <a:effectLst/>
                <a:latin typeface="Times New Roman" panose="02020603050405020304" pitchFamily="18" charset="0"/>
                <a:ea typeface="Times New Roman" panose="02020603050405020304" pitchFamily="18" charset="0"/>
              </a:rPr>
              <a:t>2. Оплата праці. </a:t>
            </a:r>
            <a:r>
              <a:rPr lang="uk-UA" spc="-20" dirty="0">
                <a:solidFill>
                  <a:schemeClr val="tx1"/>
                </a:solidFill>
                <a:effectLst/>
                <a:latin typeface="Times New Roman" panose="02020603050405020304" pitchFamily="18" charset="0"/>
                <a:ea typeface="Times New Roman" panose="02020603050405020304" pitchFamily="18" charset="0"/>
              </a:rPr>
              <a:t>Включаються </a:t>
            </a:r>
            <a:r>
              <a:rPr lang="uk-UA" dirty="0">
                <a:solidFill>
                  <a:schemeClr val="tx1"/>
                </a:solidFill>
                <a:effectLst/>
                <a:latin typeface="Times New Roman" panose="02020603050405020304" pitchFamily="18" charset="0"/>
                <a:ea typeface="Times New Roman" panose="02020603050405020304" pitchFamily="18" charset="0"/>
              </a:rPr>
              <a:t>витрати на оплату праці основного виробничого персоналу підприємства, включаючи премії за виробничі результати, стимулюючі та компенсаційні виплати, в тому числі у зв’язку з інфляцією та індексацією доходів у межах передбачених законодавством норм, а також витрати на оплату праці позаштатних працівників підприємства, які зайняті в його основній</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діяльності:</a:t>
            </a:r>
          </a:p>
          <a:p>
            <a:pPr marL="342900" indent="-342900" algn="just">
              <a:lnSpc>
                <a:spcPct val="100000"/>
              </a:lnSpc>
              <a:spcBef>
                <a:spcPts val="340"/>
              </a:spcBef>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оплата фактично виконаної роботи відповідно до тарифних ставок та посадових</a:t>
            </a:r>
            <a:r>
              <a:rPr lang="uk-UA" spc="-12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окладів;</a:t>
            </a:r>
          </a:p>
          <a:p>
            <a:pPr marL="342900" indent="-342900" algn="just">
              <a:lnSpc>
                <a:spcPct val="100000"/>
              </a:lnSpc>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вартість продукції, яка видається працівникам у формі натуральної</a:t>
            </a:r>
            <a:r>
              <a:rPr lang="uk-UA" spc="-7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оплати;</a:t>
            </a:r>
          </a:p>
          <a:p>
            <a:pPr marL="342900" indent="-342900" algn="just">
              <a:lnSpc>
                <a:spcPct val="100000"/>
              </a:lnSpc>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преміальні виплати і надбавки за виробничі</a:t>
            </a:r>
            <a:r>
              <a:rPr lang="uk-UA" spc="-8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результати;</a:t>
            </a:r>
          </a:p>
          <a:p>
            <a:pPr marL="342900" marR="88265" indent="-342900" algn="just">
              <a:lnSpc>
                <a:spcPct val="100000"/>
              </a:lnSpc>
              <a:spcBef>
                <a:spcPts val="10"/>
              </a:spcBef>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вартість комунальних послуг, харчування, форменого одягу, житла, які безкоштовно надані працівникам підприємств деяких галузей відповідно до чинного</a:t>
            </a:r>
            <a:r>
              <a:rPr lang="uk-UA" spc="-9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законодавства;</a:t>
            </a:r>
          </a:p>
          <a:p>
            <a:pPr marL="342900" indent="-342900" algn="just">
              <a:lnSpc>
                <a:spcPct val="100000"/>
              </a:lnSpc>
              <a:spcBef>
                <a:spcPts val="20"/>
              </a:spcBef>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оплата щорічних чергових відпусток, а також відпусток на</a:t>
            </a:r>
            <a:r>
              <a:rPr lang="uk-UA" spc="-7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навчання;</a:t>
            </a:r>
          </a:p>
          <a:p>
            <a:pPr marL="342900" marR="91440" indent="-342900" algn="just">
              <a:lnSpc>
                <a:spcPct val="100000"/>
              </a:lnSpc>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виплата працівникам, вивільненим з підприємства у зв’язку </a:t>
            </a:r>
            <a:r>
              <a:rPr lang="uk-UA" spc="1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зі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скороченням штатів або реорганізацією</a:t>
            </a:r>
          </a:p>
          <a:p>
            <a:endParaRPr lang="uk-UA" dirty="0"/>
          </a:p>
        </p:txBody>
      </p:sp>
    </p:spTree>
    <p:extLst>
      <p:ext uri="{BB962C8B-B14F-4D97-AF65-F5344CB8AC3E}">
        <p14:creationId xmlns:p14="http://schemas.microsoft.com/office/powerpoint/2010/main" xmlns="" val="325120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022667" cy="6499161"/>
          </a:xfrm>
        </p:spPr>
        <p:txBody>
          <a:bodyPr>
            <a:normAutofit lnSpcReduction="10000"/>
          </a:bodyPr>
          <a:lstStyle/>
          <a:p>
            <a:pPr marR="358775" lvl="0" algn="just">
              <a:lnSpc>
                <a:spcPct val="100000"/>
              </a:lnSpc>
              <a:spcBef>
                <a:spcPts val="1295"/>
              </a:spcBef>
              <a:spcAft>
                <a:spcPts val="0"/>
              </a:spcAft>
              <a:buSzPts val="1400"/>
              <a:tabLst>
                <a:tab pos="1189355" algn="l"/>
              </a:tabLst>
            </a:pPr>
            <a:r>
              <a:rPr lang="uk-UA" sz="2000" b="1" spc="-20" dirty="0">
                <a:solidFill>
                  <a:schemeClr val="tx1"/>
                </a:solidFill>
                <a:effectLst/>
                <a:latin typeface="Times New Roman" panose="02020603050405020304" pitchFamily="18" charset="0"/>
                <a:ea typeface="Times New Roman" panose="02020603050405020304" pitchFamily="18" charset="0"/>
              </a:rPr>
              <a:t>3. </a:t>
            </a:r>
            <a:r>
              <a:rPr lang="uk-UA" b="1" spc="-20" dirty="0">
                <a:solidFill>
                  <a:schemeClr val="tx1"/>
                </a:solidFill>
                <a:effectLst/>
                <a:latin typeface="Times New Roman" panose="02020603050405020304" pitchFamily="18" charset="0"/>
                <a:ea typeface="Times New Roman" panose="02020603050405020304" pitchFamily="18" charset="0"/>
              </a:rPr>
              <a:t>Єдиний соціальний внесок (ЄСВ) </a:t>
            </a:r>
            <a:r>
              <a:rPr lang="uk-UA" spc="-25" dirty="0">
                <a:solidFill>
                  <a:schemeClr val="tx1"/>
                </a:solidFill>
                <a:effectLst/>
                <a:latin typeface="Times New Roman" panose="02020603050405020304" pitchFamily="18" charset="0"/>
                <a:ea typeface="Times New Roman" panose="02020603050405020304" pitchFamily="18" charset="0"/>
              </a:rPr>
              <a:t>- це обов’язковий платіж до системи загальнообов’язкового державного соціального страхування. Функції адміністрування ЄСВ, тобто його ідентифікації, обліку платників та об’єктів оподаткування, сервісного обслуговування платників, організації та контролю за сплатою внеску покладені на Державну фіскальну службу України (ДФС України).</a:t>
            </a:r>
            <a:endParaRPr lang="uk-UA" spc="-25" dirty="0">
              <a:solidFill>
                <a:schemeClr val="tx1"/>
              </a:solidFill>
              <a:latin typeface="Times New Roman" panose="02020603050405020304" pitchFamily="18" charset="0"/>
              <a:ea typeface="Times New Roman" panose="02020603050405020304" pitchFamily="18" charset="0"/>
            </a:endParaRPr>
          </a:p>
          <a:p>
            <a:pPr marR="358775" lvl="0" algn="just">
              <a:lnSpc>
                <a:spcPct val="100000"/>
              </a:lnSpc>
              <a:spcBef>
                <a:spcPts val="1295"/>
              </a:spcBef>
              <a:spcAft>
                <a:spcPts val="0"/>
              </a:spcAft>
              <a:buSzPts val="1400"/>
              <a:tabLst>
                <a:tab pos="1189355" algn="l"/>
              </a:tabLst>
            </a:pPr>
            <a:r>
              <a:rPr lang="uk-UA" dirty="0">
                <a:solidFill>
                  <a:schemeClr val="tx1"/>
                </a:solidFill>
                <a:effectLst/>
                <a:latin typeface="Times New Roman" panose="02020603050405020304" pitchFamily="18" charset="0"/>
                <a:ea typeface="Times New Roman" panose="02020603050405020304" pitchFamily="18" charset="0"/>
              </a:rPr>
              <a:t>Платниками ЄСВ є роботодавці (юридичні особи, фізичні особи- підприємці, </a:t>
            </a:r>
            <a:r>
              <a:rPr lang="uk-UA" dirty="0" err="1">
                <a:solidFill>
                  <a:schemeClr val="tx1"/>
                </a:solidFill>
                <a:effectLst/>
                <a:latin typeface="Times New Roman" panose="02020603050405020304" pitchFamily="18" charset="0"/>
                <a:ea typeface="Times New Roman" panose="02020603050405020304" pitchFamily="18" charset="0"/>
              </a:rPr>
              <a:t>самозайняті</a:t>
            </a:r>
            <a:r>
              <a:rPr lang="uk-UA" dirty="0">
                <a:solidFill>
                  <a:schemeClr val="tx1"/>
                </a:solidFill>
                <a:effectLst/>
                <a:latin typeface="Times New Roman" panose="02020603050405020304" pitchFamily="18" charset="0"/>
                <a:ea typeface="Times New Roman" panose="02020603050405020304" pitchFamily="18" charset="0"/>
              </a:rPr>
              <a:t> особи), які використовують найману працю і сплачують внесок за найманих працівників або фізичних осіб, з якими укладені цивільно-правові договори; фізичні особи-підприємці та </a:t>
            </a:r>
            <a:r>
              <a:rPr lang="uk-UA" dirty="0" err="1">
                <a:solidFill>
                  <a:schemeClr val="tx1"/>
                </a:solidFill>
                <a:effectLst/>
                <a:latin typeface="Times New Roman" panose="02020603050405020304" pitchFamily="18" charset="0"/>
                <a:ea typeface="Times New Roman" panose="02020603050405020304" pitchFamily="18" charset="0"/>
              </a:rPr>
              <a:t>самозайняті</a:t>
            </a:r>
            <a:r>
              <a:rPr lang="uk-UA" dirty="0">
                <a:solidFill>
                  <a:schemeClr val="tx1"/>
                </a:solidFill>
                <a:effectLst/>
                <a:latin typeface="Times New Roman" panose="02020603050405020304" pitchFamily="18" charset="0"/>
                <a:ea typeface="Times New Roman" panose="02020603050405020304" pitchFamily="18" charset="0"/>
              </a:rPr>
              <a:t> особи, які сплачують внесок за себе.</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Розмір ставок ЄСВ (нарахувань на фонд оплати праці та утримання із заробітної плати або доходу) визначається чинним законодавством України.</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ЄСВ включає відрахування д</a:t>
            </a:r>
            <a:r>
              <a:rPr lang="uk-UA" dirty="0">
                <a:solidFill>
                  <a:schemeClr val="tx1"/>
                </a:solidFill>
                <a:latin typeface="Times New Roman" panose="02020603050405020304" pitchFamily="18" charset="0"/>
                <a:ea typeface="Times New Roman" panose="02020603050405020304" pitchFamily="18" charset="0"/>
              </a:rPr>
              <a:t>о:</a:t>
            </a:r>
          </a:p>
          <a:p>
            <a:pPr marL="342900" lvl="0" indent="-342900">
              <a:lnSpc>
                <a:spcPct val="100000"/>
              </a:lnSpc>
              <a:spcBef>
                <a:spcPts val="320"/>
              </a:spcBef>
              <a:spcAft>
                <a:spcPts val="0"/>
              </a:spcAft>
              <a:buSzPts val="1200"/>
              <a:buFont typeface="Courier New" panose="02070309020205020404" pitchFamily="49" charset="0"/>
              <a:buChar char="o"/>
              <a:tabLst>
                <a:tab pos="323215" algn="l"/>
              </a:tabLst>
            </a:pPr>
            <a:r>
              <a:rPr lang="uk-UA" dirty="0">
                <a:solidFill>
                  <a:schemeClr val="tx1"/>
                </a:solidFill>
                <a:effectLst/>
                <a:latin typeface="Times New Roman" panose="02020603050405020304" pitchFamily="18" charset="0"/>
                <a:ea typeface="Courier New" panose="02070309020205020404" pitchFamily="49" charset="0"/>
              </a:rPr>
              <a:t>Пенсійного</a:t>
            </a:r>
            <a:r>
              <a:rPr lang="uk-UA" spc="3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фонду;</a:t>
            </a:r>
          </a:p>
          <a:p>
            <a:pPr marL="342900" lvl="0" indent="-342900">
              <a:lnSpc>
                <a:spcPct val="100000"/>
              </a:lnSpc>
              <a:buSzPts val="1200"/>
              <a:buFont typeface="Courier New" panose="02070309020205020404" pitchFamily="49" charset="0"/>
              <a:buChar char="o"/>
              <a:tabLst>
                <a:tab pos="323215" algn="l"/>
              </a:tabLst>
            </a:pPr>
            <a:r>
              <a:rPr lang="uk-UA" dirty="0">
                <a:solidFill>
                  <a:schemeClr val="tx1"/>
                </a:solidFill>
                <a:effectLst/>
                <a:latin typeface="Times New Roman" panose="02020603050405020304" pitchFamily="18" charset="0"/>
                <a:ea typeface="Courier New" panose="02070309020205020404" pitchFamily="49" charset="0"/>
              </a:rPr>
              <a:t>фонду страхування на випадок</a:t>
            </a:r>
            <a:r>
              <a:rPr lang="uk-UA" spc="-45"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безробіття;</a:t>
            </a:r>
          </a:p>
          <a:p>
            <a:pPr marL="342900" lvl="0" indent="-342900">
              <a:lnSpc>
                <a:spcPct val="100000"/>
              </a:lnSpc>
              <a:buSzPts val="1200"/>
              <a:buFont typeface="Courier New" panose="02070309020205020404" pitchFamily="49" charset="0"/>
              <a:buChar char="o"/>
              <a:tabLst>
                <a:tab pos="323215" algn="l"/>
              </a:tabLst>
            </a:pPr>
            <a:r>
              <a:rPr lang="uk-UA" dirty="0">
                <a:solidFill>
                  <a:schemeClr val="tx1"/>
                </a:solidFill>
                <a:effectLst/>
                <a:latin typeface="Times New Roman" panose="02020603050405020304" pitchFamily="18" charset="0"/>
                <a:ea typeface="Courier New" panose="02070309020205020404" pitchFamily="49" charset="0"/>
              </a:rPr>
              <a:t>фонду </a:t>
            </a:r>
            <a:r>
              <a:rPr lang="uk-UA" spc="-25" dirty="0">
                <a:solidFill>
                  <a:schemeClr val="tx1"/>
                </a:solidFill>
                <a:effectLst/>
                <a:latin typeface="Times New Roman" panose="02020603050405020304" pitchFamily="18" charset="0"/>
                <a:ea typeface="Courier New" panose="02070309020205020404" pitchFamily="49" charset="0"/>
              </a:rPr>
              <a:t>із </a:t>
            </a:r>
            <a:r>
              <a:rPr lang="uk-UA" dirty="0">
                <a:solidFill>
                  <a:schemeClr val="tx1"/>
                </a:solidFill>
                <a:effectLst/>
                <a:latin typeface="Times New Roman" panose="02020603050405020304" pitchFamily="18" charset="0"/>
                <a:ea typeface="Courier New" panose="02070309020205020404" pitchFamily="49" charset="0"/>
              </a:rPr>
              <a:t>тимчасової втрати</a:t>
            </a:r>
            <a:r>
              <a:rPr lang="uk-UA" spc="-15"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працездатності;</a:t>
            </a:r>
          </a:p>
          <a:p>
            <a:pPr marL="342900" lvl="0" indent="-342900">
              <a:lnSpc>
                <a:spcPct val="100000"/>
              </a:lnSpc>
              <a:buSzPts val="1200"/>
              <a:buFont typeface="Courier New" panose="02070309020205020404" pitchFamily="49" charset="0"/>
              <a:buChar char="o"/>
              <a:tabLst>
                <a:tab pos="323215" algn="l"/>
              </a:tabLst>
            </a:pPr>
            <a:r>
              <a:rPr lang="uk-UA" dirty="0">
                <a:solidFill>
                  <a:schemeClr val="tx1"/>
                </a:solidFill>
                <a:effectLst/>
                <a:latin typeface="Times New Roman" panose="02020603050405020304" pitchFamily="18" charset="0"/>
                <a:ea typeface="Courier New" panose="02070309020205020404" pitchFamily="49" charset="0"/>
              </a:rPr>
              <a:t>фонду страхування від нещасних випадків на</a:t>
            </a:r>
            <a:r>
              <a:rPr lang="uk-UA" spc="-3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виробництві</a:t>
            </a:r>
          </a:p>
          <a:p>
            <a:pPr algn="just"/>
            <a:endParaRPr lang="uk-UA" dirty="0"/>
          </a:p>
        </p:txBody>
      </p:sp>
    </p:spTree>
    <p:extLst>
      <p:ext uri="{BB962C8B-B14F-4D97-AF65-F5344CB8AC3E}">
        <p14:creationId xmlns:p14="http://schemas.microsoft.com/office/powerpoint/2010/main" xmlns="" val="15667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41461" y="401923"/>
            <a:ext cx="6056630" cy="6054153"/>
          </a:xfrm>
        </p:spPr>
        <p:txBody>
          <a:bodyPr>
            <a:normAutofit lnSpcReduction="10000"/>
          </a:bodyPr>
          <a:lstStyle/>
          <a:p>
            <a:pPr marR="358775" lvl="0" algn="just">
              <a:spcAft>
                <a:spcPts val="0"/>
              </a:spcAft>
              <a:buSzPts val="1400"/>
              <a:tabLst>
                <a:tab pos="1259205" algn="l"/>
              </a:tabLst>
            </a:pPr>
            <a:r>
              <a:rPr lang="uk-UA" b="1" spc="-25" dirty="0">
                <a:solidFill>
                  <a:schemeClr val="tx1"/>
                </a:solidFill>
                <a:effectLst/>
                <a:latin typeface="Times New Roman" panose="02020603050405020304" pitchFamily="18" charset="0"/>
                <a:ea typeface="Times New Roman" panose="02020603050405020304" pitchFamily="18" charset="0"/>
              </a:rPr>
              <a:t>4. Амортизація основних фондів. </a:t>
            </a:r>
            <a:r>
              <a:rPr lang="uk-UA" spc="-25" dirty="0">
                <a:solidFill>
                  <a:schemeClr val="tx1"/>
                </a:solidFill>
                <a:effectLst/>
                <a:latin typeface="Times New Roman" panose="02020603050405020304" pitchFamily="18" charset="0"/>
                <a:ea typeface="Times New Roman" panose="02020603050405020304" pitchFamily="18" charset="0"/>
              </a:rPr>
              <a:t>Включаються витрати, </a:t>
            </a:r>
            <a:r>
              <a:rPr lang="uk-UA" spc="15" dirty="0">
                <a:solidFill>
                  <a:schemeClr val="tx1"/>
                </a:solidFill>
                <a:effectLst/>
                <a:latin typeface="Times New Roman" panose="02020603050405020304" pitchFamily="18" charset="0"/>
                <a:ea typeface="Times New Roman" panose="02020603050405020304" pitchFamily="18" charset="0"/>
              </a:rPr>
              <a:t>які </a:t>
            </a:r>
            <a:r>
              <a:rPr lang="uk-UA" spc="-25" dirty="0">
                <a:solidFill>
                  <a:schemeClr val="tx1"/>
                </a:solidFill>
                <a:effectLst/>
                <a:latin typeface="Times New Roman" panose="02020603050405020304" pitchFamily="18" charset="0"/>
                <a:ea typeface="Times New Roman" panose="02020603050405020304" pitchFamily="18" charset="0"/>
              </a:rPr>
              <a:t>рівні сумі амортизаційних відрахувань від первісної або залишкової вартості основних виробничих фондів у певному році. Ці витрати також включають амортизаційні відрахування, здійснені за прискореними методами амортизації, їх індексацію, суми амортизації нематеріальних</a:t>
            </a:r>
            <a:r>
              <a:rPr lang="uk-UA" spc="-15" dirty="0">
                <a:solidFill>
                  <a:schemeClr val="tx1"/>
                </a:solidFill>
                <a:effectLst/>
                <a:latin typeface="Times New Roman" panose="02020603050405020304" pitchFamily="18" charset="0"/>
                <a:ea typeface="Times New Roman" panose="02020603050405020304" pitchFamily="18" charset="0"/>
              </a:rPr>
              <a:t> </a:t>
            </a:r>
            <a:r>
              <a:rPr lang="uk-UA" spc="-25" dirty="0">
                <a:solidFill>
                  <a:schemeClr val="tx1"/>
                </a:solidFill>
                <a:effectLst/>
                <a:latin typeface="Times New Roman" panose="02020603050405020304" pitchFamily="18" charset="0"/>
                <a:ea typeface="Times New Roman" panose="02020603050405020304" pitchFamily="18" charset="0"/>
              </a:rPr>
              <a:t>активів.</a:t>
            </a:r>
          </a:p>
          <a:p>
            <a:pPr marR="359410" lvl="0" algn="just">
              <a:spcAft>
                <a:spcPts val="0"/>
              </a:spcAft>
              <a:buSzPts val="1400"/>
              <a:tabLst>
                <a:tab pos="1310640" algn="l"/>
              </a:tabLst>
            </a:pPr>
            <a:r>
              <a:rPr lang="uk-UA" b="1" spc="-25" dirty="0">
                <a:solidFill>
                  <a:schemeClr val="tx1"/>
                </a:solidFill>
                <a:effectLst/>
                <a:latin typeface="Times New Roman" panose="02020603050405020304" pitchFamily="18" charset="0"/>
                <a:ea typeface="Times New Roman" panose="02020603050405020304" pitchFamily="18" charset="0"/>
              </a:rPr>
              <a:t>5. Інші операційні витрати </a:t>
            </a:r>
            <a:r>
              <a:rPr lang="uk-UA" spc="-25" dirty="0">
                <a:solidFill>
                  <a:schemeClr val="tx1"/>
                </a:solidFill>
                <a:effectLst/>
                <a:latin typeface="Times New Roman" panose="02020603050405020304" pitchFamily="18" charset="0"/>
                <a:ea typeface="Times New Roman" panose="02020603050405020304" pitchFamily="18" charset="0"/>
              </a:rPr>
              <a:t>(вартість робіт, послуг сторонніх організацій, витрати на набір робочої сили, витрати на відрядження згідно встановлених норм, сума податків, зборів (крім податків на прибуток), оплата робіт по сертифікації продукції, втрати від курсових різниць, знецінення запасів, псування цінностей, сума фінансових санкцій</a:t>
            </a:r>
            <a:r>
              <a:rPr lang="uk-UA" spc="30" dirty="0">
                <a:solidFill>
                  <a:schemeClr val="tx1"/>
                </a:solidFill>
                <a:effectLst/>
                <a:latin typeface="Times New Roman" panose="02020603050405020304" pitchFamily="18" charset="0"/>
                <a:ea typeface="Times New Roman" panose="02020603050405020304" pitchFamily="18" charset="0"/>
              </a:rPr>
              <a:t> </a:t>
            </a:r>
            <a:r>
              <a:rPr lang="uk-UA" spc="-25" dirty="0">
                <a:solidFill>
                  <a:schemeClr val="tx1"/>
                </a:solidFill>
                <a:effectLst/>
                <a:latin typeface="Times New Roman" panose="02020603050405020304" pitchFamily="18" charset="0"/>
                <a:ea typeface="Times New Roman" panose="02020603050405020304" pitchFamily="18" charset="0"/>
              </a:rPr>
              <a:t>тощо).</a:t>
            </a:r>
          </a:p>
          <a:p>
            <a:endParaRPr lang="uk-UA" dirty="0"/>
          </a:p>
        </p:txBody>
      </p:sp>
      <p:pic>
        <p:nvPicPr>
          <p:cNvPr id="3" name="Рисунок 2">
            <a:extLst>
              <a:ext uri="{FF2B5EF4-FFF2-40B4-BE49-F238E27FC236}">
                <a16:creationId xmlns:a16="http://schemas.microsoft.com/office/drawing/2014/main" xmlns="" id="{3D9A5C33-8257-7BFF-C421-01B5D69AEB9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1" y="2133080"/>
            <a:ext cx="3894842" cy="2591840"/>
          </a:xfrm>
          <a:prstGeom prst="rect">
            <a:avLst/>
          </a:prstGeom>
        </p:spPr>
      </p:pic>
    </p:spTree>
    <p:extLst>
      <p:ext uri="{BB962C8B-B14F-4D97-AF65-F5344CB8AC3E}">
        <p14:creationId xmlns:p14="http://schemas.microsoft.com/office/powerpoint/2010/main" xmlns="" val="42640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60839" y="0"/>
            <a:ext cx="7628494" cy="6626578"/>
          </a:xfrm>
        </p:spPr>
        <p:txBody>
          <a:bodyPr>
            <a:normAutofit/>
          </a:bodyPr>
          <a:lstStyle/>
          <a:p>
            <a:pPr marL="545465" marR="358775"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Кошториси можуть розроблятись і за </a:t>
            </a:r>
            <a:r>
              <a:rPr lang="uk-UA" sz="2000" b="1" dirty="0">
                <a:solidFill>
                  <a:schemeClr val="tx1"/>
                </a:solidFill>
                <a:effectLst/>
                <a:latin typeface="Times New Roman" panose="02020603050405020304" pitchFamily="18" charset="0"/>
                <a:ea typeface="Times New Roman" panose="02020603050405020304" pitchFamily="18" charset="0"/>
              </a:rPr>
              <a:t>статтями витрат</a:t>
            </a:r>
            <a:r>
              <a:rPr lang="uk-UA" sz="2000" dirty="0">
                <a:solidFill>
                  <a:schemeClr val="tx1"/>
                </a:solidFill>
                <a:effectLst/>
                <a:latin typeface="Times New Roman" panose="02020603050405020304" pitchFamily="18" charset="0"/>
                <a:ea typeface="Times New Roman" panose="02020603050405020304" pitchFamily="18" charset="0"/>
              </a:rPr>
              <a:t>. Такі кошториси дозволяють узгодити їх з кошторисом загальновиробничих витрат, а також калькуляціями на окремі вироби підрозділу.</a:t>
            </a:r>
          </a:p>
          <a:p>
            <a:pPr marL="545465" marR="358775"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При формуванні кошторисів використовуються два підходи: «з нуля» (якщо підприємство змінює профіль своєї роботи або лише розпочинає свою роботу), планування від досягнутого (якщо підприємство не змінює профілю своєї роботи).</a:t>
            </a:r>
            <a:endParaRPr lang="uk-UA" sz="2000" dirty="0">
              <a:solidFill>
                <a:schemeClr val="tx1"/>
              </a:solidFill>
              <a:latin typeface="Times New Roman" panose="02020603050405020304" pitchFamily="18" charset="0"/>
              <a:ea typeface="Times New Roman" panose="02020603050405020304" pitchFamily="18" charset="0"/>
            </a:endParaRPr>
          </a:p>
          <a:p>
            <a:pPr algn="just"/>
            <a:r>
              <a:rPr lang="uk-UA" sz="2000" b="1" dirty="0">
                <a:solidFill>
                  <a:schemeClr val="tx1"/>
                </a:solidFill>
                <a:effectLst/>
                <a:latin typeface="Times New Roman" panose="02020603050405020304" pitchFamily="18" charset="0"/>
                <a:ea typeface="Times New Roman" panose="02020603050405020304" pitchFamily="18" charset="0"/>
              </a:rPr>
              <a:t>Методи формування кошторису:</a:t>
            </a:r>
          </a:p>
          <a:p>
            <a:pPr marL="342900" marR="91440" lvl="0" indent="-342900" algn="just">
              <a:spcBef>
                <a:spcPts val="330"/>
              </a:spcBef>
              <a:spcAft>
                <a:spcPts val="0"/>
              </a:spcAft>
              <a:buSzPts val="1200"/>
              <a:buFont typeface="Arial" panose="020B0604020202020204" pitchFamily="34" charset="0"/>
              <a:buChar char="•"/>
              <a:tabLst>
                <a:tab pos="321945" algn="l"/>
              </a:tabLst>
            </a:pPr>
            <a:r>
              <a:rPr lang="uk-UA" sz="2000" b="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кошторисний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кошторис формується на основі розрахунку витрат у межах усього підприємства за даними інших розділів плану</a:t>
            </a:r>
          </a:p>
          <a:p>
            <a:pPr marL="342900" marR="95885" lvl="0" indent="-342900" algn="just">
              <a:lnSpc>
                <a:spcPct val="100000"/>
              </a:lnSpc>
              <a:spcAft>
                <a:spcPts val="0"/>
              </a:spcAft>
              <a:buSzPts val="1200"/>
              <a:buFont typeface="Arial" panose="020B0604020202020204" pitchFamily="34" charset="0"/>
              <a:buChar char="•"/>
              <a:tabLst>
                <a:tab pos="321945" algn="l"/>
              </a:tabLst>
            </a:pPr>
            <a:r>
              <a:rPr lang="uk-UA" sz="2000" b="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зведений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кошторис формується шляхом сумування кошторисів витрат виробництва окремих підрозділів</a:t>
            </a:r>
            <a:r>
              <a:rPr lang="uk-UA" sz="2000" spc="-3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підприємства</a:t>
            </a:r>
          </a:p>
          <a:p>
            <a:pPr marL="342900" marR="88265" lvl="0" indent="-342900" algn="just">
              <a:spcAft>
                <a:spcPts val="0"/>
              </a:spcAft>
              <a:buSzPts val="1200"/>
              <a:buFont typeface="Arial" panose="020B0604020202020204" pitchFamily="34" charset="0"/>
              <a:buChar char="•"/>
              <a:tabLst>
                <a:tab pos="321945" algn="l"/>
              </a:tabLst>
            </a:pPr>
            <a:r>
              <a:rPr lang="uk-UA" sz="2000" b="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калькуляційний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кошторис формується на основі планових розрахунків за всією номенклатурою продукції, робіт і послуг з розподілом комплексних статей на прості елементи</a:t>
            </a:r>
            <a:r>
              <a:rPr lang="uk-UA" sz="2000" spc="-4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витрат</a:t>
            </a:r>
          </a:p>
          <a:p>
            <a:endParaRPr lang="uk-UA" dirty="0"/>
          </a:p>
        </p:txBody>
      </p:sp>
      <p:pic>
        <p:nvPicPr>
          <p:cNvPr id="3" name="Рисунок 2">
            <a:extLst>
              <a:ext uri="{FF2B5EF4-FFF2-40B4-BE49-F238E27FC236}">
                <a16:creationId xmlns:a16="http://schemas.microsoft.com/office/drawing/2014/main" xmlns="" id="{E2CE3B9E-B36E-866B-45CA-D82BC4747C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94133" y="2249260"/>
            <a:ext cx="3670300" cy="2359479"/>
          </a:xfrm>
          <a:prstGeom prst="rect">
            <a:avLst/>
          </a:prstGeom>
        </p:spPr>
      </p:pic>
    </p:spTree>
    <p:extLst>
      <p:ext uri="{BB962C8B-B14F-4D97-AF65-F5344CB8AC3E}">
        <p14:creationId xmlns:p14="http://schemas.microsoft.com/office/powerpoint/2010/main" xmlns="" val="22959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14489" y="214489"/>
            <a:ext cx="6807200" cy="6054153"/>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Калькулюванням собівартості продукції - це процес обчислення собівартості одиниці продукції</a:t>
            </a:r>
          </a:p>
          <a:p>
            <a:pPr marL="545465" marR="358775" algn="just">
              <a:spcBef>
                <a:spcPts val="735"/>
              </a:spcBef>
              <a:spcAft>
                <a:spcPts val="0"/>
              </a:spcAft>
            </a:pP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 </a:t>
            </a:r>
            <a:r>
              <a:rPr lang="uk-UA" sz="2000" spc="-15" dirty="0">
                <a:solidFill>
                  <a:schemeClr val="tx1"/>
                </a:solidFill>
                <a:effectLst/>
                <a:latin typeface="Times New Roman" panose="02020603050405020304" pitchFamily="18" charset="0"/>
                <a:ea typeface="Times New Roman" panose="02020603050405020304" pitchFamily="18" charset="0"/>
              </a:rPr>
              <a:t>собівартості продукції </a:t>
            </a:r>
            <a:r>
              <a:rPr lang="uk-UA" sz="2000" spc="-20" dirty="0">
                <a:solidFill>
                  <a:schemeClr val="tx1"/>
                </a:solidFill>
                <a:effectLst/>
                <a:latin typeface="Times New Roman" panose="02020603050405020304" pitchFamily="18" charset="0"/>
                <a:ea typeface="Times New Roman" panose="02020603050405020304" pitchFamily="18" charset="0"/>
              </a:rPr>
              <a:t>передбачає вибір</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об’єкта </a:t>
            </a: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калькуляційної</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одиниці,</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методу </a:t>
            </a: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 та калькуляційних </a:t>
            </a:r>
            <a:r>
              <a:rPr lang="uk-UA" sz="2000" spc="-15" dirty="0">
                <a:solidFill>
                  <a:schemeClr val="tx1"/>
                </a:solidFill>
                <a:effectLst/>
                <a:latin typeface="Times New Roman" panose="02020603050405020304" pitchFamily="18" charset="0"/>
                <a:ea typeface="Times New Roman" panose="02020603050405020304" pitchFamily="18" charset="0"/>
              </a:rPr>
              <a:t>статей </a:t>
            </a:r>
            <a:r>
              <a:rPr lang="uk-UA" sz="2000" spc="-20" dirty="0">
                <a:solidFill>
                  <a:schemeClr val="tx1"/>
                </a:solidFill>
                <a:effectLst/>
                <a:latin typeface="Times New Roman" panose="02020603050405020304" pitchFamily="18" charset="0"/>
                <a:ea typeface="Times New Roman" panose="02020603050405020304" pitchFamily="18" charset="0"/>
              </a:rPr>
              <a:t>витрат.</a:t>
            </a:r>
            <a:endParaRPr lang="uk-UA" sz="2000" dirty="0">
              <a:solidFill>
                <a:schemeClr val="tx1"/>
              </a:solidFill>
              <a:effectLst/>
              <a:latin typeface="Times New Roman" panose="02020603050405020304" pitchFamily="18" charset="0"/>
              <a:ea typeface="Times New Roman" panose="02020603050405020304" pitchFamily="18" charset="0"/>
            </a:endParaRPr>
          </a:p>
          <a:p>
            <a:pPr marL="545465" marR="354965" algn="just">
              <a:spcAft>
                <a:spcPts val="0"/>
              </a:spcAft>
            </a:pPr>
            <a:r>
              <a:rPr lang="uk-UA" sz="2000" b="1" spc="-20" dirty="0">
                <a:solidFill>
                  <a:schemeClr val="tx1"/>
                </a:solidFill>
                <a:effectLst/>
                <a:latin typeface="Times New Roman" panose="02020603050405020304" pitchFamily="18" charset="0"/>
                <a:ea typeface="Times New Roman" panose="02020603050405020304" pitchFamily="18" charset="0"/>
              </a:rPr>
              <a:t>Об’єкт калькулювання </a:t>
            </a:r>
            <a:r>
              <a:rPr lang="uk-UA" sz="200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це </a:t>
            </a:r>
            <a:r>
              <a:rPr lang="uk-UA" sz="2000" spc="-20" dirty="0">
                <a:solidFill>
                  <a:schemeClr val="tx1"/>
                </a:solidFill>
                <a:effectLst/>
                <a:latin typeface="Times New Roman" panose="02020603050405020304" pitchFamily="18" charset="0"/>
                <a:ea typeface="Times New Roman" panose="02020603050405020304" pitchFamily="18" charset="0"/>
              </a:rPr>
              <a:t>продукція (робота, послуга), </a:t>
            </a:r>
            <a:r>
              <a:rPr lang="uk-UA" sz="2000" spc="-15" dirty="0">
                <a:solidFill>
                  <a:schemeClr val="tx1"/>
                </a:solidFill>
                <a:effectLst/>
                <a:latin typeface="Times New Roman" panose="02020603050405020304" pitchFamily="18" charset="0"/>
                <a:ea typeface="Times New Roman" panose="02020603050405020304" pitchFamily="18" charset="0"/>
              </a:rPr>
              <a:t>собівартість </a:t>
            </a:r>
            <a:r>
              <a:rPr lang="uk-UA" sz="2000" dirty="0">
                <a:solidFill>
                  <a:schemeClr val="tx1"/>
                </a:solidFill>
                <a:effectLst/>
                <a:latin typeface="Times New Roman" panose="02020603050405020304" pitchFamily="18" charset="0"/>
                <a:ea typeface="Times New Roman" panose="02020603050405020304" pitchFamily="18" charset="0"/>
              </a:rPr>
              <a:t>яких </a:t>
            </a:r>
            <a:r>
              <a:rPr lang="uk-UA" sz="2000" spc="-20" dirty="0">
                <a:solidFill>
                  <a:schemeClr val="tx1"/>
                </a:solidFill>
                <a:effectLst/>
                <a:latin typeface="Times New Roman" panose="02020603050405020304" pitchFamily="18" charset="0"/>
                <a:ea typeface="Times New Roman" panose="02020603050405020304" pitchFamily="18" charset="0"/>
              </a:rPr>
              <a:t>обчислюється.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До них </a:t>
            </a:r>
            <a:r>
              <a:rPr lang="uk-UA" sz="2000" spc="-15" dirty="0">
                <a:solidFill>
                  <a:schemeClr val="tx1"/>
                </a:solidFill>
                <a:effectLst/>
                <a:latin typeface="Times New Roman" panose="02020603050405020304" pitchFamily="18" charset="0"/>
                <a:ea typeface="Times New Roman" panose="02020603050405020304" pitchFamily="18" charset="0"/>
              </a:rPr>
              <a:t>належать готова </a:t>
            </a:r>
            <a:r>
              <a:rPr lang="uk-UA" sz="2000" spc="-20" dirty="0">
                <a:solidFill>
                  <a:schemeClr val="tx1"/>
                </a:solidFill>
                <a:effectLst/>
                <a:latin typeface="Times New Roman" panose="02020603050405020304" pitchFamily="18" charset="0"/>
                <a:ea typeface="Times New Roman" panose="02020603050405020304" pitchFamily="18" charset="0"/>
              </a:rPr>
              <a:t>продукція  (основна</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і </a:t>
            </a:r>
            <a:r>
              <a:rPr lang="uk-UA" sz="2000" spc="-20" dirty="0">
                <a:solidFill>
                  <a:schemeClr val="tx1"/>
                </a:solidFill>
                <a:effectLst/>
                <a:latin typeface="Times New Roman" panose="02020603050405020304" pitchFamily="18" charset="0"/>
                <a:ea typeface="Times New Roman" panose="02020603050405020304" pitchFamily="18" charset="0"/>
              </a:rPr>
              <a:t>допоміжна), напівфабрикат, </a:t>
            </a:r>
            <a:r>
              <a:rPr lang="uk-UA" sz="2000" spc="-15" dirty="0">
                <a:solidFill>
                  <a:schemeClr val="tx1"/>
                </a:solidFill>
                <a:effectLst/>
                <a:latin typeface="Times New Roman" panose="02020603050405020304" pitchFamily="18" charset="0"/>
                <a:ea typeface="Times New Roman" panose="02020603050405020304" pitchFamily="18" charset="0"/>
              </a:rPr>
              <a:t>вузол, </a:t>
            </a:r>
            <a:r>
              <a:rPr lang="uk-UA" sz="2000" spc="-20" dirty="0">
                <a:solidFill>
                  <a:schemeClr val="tx1"/>
                </a:solidFill>
                <a:effectLst/>
                <a:latin typeface="Times New Roman" panose="02020603050405020304" pitchFamily="18" charset="0"/>
                <a:ea typeface="Times New Roman" panose="02020603050405020304" pitchFamily="18" charset="0"/>
              </a:rPr>
              <a:t>деталь, </a:t>
            </a:r>
            <a:r>
              <a:rPr lang="uk-UA" sz="2000" spc="-15" dirty="0">
                <a:solidFill>
                  <a:schemeClr val="tx1"/>
                </a:solidFill>
                <a:effectLst/>
                <a:latin typeface="Times New Roman" panose="02020603050405020304" pitchFamily="18" charset="0"/>
                <a:ea typeface="Times New Roman" panose="02020603050405020304" pitchFamily="18" charset="0"/>
              </a:rPr>
              <a:t>роботи, </a:t>
            </a:r>
            <a:r>
              <a:rPr lang="uk-UA" sz="2000" spc="-20" dirty="0">
                <a:solidFill>
                  <a:schemeClr val="tx1"/>
                </a:solidFill>
                <a:effectLst/>
                <a:latin typeface="Times New Roman" panose="02020603050405020304" pitchFamily="18" charset="0"/>
                <a:ea typeface="Times New Roman" panose="02020603050405020304" pitchFamily="18" charset="0"/>
              </a:rPr>
              <a:t>послуги. Причому йдеться </a:t>
            </a:r>
            <a:r>
              <a:rPr lang="uk-UA" sz="2000" dirty="0">
                <a:solidFill>
                  <a:schemeClr val="tx1"/>
                </a:solidFill>
                <a:effectLst/>
                <a:latin typeface="Times New Roman" panose="02020603050405020304" pitchFamily="18" charset="0"/>
                <a:ea typeface="Times New Roman" panose="02020603050405020304" pitchFamily="18" charset="0"/>
              </a:rPr>
              <a:t>про </a:t>
            </a:r>
            <a:r>
              <a:rPr lang="uk-UA" sz="2000" spc="-20" dirty="0">
                <a:solidFill>
                  <a:schemeClr val="tx1"/>
                </a:solidFill>
                <a:effectLst/>
                <a:latin typeface="Times New Roman" panose="02020603050405020304" pitchFamily="18" charset="0"/>
                <a:ea typeface="Times New Roman" panose="02020603050405020304" pitchFamily="18" charset="0"/>
              </a:rPr>
              <a:t>продукцію, </a:t>
            </a:r>
            <a:r>
              <a:rPr lang="uk-UA" sz="2000" spc="-15" dirty="0">
                <a:solidFill>
                  <a:schemeClr val="tx1"/>
                </a:solidFill>
                <a:effectLst/>
                <a:latin typeface="Times New Roman" panose="02020603050405020304" pitchFamily="18" charset="0"/>
                <a:ea typeface="Times New Roman" panose="02020603050405020304" pitchFamily="18" charset="0"/>
              </a:rPr>
              <a:t>призначену </a:t>
            </a:r>
            <a:r>
              <a:rPr lang="uk-UA" sz="2000" dirty="0">
                <a:solidFill>
                  <a:schemeClr val="tx1"/>
                </a:solidFill>
                <a:effectLst/>
                <a:latin typeface="Times New Roman" panose="02020603050405020304" pitchFamily="18" charset="0"/>
                <a:ea typeface="Times New Roman" panose="02020603050405020304" pitchFamily="18" charset="0"/>
              </a:rPr>
              <a:t>як </a:t>
            </a:r>
            <a:r>
              <a:rPr lang="uk-UA" sz="2000" spc="-15" dirty="0">
                <a:solidFill>
                  <a:schemeClr val="tx1"/>
                </a:solidFill>
                <a:effectLst/>
                <a:latin typeface="Times New Roman" panose="02020603050405020304" pitchFamily="18" charset="0"/>
                <a:ea typeface="Times New Roman" panose="02020603050405020304" pitchFamily="18" charset="0"/>
              </a:rPr>
              <a:t>для </a:t>
            </a:r>
            <a:r>
              <a:rPr lang="uk-UA" sz="2000" spc="-20" dirty="0">
                <a:solidFill>
                  <a:schemeClr val="tx1"/>
                </a:solidFill>
                <a:effectLst/>
                <a:latin typeface="Times New Roman" panose="02020603050405020304" pitchFamily="18" charset="0"/>
                <a:ea typeface="Times New Roman" panose="02020603050405020304" pitchFamily="18" charset="0"/>
              </a:rPr>
              <a:t>реалізації на сторону, </a:t>
            </a:r>
            <a:r>
              <a:rPr lang="uk-UA" sz="2000" dirty="0">
                <a:solidFill>
                  <a:schemeClr val="tx1"/>
                </a:solidFill>
                <a:effectLst/>
                <a:latin typeface="Times New Roman" panose="02020603050405020304" pitchFamily="18" charset="0"/>
                <a:ea typeface="Times New Roman" panose="02020603050405020304" pitchFamily="18" charset="0"/>
              </a:rPr>
              <a:t>так і </a:t>
            </a:r>
            <a:r>
              <a:rPr lang="uk-UA" sz="2000" spc="-20" dirty="0">
                <a:solidFill>
                  <a:schemeClr val="tx1"/>
                </a:solidFill>
                <a:effectLst/>
                <a:latin typeface="Times New Roman" panose="02020603050405020304" pitchFamily="18" charset="0"/>
                <a:ea typeface="Times New Roman" panose="02020603050405020304" pitchFamily="18" charset="0"/>
              </a:rPr>
              <a:t>для внутрішнього споживання.</a:t>
            </a:r>
            <a:endParaRPr lang="uk-UA" sz="2000" dirty="0">
              <a:solidFill>
                <a:schemeClr val="tx1"/>
              </a:solidFill>
              <a:effectLst/>
              <a:latin typeface="Times New Roman" panose="02020603050405020304" pitchFamily="18" charset="0"/>
              <a:ea typeface="Times New Roman" panose="02020603050405020304" pitchFamily="18" charset="0"/>
            </a:endParaRPr>
          </a:p>
          <a:p>
            <a:pPr algn="just"/>
            <a:r>
              <a:rPr lang="uk-UA" sz="2000" spc="-15" dirty="0">
                <a:solidFill>
                  <a:schemeClr val="tx1"/>
                </a:solidFill>
                <a:effectLst/>
                <a:latin typeface="Times New Roman" panose="02020603050405020304" pitchFamily="18" charset="0"/>
                <a:ea typeface="Times New Roman" panose="02020603050405020304" pitchFamily="18" charset="0"/>
              </a:rPr>
              <a:t>Для </a:t>
            </a:r>
            <a:r>
              <a:rPr lang="uk-UA" sz="2000" spc="-20" dirty="0">
                <a:solidFill>
                  <a:schemeClr val="tx1"/>
                </a:solidFill>
                <a:effectLst/>
                <a:latin typeface="Times New Roman" panose="02020603050405020304" pitchFamily="18" charset="0"/>
                <a:ea typeface="Times New Roman" panose="02020603050405020304" pitchFamily="18" charset="0"/>
              </a:rPr>
              <a:t>кількісного вимірювання об’єкта калькулювання обирається калькуляційна </a:t>
            </a:r>
            <a:r>
              <a:rPr lang="uk-UA" sz="2000" spc="-15" dirty="0">
                <a:solidFill>
                  <a:schemeClr val="tx1"/>
                </a:solidFill>
                <a:effectLst/>
                <a:latin typeface="Times New Roman" panose="02020603050405020304" pitchFamily="18" charset="0"/>
                <a:ea typeface="Times New Roman" panose="02020603050405020304" pitchFamily="18" charset="0"/>
              </a:rPr>
              <a:t>одиниця. За </a:t>
            </a:r>
            <a:r>
              <a:rPr lang="uk-UA" sz="2000" spc="-20" dirty="0">
                <a:solidFill>
                  <a:schemeClr val="tx1"/>
                </a:solidFill>
                <a:effectLst/>
                <a:latin typeface="Times New Roman" panose="02020603050405020304" pitchFamily="18" charset="0"/>
                <a:ea typeface="Times New Roman" panose="02020603050405020304" pitchFamily="18" charset="0"/>
              </a:rPr>
              <a:t>калькуляційну </a:t>
            </a:r>
            <a:r>
              <a:rPr lang="uk-UA" sz="2000" spc="-15" dirty="0">
                <a:solidFill>
                  <a:schemeClr val="tx1"/>
                </a:solidFill>
                <a:effectLst/>
                <a:latin typeface="Times New Roman" panose="02020603050405020304" pitchFamily="18" charset="0"/>
                <a:ea typeface="Times New Roman" panose="02020603050405020304" pitchFamily="18" charset="0"/>
              </a:rPr>
              <a:t>одиницю можуть бути прийняті кг або </a:t>
            </a:r>
            <a:r>
              <a:rPr lang="uk-UA" sz="2000" dirty="0">
                <a:solidFill>
                  <a:schemeClr val="tx1"/>
                </a:solidFill>
                <a:effectLst/>
                <a:latin typeface="Times New Roman" panose="02020603050405020304" pitchFamily="18" charset="0"/>
                <a:ea typeface="Times New Roman" panose="02020603050405020304" pitchFamily="18" charset="0"/>
              </a:rPr>
              <a:t>т </a:t>
            </a:r>
            <a:r>
              <a:rPr lang="uk-UA" sz="2000" spc="-20" dirty="0">
                <a:solidFill>
                  <a:schemeClr val="tx1"/>
                </a:solidFill>
                <a:effectLst/>
                <a:latin typeface="Times New Roman" panose="02020603050405020304" pitchFamily="18" charset="0"/>
                <a:ea typeface="Times New Roman" panose="02020603050405020304" pitchFamily="18" charset="0"/>
              </a:rPr>
              <a:t>маси, </a:t>
            </a:r>
            <a:r>
              <a:rPr lang="uk-UA" sz="2000" spc="-15" dirty="0">
                <a:solidFill>
                  <a:schemeClr val="tx1"/>
                </a:solidFill>
                <a:effectLst/>
                <a:latin typeface="Times New Roman" panose="02020603050405020304" pitchFamily="18" charset="0"/>
                <a:ea typeface="Times New Roman" panose="02020603050405020304" pitchFamily="18" charset="0"/>
              </a:rPr>
              <a:t>м</a:t>
            </a:r>
            <a:r>
              <a:rPr lang="uk-UA" sz="2000" spc="-15" baseline="30000" dirty="0">
                <a:solidFill>
                  <a:schemeClr val="tx1"/>
                </a:solidFill>
                <a:effectLst/>
                <a:latin typeface="Times New Roman" panose="02020603050405020304" pitchFamily="18" charset="0"/>
                <a:ea typeface="Times New Roman" panose="02020603050405020304" pitchFamily="18" charset="0"/>
              </a:rPr>
              <a:t>2</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площі, </a:t>
            </a:r>
            <a:r>
              <a:rPr lang="uk-UA" sz="2000" spc="-15" dirty="0">
                <a:solidFill>
                  <a:schemeClr val="tx1"/>
                </a:solidFill>
                <a:effectLst/>
                <a:latin typeface="Times New Roman" panose="02020603050405020304" pitchFamily="18" charset="0"/>
                <a:ea typeface="Times New Roman" panose="02020603050405020304" pitchFamily="18" charset="0"/>
              </a:rPr>
              <a:t>м</a:t>
            </a:r>
            <a:r>
              <a:rPr lang="uk-UA" sz="2000" spc="-15" baseline="30000" dirty="0">
                <a:solidFill>
                  <a:schemeClr val="tx1"/>
                </a:solidFill>
                <a:effectLst/>
                <a:latin typeface="Times New Roman" panose="02020603050405020304" pitchFamily="18" charset="0"/>
                <a:ea typeface="Times New Roman" panose="02020603050405020304" pitchFamily="18" charset="0"/>
              </a:rPr>
              <a:t>3</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об’єму, </a:t>
            </a:r>
            <a:r>
              <a:rPr lang="uk-UA" sz="2000" spc="-15" dirty="0">
                <a:solidFill>
                  <a:schemeClr val="tx1"/>
                </a:solidFill>
                <a:effectLst/>
                <a:latin typeface="Times New Roman" panose="02020603050405020304" pitchFamily="18" charset="0"/>
                <a:ea typeface="Times New Roman" panose="02020603050405020304" pitchFamily="18" charset="0"/>
              </a:rPr>
              <a:t>кількість штук </a:t>
            </a:r>
            <a:r>
              <a:rPr lang="uk-UA" sz="2000" spc="-20" dirty="0">
                <a:solidFill>
                  <a:schemeClr val="tx1"/>
                </a:solidFill>
                <a:effectLst/>
                <a:latin typeface="Times New Roman" panose="02020603050405020304" pitchFamily="18" charset="0"/>
                <a:ea typeface="Times New Roman" panose="02020603050405020304" pitchFamily="18" charset="0"/>
              </a:rPr>
              <a:t>та </a:t>
            </a:r>
            <a:r>
              <a:rPr lang="uk-UA" sz="2000" spc="-25" dirty="0">
                <a:solidFill>
                  <a:schemeClr val="tx1"/>
                </a:solidFill>
                <a:effectLst/>
                <a:latin typeface="Times New Roman" panose="02020603050405020304" pitchFamily="18" charset="0"/>
                <a:ea typeface="Times New Roman" panose="02020603050405020304" pitchFamily="18" charset="0"/>
              </a:rPr>
              <a:t>ін.</a:t>
            </a:r>
            <a:endParaRPr lang="uk-UA" sz="2000" dirty="0">
              <a:solidFill>
                <a:schemeClr val="tx1"/>
              </a:solidFill>
              <a:effectLst/>
              <a:latin typeface="Times New Roman" panose="02020603050405020304" pitchFamily="18" charset="0"/>
              <a:ea typeface="Times New Roman" panose="02020603050405020304" pitchFamily="18" charset="0"/>
            </a:endParaRPr>
          </a:p>
          <a:p>
            <a:endParaRPr lang="uk-UA" dirty="0"/>
          </a:p>
        </p:txBody>
      </p:sp>
      <p:pic>
        <p:nvPicPr>
          <p:cNvPr id="3" name="Рисунок 2">
            <a:extLst>
              <a:ext uri="{FF2B5EF4-FFF2-40B4-BE49-F238E27FC236}">
                <a16:creationId xmlns:a16="http://schemas.microsoft.com/office/drawing/2014/main" xmlns="" id="{5C8AF90B-B9CB-D1D0-64B6-7F19817FC53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2257" y="2129028"/>
            <a:ext cx="3901440" cy="2599944"/>
          </a:xfrm>
          <a:prstGeom prst="rect">
            <a:avLst/>
          </a:prstGeom>
        </p:spPr>
      </p:pic>
    </p:spTree>
    <p:extLst>
      <p:ext uri="{BB962C8B-B14F-4D97-AF65-F5344CB8AC3E}">
        <p14:creationId xmlns:p14="http://schemas.microsoft.com/office/powerpoint/2010/main" xmlns="" val="47481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39859" y="302394"/>
            <a:ext cx="6386717" cy="6054153"/>
          </a:xfrm>
        </p:spPr>
        <p:txBody>
          <a:bodyPr>
            <a:normAutofit/>
          </a:bodyPr>
          <a:lstStyle/>
          <a:p>
            <a:pPr marL="545465" marR="358775" algn="just">
              <a:spcAft>
                <a:spcPts val="0"/>
              </a:spcAft>
            </a:pPr>
            <a:r>
              <a:rPr lang="uk-UA" sz="2000" spc="-20" dirty="0">
                <a:solidFill>
                  <a:schemeClr val="tx1"/>
                </a:solidFill>
                <a:effectLst/>
                <a:latin typeface="Times New Roman" panose="02020603050405020304" pitchFamily="18" charset="0"/>
                <a:ea typeface="Times New Roman" panose="02020603050405020304" pitchFamily="18" charset="0"/>
              </a:rPr>
              <a:t>Методи</a:t>
            </a:r>
            <a:r>
              <a:rPr lang="uk-UA" sz="2000" spc="310" dirty="0">
                <a:solidFill>
                  <a:schemeClr val="tx1"/>
                </a:solidFill>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передбачають </a:t>
            </a:r>
            <a:r>
              <a:rPr lang="uk-UA" sz="2000" spc="-20" dirty="0">
                <a:solidFill>
                  <a:schemeClr val="tx1"/>
                </a:solidFill>
                <a:effectLst/>
                <a:latin typeface="Times New Roman" panose="02020603050405020304" pitchFamily="18" charset="0"/>
                <a:ea typeface="Times New Roman" panose="02020603050405020304" pitchFamily="18" charset="0"/>
              </a:rPr>
              <a:t>застосування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окремих </a:t>
            </a:r>
            <a:r>
              <a:rPr lang="uk-UA" sz="2000" spc="-20" dirty="0">
                <a:solidFill>
                  <a:schemeClr val="tx1"/>
                </a:solidFill>
                <a:effectLst/>
                <a:latin typeface="Times New Roman" panose="02020603050405020304" pitchFamily="18" charset="0"/>
                <a:ea typeface="Times New Roman" panose="02020603050405020304" pitchFamily="18" charset="0"/>
              </a:rPr>
              <a:t>прийомів розподілу </a:t>
            </a:r>
            <a:r>
              <a:rPr lang="uk-UA" sz="2000" spc="-15" dirty="0">
                <a:solidFill>
                  <a:schemeClr val="tx1"/>
                </a:solidFill>
                <a:effectLst/>
                <a:latin typeface="Times New Roman" panose="02020603050405020304" pitchFamily="18" charset="0"/>
                <a:ea typeface="Times New Roman" panose="02020603050405020304" pitchFamily="18" charset="0"/>
              </a:rPr>
              <a:t>витрат за </a:t>
            </a:r>
            <a:r>
              <a:rPr lang="uk-UA" sz="2000" spc="-20" dirty="0">
                <a:solidFill>
                  <a:schemeClr val="tx1"/>
                </a:solidFill>
                <a:effectLst/>
                <a:latin typeface="Times New Roman" panose="02020603050405020304" pitchFamily="18" charset="0"/>
                <a:ea typeface="Times New Roman" panose="02020603050405020304" pitchFamily="18" charset="0"/>
              </a:rPr>
              <a:t>калькуляційними статтями та віднесення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їх на окремий </a:t>
            </a:r>
            <a:r>
              <a:rPr lang="uk-UA" sz="2000" spc="-20" dirty="0">
                <a:solidFill>
                  <a:schemeClr val="tx1"/>
                </a:solidFill>
                <a:effectLst/>
                <a:latin typeface="Times New Roman" panose="02020603050405020304" pitchFamily="18" charset="0"/>
                <a:ea typeface="Times New Roman" panose="02020603050405020304" pitchFamily="18" charset="0"/>
              </a:rPr>
              <a:t>об’єкт калькулювання. </a:t>
            </a:r>
            <a:r>
              <a:rPr lang="uk-UA" sz="2000" spc="-15" dirty="0">
                <a:solidFill>
                  <a:schemeClr val="tx1"/>
                </a:solidFill>
                <a:effectLst/>
                <a:latin typeface="Times New Roman" panose="02020603050405020304" pitchFamily="18" charset="0"/>
                <a:ea typeface="Times New Roman" panose="02020603050405020304" pitchFamily="18" charset="0"/>
              </a:rPr>
              <a:t>Такими </a:t>
            </a:r>
            <a:r>
              <a:rPr lang="uk-UA" sz="2000" spc="-20" dirty="0">
                <a:solidFill>
                  <a:schemeClr val="tx1"/>
                </a:solidFill>
                <a:effectLst/>
                <a:latin typeface="Times New Roman" panose="02020603050405020304" pitchFamily="18" charset="0"/>
                <a:ea typeface="Times New Roman" panose="02020603050405020304" pitchFamily="18" charset="0"/>
              </a:rPr>
              <a:t>прийомами </a:t>
            </a:r>
            <a:r>
              <a:rPr lang="uk-UA" sz="2000" dirty="0">
                <a:solidFill>
                  <a:schemeClr val="tx1"/>
                </a:solidFill>
                <a:effectLst/>
                <a:latin typeface="Times New Roman" panose="02020603050405020304" pitchFamily="18" charset="0"/>
                <a:ea typeface="Times New Roman" panose="02020603050405020304" pitchFamily="18" charset="0"/>
              </a:rPr>
              <a:t>є:</a:t>
            </a:r>
          </a:p>
          <a:p>
            <a:pPr marL="342900" marR="357505" lvl="0" indent="-342900" algn="just">
              <a:spcAft>
                <a:spcPts val="0"/>
              </a:spcAft>
              <a:buSzPts val="1400"/>
              <a:buFont typeface="+mj-lt"/>
              <a:buAutoNum type="arabicPeriod"/>
              <a:tabLst>
                <a:tab pos="774700" algn="l"/>
              </a:tabLst>
            </a:pP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 </a:t>
            </a:r>
            <a:r>
              <a:rPr lang="uk-UA" sz="2000" spc="-25" dirty="0">
                <a:solidFill>
                  <a:schemeClr val="tx1"/>
                </a:solidFill>
                <a:effectLst/>
                <a:latin typeface="Times New Roman" panose="02020603050405020304" pitchFamily="18" charset="0"/>
                <a:ea typeface="Times New Roman" panose="02020603050405020304" pitchFamily="18" charset="0"/>
              </a:rPr>
              <a:t>за </a:t>
            </a:r>
            <a:r>
              <a:rPr lang="uk-UA" sz="2000" spc="-15" dirty="0">
                <a:solidFill>
                  <a:schemeClr val="tx1"/>
                </a:solidFill>
                <a:effectLst/>
                <a:latin typeface="Times New Roman" panose="02020603050405020304" pitchFamily="18" charset="0"/>
                <a:ea typeface="Times New Roman" panose="02020603050405020304" pitchFamily="18" charset="0"/>
              </a:rPr>
              <a:t>повними витратами </a:t>
            </a:r>
            <a:r>
              <a:rPr lang="uk-UA" sz="2000" spc="-25"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передбачає включення </a:t>
            </a:r>
            <a:r>
              <a:rPr lang="uk-UA" sz="2000" spc="-25" dirty="0">
                <a:solidFill>
                  <a:schemeClr val="tx1"/>
                </a:solidFill>
                <a:effectLst/>
                <a:latin typeface="Times New Roman" panose="02020603050405020304" pitchFamily="18" charset="0"/>
                <a:ea typeface="Times New Roman" panose="02020603050405020304" pitchFamily="18" charset="0"/>
              </a:rPr>
              <a:t>у </a:t>
            </a:r>
            <a:r>
              <a:rPr lang="uk-UA" sz="2000" spc="-15" dirty="0">
                <a:solidFill>
                  <a:schemeClr val="tx1"/>
                </a:solidFill>
                <a:effectLst/>
                <a:latin typeface="Times New Roman" panose="02020603050405020304" pitchFamily="18" charset="0"/>
                <a:ea typeface="Times New Roman" panose="02020603050405020304" pitchFamily="18" charset="0"/>
              </a:rPr>
              <a:t>собівартість </a:t>
            </a:r>
            <a:r>
              <a:rPr lang="uk-UA" sz="2000" spc="-20" dirty="0">
                <a:solidFill>
                  <a:schemeClr val="tx1"/>
                </a:solidFill>
                <a:effectLst/>
                <a:latin typeface="Times New Roman" panose="02020603050405020304" pitchFamily="18" charset="0"/>
                <a:ea typeface="Times New Roman" panose="02020603050405020304" pitchFamily="18" charset="0"/>
              </a:rPr>
              <a:t>продукції усіх витрат, </a:t>
            </a:r>
            <a:r>
              <a:rPr lang="uk-UA" sz="2000" spc="-15" dirty="0">
                <a:solidFill>
                  <a:schemeClr val="tx1"/>
                </a:solidFill>
                <a:effectLst/>
                <a:latin typeface="Times New Roman" panose="02020603050405020304" pitchFamily="18" charset="0"/>
                <a:ea typeface="Times New Roman" panose="02020603050405020304" pitchFamily="18" charset="0"/>
              </a:rPr>
              <a:t>пов’язаних </a:t>
            </a:r>
            <a:r>
              <a:rPr lang="uk-UA" sz="2000" spc="-25" dirty="0">
                <a:solidFill>
                  <a:schemeClr val="tx1"/>
                </a:solidFill>
                <a:effectLst/>
                <a:latin typeface="Times New Roman" panose="02020603050405020304" pitchFamily="18" charset="0"/>
                <a:ea typeface="Times New Roman" panose="02020603050405020304" pitchFamily="18" charset="0"/>
              </a:rPr>
              <a:t>з </a:t>
            </a:r>
            <a:r>
              <a:rPr lang="uk-UA" sz="2000" spc="-20" dirty="0">
                <a:solidFill>
                  <a:schemeClr val="tx1"/>
                </a:solidFill>
                <a:effectLst/>
                <a:latin typeface="Times New Roman" panose="02020603050405020304" pitchFamily="18" charset="0"/>
                <a:ea typeface="Times New Roman" panose="02020603050405020304" pitchFamily="18" charset="0"/>
              </a:rPr>
              <a:t>виробництвом та реалізацією продукції: виробничих,</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адміністративних,</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збутових </a:t>
            </a:r>
            <a:r>
              <a:rPr lang="uk-UA" sz="2000" spc="-20" dirty="0">
                <a:solidFill>
                  <a:schemeClr val="tx1"/>
                </a:solidFill>
                <a:effectLst/>
                <a:latin typeface="Times New Roman" panose="02020603050405020304" pitchFamily="18" charset="0"/>
                <a:ea typeface="Times New Roman" panose="02020603050405020304" pitchFamily="18" charset="0"/>
              </a:rPr>
              <a:t>та</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інших операційних </a:t>
            </a:r>
            <a:r>
              <a:rPr lang="uk-UA" sz="2000" spc="-15" dirty="0">
                <a:solidFill>
                  <a:schemeClr val="tx1"/>
                </a:solidFill>
                <a:effectLst/>
                <a:latin typeface="Times New Roman" panose="02020603050405020304" pitchFamily="18" charset="0"/>
                <a:ea typeface="Times New Roman" panose="02020603050405020304" pitchFamily="18" charset="0"/>
              </a:rPr>
              <a:t>витрат </a:t>
            </a:r>
            <a:r>
              <a:rPr lang="uk-UA" sz="2000" spc="-20" dirty="0">
                <a:solidFill>
                  <a:schemeClr val="tx1"/>
                </a:solidFill>
                <a:effectLst/>
                <a:latin typeface="Times New Roman" panose="02020603050405020304" pitchFamily="18" charset="0"/>
                <a:ea typeface="Times New Roman" panose="02020603050405020304" pitchFamily="18" charset="0"/>
              </a:rPr>
              <a:t>підприємства; </a:t>
            </a:r>
            <a:r>
              <a:rPr lang="uk-UA" sz="2000" spc="-15" dirty="0">
                <a:solidFill>
                  <a:schemeClr val="tx1"/>
                </a:solidFill>
                <a:effectLst/>
                <a:latin typeface="Times New Roman" panose="02020603050405020304" pitchFamily="18" charset="0"/>
                <a:ea typeface="Times New Roman" panose="02020603050405020304" pitchFamily="18" charset="0"/>
              </a:rPr>
              <a:t>накладні витрати </a:t>
            </a:r>
            <a:r>
              <a:rPr lang="uk-UA" sz="2000" spc="-20" dirty="0">
                <a:solidFill>
                  <a:schemeClr val="tx1"/>
                </a:solidFill>
                <a:effectLst/>
                <a:latin typeface="Times New Roman" panose="02020603050405020304" pitchFamily="18" charset="0"/>
                <a:ea typeface="Times New Roman" panose="02020603050405020304" pitchFamily="18" charset="0"/>
              </a:rPr>
              <a:t>розподіляються </a:t>
            </a:r>
            <a:r>
              <a:rPr lang="uk-UA" sz="2000" spc="-15" dirty="0">
                <a:solidFill>
                  <a:schemeClr val="tx1"/>
                </a:solidFill>
                <a:effectLst/>
                <a:latin typeface="Times New Roman" panose="02020603050405020304" pitchFamily="18" charset="0"/>
                <a:ea typeface="Times New Roman" panose="02020603050405020304" pitchFamily="18" charset="0"/>
              </a:rPr>
              <a:t>за </a:t>
            </a:r>
            <a:r>
              <a:rPr lang="uk-UA" sz="2000" spc="-20" dirty="0">
                <a:solidFill>
                  <a:schemeClr val="tx1"/>
                </a:solidFill>
                <a:effectLst/>
                <a:latin typeface="Times New Roman" panose="02020603050405020304" pitchFamily="18" charset="0"/>
                <a:ea typeface="Times New Roman" panose="02020603050405020304" pitchFamily="18" charset="0"/>
              </a:rPr>
              <a:t>конкретними об’єктами калькулювання </a:t>
            </a:r>
            <a:r>
              <a:rPr lang="uk-UA" sz="2000" spc="-15" dirty="0" err="1">
                <a:solidFill>
                  <a:schemeClr val="tx1"/>
                </a:solidFill>
                <a:effectLst/>
                <a:latin typeface="Times New Roman" panose="02020603050405020304" pitchFamily="18" charset="0"/>
                <a:ea typeface="Times New Roman" panose="02020603050405020304" pitchFamily="18" charset="0"/>
              </a:rPr>
              <a:t>пропорційно</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spc="-25" dirty="0">
                <a:solidFill>
                  <a:schemeClr val="tx1"/>
                </a:solidFill>
                <a:effectLst/>
                <a:latin typeface="Times New Roman" panose="02020603050405020304" pitchFamily="18" charset="0"/>
                <a:ea typeface="Times New Roman" panose="02020603050405020304" pitchFamily="18" charset="0"/>
              </a:rPr>
              <a:t>до </a:t>
            </a:r>
            <a:r>
              <a:rPr lang="uk-UA" sz="2000" spc="-15" dirty="0">
                <a:solidFill>
                  <a:schemeClr val="tx1"/>
                </a:solidFill>
                <a:effectLst/>
                <a:latin typeface="Times New Roman" panose="02020603050405020304" pitchFamily="18" charset="0"/>
                <a:ea typeface="Times New Roman" panose="02020603050405020304" pitchFamily="18" charset="0"/>
              </a:rPr>
              <a:t>обраної </a:t>
            </a:r>
            <a:r>
              <a:rPr lang="uk-UA" sz="2000" spc="-25" dirty="0">
                <a:solidFill>
                  <a:schemeClr val="tx1"/>
                </a:solidFill>
                <a:effectLst/>
                <a:latin typeface="Times New Roman" panose="02020603050405020304" pitchFamily="18" charset="0"/>
                <a:ea typeface="Times New Roman" panose="02020603050405020304" pitchFamily="18" charset="0"/>
              </a:rPr>
              <a:t>бази</a:t>
            </a:r>
            <a:r>
              <a:rPr lang="uk-UA" sz="2000" spc="-195"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розподілу;</a:t>
            </a:r>
            <a:endParaRPr lang="uk-UA" sz="2000" spc="-25" dirty="0">
              <a:solidFill>
                <a:schemeClr val="tx1"/>
              </a:solidFill>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uk-UA" sz="2000" spc="-20" dirty="0">
                <a:solidFill>
                  <a:schemeClr val="tx1"/>
                </a:solidFill>
                <a:effectLst/>
                <a:latin typeface="Times New Roman" panose="02020603050405020304" pitchFamily="18" charset="0"/>
                <a:ea typeface="Times New Roman" panose="02020603050405020304" pitchFamily="18" charset="0"/>
              </a:rPr>
              <a:t>калькулювання </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за  </a:t>
            </a:r>
            <a:r>
              <a:rPr lang="uk-UA" sz="2000" spc="-20" dirty="0">
                <a:solidFill>
                  <a:schemeClr val="tx1"/>
                </a:solidFill>
                <a:effectLst/>
                <a:latin typeface="Times New Roman" panose="02020603050405020304" pitchFamily="18" charset="0"/>
                <a:ea typeface="Times New Roman" panose="02020603050405020304" pitchFamily="18" charset="0"/>
              </a:rPr>
              <a:t>змінними </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витратами </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a:t>
            </a:r>
            <a:r>
              <a:rPr lang="uk-UA" sz="2000" spc="-20" dirty="0" err="1">
                <a:solidFill>
                  <a:schemeClr val="tx1"/>
                </a:solidFill>
                <a:effectLst/>
                <a:latin typeface="Times New Roman" panose="02020603050405020304" pitchFamily="18" charset="0"/>
                <a:ea typeface="Times New Roman" panose="02020603050405020304" pitchFamily="18" charset="0"/>
              </a:rPr>
              <a:t>Direct</a:t>
            </a:r>
            <a:r>
              <a:rPr lang="uk-UA" sz="2000" spc="-115" dirty="0">
                <a:solidFill>
                  <a:schemeClr val="tx1"/>
                </a:solidFill>
                <a:effectLst/>
                <a:latin typeface="Times New Roman" panose="02020603050405020304" pitchFamily="18" charset="0"/>
                <a:ea typeface="Times New Roman" panose="02020603050405020304" pitchFamily="18" charset="0"/>
              </a:rPr>
              <a:t> </a:t>
            </a:r>
            <a:r>
              <a:rPr lang="uk-UA" sz="2000" spc="-20" dirty="0" err="1">
                <a:solidFill>
                  <a:schemeClr val="tx1"/>
                </a:solidFill>
                <a:effectLst/>
                <a:latin typeface="Times New Roman" panose="02020603050405020304" pitchFamily="18" charset="0"/>
                <a:ea typeface="Times New Roman" panose="02020603050405020304" pitchFamily="18" charset="0"/>
              </a:rPr>
              <a:t>Costing</a:t>
            </a:r>
            <a:r>
              <a:rPr lang="uk-UA" sz="2000" spc="-20" dirty="0">
                <a:solidFill>
                  <a:schemeClr val="tx1"/>
                </a:solidFill>
                <a:effectLst/>
                <a:latin typeface="Times New Roman" panose="02020603050405020304" pitchFamily="18" charset="0"/>
                <a:ea typeface="Times New Roman" panose="02020603050405020304" pitchFamily="18" charset="0"/>
              </a:rPr>
              <a:t>) </a:t>
            </a:r>
            <a:r>
              <a:rPr lang="uk-UA" sz="2000" spc="1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ґрунтується </a:t>
            </a:r>
            <a:r>
              <a:rPr lang="uk-UA" sz="2000" dirty="0">
                <a:solidFill>
                  <a:schemeClr val="tx1"/>
                </a:solidFill>
                <a:effectLst/>
                <a:latin typeface="Times New Roman" panose="02020603050405020304" pitchFamily="18" charset="0"/>
                <a:ea typeface="Times New Roman" panose="02020603050405020304" pitchFamily="18" charset="0"/>
              </a:rPr>
              <a:t>на </a:t>
            </a:r>
            <a:r>
              <a:rPr lang="uk-UA" sz="2000" spc="-20" dirty="0">
                <a:solidFill>
                  <a:schemeClr val="tx1"/>
                </a:solidFill>
                <a:effectLst/>
                <a:latin typeface="Times New Roman" panose="02020603050405020304" pitchFamily="18" charset="0"/>
                <a:ea typeface="Times New Roman" panose="02020603050405020304" pitchFamily="18" charset="0"/>
              </a:rPr>
              <a:t>визначенні </a:t>
            </a:r>
            <a:r>
              <a:rPr lang="uk-UA" sz="2000" spc="-15" dirty="0">
                <a:solidFill>
                  <a:schemeClr val="tx1"/>
                </a:solidFill>
                <a:effectLst/>
                <a:latin typeface="Times New Roman" panose="02020603050405020304" pitchFamily="18" charset="0"/>
                <a:ea typeface="Times New Roman" panose="02020603050405020304" pitchFamily="18" charset="0"/>
              </a:rPr>
              <a:t>неповної собівартості </a:t>
            </a:r>
            <a:r>
              <a:rPr lang="uk-UA" sz="2000" spc="-20" dirty="0">
                <a:solidFill>
                  <a:schemeClr val="tx1"/>
                </a:solidFill>
                <a:effectLst/>
                <a:latin typeface="Times New Roman" panose="02020603050405020304" pitchFamily="18" charset="0"/>
                <a:ea typeface="Times New Roman" panose="02020603050405020304" pitchFamily="18" charset="0"/>
              </a:rPr>
              <a:t>продукції; при </a:t>
            </a:r>
            <a:r>
              <a:rPr lang="uk-UA" sz="2000" spc="-15" dirty="0">
                <a:solidFill>
                  <a:schemeClr val="tx1"/>
                </a:solidFill>
                <a:effectLst/>
                <a:latin typeface="Times New Roman" panose="02020603050405020304" pitchFamily="18" charset="0"/>
                <a:ea typeface="Times New Roman" panose="02020603050405020304" pitchFamily="18" charset="0"/>
              </a:rPr>
              <a:t>застосуванні </a:t>
            </a:r>
            <a:r>
              <a:rPr lang="uk-UA" sz="2000" spc="-20" dirty="0">
                <a:solidFill>
                  <a:schemeClr val="tx1"/>
                </a:solidFill>
                <a:effectLst/>
                <a:latin typeface="Times New Roman" panose="02020603050405020304" pitchFamily="18" charset="0"/>
                <a:ea typeface="Times New Roman" panose="02020603050405020304" pitchFamily="18" charset="0"/>
              </a:rPr>
              <a:t>цього </a:t>
            </a:r>
            <a:r>
              <a:rPr lang="uk-UA" sz="2000" dirty="0">
                <a:solidFill>
                  <a:schemeClr val="tx1"/>
                </a:solidFill>
                <a:effectLst/>
                <a:latin typeface="Times New Roman" panose="02020603050405020304" pitchFamily="18" charset="0"/>
                <a:ea typeface="Times New Roman" panose="02020603050405020304" pitchFamily="18" charset="0"/>
              </a:rPr>
              <a:t>методу у </a:t>
            </a:r>
            <a:r>
              <a:rPr lang="uk-UA" sz="2000" spc="-20" dirty="0">
                <a:solidFill>
                  <a:schemeClr val="tx1"/>
                </a:solidFill>
                <a:effectLst/>
                <a:latin typeface="Times New Roman" panose="02020603050405020304" pitchFamily="18" charset="0"/>
                <a:ea typeface="Times New Roman" panose="02020603050405020304" pitchFamily="18" charset="0"/>
              </a:rPr>
              <a:t>собівартість </a:t>
            </a:r>
            <a:r>
              <a:rPr lang="uk-UA" sz="2000" spc="-15" dirty="0">
                <a:solidFill>
                  <a:schemeClr val="tx1"/>
                </a:solidFill>
                <a:effectLst/>
                <a:latin typeface="Times New Roman" panose="02020603050405020304" pitchFamily="18" charset="0"/>
                <a:ea typeface="Times New Roman" panose="02020603050405020304" pitchFamily="18" charset="0"/>
              </a:rPr>
              <a:t>продукції </a:t>
            </a:r>
            <a:r>
              <a:rPr lang="uk-UA" sz="2000" spc="-20" dirty="0">
                <a:solidFill>
                  <a:schemeClr val="tx1"/>
                </a:solidFill>
                <a:effectLst/>
                <a:latin typeface="Times New Roman" panose="02020603050405020304" pitchFamily="18" charset="0"/>
                <a:ea typeface="Times New Roman" panose="02020603050405020304" pitchFamily="18" charset="0"/>
              </a:rPr>
              <a:t>включаються </a:t>
            </a:r>
            <a:r>
              <a:rPr lang="uk-UA" sz="2000" spc="-15" dirty="0">
                <a:solidFill>
                  <a:schemeClr val="tx1"/>
                </a:solidFill>
                <a:effectLst/>
                <a:latin typeface="Times New Roman" panose="02020603050405020304" pitchFamily="18" charset="0"/>
                <a:ea typeface="Times New Roman" panose="02020603050405020304" pitchFamily="18" charset="0"/>
              </a:rPr>
              <a:t>лише </a:t>
            </a:r>
            <a:r>
              <a:rPr lang="uk-UA" sz="2000" spc="-20" dirty="0">
                <a:solidFill>
                  <a:schemeClr val="tx1"/>
                </a:solidFill>
                <a:effectLst/>
                <a:latin typeface="Times New Roman" panose="02020603050405020304" pitchFamily="18" charset="0"/>
                <a:ea typeface="Times New Roman" panose="02020603050405020304" pitchFamily="18" charset="0"/>
              </a:rPr>
              <a:t>змінні </a:t>
            </a:r>
            <a:r>
              <a:rPr lang="uk-UA" sz="2000" spc="-15" dirty="0">
                <a:solidFill>
                  <a:schemeClr val="tx1"/>
                </a:solidFill>
                <a:effectLst/>
                <a:latin typeface="Times New Roman" panose="02020603050405020304" pitchFamily="18" charset="0"/>
                <a:ea typeface="Times New Roman" panose="02020603050405020304" pitchFamily="18" charset="0"/>
              </a:rPr>
              <a:t>виробничі витрати.</a:t>
            </a:r>
            <a:endParaRPr lang="uk-UA" sz="2800" dirty="0">
              <a:solidFill>
                <a:schemeClr val="tx1"/>
              </a:solidFill>
            </a:endParaRPr>
          </a:p>
        </p:txBody>
      </p:sp>
      <p:pic>
        <p:nvPicPr>
          <p:cNvPr id="3" name="Рисунок 2">
            <a:extLst>
              <a:ext uri="{FF2B5EF4-FFF2-40B4-BE49-F238E27FC236}">
                <a16:creationId xmlns:a16="http://schemas.microsoft.com/office/drawing/2014/main" xmlns="" id="{C221D5DF-0DF7-BF8D-3ADF-89C1E86760F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12049" y="2324805"/>
            <a:ext cx="3864681" cy="2208389"/>
          </a:xfrm>
          <a:prstGeom prst="rect">
            <a:avLst/>
          </a:prstGeom>
        </p:spPr>
      </p:pic>
    </p:spTree>
    <p:extLst>
      <p:ext uri="{BB962C8B-B14F-4D97-AF65-F5344CB8AC3E}">
        <p14:creationId xmlns:p14="http://schemas.microsoft.com/office/powerpoint/2010/main" xmlns="" val="76931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17283" y="302395"/>
            <a:ext cx="6056630" cy="6054153"/>
          </a:xfrm>
        </p:spPr>
        <p:txBody>
          <a:bodyPr/>
          <a:lstStyle/>
          <a:p>
            <a:pPr algn="just"/>
            <a:r>
              <a:rPr lang="uk-UA" spc="-25" dirty="0">
                <a:solidFill>
                  <a:schemeClr val="tx1"/>
                </a:solidFill>
                <a:effectLst/>
                <a:latin typeface="Times New Roman" panose="02020603050405020304" pitchFamily="18" charset="0"/>
                <a:ea typeface="Times New Roman" panose="02020603050405020304" pitchFamily="18" charset="0"/>
              </a:rPr>
              <a:t>Конкретними методами калькулювання</a:t>
            </a:r>
            <a:r>
              <a:rPr lang="uk-UA" spc="20" dirty="0">
                <a:solidFill>
                  <a:schemeClr val="tx1"/>
                </a:solidFill>
                <a:effectLst/>
                <a:latin typeface="Times New Roman" panose="02020603050405020304" pitchFamily="18" charset="0"/>
                <a:ea typeface="Times New Roman" panose="02020603050405020304" pitchFamily="18" charset="0"/>
              </a:rPr>
              <a:t> </a:t>
            </a:r>
            <a:r>
              <a:rPr lang="uk-UA" spc="-25" dirty="0">
                <a:solidFill>
                  <a:schemeClr val="tx1"/>
                </a:solidFill>
                <a:effectLst/>
                <a:latin typeface="Times New Roman" panose="02020603050405020304" pitchFamily="18" charset="0"/>
                <a:ea typeface="Times New Roman" panose="02020603050405020304" pitchFamily="18" charset="0"/>
              </a:rPr>
              <a:t>є:</a:t>
            </a:r>
          </a:p>
          <a:p>
            <a:pPr marL="342900" marR="90805" lvl="0" indent="-342900" algn="just">
              <a:lnSpc>
                <a:spcPct val="98000"/>
              </a:lnSpc>
              <a:spcBef>
                <a:spcPts val="355"/>
              </a:spcBef>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нормативний - витрати на одиницю продукції встановлюються за</a:t>
            </a:r>
            <a:r>
              <a:rPr lang="uk-UA"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нормами</a:t>
            </a:r>
          </a:p>
          <a:p>
            <a:pPr marL="342900" marR="88265" lvl="0" indent="-342900" algn="just">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параметричний - використовується при обчисленні собівартості нових виробів; витрати на проектований виріб встановлюються, виходячи із залежності рівня цих витрат від зміни техніко-економічних параметрів</a:t>
            </a:r>
            <a:r>
              <a:rPr lang="uk-UA" spc="-1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виробу</a:t>
            </a:r>
          </a:p>
          <a:p>
            <a:pPr marL="342900" marR="86995" lvl="0" indent="-342900" algn="just">
              <a:lnSpc>
                <a:spcPct val="98000"/>
              </a:lnSpc>
              <a:spcBef>
                <a:spcPts val="15"/>
              </a:spcBef>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розрахунково-аналітичний - прямі витрати на </a:t>
            </a:r>
            <a:r>
              <a:rPr lang="uk-UA" dirty="0" err="1">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вироб</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err="1">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ництво</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одиниці продукції розподіляються на основі діючих норм, а непрямі - </a:t>
            </a:r>
            <a:r>
              <a:rPr lang="uk-UA" dirty="0" err="1">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пропорційно</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обраній базі</a:t>
            </a:r>
            <a:r>
              <a:rPr lang="uk-UA" spc="-4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розподілу</a:t>
            </a:r>
          </a:p>
          <a:p>
            <a:endParaRPr lang="uk-UA" dirty="0"/>
          </a:p>
        </p:txBody>
      </p:sp>
      <p:pic>
        <p:nvPicPr>
          <p:cNvPr id="3" name="Рисунок 2">
            <a:extLst>
              <a:ext uri="{FF2B5EF4-FFF2-40B4-BE49-F238E27FC236}">
                <a16:creationId xmlns:a16="http://schemas.microsoft.com/office/drawing/2014/main" xmlns="" id="{14545A09-F29B-8347-696A-3EC173C2EDF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47378" y="2097617"/>
            <a:ext cx="3550355" cy="2662766"/>
          </a:xfrm>
          <a:prstGeom prst="rect">
            <a:avLst/>
          </a:prstGeom>
        </p:spPr>
      </p:pic>
    </p:spTree>
    <p:extLst>
      <p:ext uri="{BB962C8B-B14F-4D97-AF65-F5344CB8AC3E}">
        <p14:creationId xmlns:p14="http://schemas.microsoft.com/office/powerpoint/2010/main" xmlns="" val="175272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835378" y="0"/>
            <a:ext cx="10555111" cy="6858000"/>
          </a:xfrm>
        </p:spPr>
        <p:txBody>
          <a:bodyPr>
            <a:normAutofit/>
          </a:bodyPr>
          <a:lstStyle/>
          <a:p>
            <a:pPr algn="just"/>
            <a:r>
              <a:rPr lang="uk-UA" dirty="0">
                <a:solidFill>
                  <a:schemeClr val="tx1"/>
                </a:solidFill>
                <a:effectLst/>
                <a:latin typeface="Times New Roman" panose="02020603050405020304" pitchFamily="18" charset="0"/>
                <a:ea typeface="Times New Roman" panose="02020603050405020304" pitchFamily="18" charset="0"/>
              </a:rPr>
              <a:t>Номенклатура статей калькуляції наведена вище, а склад кожної з них такий:</a:t>
            </a:r>
          </a:p>
          <a:p>
            <a:pPr marL="742950" marR="358775" lvl="1" indent="-285750" algn="just">
              <a:lnSpc>
                <a:spcPct val="98000"/>
              </a:lnSpc>
              <a:spcBef>
                <a:spcPts val="35"/>
              </a:spcBef>
              <a:spcAft>
                <a:spcPts val="0"/>
              </a:spcAft>
              <a:buSzPts val="1400"/>
              <a:buFont typeface="Arial" panose="020B0604020202020204" pitchFamily="34" charset="0"/>
              <a:buChar char="•"/>
              <a:tabLst>
                <a:tab pos="111887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«Сировина і матеріали (за мінусом зворотних відходів)» включає витрати на сировину, основні і допоміжні матеріали, куповані вироби і напівфабрикати, а також транспортно-заготівельні витрати; вартість зворотних відходів віднімається за ціною їх можливого використання або</a:t>
            </a:r>
            <a:r>
              <a:rPr lang="uk-UA" sz="2400" spc="-4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реалізації.</a:t>
            </a:r>
          </a:p>
          <a:p>
            <a:pPr marL="742950" marR="361950" lvl="1" indent="-285750" algn="just">
              <a:spcBef>
                <a:spcPts val="20"/>
              </a:spcBef>
              <a:spcAft>
                <a:spcPts val="0"/>
              </a:spcAft>
              <a:buSzPts val="1400"/>
              <a:buFont typeface="Arial" panose="020B0604020202020204" pitchFamily="34" charset="0"/>
              <a:buChar char="•"/>
              <a:tabLst>
                <a:tab pos="111887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«Паливо та енергія на технологічні цілі» включає витрати на паливо, електроенергію, пару тощо, які безпосередньо використовуються в технологічному процесі, за нормами витрат, тарифами та</a:t>
            </a:r>
            <a:r>
              <a:rPr lang="uk-UA" sz="2400" spc="-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цінами.</a:t>
            </a:r>
          </a:p>
          <a:p>
            <a:pPr marL="742950" marR="359410" lvl="1" indent="-285750" algn="just">
              <a:spcAft>
                <a:spcPts val="0"/>
              </a:spcAft>
              <a:buSzPts val="1400"/>
              <a:buFont typeface="Arial" panose="020B0604020202020204" pitchFamily="34" charset="0"/>
              <a:buChar char="•"/>
              <a:tabLst>
                <a:tab pos="111887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«Заробітна плата виробничих робітників» включає витрати на оплату праці робітників, безпосередньо зайнятих виготовленням продукції - основна заробітна плата, яка обчислюється на підставі трудомісткості технологічних операцій, тарифних ставок або відрядних розцінок; витрати на оплату відпусток, часу виконання державних обов’язків, доплати за</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виконання додаткових функцій та </a:t>
            </a:r>
            <a:r>
              <a:rPr lang="uk-UA" sz="2400" spc="-15" dirty="0">
                <a:solidFill>
                  <a:schemeClr val="tx1"/>
                </a:solidFill>
                <a:effectLst/>
                <a:latin typeface="Times New Roman" panose="02020603050405020304" pitchFamily="18" charset="0"/>
                <a:ea typeface="Times New Roman" panose="02020603050405020304" pitchFamily="18" charset="0"/>
              </a:rPr>
              <a:t>ін. </a:t>
            </a:r>
            <a:r>
              <a:rPr lang="uk-UA" sz="2400" dirty="0">
                <a:solidFill>
                  <a:schemeClr val="tx1"/>
                </a:solidFill>
                <a:effectLst/>
                <a:latin typeface="Times New Roman" panose="02020603050405020304" pitchFamily="18" charset="0"/>
                <a:ea typeface="Times New Roman" panose="02020603050405020304" pitchFamily="18" charset="0"/>
              </a:rPr>
              <a:t>- додаткова заробітна плата, обчислюється у відсотках до</a:t>
            </a:r>
            <a:r>
              <a:rPr lang="uk-UA" sz="2400" spc="-4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основної.</a:t>
            </a:r>
          </a:p>
          <a:p>
            <a:endParaRPr lang="uk-UA" dirty="0"/>
          </a:p>
        </p:txBody>
      </p:sp>
    </p:spTree>
    <p:extLst>
      <p:ext uri="{BB962C8B-B14F-4D97-AF65-F5344CB8AC3E}">
        <p14:creationId xmlns:p14="http://schemas.microsoft.com/office/powerpoint/2010/main" xmlns="" val="203705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3" y="358839"/>
            <a:ext cx="7323695" cy="6054153"/>
          </a:xfrm>
        </p:spPr>
        <p:txBody>
          <a:bodyPr>
            <a:normAutofit lnSpcReduction="10000"/>
          </a:bodyPr>
          <a:lstStyle/>
          <a:p>
            <a:pPr algn="just"/>
            <a:r>
              <a:rPr lang="uk-UA" dirty="0">
                <a:solidFill>
                  <a:schemeClr val="tx1"/>
                </a:solidFill>
                <a:effectLst/>
                <a:latin typeface="Times New Roman" panose="02020603050405020304" pitchFamily="18" charset="0"/>
                <a:ea typeface="Times New Roman" panose="02020603050405020304" pitchFamily="18" charset="0"/>
              </a:rPr>
              <a:t>Усі витрати підприємства поділяються на:</a:t>
            </a:r>
          </a:p>
          <a:p>
            <a:pPr marL="342900" indent="-342900" algn="jus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операційні (поточні) - це витрати операційної діяльності підприємства, тобто його основної діяльності, пов’язаної з виробництвом та реалізацією продукції, яка забезпечує основну частку його доходу;</a:t>
            </a:r>
          </a:p>
          <a:p>
            <a:pPr marL="342900" indent="-342900" algn="jus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інвестиційні - це витрати, пов’язані з довгостроковими </a:t>
            </a:r>
            <a:r>
              <a:rPr lang="uk-UA" dirty="0" err="1">
                <a:solidFill>
                  <a:schemeClr val="tx1"/>
                </a:solidFill>
                <a:effectLst/>
                <a:latin typeface="Times New Roman" panose="02020603050405020304" pitchFamily="18" charset="0"/>
                <a:ea typeface="Times New Roman" panose="02020603050405020304" pitchFamily="18" charset="0"/>
              </a:rPr>
              <a:t>вкладеннями</a:t>
            </a:r>
            <a:r>
              <a:rPr lang="uk-UA" dirty="0">
                <a:solidFill>
                  <a:schemeClr val="tx1"/>
                </a:solidFill>
                <a:effectLst/>
                <a:latin typeface="Times New Roman" panose="02020603050405020304" pitchFamily="18" charset="0"/>
                <a:ea typeface="Times New Roman" panose="02020603050405020304" pitchFamily="18" charset="0"/>
              </a:rPr>
              <a:t> підприємством свого капіталу з метою отримання прибутку (капітальне будівництво, реконструкція підприємства, розширення виробництва, придбання довгострокових цінних паперів та</a:t>
            </a:r>
            <a:r>
              <a:rPr lang="uk-UA" spc="-2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ін.</a:t>
            </a:r>
            <a:endParaRPr lang="uk-UA" dirty="0">
              <a:solidFill>
                <a:schemeClr val="tx1"/>
              </a:solidFill>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фінансові - це витрати нас сплату відсотків за отримані кредити, позики; на сплату коштів фінансовим посередникам за розміщення на первинному ринку цінних паперів (акцій, облігацій), витрати на емісію тощо</a:t>
            </a:r>
          </a:p>
          <a:p>
            <a:endParaRPr lang="uk-UA" dirty="0"/>
          </a:p>
        </p:txBody>
      </p:sp>
      <p:pic>
        <p:nvPicPr>
          <p:cNvPr id="6" name="Рисунок 5">
            <a:extLst>
              <a:ext uri="{FF2B5EF4-FFF2-40B4-BE49-F238E27FC236}">
                <a16:creationId xmlns:a16="http://schemas.microsoft.com/office/drawing/2014/main" xmlns="" id="{7FD67D5F-C14F-5D12-9738-813B5046EF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02222" y="2181107"/>
            <a:ext cx="3743678" cy="2495785"/>
          </a:xfrm>
          <a:prstGeom prst="rect">
            <a:avLst/>
          </a:prstGeom>
        </p:spPr>
      </p:pic>
    </p:spTree>
    <p:extLst>
      <p:ext uri="{BB962C8B-B14F-4D97-AF65-F5344CB8AC3E}">
        <p14:creationId xmlns:p14="http://schemas.microsoft.com/office/powerpoint/2010/main" xmlns="" val="248666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101689" cy="6858000"/>
          </a:xfrm>
        </p:spPr>
        <p:txBody>
          <a:bodyPr>
            <a:normAutofit/>
          </a:bodyPr>
          <a:lstStyle/>
          <a:p>
            <a:pPr marL="742950" marR="358775" lvl="1" indent="-285750" algn="just">
              <a:spcBef>
                <a:spcPts val="20"/>
              </a:spcBef>
              <a:spcAft>
                <a:spcPts val="0"/>
              </a:spcAft>
              <a:buSzPts val="1400"/>
              <a:buFont typeface="Arial" panose="020B0604020202020204" pitchFamily="34" charset="0"/>
              <a:buChar char="•"/>
              <a:tabLst>
                <a:tab pos="1118870" algn="l"/>
              </a:tabLst>
            </a:pPr>
            <a:r>
              <a:rPr lang="uk-UA" sz="2200" dirty="0">
                <a:solidFill>
                  <a:schemeClr val="tx1"/>
                </a:solidFill>
                <a:effectLst/>
                <a:latin typeface="Times New Roman" panose="02020603050405020304" pitchFamily="18" charset="0"/>
                <a:ea typeface="Times New Roman" panose="02020603050405020304" pitchFamily="18" charset="0"/>
              </a:rPr>
              <a:t>Стаття «Відрахування на соціальні заходи виробничих робітників (тепер - Єдиний соціальний внесок») включає певні суми нарахувань на фонд оплати праці згідно встановлених законодавством ставок та їх відрахування у вигляді ЄСВ (з розподілом до Пенсійного фонду, фонду страхування на випадок безробіття, фонду </a:t>
            </a:r>
            <a:r>
              <a:rPr lang="uk-UA" sz="2200" spc="-15" dirty="0">
                <a:solidFill>
                  <a:schemeClr val="tx1"/>
                </a:solidFill>
                <a:effectLst/>
                <a:latin typeface="Times New Roman" panose="02020603050405020304" pitchFamily="18" charset="0"/>
                <a:ea typeface="Times New Roman" panose="02020603050405020304" pitchFamily="18" charset="0"/>
              </a:rPr>
              <a:t>із </a:t>
            </a:r>
            <a:r>
              <a:rPr lang="uk-UA" sz="2200" dirty="0">
                <a:solidFill>
                  <a:schemeClr val="tx1"/>
                </a:solidFill>
                <a:effectLst/>
                <a:latin typeface="Times New Roman" panose="02020603050405020304" pitchFamily="18" charset="0"/>
                <a:ea typeface="Times New Roman" panose="02020603050405020304" pitchFamily="18" charset="0"/>
              </a:rPr>
              <a:t>тимчасової втрати працездатності та фонду страхування від нещасних випадків на</a:t>
            </a:r>
            <a:r>
              <a:rPr lang="uk-UA" sz="2200" spc="1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виробництві).</a:t>
            </a:r>
          </a:p>
          <a:p>
            <a:pPr marL="742950" marR="358775" lvl="1" indent="-285750" algn="just">
              <a:spcAft>
                <a:spcPts val="0"/>
              </a:spcAft>
              <a:buSzPts val="1400"/>
              <a:buFont typeface="Arial" panose="020B0604020202020204" pitchFamily="34" charset="0"/>
              <a:buChar char="•"/>
              <a:tabLst>
                <a:tab pos="1118870" algn="l"/>
              </a:tabLst>
            </a:pPr>
            <a:r>
              <a:rPr lang="uk-UA" sz="2200" dirty="0">
                <a:solidFill>
                  <a:schemeClr val="tx1"/>
                </a:solidFill>
                <a:effectLst/>
                <a:latin typeface="Times New Roman" panose="02020603050405020304" pitchFamily="18" charset="0"/>
                <a:ea typeface="Times New Roman" panose="02020603050405020304" pitchFamily="18" charset="0"/>
              </a:rPr>
              <a:t>Стаття «Загальновиробничі витрати» включає виробничі накладні витрати на організацію виробництва та управління цехами, дільницями, відділеннями, бригадами та іншими підрозділами основного і допоміжного виробництв, а також витрати на утримання і експлуатацію машин та устаткування; обчислюються шляхом складання кошторису цих витрат на певний період та їх розподілу на одиницю продукції </a:t>
            </a:r>
            <a:r>
              <a:rPr lang="uk-UA" sz="2200" dirty="0" err="1">
                <a:solidFill>
                  <a:schemeClr val="tx1"/>
                </a:solidFill>
                <a:effectLst/>
                <a:latin typeface="Times New Roman" panose="02020603050405020304" pitchFamily="18" charset="0"/>
                <a:ea typeface="Times New Roman" panose="02020603050405020304" pitchFamily="18" charset="0"/>
              </a:rPr>
              <a:t>пропорційно</a:t>
            </a:r>
            <a:r>
              <a:rPr lang="uk-UA" sz="2200" dirty="0">
                <a:solidFill>
                  <a:schemeClr val="tx1"/>
                </a:solidFill>
                <a:effectLst/>
                <a:latin typeface="Times New Roman" panose="02020603050405020304" pitchFamily="18" charset="0"/>
                <a:ea typeface="Times New Roman" panose="02020603050405020304" pitchFamily="18" charset="0"/>
              </a:rPr>
              <a:t> обраній базі розподілу.</a:t>
            </a:r>
          </a:p>
          <a:p>
            <a:pPr marL="742950" marR="358775" lvl="1" indent="-285750" algn="just">
              <a:spcAft>
                <a:spcPts val="0"/>
              </a:spcAft>
              <a:buSzPts val="1400"/>
              <a:buFont typeface="Arial" panose="020B0604020202020204" pitchFamily="34" charset="0"/>
              <a:buChar char="•"/>
              <a:tabLst>
                <a:tab pos="1469390" algn="l"/>
              </a:tabLst>
            </a:pPr>
            <a:r>
              <a:rPr lang="uk-UA" sz="2200" dirty="0">
                <a:solidFill>
                  <a:schemeClr val="tx1"/>
                </a:solidFill>
                <a:effectLst/>
                <a:latin typeface="Times New Roman" panose="02020603050405020304" pitchFamily="18" charset="0"/>
                <a:ea typeface="Times New Roman" panose="02020603050405020304" pitchFamily="18" charset="0"/>
              </a:rPr>
              <a:t>Стаття «Адміністративні витрати» відображає загальногосподарські витрати, пов’язані з управлінням та обслуговуванням підприємства; до них належать витрати на утримання адміністративно- управлінського персоналу, на їх службові відрядження, на утримання основних засобів, інших матеріальних необоротних активів загальногосподарського призначення (оренда, амортизація, ремонт, комунальні послуги), на охорону, юридичні, аудиторські, транспортні послуги; поштово-телеграфні, канцелярські витрати та ін.; обчислюються згідно встановлених норм, тарифів та цін.</a:t>
            </a:r>
          </a:p>
          <a:p>
            <a:endParaRPr lang="uk-UA" dirty="0"/>
          </a:p>
        </p:txBody>
      </p:sp>
    </p:spTree>
    <p:extLst>
      <p:ext uri="{BB962C8B-B14F-4D97-AF65-F5344CB8AC3E}">
        <p14:creationId xmlns:p14="http://schemas.microsoft.com/office/powerpoint/2010/main" xmlns="" val="165570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733778" y="-11289"/>
            <a:ext cx="10780889" cy="6858000"/>
          </a:xfrm>
        </p:spPr>
        <p:txBody>
          <a:bodyPr>
            <a:normAutofit/>
          </a:bodyPr>
          <a:lstStyle/>
          <a:p>
            <a:pPr marL="742950" marR="356235" lvl="1" indent="-285750" algn="just">
              <a:spcAft>
                <a:spcPts val="0"/>
              </a:spcAft>
              <a:buSzPts val="1400"/>
              <a:buFont typeface="Arial" panose="020B0604020202020204" pitchFamily="34" charset="0"/>
              <a:buChar char="•"/>
              <a:tabLst>
                <a:tab pos="109728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a:t>
            </a:r>
            <a:r>
              <a:rPr lang="uk-UA" sz="2400" spc="-20" dirty="0">
                <a:solidFill>
                  <a:schemeClr val="tx1"/>
                </a:solidFill>
                <a:effectLst/>
                <a:latin typeface="Times New Roman" panose="02020603050405020304" pitchFamily="18" charset="0"/>
                <a:ea typeface="Times New Roman" panose="02020603050405020304" pitchFamily="18" charset="0"/>
              </a:rPr>
              <a:t>«Підготовка </a:t>
            </a:r>
            <a:r>
              <a:rPr lang="uk-UA" sz="2400" dirty="0">
                <a:solidFill>
                  <a:schemeClr val="tx1"/>
                </a:solidFill>
                <a:effectLst/>
                <a:latin typeface="Times New Roman" panose="02020603050405020304" pitchFamily="18" charset="0"/>
                <a:ea typeface="Times New Roman" panose="02020603050405020304" pitchFamily="18" charset="0"/>
              </a:rPr>
              <a:t>та </a:t>
            </a:r>
            <a:r>
              <a:rPr lang="uk-UA" sz="2400" spc="-20" dirty="0">
                <a:solidFill>
                  <a:schemeClr val="tx1"/>
                </a:solidFill>
                <a:effectLst/>
                <a:latin typeface="Times New Roman" panose="02020603050405020304" pitchFamily="18" charset="0"/>
                <a:ea typeface="Times New Roman" panose="02020603050405020304" pitchFamily="18" charset="0"/>
              </a:rPr>
              <a:t>освоєння виробництва» включає </a:t>
            </a:r>
            <a:r>
              <a:rPr lang="uk-UA" sz="2400" spc="-15" dirty="0">
                <a:solidFill>
                  <a:schemeClr val="tx1"/>
                </a:solidFill>
                <a:effectLst/>
                <a:latin typeface="Times New Roman" panose="02020603050405020304" pitchFamily="18" charset="0"/>
                <a:ea typeface="Times New Roman" panose="02020603050405020304" pitchFamily="18" charset="0"/>
              </a:rPr>
              <a:t>витрати на </a:t>
            </a:r>
            <a:r>
              <a:rPr lang="uk-UA" sz="2400" spc="-20" dirty="0">
                <a:solidFill>
                  <a:schemeClr val="tx1"/>
                </a:solidFill>
                <a:effectLst/>
                <a:latin typeface="Times New Roman" panose="02020603050405020304" pitchFamily="18" charset="0"/>
                <a:ea typeface="Times New Roman" panose="02020603050405020304" pitchFamily="18" charset="0"/>
              </a:rPr>
              <a:t>введення</a:t>
            </a:r>
            <a:r>
              <a:rPr lang="uk-UA" sz="2400" spc="31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в </a:t>
            </a:r>
            <a:r>
              <a:rPr lang="uk-UA" sz="2400" spc="-15" dirty="0">
                <a:solidFill>
                  <a:schemeClr val="tx1"/>
                </a:solidFill>
                <a:effectLst/>
                <a:latin typeface="Times New Roman" panose="02020603050405020304" pitchFamily="18" charset="0"/>
                <a:ea typeface="Times New Roman" panose="02020603050405020304" pitchFamily="18" charset="0"/>
              </a:rPr>
              <a:t>експлуатацію нових </a:t>
            </a:r>
            <a:r>
              <a:rPr lang="uk-UA" sz="2400" spc="-20" dirty="0">
                <a:solidFill>
                  <a:schemeClr val="tx1"/>
                </a:solidFill>
                <a:effectLst/>
                <a:latin typeface="Times New Roman" panose="02020603050405020304" pitchFamily="18" charset="0"/>
                <a:ea typeface="Times New Roman" panose="02020603050405020304" pitchFamily="18" charset="0"/>
              </a:rPr>
              <a:t>підприємств,</a:t>
            </a:r>
            <a:r>
              <a:rPr lang="uk-UA" sz="2400" spc="310" dirty="0">
                <a:solidFill>
                  <a:schemeClr val="tx1"/>
                </a:solidFill>
                <a:effectLst/>
                <a:latin typeface="Times New Roman" panose="02020603050405020304" pitchFamily="18" charset="0"/>
                <a:ea typeface="Times New Roman" panose="02020603050405020304" pitchFamily="18" charset="0"/>
              </a:rPr>
              <a:t> </a:t>
            </a:r>
            <a:r>
              <a:rPr lang="uk-UA" sz="2400" spc="-15" dirty="0" err="1">
                <a:solidFill>
                  <a:schemeClr val="tx1"/>
                </a:solidFill>
                <a:effectLst/>
                <a:latin typeface="Times New Roman" panose="02020603050405020304" pitchFamily="18" charset="0"/>
                <a:ea typeface="Times New Roman" panose="02020603050405020304" pitchFamily="18" charset="0"/>
              </a:rPr>
              <a:t>цехів</a:t>
            </a:r>
            <a:r>
              <a:rPr lang="uk-UA" sz="2400" spc="-15" dirty="0">
                <a:solidFill>
                  <a:schemeClr val="tx1"/>
                </a:solidFill>
                <a:effectLst/>
                <a:latin typeface="Times New Roman" panose="02020603050405020304" pitchFamily="18" charset="0"/>
                <a:ea typeface="Times New Roman" panose="02020603050405020304" pitchFamily="18" charset="0"/>
              </a:rPr>
              <a:t>; підготовку </a:t>
            </a:r>
            <a:r>
              <a:rPr lang="uk-UA" sz="2400" spc="-20" dirty="0">
                <a:solidFill>
                  <a:schemeClr val="tx1"/>
                </a:solidFill>
                <a:effectLst/>
                <a:latin typeface="Times New Roman" panose="02020603050405020304" pitchFamily="18" charset="0"/>
                <a:ea typeface="Times New Roman" panose="02020603050405020304" pitchFamily="18" charset="0"/>
              </a:rPr>
              <a:t>та</a:t>
            </a:r>
            <a:r>
              <a:rPr lang="uk-UA" sz="2400" spc="310" dirty="0">
                <a:solidFill>
                  <a:schemeClr val="tx1"/>
                </a:solidFill>
                <a:effectLst/>
                <a:latin typeface="Times New Roman" panose="02020603050405020304" pitchFamily="18" charset="0"/>
                <a:ea typeface="Times New Roman" panose="02020603050405020304" pitchFamily="18" charset="0"/>
              </a:rPr>
              <a:t> </a:t>
            </a:r>
            <a:r>
              <a:rPr lang="uk-UA" sz="2400" spc="-20" dirty="0">
                <a:solidFill>
                  <a:schemeClr val="tx1"/>
                </a:solidFill>
                <a:effectLst/>
                <a:latin typeface="Times New Roman" panose="02020603050405020304" pitchFamily="18" charset="0"/>
                <a:ea typeface="Times New Roman" panose="02020603050405020304" pitchFamily="18" charset="0"/>
              </a:rPr>
              <a:t>освоєння виробництва </a:t>
            </a:r>
            <a:r>
              <a:rPr lang="uk-UA" sz="2400" spc="-15" dirty="0">
                <a:solidFill>
                  <a:schemeClr val="tx1"/>
                </a:solidFill>
                <a:effectLst/>
                <a:latin typeface="Times New Roman" panose="02020603050405020304" pitchFamily="18" charset="0"/>
                <a:ea typeface="Times New Roman" panose="02020603050405020304" pitchFamily="18" charset="0"/>
              </a:rPr>
              <a:t>нової </a:t>
            </a:r>
            <a:r>
              <a:rPr lang="uk-UA" sz="2400" spc="-20" dirty="0">
                <a:solidFill>
                  <a:schemeClr val="tx1"/>
                </a:solidFill>
                <a:effectLst/>
                <a:latin typeface="Times New Roman" panose="02020603050405020304" pitchFamily="18" charset="0"/>
                <a:ea typeface="Times New Roman" panose="02020603050405020304" pitchFamily="18" charset="0"/>
              </a:rPr>
              <a:t>продукції, підготовчі </a:t>
            </a:r>
            <a:r>
              <a:rPr lang="uk-UA" sz="2400" spc="-15" dirty="0">
                <a:solidFill>
                  <a:schemeClr val="tx1"/>
                </a:solidFill>
                <a:effectLst/>
                <a:latin typeface="Times New Roman" panose="02020603050405020304" pitchFamily="18" charset="0"/>
                <a:ea typeface="Times New Roman" panose="02020603050405020304" pitchFamily="18" charset="0"/>
              </a:rPr>
              <a:t>роботи </a:t>
            </a:r>
            <a:r>
              <a:rPr lang="uk-UA" sz="2400" dirty="0">
                <a:solidFill>
                  <a:schemeClr val="tx1"/>
                </a:solidFill>
                <a:effectLst/>
                <a:latin typeface="Times New Roman" panose="02020603050405020304" pitchFamily="18" charset="0"/>
                <a:ea typeface="Times New Roman" panose="02020603050405020304" pitchFamily="18" charset="0"/>
              </a:rPr>
              <a:t>в </a:t>
            </a:r>
            <a:r>
              <a:rPr lang="uk-UA" sz="2400" spc="-15" dirty="0">
                <a:solidFill>
                  <a:schemeClr val="tx1"/>
                </a:solidFill>
                <a:effectLst/>
                <a:latin typeface="Times New Roman" panose="02020603050405020304" pitchFamily="18" charset="0"/>
                <a:ea typeface="Times New Roman" panose="02020603050405020304" pitchFamily="18" charset="0"/>
              </a:rPr>
              <a:t>добувних </a:t>
            </a:r>
            <a:r>
              <a:rPr lang="uk-UA" sz="2400" dirty="0">
                <a:solidFill>
                  <a:schemeClr val="tx1"/>
                </a:solidFill>
                <a:effectLst/>
                <a:latin typeface="Times New Roman" panose="02020603050405020304" pitchFamily="18" charset="0"/>
                <a:ea typeface="Times New Roman" panose="02020603050405020304" pitchFamily="18" charset="0"/>
              </a:rPr>
              <a:t>галузях </a:t>
            </a:r>
            <a:r>
              <a:rPr lang="uk-UA" sz="2400" spc="-20" dirty="0">
                <a:solidFill>
                  <a:schemeClr val="tx1"/>
                </a:solidFill>
                <a:effectLst/>
                <a:latin typeface="Times New Roman" panose="02020603050405020304" pitchFamily="18" charset="0"/>
                <a:ea typeface="Times New Roman" panose="02020603050405020304" pitchFamily="18" charset="0"/>
              </a:rPr>
              <a:t>промисловості; списуються</a:t>
            </a:r>
            <a:r>
              <a:rPr lang="uk-UA" sz="2400" spc="310" dirty="0">
                <a:solidFill>
                  <a:schemeClr val="tx1"/>
                </a:solidFill>
                <a:effectLst/>
                <a:latin typeface="Times New Roman" panose="02020603050405020304" pitchFamily="18" charset="0"/>
                <a:ea typeface="Times New Roman" panose="02020603050405020304" pitchFamily="18" charset="0"/>
              </a:rPr>
              <a:t> </a:t>
            </a:r>
            <a:r>
              <a:rPr lang="uk-UA" sz="2400" spc="-15" dirty="0">
                <a:solidFill>
                  <a:schemeClr val="tx1"/>
                </a:solidFill>
                <a:effectLst/>
                <a:latin typeface="Times New Roman" panose="02020603050405020304" pitchFamily="18" charset="0"/>
                <a:ea typeface="Times New Roman" panose="02020603050405020304" pitchFamily="18" charset="0"/>
              </a:rPr>
              <a:t>на продукцію </a:t>
            </a:r>
            <a:r>
              <a:rPr lang="uk-UA" sz="2400" spc="-20" dirty="0">
                <a:solidFill>
                  <a:schemeClr val="tx1"/>
                </a:solidFill>
                <a:effectLst/>
                <a:latin typeface="Times New Roman" panose="02020603050405020304" pitchFamily="18" charset="0"/>
                <a:ea typeface="Times New Roman" panose="02020603050405020304" pitchFamily="18" charset="0"/>
              </a:rPr>
              <a:t>рівними частками </a:t>
            </a:r>
            <a:r>
              <a:rPr lang="uk-UA" sz="2400" spc="-15" dirty="0">
                <a:solidFill>
                  <a:schemeClr val="tx1"/>
                </a:solidFill>
                <a:effectLst/>
                <a:latin typeface="Times New Roman" panose="02020603050405020304" pitchFamily="18" charset="0"/>
                <a:ea typeface="Times New Roman" panose="02020603050405020304" pitchFamily="18" charset="0"/>
              </a:rPr>
              <a:t>за </a:t>
            </a:r>
            <a:r>
              <a:rPr lang="uk-UA" sz="2400" spc="-20" dirty="0">
                <a:solidFill>
                  <a:schemeClr val="tx1"/>
                </a:solidFill>
                <a:effectLst/>
                <a:latin typeface="Times New Roman" panose="02020603050405020304" pitchFamily="18" charset="0"/>
                <a:ea typeface="Times New Roman" panose="02020603050405020304" pitchFamily="18" charset="0"/>
              </a:rPr>
              <a:t>встановлений </a:t>
            </a:r>
            <a:r>
              <a:rPr lang="uk-UA" sz="2400" spc="-25" dirty="0">
                <a:solidFill>
                  <a:schemeClr val="tx1"/>
                </a:solidFill>
                <a:effectLst/>
                <a:latin typeface="Times New Roman" panose="02020603050405020304" pitchFamily="18" charset="0"/>
                <a:ea typeface="Times New Roman" panose="02020603050405020304" pitchFamily="18" charset="0"/>
              </a:rPr>
              <a:t>період </a:t>
            </a:r>
            <a:r>
              <a:rPr lang="uk-UA" sz="2400" spc="-15" dirty="0">
                <a:solidFill>
                  <a:schemeClr val="tx1"/>
                </a:solidFill>
                <a:effectLst/>
                <a:latin typeface="Times New Roman" panose="02020603050405020304" pitchFamily="18" charset="0"/>
                <a:ea typeface="Times New Roman" panose="02020603050405020304" pitchFamily="18" charset="0"/>
              </a:rPr>
              <a:t>їх</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spc="-20" dirty="0">
                <a:solidFill>
                  <a:schemeClr val="tx1"/>
                </a:solidFill>
                <a:effectLst/>
                <a:latin typeface="Times New Roman" panose="02020603050405020304" pitchFamily="18" charset="0"/>
                <a:ea typeface="Times New Roman" panose="02020603050405020304" pitchFamily="18" charset="0"/>
              </a:rPr>
              <a:t>відшкодування.</a:t>
            </a:r>
            <a:endParaRPr lang="uk-UA" sz="2400" dirty="0">
              <a:solidFill>
                <a:schemeClr val="tx1"/>
              </a:solidFill>
              <a:effectLst/>
              <a:latin typeface="Times New Roman" panose="02020603050405020304" pitchFamily="18" charset="0"/>
              <a:ea typeface="Times New Roman" panose="02020603050405020304" pitchFamily="18" charset="0"/>
            </a:endParaRPr>
          </a:p>
          <a:p>
            <a:pPr marL="742950" marR="359410" lvl="1" indent="-285750" algn="just">
              <a:spcAft>
                <a:spcPts val="0"/>
              </a:spcAft>
              <a:buSzPts val="1400"/>
              <a:buFont typeface="Arial" panose="020B0604020202020204" pitchFamily="34" charset="0"/>
              <a:buChar char="•"/>
              <a:tabLst>
                <a:tab pos="111887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«Інші виробничі витрати» включає сплату відсотків за короткостроковими позиками банків, оплату робіт </a:t>
            </a:r>
            <a:r>
              <a:rPr lang="uk-UA" sz="2400" spc="-15" dirty="0">
                <a:solidFill>
                  <a:schemeClr val="tx1"/>
                </a:solidFill>
                <a:effectLst/>
                <a:latin typeface="Times New Roman" panose="02020603050405020304" pitchFamily="18" charset="0"/>
                <a:ea typeface="Times New Roman" panose="02020603050405020304" pitchFamily="18" charset="0"/>
              </a:rPr>
              <a:t>із </a:t>
            </a:r>
            <a:r>
              <a:rPr lang="uk-UA" sz="2400" dirty="0">
                <a:solidFill>
                  <a:schemeClr val="tx1"/>
                </a:solidFill>
                <a:effectLst/>
                <a:latin typeface="Times New Roman" panose="02020603050405020304" pitchFamily="18" charset="0"/>
                <a:ea typeface="Times New Roman" panose="02020603050405020304" pitchFamily="18" charset="0"/>
              </a:rPr>
              <a:t>сертифікації та інші витрати, які включаються у собівартість продукції, але не віднесені до перелічених вище статей.</a:t>
            </a:r>
          </a:p>
          <a:p>
            <a:pPr marL="742950" marR="359410" lvl="1" indent="-285750" algn="just">
              <a:spcAft>
                <a:spcPts val="0"/>
              </a:spcAft>
              <a:buSzPts val="1400"/>
              <a:buFont typeface="Arial" panose="020B0604020202020204" pitchFamily="34" charset="0"/>
              <a:buChar char="•"/>
              <a:tabLst>
                <a:tab pos="1118870" algn="l"/>
              </a:tabLst>
            </a:pPr>
            <a:r>
              <a:rPr lang="uk-UA" sz="2400" dirty="0">
                <a:solidFill>
                  <a:schemeClr val="tx1"/>
                </a:solidFill>
                <a:effectLst/>
                <a:latin typeface="Times New Roman" panose="02020603050405020304" pitchFamily="18" charset="0"/>
                <a:ea typeface="Times New Roman" panose="02020603050405020304" pitchFamily="18" charset="0"/>
              </a:rPr>
              <a:t>Стаття «Витрати на збут (</a:t>
            </a:r>
            <a:r>
              <a:rPr lang="uk-UA" sz="2400" dirty="0" err="1">
                <a:solidFill>
                  <a:schemeClr val="tx1"/>
                </a:solidFill>
                <a:effectLst/>
                <a:latin typeface="Times New Roman" panose="02020603050405020304" pitchFamily="18" charset="0"/>
                <a:ea typeface="Times New Roman" panose="02020603050405020304" pitchFamily="18" charset="0"/>
              </a:rPr>
              <a:t>позавиробничі</a:t>
            </a:r>
            <a:r>
              <a:rPr lang="uk-UA" sz="2400" dirty="0">
                <a:solidFill>
                  <a:schemeClr val="tx1"/>
                </a:solidFill>
                <a:effectLst/>
                <a:latin typeface="Times New Roman" panose="02020603050405020304" pitchFamily="18" charset="0"/>
                <a:ea typeface="Times New Roman" panose="02020603050405020304" pitchFamily="18" charset="0"/>
              </a:rPr>
              <a:t> витрати)» включають витрати на пакувальні матеріали, транспортування продукції за умовами договору, витрати на маркетинг і рекламу, на оплату праці та комісійні продавцям, торговим агентам, працівникам відділу збуту, на амортизацію, ремонт і утримання основних фондів та інших матеріальних необоротних активів, які використовуються для забезпечення збуту</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продукції.</a:t>
            </a:r>
          </a:p>
          <a:p>
            <a:endParaRPr lang="uk-UA" dirty="0"/>
          </a:p>
        </p:txBody>
      </p:sp>
    </p:spTree>
    <p:extLst>
      <p:ext uri="{BB962C8B-B14F-4D97-AF65-F5344CB8AC3E}">
        <p14:creationId xmlns:p14="http://schemas.microsoft.com/office/powerpoint/2010/main" xmlns="" val="376389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31281" y="270933"/>
            <a:ext cx="6214674" cy="6389511"/>
          </a:xfrm>
        </p:spPr>
        <p:txBody>
          <a:bodyPr>
            <a:normAutofit/>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У разі необхідності розрахунку собівартості нової продукції на етапах її проектування, розробки та освоєння виробництва, витрати на таку продукцію визначаються за допомогою різних методів</a:t>
            </a:r>
            <a:r>
              <a:rPr lang="uk-UA" sz="2000" spc="-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прогнозування.</a:t>
            </a:r>
          </a:p>
          <a:p>
            <a:pPr marL="545465" marR="355600" algn="just">
              <a:spcBef>
                <a:spcPts val="735"/>
              </a:spcBef>
              <a:spcAft>
                <a:spcPts val="0"/>
              </a:spcAft>
            </a:pPr>
            <a:r>
              <a:rPr lang="uk-UA" sz="2000" spc="-15" dirty="0">
                <a:solidFill>
                  <a:schemeClr val="tx1"/>
                </a:solidFill>
                <a:effectLst/>
                <a:latin typeface="Times New Roman" panose="02020603050405020304" pitchFamily="18" charset="0"/>
                <a:ea typeface="Times New Roman" panose="02020603050405020304" pitchFamily="18" charset="0"/>
              </a:rPr>
              <a:t>Такі методи </a:t>
            </a:r>
            <a:r>
              <a:rPr lang="uk-UA" sz="2000" spc="-20" dirty="0">
                <a:solidFill>
                  <a:schemeClr val="tx1"/>
                </a:solidFill>
                <a:effectLst/>
                <a:latin typeface="Times New Roman" panose="02020603050405020304" pitchFamily="18" charset="0"/>
                <a:ea typeface="Times New Roman" panose="02020603050405020304" pitchFamily="18" charset="0"/>
              </a:rPr>
              <a:t>називаються параметричними, </a:t>
            </a:r>
            <a:r>
              <a:rPr lang="uk-UA" sz="2000" spc="-15" dirty="0">
                <a:solidFill>
                  <a:schemeClr val="tx1"/>
                </a:solidFill>
                <a:effectLst/>
                <a:latin typeface="Times New Roman" panose="02020603050405020304" pitchFamily="18" charset="0"/>
                <a:ea typeface="Times New Roman" panose="02020603050405020304" pitchFamily="18" charset="0"/>
              </a:rPr>
              <a:t>оскільки </a:t>
            </a:r>
            <a:r>
              <a:rPr lang="uk-UA" sz="2000" spc="-20" dirty="0">
                <a:solidFill>
                  <a:schemeClr val="tx1"/>
                </a:solidFill>
                <a:effectLst/>
                <a:latin typeface="Times New Roman" panose="02020603050405020304" pitchFamily="18" charset="0"/>
                <a:ea typeface="Times New Roman" panose="02020603050405020304" pitchFamily="18" charset="0"/>
              </a:rPr>
              <a:t>ґрунтуються </a:t>
            </a:r>
            <a:r>
              <a:rPr lang="uk-UA" sz="2000" spc="-15" dirty="0">
                <a:solidFill>
                  <a:schemeClr val="tx1"/>
                </a:solidFill>
                <a:effectLst/>
                <a:latin typeface="Times New Roman" panose="02020603050405020304" pitchFamily="18" charset="0"/>
                <a:ea typeface="Times New Roman" panose="02020603050405020304" pitchFamily="18" charset="0"/>
              </a:rPr>
              <a:t>на залежності </a:t>
            </a:r>
            <a:r>
              <a:rPr lang="uk-UA" sz="2000" spc="-20" dirty="0">
                <a:solidFill>
                  <a:schemeClr val="tx1"/>
                </a:solidFill>
                <a:effectLst/>
                <a:latin typeface="Times New Roman" panose="02020603050405020304" pitchFamily="18" charset="0"/>
                <a:ea typeface="Times New Roman" panose="02020603050405020304" pitchFamily="18" charset="0"/>
              </a:rPr>
              <a:t>собівартості</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продукції</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від її </a:t>
            </a:r>
            <a:r>
              <a:rPr lang="uk-UA" sz="2000" spc="-20" dirty="0">
                <a:solidFill>
                  <a:schemeClr val="tx1"/>
                </a:solidFill>
                <a:effectLst/>
                <a:latin typeface="Times New Roman" panose="02020603050405020304" pitchFamily="18" charset="0"/>
                <a:ea typeface="Times New Roman" panose="02020603050405020304" pitchFamily="18" charset="0"/>
              </a:rPr>
              <a:t>технічних</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та</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експлуатаційних</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параметрів </a:t>
            </a:r>
            <a:r>
              <a:rPr lang="uk-UA" sz="2000" dirty="0">
                <a:solidFill>
                  <a:schemeClr val="tx1"/>
                </a:solidFill>
                <a:effectLst/>
                <a:latin typeface="Times New Roman" panose="02020603050405020304" pitchFamily="18" charset="0"/>
                <a:ea typeface="Times New Roman" panose="02020603050405020304" pitchFamily="18" charset="0"/>
              </a:rPr>
              <a:t>і </a:t>
            </a:r>
            <a:r>
              <a:rPr lang="uk-UA" sz="2000" spc="-20" dirty="0">
                <a:solidFill>
                  <a:schemeClr val="tx1"/>
                </a:solidFill>
                <a:effectLst/>
                <a:latin typeface="Times New Roman" panose="02020603050405020304" pitchFamily="18" charset="0"/>
                <a:ea typeface="Times New Roman" panose="02020603050405020304" pitchFamily="18" charset="0"/>
              </a:rPr>
              <a:t>використовуються</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тоді,</a:t>
            </a:r>
            <a:r>
              <a:rPr lang="uk-UA" sz="2000" spc="31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коли відсутня технічна документація і відповідна нормативна база.</a:t>
            </a:r>
          </a:p>
          <a:p>
            <a:pPr marL="545465" marR="355600" algn="just">
              <a:spcBef>
                <a:spcPts val="73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До них належать:</a:t>
            </a:r>
          </a:p>
          <a:p>
            <a:pPr marL="545465" marR="35941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а) метод питомих  витрат - є найпростішим,  але найменш  точним; собівартість нового виробу обчислюється як добуток питомих витрат (витрат на одиницю параметру) базового виробу та параметру нового виробу, наприклад, питомих витрат на одиницю потужності базового виробу на потужність нового виробу;</a:t>
            </a:r>
          </a:p>
          <a:p>
            <a:endParaRPr lang="uk-UA" dirty="0"/>
          </a:p>
        </p:txBody>
      </p:sp>
      <p:pic>
        <p:nvPicPr>
          <p:cNvPr id="3" name="Рисунок 2">
            <a:extLst>
              <a:ext uri="{FF2B5EF4-FFF2-40B4-BE49-F238E27FC236}">
                <a16:creationId xmlns:a16="http://schemas.microsoft.com/office/drawing/2014/main" xmlns="" id="{6CBD62E6-838B-8B23-0443-E0A81E8FB99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0172" y="2324608"/>
            <a:ext cx="3317916" cy="2208784"/>
          </a:xfrm>
          <a:prstGeom prst="rect">
            <a:avLst/>
          </a:prstGeom>
        </p:spPr>
      </p:pic>
    </p:spTree>
    <p:extLst>
      <p:ext uri="{BB962C8B-B14F-4D97-AF65-F5344CB8AC3E}">
        <p14:creationId xmlns:p14="http://schemas.microsoft.com/office/powerpoint/2010/main" xmlns="" val="229594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192000" cy="6858000"/>
          </a:xfrm>
        </p:spPr>
        <p:txBody>
          <a:bodyPr>
            <a:normAutofit/>
          </a:bodyPr>
          <a:lstStyle/>
          <a:p>
            <a:pPr marL="545465" marR="356235" indent="457200" algn="just">
              <a:spcAft>
                <a:spcPts val="0"/>
              </a:spcAft>
            </a:pPr>
            <a:r>
              <a:rPr lang="uk-UA" spc="-15" dirty="0">
                <a:solidFill>
                  <a:schemeClr val="tx1"/>
                </a:solidFill>
                <a:effectLst/>
                <a:latin typeface="Times New Roman" panose="02020603050405020304" pitchFamily="18" charset="0"/>
                <a:ea typeface="Times New Roman" panose="02020603050405020304" pitchFamily="18" charset="0"/>
              </a:rPr>
              <a:t>б) </a:t>
            </a:r>
            <a:r>
              <a:rPr lang="uk-UA" spc="-20" dirty="0">
                <a:solidFill>
                  <a:schemeClr val="tx1"/>
                </a:solidFill>
                <a:effectLst/>
                <a:latin typeface="Times New Roman" panose="02020603050405020304" pitchFamily="18" charset="0"/>
                <a:ea typeface="Times New Roman" panose="02020603050405020304" pitchFamily="18" charset="0"/>
              </a:rPr>
              <a:t>бальний </a:t>
            </a:r>
            <a:r>
              <a:rPr lang="uk-UA" dirty="0">
                <a:solidFill>
                  <a:schemeClr val="tx1"/>
                </a:solidFill>
                <a:effectLst/>
                <a:latin typeface="Times New Roman" panose="02020603050405020304" pitchFamily="18" charset="0"/>
                <a:ea typeface="Times New Roman" panose="02020603050405020304" pitchFamily="18" charset="0"/>
              </a:rPr>
              <a:t>метод - є </a:t>
            </a:r>
            <a:r>
              <a:rPr lang="uk-UA" spc="-20" dirty="0">
                <a:solidFill>
                  <a:schemeClr val="tx1"/>
                </a:solidFill>
                <a:effectLst/>
                <a:latin typeface="Times New Roman" panose="02020603050405020304" pitchFamily="18" charset="0"/>
                <a:ea typeface="Times New Roman" panose="02020603050405020304" pitchFamily="18" charset="0"/>
              </a:rPr>
              <a:t>найбільш точним, </a:t>
            </a:r>
            <a:r>
              <a:rPr lang="uk-UA" spc="-15" dirty="0">
                <a:solidFill>
                  <a:schemeClr val="tx1"/>
                </a:solidFill>
                <a:effectLst/>
                <a:latin typeface="Times New Roman" panose="02020603050405020304" pitchFamily="18" charset="0"/>
                <a:ea typeface="Times New Roman" panose="02020603050405020304" pitchFamily="18" charset="0"/>
              </a:rPr>
              <a:t>оскільки </a:t>
            </a:r>
            <a:r>
              <a:rPr lang="uk-UA" spc="-20" dirty="0">
                <a:solidFill>
                  <a:schemeClr val="tx1"/>
                </a:solidFill>
                <a:effectLst/>
                <a:latin typeface="Times New Roman" panose="02020603050405020304" pitchFamily="18" charset="0"/>
                <a:ea typeface="Times New Roman" panose="02020603050405020304" pitchFamily="18" charset="0"/>
              </a:rPr>
              <a:t>враховує </a:t>
            </a:r>
            <a:r>
              <a:rPr lang="uk-UA" spc="-15" dirty="0">
                <a:solidFill>
                  <a:schemeClr val="tx1"/>
                </a:solidFill>
                <a:effectLst/>
                <a:latin typeface="Times New Roman" panose="02020603050405020304" pitchFamily="18" charset="0"/>
                <a:ea typeface="Times New Roman" panose="02020603050405020304" pitchFamily="18" charset="0"/>
              </a:rPr>
              <a:t>не один, </a:t>
            </a:r>
            <a:r>
              <a:rPr lang="uk-UA" dirty="0">
                <a:solidFill>
                  <a:schemeClr val="tx1"/>
                </a:solidFill>
                <a:effectLst/>
                <a:latin typeface="Times New Roman" panose="02020603050405020304" pitchFamily="18" charset="0"/>
                <a:ea typeface="Times New Roman" panose="02020603050405020304" pitchFamily="18" charset="0"/>
              </a:rPr>
              <a:t>а </a:t>
            </a:r>
            <a:r>
              <a:rPr lang="uk-UA" spc="-25" dirty="0">
                <a:solidFill>
                  <a:schemeClr val="tx1"/>
                </a:solidFill>
                <a:effectLst/>
                <a:latin typeface="Times New Roman" panose="02020603050405020304" pitchFamily="18" charset="0"/>
                <a:ea typeface="Times New Roman" panose="02020603050405020304" pitchFamily="18" charset="0"/>
              </a:rPr>
              <a:t>кілька </a:t>
            </a:r>
            <a:r>
              <a:rPr lang="uk-UA" spc="-20" dirty="0">
                <a:solidFill>
                  <a:schemeClr val="tx1"/>
                </a:solidFill>
                <a:effectLst/>
                <a:latin typeface="Times New Roman" panose="02020603050405020304" pitchFamily="18" charset="0"/>
                <a:ea typeface="Times New Roman" panose="02020603050405020304" pitchFamily="18" charset="0"/>
              </a:rPr>
              <a:t>параметрів </a:t>
            </a:r>
            <a:r>
              <a:rPr lang="uk-UA" spc="-15" dirty="0">
                <a:solidFill>
                  <a:schemeClr val="tx1"/>
                </a:solidFill>
                <a:effectLst/>
                <a:latin typeface="Times New Roman" panose="02020603050405020304" pitchFamily="18" charset="0"/>
                <a:ea typeface="Times New Roman" panose="02020603050405020304" pitchFamily="18" charset="0"/>
              </a:rPr>
              <a:t>нового виробу </a:t>
            </a:r>
            <a:r>
              <a:rPr lang="uk-UA" dirty="0">
                <a:solidFill>
                  <a:schemeClr val="tx1"/>
                </a:solidFill>
                <a:effectLst/>
                <a:latin typeface="Times New Roman" panose="02020603050405020304" pitchFamily="18" charset="0"/>
                <a:ea typeface="Times New Roman" panose="02020603050405020304" pitchFamily="18" charset="0"/>
              </a:rPr>
              <a:t>і </a:t>
            </a:r>
            <a:r>
              <a:rPr lang="uk-UA" spc="-20" dirty="0">
                <a:solidFill>
                  <a:schemeClr val="tx1"/>
                </a:solidFill>
                <a:effectLst/>
                <a:latin typeface="Times New Roman" panose="02020603050405020304" pitchFamily="18" charset="0"/>
                <a:ea typeface="Times New Roman" panose="02020603050405020304" pitchFamily="18" charset="0"/>
              </a:rPr>
              <a:t>ґрунтується </a:t>
            </a:r>
            <a:r>
              <a:rPr lang="uk-UA" spc="-15" dirty="0">
                <a:solidFill>
                  <a:schemeClr val="tx1"/>
                </a:solidFill>
                <a:effectLst/>
                <a:latin typeface="Times New Roman" panose="02020603050405020304" pitchFamily="18" charset="0"/>
                <a:ea typeface="Times New Roman" panose="02020603050405020304" pitchFamily="18" charset="0"/>
              </a:rPr>
              <a:t>на </a:t>
            </a:r>
            <a:r>
              <a:rPr lang="uk-UA" spc="-20" dirty="0">
                <a:solidFill>
                  <a:schemeClr val="tx1"/>
                </a:solidFill>
                <a:effectLst/>
                <a:latin typeface="Times New Roman" panose="02020603050405020304" pitchFamily="18" charset="0"/>
                <a:ea typeface="Times New Roman" panose="02020603050405020304" pitchFamily="18" charset="0"/>
              </a:rPr>
              <a:t>експертній </a:t>
            </a:r>
            <a:r>
              <a:rPr lang="uk-UA" spc="-15" dirty="0">
                <a:solidFill>
                  <a:schemeClr val="tx1"/>
                </a:solidFill>
                <a:effectLst/>
                <a:latin typeface="Times New Roman" panose="02020603050405020304" pitchFamily="18" charset="0"/>
                <a:ea typeface="Times New Roman" panose="02020603050405020304" pitchFamily="18" charset="0"/>
              </a:rPr>
              <a:t>оцінці впливу основних </a:t>
            </a:r>
            <a:r>
              <a:rPr lang="uk-UA" spc="-20" dirty="0">
                <a:solidFill>
                  <a:schemeClr val="tx1"/>
                </a:solidFill>
                <a:effectLst/>
                <a:latin typeface="Times New Roman" panose="02020603050405020304" pitchFamily="18" charset="0"/>
                <a:ea typeface="Times New Roman" panose="02020603050405020304" pitchFamily="18" charset="0"/>
              </a:rPr>
              <a:t>параметрів</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виробу на </a:t>
            </a:r>
            <a:r>
              <a:rPr lang="uk-UA" spc="-20" dirty="0">
                <a:solidFill>
                  <a:schemeClr val="tx1"/>
                </a:solidFill>
                <a:effectLst/>
                <a:latin typeface="Times New Roman" panose="02020603050405020304" pitchFamily="18" charset="0"/>
                <a:ea typeface="Times New Roman" panose="02020603050405020304" pitchFamily="18" charset="0"/>
              </a:rPr>
              <a:t>його</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собівартість;</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кожний </a:t>
            </a:r>
            <a:r>
              <a:rPr lang="uk-UA" spc="-20" dirty="0">
                <a:solidFill>
                  <a:schemeClr val="tx1"/>
                </a:solidFill>
                <a:effectLst/>
                <a:latin typeface="Times New Roman" panose="02020603050405020304" pitchFamily="18" charset="0"/>
                <a:ea typeface="Times New Roman" panose="02020603050405020304" pitchFamily="18" charset="0"/>
              </a:rPr>
              <a:t>параметр </a:t>
            </a:r>
            <a:r>
              <a:rPr lang="uk-UA" spc="-15" dirty="0">
                <a:solidFill>
                  <a:schemeClr val="tx1"/>
                </a:solidFill>
                <a:effectLst/>
                <a:latin typeface="Times New Roman" panose="02020603050405020304" pitchFamily="18" charset="0"/>
                <a:ea typeface="Times New Roman" panose="02020603050405020304" pitchFamily="18" charset="0"/>
              </a:rPr>
              <a:t>базового </a:t>
            </a:r>
            <a:r>
              <a:rPr lang="uk-UA" dirty="0">
                <a:solidFill>
                  <a:schemeClr val="tx1"/>
                </a:solidFill>
                <a:effectLst/>
                <a:latin typeface="Times New Roman" panose="02020603050405020304" pitchFamily="18" charset="0"/>
                <a:ea typeface="Times New Roman" panose="02020603050405020304" pitchFamily="18" charset="0"/>
              </a:rPr>
              <a:t>виробу </a:t>
            </a:r>
            <a:r>
              <a:rPr lang="uk-UA" spc="-20" dirty="0">
                <a:solidFill>
                  <a:schemeClr val="tx1"/>
                </a:solidFill>
                <a:effectLst/>
                <a:latin typeface="Times New Roman" panose="02020603050405020304" pitchFamily="18" charset="0"/>
                <a:ea typeface="Times New Roman" panose="02020603050405020304" pitchFamily="18" charset="0"/>
              </a:rPr>
              <a:t>оцінюється </a:t>
            </a:r>
            <a:r>
              <a:rPr lang="uk-UA" spc="-15" dirty="0">
                <a:solidFill>
                  <a:schemeClr val="tx1"/>
                </a:solidFill>
                <a:effectLst/>
                <a:latin typeface="Times New Roman" panose="02020603050405020304" pitchFamily="18" charset="0"/>
                <a:ea typeface="Times New Roman" panose="02020603050405020304" pitchFamily="18" charset="0"/>
              </a:rPr>
              <a:t>певною </a:t>
            </a:r>
            <a:r>
              <a:rPr lang="uk-UA" spc="-20" dirty="0">
                <a:solidFill>
                  <a:schemeClr val="tx1"/>
                </a:solidFill>
                <a:effectLst/>
                <a:latin typeface="Times New Roman" panose="02020603050405020304" pitchFamily="18" charset="0"/>
                <a:ea typeface="Times New Roman" panose="02020603050405020304" pitchFamily="18" charset="0"/>
              </a:rPr>
              <a:t>кількістю балів, визначається «собівартість» одного </a:t>
            </a:r>
            <a:r>
              <a:rPr lang="uk-UA" spc="-20" dirty="0" err="1">
                <a:solidFill>
                  <a:schemeClr val="tx1"/>
                </a:solidFill>
                <a:effectLst/>
                <a:latin typeface="Times New Roman" panose="02020603050405020304" pitchFamily="18" charset="0"/>
                <a:ea typeface="Times New Roman" panose="02020603050405020304" pitchFamily="18" charset="0"/>
              </a:rPr>
              <a:t>бала</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а </a:t>
            </a:r>
            <a:r>
              <a:rPr lang="uk-UA" spc="-20" dirty="0">
                <a:solidFill>
                  <a:schemeClr val="tx1"/>
                </a:solidFill>
                <a:effectLst/>
                <a:latin typeface="Times New Roman" panose="02020603050405020304" pitchFamily="18" charset="0"/>
                <a:ea typeface="Times New Roman" panose="02020603050405020304" pitchFamily="18" charset="0"/>
              </a:rPr>
              <a:t>собівартість </a:t>
            </a:r>
            <a:r>
              <a:rPr lang="uk-UA" spc="-15" dirty="0">
                <a:solidFill>
                  <a:schemeClr val="tx1"/>
                </a:solidFill>
                <a:effectLst/>
                <a:latin typeface="Times New Roman" panose="02020603050405020304" pitchFamily="18" charset="0"/>
                <a:ea typeface="Times New Roman" panose="02020603050405020304" pitchFamily="18" charset="0"/>
              </a:rPr>
              <a:t>нового виробу </a:t>
            </a:r>
            <a:r>
              <a:rPr lang="uk-UA" dirty="0">
                <a:solidFill>
                  <a:schemeClr val="tx1"/>
                </a:solidFill>
                <a:effectLst/>
                <a:latin typeface="Times New Roman" panose="02020603050405020304" pitchFamily="18" charset="0"/>
                <a:ea typeface="Times New Roman" panose="02020603050405020304" pitchFamily="18" charset="0"/>
              </a:rPr>
              <a:t>є </a:t>
            </a:r>
            <a:r>
              <a:rPr lang="uk-UA" spc="-15" dirty="0">
                <a:solidFill>
                  <a:schemeClr val="tx1"/>
                </a:solidFill>
                <a:effectLst/>
                <a:latin typeface="Times New Roman" panose="02020603050405020304" pitchFamily="18" charset="0"/>
                <a:ea typeface="Times New Roman" panose="02020603050405020304" pitchFamily="18" charset="0"/>
              </a:rPr>
              <a:t>добутком </a:t>
            </a:r>
            <a:r>
              <a:rPr lang="uk-UA" dirty="0">
                <a:solidFill>
                  <a:schemeClr val="tx1"/>
                </a:solidFill>
                <a:effectLst/>
                <a:latin typeface="Times New Roman" panose="02020603050405020304" pitchFamily="18" charset="0"/>
                <a:ea typeface="Times New Roman" panose="02020603050405020304" pitchFamily="18" charset="0"/>
              </a:rPr>
              <a:t>цієї </a:t>
            </a:r>
            <a:r>
              <a:rPr lang="uk-UA" spc="-20" dirty="0">
                <a:solidFill>
                  <a:schemeClr val="tx1"/>
                </a:solidFill>
                <a:effectLst/>
                <a:latin typeface="Times New Roman" panose="02020603050405020304" pitchFamily="18" charset="0"/>
                <a:ea typeface="Times New Roman" panose="02020603050405020304" pitchFamily="18" charset="0"/>
              </a:rPr>
              <a:t>«собівартості» </a:t>
            </a:r>
            <a:r>
              <a:rPr lang="uk-UA" spc="-15" dirty="0">
                <a:solidFill>
                  <a:schemeClr val="tx1"/>
                </a:solidFill>
                <a:effectLst/>
                <a:latin typeface="Times New Roman" panose="02020603050405020304" pitchFamily="18" charset="0"/>
                <a:ea typeface="Times New Roman" panose="02020603050405020304" pitchFamily="18" charset="0"/>
              </a:rPr>
              <a:t>на кількість параметрів </a:t>
            </a:r>
            <a:r>
              <a:rPr lang="uk-UA" spc="-20" dirty="0">
                <a:solidFill>
                  <a:schemeClr val="tx1"/>
                </a:solidFill>
                <a:effectLst/>
                <a:latin typeface="Times New Roman" panose="02020603050405020304" pitchFamily="18" charset="0"/>
                <a:ea typeface="Times New Roman" panose="02020603050405020304" pitchFamily="18" charset="0"/>
              </a:rPr>
              <a:t>та кількість </a:t>
            </a:r>
            <a:r>
              <a:rPr lang="uk-UA" spc="-15" dirty="0">
                <a:solidFill>
                  <a:schemeClr val="tx1"/>
                </a:solidFill>
                <a:effectLst/>
                <a:latin typeface="Times New Roman" panose="02020603050405020304" pitchFamily="18" charset="0"/>
                <a:ea typeface="Times New Roman" panose="02020603050405020304" pitchFamily="18" charset="0"/>
              </a:rPr>
              <a:t>балів по кожному </a:t>
            </a:r>
            <a:r>
              <a:rPr lang="uk-UA" dirty="0">
                <a:solidFill>
                  <a:schemeClr val="tx1"/>
                </a:solidFill>
                <a:effectLst/>
                <a:latin typeface="Times New Roman" panose="02020603050405020304" pitchFamily="18" charset="0"/>
                <a:ea typeface="Times New Roman" panose="02020603050405020304" pitchFamily="18" charset="0"/>
              </a:rPr>
              <a:t>з </a:t>
            </a:r>
            <a:r>
              <a:rPr lang="uk-UA" spc="-15" dirty="0">
                <a:solidFill>
                  <a:schemeClr val="tx1"/>
                </a:solidFill>
                <a:effectLst/>
                <a:latin typeface="Times New Roman" panose="02020603050405020304" pitchFamily="18" charset="0"/>
                <a:ea typeface="Times New Roman" panose="02020603050405020304" pitchFamily="18" charset="0"/>
              </a:rPr>
              <a:t>них;</a:t>
            </a:r>
            <a:endParaRPr lang="uk-UA" dirty="0">
              <a:solidFill>
                <a:schemeClr val="tx1"/>
              </a:solidFill>
              <a:effectLst/>
              <a:latin typeface="Times New Roman" panose="02020603050405020304" pitchFamily="18" charset="0"/>
              <a:ea typeface="Times New Roman" panose="02020603050405020304" pitchFamily="18" charset="0"/>
            </a:endParaRPr>
          </a:p>
          <a:p>
            <a:pPr marL="545465" marR="355600" indent="457200" algn="just">
              <a:lnSpc>
                <a:spcPct val="100000"/>
              </a:lnSpc>
              <a:spcAft>
                <a:spcPts val="0"/>
              </a:spcAft>
            </a:pPr>
            <a:r>
              <a:rPr lang="uk-UA" spc="-15" dirty="0">
                <a:solidFill>
                  <a:schemeClr val="tx1"/>
                </a:solidFill>
                <a:effectLst/>
                <a:latin typeface="Times New Roman" panose="02020603050405020304" pitchFamily="18" charset="0"/>
                <a:ea typeface="Times New Roman" panose="02020603050405020304" pitchFamily="18" charset="0"/>
              </a:rPr>
              <a:t>в)</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кореляційний</a:t>
            </a:r>
            <a:r>
              <a:rPr lang="uk-UA" spc="-4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метод</a:t>
            </a:r>
            <a:r>
              <a:rPr lang="uk-UA" spc="-4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a:t>
            </a:r>
            <a:r>
              <a:rPr lang="uk-UA" spc="-65"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дозволяє</a:t>
            </a:r>
            <a:r>
              <a:rPr lang="uk-UA" spc="-35"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встановити</a:t>
            </a:r>
            <a:r>
              <a:rPr lang="uk-UA" spc="-3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залежність</a:t>
            </a:r>
            <a:r>
              <a:rPr lang="uk-UA" spc="-6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собівартості</a:t>
            </a:r>
            <a:r>
              <a:rPr lang="uk-UA" spc="-7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нового виробу від </a:t>
            </a:r>
            <a:r>
              <a:rPr lang="uk-UA" spc="-20" dirty="0">
                <a:solidFill>
                  <a:schemeClr val="tx1"/>
                </a:solidFill>
                <a:effectLst/>
                <a:latin typeface="Times New Roman" panose="02020603050405020304" pitchFamily="18" charset="0"/>
                <a:ea typeface="Times New Roman" panose="02020603050405020304" pitchFamily="18" charset="0"/>
              </a:rPr>
              <a:t>його </a:t>
            </a:r>
            <a:r>
              <a:rPr lang="uk-UA" spc="-15" dirty="0">
                <a:solidFill>
                  <a:schemeClr val="tx1"/>
                </a:solidFill>
                <a:effectLst/>
                <a:latin typeface="Times New Roman" panose="02020603050405020304" pitchFamily="18" charset="0"/>
                <a:ea typeface="Times New Roman" panose="02020603050405020304" pitchFamily="18" charset="0"/>
              </a:rPr>
              <a:t>параметрів </a:t>
            </a:r>
            <a:r>
              <a:rPr lang="uk-UA" dirty="0">
                <a:solidFill>
                  <a:schemeClr val="tx1"/>
                </a:solidFill>
                <a:effectLst/>
                <a:latin typeface="Times New Roman" panose="02020603050405020304" pitchFamily="18" charset="0"/>
                <a:ea typeface="Times New Roman" panose="02020603050405020304" pitchFamily="18" charset="0"/>
              </a:rPr>
              <a:t>у </a:t>
            </a:r>
            <a:r>
              <a:rPr lang="uk-UA" spc="-15" dirty="0">
                <a:solidFill>
                  <a:schemeClr val="tx1"/>
                </a:solidFill>
                <a:effectLst/>
                <a:latin typeface="Times New Roman" panose="02020603050405020304" pitchFamily="18" charset="0"/>
                <a:ea typeface="Times New Roman" panose="02020603050405020304" pitchFamily="18" charset="0"/>
              </a:rPr>
              <a:t>вигляді лінійних </a:t>
            </a:r>
            <a:r>
              <a:rPr lang="uk-UA" spc="-20" dirty="0">
                <a:solidFill>
                  <a:schemeClr val="tx1"/>
                </a:solidFill>
                <a:effectLst/>
                <a:latin typeface="Times New Roman" panose="02020603050405020304" pitchFamily="18" charset="0"/>
                <a:ea typeface="Times New Roman" panose="02020603050405020304" pitchFamily="18" charset="0"/>
              </a:rPr>
              <a:t>та інших </a:t>
            </a:r>
            <a:r>
              <a:rPr lang="uk-UA" spc="-20" dirty="0" err="1">
                <a:solidFill>
                  <a:schemeClr val="tx1"/>
                </a:solidFill>
                <a:effectLst/>
                <a:latin typeface="Times New Roman" panose="02020603050405020304" pitchFamily="18" charset="0"/>
                <a:ea typeface="Times New Roman" panose="02020603050405020304" pitchFamily="18" charset="0"/>
              </a:rPr>
              <a:t>залежностей</a:t>
            </a:r>
            <a:r>
              <a:rPr lang="uk-UA" spc="-2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собівартості виробу </a:t>
            </a:r>
            <a:r>
              <a:rPr lang="uk-UA" spc="-20" dirty="0">
                <a:solidFill>
                  <a:schemeClr val="tx1"/>
                </a:solidFill>
                <a:effectLst/>
                <a:latin typeface="Times New Roman" panose="02020603050405020304" pitchFamily="18" charset="0"/>
                <a:ea typeface="Times New Roman" panose="02020603050405020304" pitchFamily="18" charset="0"/>
              </a:rPr>
              <a:t>та </a:t>
            </a:r>
            <a:r>
              <a:rPr lang="uk-UA" spc="-15" dirty="0">
                <a:solidFill>
                  <a:schemeClr val="tx1"/>
                </a:solidFill>
                <a:effectLst/>
                <a:latin typeface="Times New Roman" panose="02020603050405020304" pitchFamily="18" charset="0"/>
                <a:ea typeface="Times New Roman" panose="02020603050405020304" pitchFamily="18" charset="0"/>
              </a:rPr>
              <a:t>його основних </a:t>
            </a:r>
            <a:r>
              <a:rPr lang="uk-UA" spc="-20" dirty="0">
                <a:solidFill>
                  <a:schemeClr val="tx1"/>
                </a:solidFill>
                <a:effectLst/>
                <a:latin typeface="Times New Roman" panose="02020603050405020304" pitchFamily="18" charset="0"/>
                <a:ea typeface="Times New Roman" panose="02020603050405020304" pitchFamily="18" charset="0"/>
              </a:rPr>
              <a:t>параметрів; цей метод </a:t>
            </a:r>
            <a:r>
              <a:rPr lang="uk-UA" dirty="0">
                <a:solidFill>
                  <a:schemeClr val="tx1"/>
                </a:solidFill>
                <a:effectLst/>
                <a:latin typeface="Times New Roman" panose="02020603050405020304" pitchFamily="18" charset="0"/>
                <a:ea typeface="Times New Roman" panose="02020603050405020304" pitchFamily="18" charset="0"/>
              </a:rPr>
              <a:t>є </a:t>
            </a:r>
            <a:r>
              <a:rPr lang="uk-UA" spc="-15" dirty="0">
                <a:solidFill>
                  <a:schemeClr val="tx1"/>
                </a:solidFill>
                <a:effectLst/>
                <a:latin typeface="Times New Roman" panose="02020603050405020304" pitchFamily="18" charset="0"/>
                <a:ea typeface="Times New Roman" panose="02020603050405020304" pitchFamily="18" charset="0"/>
              </a:rPr>
              <a:t>найбільш </a:t>
            </a:r>
            <a:r>
              <a:rPr lang="uk-UA" spc="-20" dirty="0">
                <a:solidFill>
                  <a:schemeClr val="tx1"/>
                </a:solidFill>
                <a:effectLst/>
                <a:latin typeface="Times New Roman" panose="02020603050405020304" pitchFamily="18" charset="0"/>
                <a:ea typeface="Times New Roman" panose="02020603050405020304" pitchFamily="18" charset="0"/>
              </a:rPr>
              <a:t>точним </a:t>
            </a:r>
            <a:r>
              <a:rPr lang="uk-UA" dirty="0">
                <a:solidFill>
                  <a:schemeClr val="tx1"/>
                </a:solidFill>
                <a:effectLst/>
                <a:latin typeface="Times New Roman" panose="02020603050405020304" pitchFamily="18" charset="0"/>
                <a:ea typeface="Times New Roman" panose="02020603050405020304" pitchFamily="18" charset="0"/>
              </a:rPr>
              <a:t>і</a:t>
            </a:r>
            <a:r>
              <a:rPr lang="uk-UA" spc="-25"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поширеним;</a:t>
            </a:r>
            <a:endParaRPr lang="uk-UA" dirty="0">
              <a:solidFill>
                <a:schemeClr val="tx1"/>
              </a:solidFill>
              <a:effectLst/>
              <a:latin typeface="Times New Roman" panose="02020603050405020304" pitchFamily="18" charset="0"/>
              <a:ea typeface="Times New Roman" panose="02020603050405020304" pitchFamily="18" charset="0"/>
            </a:endParaRPr>
          </a:p>
          <a:p>
            <a:pPr marL="545465" marR="356235" indent="457200"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г) </a:t>
            </a:r>
            <a:r>
              <a:rPr lang="uk-UA" spc="-20" dirty="0">
                <a:solidFill>
                  <a:schemeClr val="tx1"/>
                </a:solidFill>
                <a:effectLst/>
                <a:latin typeface="Times New Roman" panose="02020603050405020304" pitchFamily="18" charset="0"/>
                <a:ea typeface="Times New Roman" panose="02020603050405020304" pitchFamily="18" charset="0"/>
              </a:rPr>
              <a:t>агрегатний </a:t>
            </a:r>
            <a:r>
              <a:rPr lang="uk-UA" spc="-15" dirty="0">
                <a:solidFill>
                  <a:schemeClr val="tx1"/>
                </a:solidFill>
                <a:effectLst/>
                <a:latin typeface="Times New Roman" panose="02020603050405020304" pitchFamily="18" charset="0"/>
                <a:ea typeface="Times New Roman" panose="02020603050405020304" pitchFamily="18" charset="0"/>
              </a:rPr>
              <a:t>метод </a:t>
            </a:r>
            <a:r>
              <a:rPr lang="uk-UA"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собівартість нового виробу </a:t>
            </a:r>
            <a:r>
              <a:rPr lang="uk-UA" spc="-20" dirty="0">
                <a:solidFill>
                  <a:schemeClr val="tx1"/>
                </a:solidFill>
                <a:effectLst/>
                <a:latin typeface="Times New Roman" panose="02020603050405020304" pitchFamily="18" charset="0"/>
                <a:ea typeface="Times New Roman" panose="02020603050405020304" pitchFamily="18" charset="0"/>
              </a:rPr>
              <a:t>визначається </a:t>
            </a:r>
            <a:r>
              <a:rPr lang="uk-UA" dirty="0">
                <a:solidFill>
                  <a:schemeClr val="tx1"/>
                </a:solidFill>
                <a:effectLst/>
                <a:latin typeface="Times New Roman" panose="02020603050405020304" pitchFamily="18" charset="0"/>
                <a:ea typeface="Times New Roman" panose="02020603050405020304" pitchFamily="18" charset="0"/>
              </a:rPr>
              <a:t>як </a:t>
            </a:r>
            <a:r>
              <a:rPr lang="uk-UA" spc="-20" dirty="0">
                <a:solidFill>
                  <a:schemeClr val="tx1"/>
                </a:solidFill>
                <a:effectLst/>
                <a:latin typeface="Times New Roman" panose="02020603050405020304" pitchFamily="18" charset="0"/>
                <a:ea typeface="Times New Roman" panose="02020603050405020304" pitchFamily="18" charset="0"/>
              </a:rPr>
              <a:t>сума собівартості</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конструктивних його </a:t>
            </a:r>
            <a:r>
              <a:rPr lang="uk-UA" spc="-20" dirty="0">
                <a:solidFill>
                  <a:schemeClr val="tx1"/>
                </a:solidFill>
                <a:effectLst/>
                <a:latin typeface="Times New Roman" panose="02020603050405020304" pitchFamily="18" charset="0"/>
                <a:ea typeface="Times New Roman" panose="02020603050405020304" pitchFamily="18" charset="0"/>
              </a:rPr>
              <a:t>частин  (агрегатів);</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вартість</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уніфікованих агрегатів враховується </a:t>
            </a:r>
            <a:r>
              <a:rPr lang="uk-UA" spc="-15" dirty="0">
                <a:solidFill>
                  <a:schemeClr val="tx1"/>
                </a:solidFill>
                <a:effectLst/>
                <a:latin typeface="Times New Roman" panose="02020603050405020304" pitchFamily="18" charset="0"/>
                <a:ea typeface="Times New Roman" panose="02020603050405020304" pitchFamily="18" charset="0"/>
              </a:rPr>
              <a:t>за </a:t>
            </a:r>
            <a:r>
              <a:rPr lang="uk-UA" spc="-20" dirty="0">
                <a:solidFill>
                  <a:schemeClr val="tx1"/>
                </a:solidFill>
                <a:effectLst/>
                <a:latin typeface="Times New Roman" panose="02020603050405020304" pitchFamily="18" charset="0"/>
                <a:ea typeface="Times New Roman" panose="02020603050405020304" pitchFamily="18" charset="0"/>
              </a:rPr>
              <a:t>існуючими цінами, </a:t>
            </a:r>
            <a:r>
              <a:rPr lang="uk-UA" dirty="0">
                <a:solidFill>
                  <a:schemeClr val="tx1"/>
                </a:solidFill>
                <a:effectLst/>
                <a:latin typeface="Times New Roman" panose="02020603050405020304" pitchFamily="18" charset="0"/>
                <a:ea typeface="Times New Roman" panose="02020603050405020304" pitchFamily="18" charset="0"/>
              </a:rPr>
              <a:t>а </a:t>
            </a:r>
            <a:r>
              <a:rPr lang="uk-UA" spc="-15" dirty="0">
                <a:solidFill>
                  <a:schemeClr val="tx1"/>
                </a:solidFill>
                <a:effectLst/>
                <a:latin typeface="Times New Roman" panose="02020603050405020304" pitchFamily="18" charset="0"/>
                <a:ea typeface="Times New Roman" panose="02020603050405020304" pitchFamily="18" charset="0"/>
              </a:rPr>
              <a:t>оригінальних </a:t>
            </a:r>
            <a:r>
              <a:rPr lang="uk-UA"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обчислюється</a:t>
            </a:r>
            <a:r>
              <a:rPr lang="uk-UA" spc="31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одним </a:t>
            </a:r>
            <a:r>
              <a:rPr lang="uk-UA" spc="-30" dirty="0">
                <a:solidFill>
                  <a:schemeClr val="tx1"/>
                </a:solidFill>
                <a:effectLst/>
                <a:latin typeface="Times New Roman" panose="02020603050405020304" pitchFamily="18" charset="0"/>
                <a:ea typeface="Times New Roman" panose="02020603050405020304" pitchFamily="18" charset="0"/>
              </a:rPr>
              <a:t>із </a:t>
            </a:r>
            <a:r>
              <a:rPr lang="uk-UA" spc="-15" dirty="0">
                <a:solidFill>
                  <a:schemeClr val="tx1"/>
                </a:solidFill>
                <a:effectLst/>
                <a:latin typeface="Times New Roman" panose="02020603050405020304" pitchFamily="18" charset="0"/>
                <a:ea typeface="Times New Roman" panose="02020603050405020304" pitchFamily="18" charset="0"/>
              </a:rPr>
              <a:t>наведених </a:t>
            </a:r>
            <a:r>
              <a:rPr lang="uk-UA" spc="-20" dirty="0">
                <a:solidFill>
                  <a:schemeClr val="tx1"/>
                </a:solidFill>
                <a:effectLst/>
                <a:latin typeface="Times New Roman" panose="02020603050405020304" pitchFamily="18" charset="0"/>
                <a:ea typeface="Times New Roman" panose="02020603050405020304" pitchFamily="18" charset="0"/>
              </a:rPr>
              <a:t>вище </a:t>
            </a:r>
            <a:r>
              <a:rPr lang="uk-UA" spc="-15" dirty="0">
                <a:solidFill>
                  <a:schemeClr val="tx1"/>
                </a:solidFill>
                <a:effectLst/>
                <a:latin typeface="Times New Roman" panose="02020603050405020304" pitchFamily="18" charset="0"/>
                <a:ea typeface="Times New Roman" panose="02020603050405020304" pitchFamily="18" charset="0"/>
              </a:rPr>
              <a:t>методів або </a:t>
            </a:r>
            <a:r>
              <a:rPr lang="uk-UA" spc="-20" dirty="0">
                <a:solidFill>
                  <a:schemeClr val="tx1"/>
                </a:solidFill>
                <a:effectLst/>
                <a:latin typeface="Times New Roman" panose="02020603050405020304" pitchFamily="18" charset="0"/>
                <a:ea typeface="Times New Roman" panose="02020603050405020304" pitchFamily="18" charset="0"/>
              </a:rPr>
              <a:t>визначається експертним</a:t>
            </a:r>
            <a:r>
              <a:rPr lang="uk-UA" spc="-13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шляхом;</a:t>
            </a:r>
            <a:endParaRPr lang="uk-UA" dirty="0">
              <a:solidFill>
                <a:schemeClr val="tx1"/>
              </a:solidFill>
              <a:effectLst/>
              <a:latin typeface="Times New Roman" panose="02020603050405020304" pitchFamily="18" charset="0"/>
              <a:ea typeface="Times New Roman" panose="02020603050405020304" pitchFamily="18" charset="0"/>
            </a:endParaRPr>
          </a:p>
          <a:p>
            <a:pPr marL="545465" marR="355600" indent="457200" algn="just">
              <a:spcAft>
                <a:spcPts val="0"/>
              </a:spcAft>
            </a:pPr>
            <a:r>
              <a:rPr lang="uk-UA" spc="-20" dirty="0">
                <a:solidFill>
                  <a:schemeClr val="tx1"/>
                </a:solidFill>
                <a:effectLst/>
                <a:latin typeface="Times New Roman" panose="02020603050405020304" pitchFamily="18" charset="0"/>
                <a:ea typeface="Times New Roman" panose="02020603050405020304" pitchFamily="18" charset="0"/>
              </a:rPr>
              <a:t>д)</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15" dirty="0" err="1">
                <a:solidFill>
                  <a:schemeClr val="tx1"/>
                </a:solidFill>
                <a:effectLst/>
                <a:latin typeface="Times New Roman" panose="02020603050405020304" pitchFamily="18" charset="0"/>
                <a:ea typeface="Times New Roman" panose="02020603050405020304" pitchFamily="18" charset="0"/>
              </a:rPr>
              <a:t>графо</a:t>
            </a:r>
            <a:r>
              <a:rPr lang="uk-UA" spc="-15" dirty="0">
                <a:solidFill>
                  <a:schemeClr val="tx1"/>
                </a:solidFill>
                <a:effectLst/>
                <a:latin typeface="Times New Roman" panose="02020603050405020304" pitchFamily="18" charset="0"/>
                <a:ea typeface="Times New Roman" panose="02020603050405020304" pitchFamily="18" charset="0"/>
              </a:rPr>
              <a:t>-</a:t>
            </a:r>
            <a:r>
              <a:rPr lang="uk-UA" spc="-6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аналітичний</a:t>
            </a:r>
            <a:r>
              <a:rPr lang="uk-UA" spc="-5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a:t>
            </a:r>
            <a:r>
              <a:rPr lang="uk-UA" spc="-4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передбачає</a:t>
            </a:r>
            <a:r>
              <a:rPr lang="uk-UA" spc="-3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проведення</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аналізу</a:t>
            </a:r>
            <a:r>
              <a:rPr lang="uk-UA" spc="-70"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собівартості</a:t>
            </a:r>
            <a:r>
              <a:rPr lang="uk-UA" spc="-5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базових </a:t>
            </a:r>
            <a:r>
              <a:rPr lang="uk-UA" spc="-20" dirty="0">
                <a:solidFill>
                  <a:schemeClr val="tx1"/>
                </a:solidFill>
                <a:effectLst/>
                <a:latin typeface="Times New Roman" panose="02020603050405020304" pitchFamily="18" charset="0"/>
                <a:ea typeface="Times New Roman" panose="02020603050405020304" pitchFamily="18" charset="0"/>
              </a:rPr>
              <a:t>виробів-аналогів, </a:t>
            </a:r>
            <a:r>
              <a:rPr lang="uk-UA" dirty="0">
                <a:solidFill>
                  <a:schemeClr val="tx1"/>
                </a:solidFill>
                <a:effectLst/>
                <a:latin typeface="Times New Roman" panose="02020603050405020304" pitchFamily="18" charset="0"/>
                <a:ea typeface="Times New Roman" panose="02020603050405020304" pitchFamily="18" charset="0"/>
              </a:rPr>
              <a:t>з якими </a:t>
            </a:r>
            <a:r>
              <a:rPr lang="uk-UA" spc="-15" dirty="0">
                <a:solidFill>
                  <a:schemeClr val="tx1"/>
                </a:solidFill>
                <a:effectLst/>
                <a:latin typeface="Times New Roman" panose="02020603050405020304" pitchFamily="18" charset="0"/>
                <a:ea typeface="Times New Roman" panose="02020603050405020304" pitchFamily="18" charset="0"/>
              </a:rPr>
              <a:t>може </a:t>
            </a:r>
            <a:r>
              <a:rPr lang="uk-UA" dirty="0">
                <a:solidFill>
                  <a:schemeClr val="tx1"/>
                </a:solidFill>
                <a:effectLst/>
                <a:latin typeface="Times New Roman" panose="02020603050405020304" pitchFamily="18" charset="0"/>
                <a:ea typeface="Times New Roman" panose="02020603050405020304" pitchFamily="18" charset="0"/>
              </a:rPr>
              <a:t>бути </a:t>
            </a:r>
            <a:r>
              <a:rPr lang="uk-UA" spc="-20" dirty="0">
                <a:solidFill>
                  <a:schemeClr val="tx1"/>
                </a:solidFill>
                <a:effectLst/>
                <a:latin typeface="Times New Roman" panose="02020603050405020304" pitchFamily="18" charset="0"/>
                <a:ea typeface="Times New Roman" panose="02020603050405020304" pitchFamily="18" charset="0"/>
              </a:rPr>
              <a:t>порівняний </a:t>
            </a:r>
            <a:r>
              <a:rPr lang="uk-UA" spc="-15" dirty="0">
                <a:solidFill>
                  <a:schemeClr val="tx1"/>
                </a:solidFill>
                <a:effectLst/>
                <a:latin typeface="Times New Roman" panose="02020603050405020304" pitchFamily="18" charset="0"/>
                <a:ea typeface="Times New Roman" panose="02020603050405020304" pitchFamily="18" charset="0"/>
              </a:rPr>
              <a:t>новий </a:t>
            </a:r>
            <a:r>
              <a:rPr lang="uk-UA" spc="-20" dirty="0">
                <a:solidFill>
                  <a:schemeClr val="tx1"/>
                </a:solidFill>
                <a:effectLst/>
                <a:latin typeface="Times New Roman" panose="02020603050405020304" pitchFamily="18" charset="0"/>
                <a:ea typeface="Times New Roman" panose="02020603050405020304" pitchFamily="18" charset="0"/>
              </a:rPr>
              <a:t>виріб; </a:t>
            </a:r>
            <a:r>
              <a:rPr lang="uk-UA" dirty="0">
                <a:solidFill>
                  <a:schemeClr val="tx1"/>
                </a:solidFill>
                <a:effectLst/>
                <a:latin typeface="Times New Roman" panose="02020603050405020304" pitchFamily="18" charset="0"/>
                <a:ea typeface="Times New Roman" panose="02020603050405020304" pitchFamily="18" charset="0"/>
              </a:rPr>
              <a:t>в </a:t>
            </a:r>
            <a:r>
              <a:rPr lang="uk-UA" spc="-15" dirty="0">
                <a:solidFill>
                  <a:schemeClr val="tx1"/>
                </a:solidFill>
                <a:effectLst/>
                <a:latin typeface="Times New Roman" panose="02020603050405020304" pitchFamily="18" charset="0"/>
                <a:ea typeface="Times New Roman" panose="02020603050405020304" pitchFamily="18" charset="0"/>
              </a:rPr>
              <a:t>основі методу </a:t>
            </a:r>
            <a:r>
              <a:rPr lang="uk-UA"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використання </a:t>
            </a:r>
            <a:r>
              <a:rPr lang="uk-UA" spc="-15" dirty="0">
                <a:solidFill>
                  <a:schemeClr val="tx1"/>
                </a:solidFill>
                <a:effectLst/>
                <a:latin typeface="Times New Roman" panose="02020603050405020304" pitchFamily="18" charset="0"/>
                <a:ea typeface="Times New Roman" panose="02020603050405020304" pitchFamily="18" charset="0"/>
              </a:rPr>
              <a:t>графічних </a:t>
            </a:r>
            <a:r>
              <a:rPr lang="uk-UA" spc="-15" dirty="0" err="1">
                <a:solidFill>
                  <a:schemeClr val="tx1"/>
                </a:solidFill>
                <a:effectLst/>
                <a:latin typeface="Times New Roman" panose="02020603050405020304" pitchFamily="18" charset="0"/>
                <a:ea typeface="Times New Roman" panose="02020603050405020304" pitchFamily="18" charset="0"/>
              </a:rPr>
              <a:t>залежностей</a:t>
            </a:r>
            <a:r>
              <a:rPr lang="uk-UA" spc="-15"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(кривих) </a:t>
            </a:r>
            <a:r>
              <a:rPr lang="uk-UA" dirty="0">
                <a:solidFill>
                  <a:schemeClr val="tx1"/>
                </a:solidFill>
                <a:effectLst/>
                <a:latin typeface="Times New Roman" panose="02020603050405020304" pitchFamily="18" charset="0"/>
                <a:ea typeface="Times New Roman" panose="02020603050405020304" pitchFamily="18" charset="0"/>
              </a:rPr>
              <a:t>між </a:t>
            </a:r>
            <a:r>
              <a:rPr lang="uk-UA" spc="-15" dirty="0">
                <a:solidFill>
                  <a:schemeClr val="tx1"/>
                </a:solidFill>
                <a:effectLst/>
                <a:latin typeface="Times New Roman" panose="02020603050405020304" pitchFamily="18" charset="0"/>
                <a:ea typeface="Times New Roman" panose="02020603050405020304" pitchFamily="18" charset="0"/>
              </a:rPr>
              <a:t>вартістю основних матеріалів</a:t>
            </a:r>
            <a:r>
              <a:rPr lang="uk-UA" spc="-24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і </a:t>
            </a:r>
            <a:r>
              <a:rPr lang="uk-UA" spc="-20" dirty="0">
                <a:solidFill>
                  <a:schemeClr val="tx1"/>
                </a:solidFill>
                <a:effectLst/>
                <a:latin typeface="Times New Roman" panose="02020603050405020304" pitchFamily="18" charset="0"/>
                <a:ea typeface="Times New Roman" panose="02020603050405020304" pitchFamily="18" charset="0"/>
              </a:rPr>
              <a:t>комплектуючих та витратами </a:t>
            </a:r>
            <a:r>
              <a:rPr lang="uk-UA" spc="-15" dirty="0">
                <a:solidFill>
                  <a:schemeClr val="tx1"/>
                </a:solidFill>
                <a:effectLst/>
                <a:latin typeface="Times New Roman" panose="02020603050405020304" pitchFamily="18" charset="0"/>
                <a:ea typeface="Times New Roman" panose="02020603050405020304" pitchFamily="18" charset="0"/>
              </a:rPr>
              <a:t>на заробітну </a:t>
            </a:r>
            <a:r>
              <a:rPr lang="uk-UA" dirty="0">
                <a:solidFill>
                  <a:schemeClr val="tx1"/>
                </a:solidFill>
                <a:effectLst/>
                <a:latin typeface="Times New Roman" panose="02020603050405020304" pitchFamily="18" charset="0"/>
                <a:ea typeface="Times New Roman" panose="02020603050405020304" pitchFamily="18" charset="0"/>
              </a:rPr>
              <a:t>плату </a:t>
            </a:r>
            <a:r>
              <a:rPr lang="uk-UA" spc="-20" dirty="0">
                <a:solidFill>
                  <a:schemeClr val="tx1"/>
                </a:solidFill>
                <a:effectLst/>
                <a:latin typeface="Times New Roman" panose="02020603050405020304" pitchFamily="18" charset="0"/>
                <a:ea typeface="Times New Roman" panose="02020603050405020304" pitchFamily="18" charset="0"/>
              </a:rPr>
              <a:t>та ін.; використовувати </a:t>
            </a:r>
            <a:r>
              <a:rPr lang="uk-UA" dirty="0">
                <a:solidFill>
                  <a:schemeClr val="tx1"/>
                </a:solidFill>
                <a:effectLst/>
                <a:latin typeface="Times New Roman" panose="02020603050405020304" pitchFamily="18" charset="0"/>
                <a:ea typeface="Times New Roman" panose="02020603050405020304" pitchFamily="18" charset="0"/>
              </a:rPr>
              <a:t>цей </a:t>
            </a:r>
            <a:r>
              <a:rPr lang="uk-UA" spc="-20" dirty="0">
                <a:solidFill>
                  <a:schemeClr val="tx1"/>
                </a:solidFill>
                <a:effectLst/>
                <a:latin typeface="Times New Roman" panose="02020603050405020304" pitchFamily="18" charset="0"/>
                <a:ea typeface="Times New Roman" panose="02020603050405020304" pitchFamily="18" charset="0"/>
              </a:rPr>
              <a:t>метод </a:t>
            </a:r>
            <a:r>
              <a:rPr lang="uk-UA" spc="-15" dirty="0">
                <a:solidFill>
                  <a:schemeClr val="tx1"/>
                </a:solidFill>
                <a:effectLst/>
                <a:latin typeface="Times New Roman" panose="02020603050405020304" pitchFamily="18" charset="0"/>
                <a:ea typeface="Times New Roman" panose="02020603050405020304" pitchFamily="18" charset="0"/>
              </a:rPr>
              <a:t>доцільно </a:t>
            </a:r>
            <a:r>
              <a:rPr lang="uk-UA" dirty="0">
                <a:solidFill>
                  <a:schemeClr val="tx1"/>
                </a:solidFill>
                <a:effectLst/>
                <a:latin typeface="Times New Roman" panose="02020603050405020304" pitchFamily="18" charset="0"/>
                <a:ea typeface="Times New Roman" panose="02020603050405020304" pitchFamily="18" charset="0"/>
              </a:rPr>
              <a:t>на етапі ескізного проектування, оскільки на ньому можливо наближено визначити витрати на матеріали і комплектуючі</a:t>
            </a:r>
            <a:r>
              <a:rPr lang="uk-UA" spc="-4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вироби.</a:t>
            </a:r>
          </a:p>
          <a:p>
            <a:endParaRPr lang="uk-UA" dirty="0"/>
          </a:p>
        </p:txBody>
      </p:sp>
    </p:spTree>
    <p:extLst>
      <p:ext uri="{BB962C8B-B14F-4D97-AF65-F5344CB8AC3E}">
        <p14:creationId xmlns:p14="http://schemas.microsoft.com/office/powerpoint/2010/main" xmlns="" val="331189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73726" y="189505"/>
            <a:ext cx="6736674" cy="6459651"/>
          </a:xfrm>
        </p:spPr>
        <p:txBody>
          <a:bodyPr/>
          <a:lstStyle/>
          <a:p>
            <a:pPr marL="545465" marR="361950" algn="just">
              <a:spcBef>
                <a:spcPts val="1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Джерелами зниження собівартості продукції є ті витрати, за рахунок економії яких знижується собівартість продукції, а саме:</a:t>
            </a:r>
          </a:p>
          <a:p>
            <a:pPr marL="742950" marR="361315" lvl="1" indent="-285750" algn="just">
              <a:spcAft>
                <a:spcPts val="0"/>
              </a:spcAft>
              <a:buSzPts val="1400"/>
              <a:buFont typeface="Wingdings" panose="05000000000000000000" pitchFamily="2" charset="2"/>
              <a:buChar char=""/>
              <a:tabLst>
                <a:tab pos="978535" algn="l"/>
                <a:tab pos="1727835" algn="l"/>
                <a:tab pos="2785110" algn="l"/>
                <a:tab pos="3392170" algn="l"/>
                <a:tab pos="3760470" algn="l"/>
                <a:tab pos="4483100" algn="l"/>
                <a:tab pos="4989195" algn="l"/>
                <a:tab pos="5744845" algn="l"/>
                <a:tab pos="6046470"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Витрати уречевленої праці, які можуть бути знижені за </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рахунок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покращення використання засобів та предметів</a:t>
            </a:r>
            <a:r>
              <a:rPr lang="uk-UA"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праці;</a:t>
            </a:r>
          </a:p>
          <a:p>
            <a:pPr marL="742950" marR="360680" lvl="1" indent="-285750" algn="just">
              <a:spcAft>
                <a:spcPts val="0"/>
              </a:spcAft>
              <a:buSzPts val="1400"/>
              <a:buFont typeface="Wingdings" panose="05000000000000000000" pitchFamily="2" charset="2"/>
              <a:buChar char=""/>
              <a:tabLst>
                <a:tab pos="97853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витрати живої праці, які можуть бути скорочені завдяки зростанню продуктивності</a:t>
            </a:r>
            <a:r>
              <a:rPr lang="uk-UA" spc="-3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праці;</a:t>
            </a:r>
          </a:p>
          <a:p>
            <a:pPr marL="742950" lvl="1" indent="-285750" algn="just">
              <a:lnSpc>
                <a:spcPts val="1605"/>
              </a:lnSpc>
              <a:buSzPts val="1400"/>
              <a:buFont typeface="Wingdings" panose="05000000000000000000" pitchFamily="2" charset="2"/>
              <a:buChar char=""/>
              <a:tabLst>
                <a:tab pos="97853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адміністративно-управлінські</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витрати.</a:t>
            </a:r>
          </a:p>
          <a:p>
            <a:pPr algn="just"/>
            <a:r>
              <a:rPr lang="uk-UA" sz="2000" dirty="0">
                <a:solidFill>
                  <a:schemeClr val="tx1"/>
                </a:solidFill>
                <a:effectLst/>
                <a:latin typeface="Times New Roman" panose="02020603050405020304" pitchFamily="18" charset="0"/>
                <a:ea typeface="Times New Roman" panose="02020603050405020304" pitchFamily="18" charset="0"/>
              </a:rPr>
              <a:t>Зниження собівартості продукції може досягатись у  результаті одночасної економії всіх витрат. Однак, часто економія одного виду витрат одержується за рахунок збільшення іншого.</a:t>
            </a:r>
          </a:p>
          <a:p>
            <a:pPr algn="just"/>
            <a:r>
              <a:rPr lang="uk-UA" sz="2000" dirty="0">
                <a:solidFill>
                  <a:schemeClr val="tx1"/>
                </a:solidFill>
                <a:effectLst/>
                <a:latin typeface="Times New Roman" panose="02020603050405020304" pitchFamily="18" charset="0"/>
                <a:ea typeface="Times New Roman" panose="02020603050405020304" pitchFamily="18" charset="0"/>
              </a:rPr>
              <a:t>Визначальним джерелом зниження собівартості, особливо у матеріаломістких галузях, є економія матеріальних витрат на основі раціонального використання матеріальних ресурсів, а також підвищення завантаження основних фондів, скорочення витрат на управління і обслуговування.</a:t>
            </a:r>
          </a:p>
          <a:p>
            <a:endParaRPr lang="uk-UA" dirty="0"/>
          </a:p>
        </p:txBody>
      </p:sp>
      <p:pic>
        <p:nvPicPr>
          <p:cNvPr id="3" name="Рисунок 2">
            <a:extLst>
              <a:ext uri="{FF2B5EF4-FFF2-40B4-BE49-F238E27FC236}">
                <a16:creationId xmlns:a16="http://schemas.microsoft.com/office/drawing/2014/main" xmlns="" id="{DCBBD1B3-FC36-8791-75F2-DC971EB98A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4899" y="2038350"/>
            <a:ext cx="4143375" cy="2781300"/>
          </a:xfrm>
          <a:prstGeom prst="rect">
            <a:avLst/>
          </a:prstGeom>
        </p:spPr>
      </p:pic>
    </p:spTree>
    <p:extLst>
      <p:ext uri="{BB962C8B-B14F-4D97-AF65-F5344CB8AC3E}">
        <p14:creationId xmlns:p14="http://schemas.microsoft.com/office/powerpoint/2010/main" xmlns="" val="339045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 y="0"/>
            <a:ext cx="8026401" cy="6858000"/>
          </a:xfrm>
        </p:spPr>
        <p:txBody>
          <a:bodyPr>
            <a:normAutofit fontScale="77500" lnSpcReduction="20000"/>
          </a:bodyPr>
          <a:lstStyle/>
          <a:p>
            <a:pPr marL="545465" marR="362585" algn="just">
              <a:lnSpc>
                <a:spcPct val="110000"/>
              </a:lnSpc>
              <a:spcAft>
                <a:spcPts val="0"/>
              </a:spcAft>
            </a:pPr>
            <a:r>
              <a:rPr lang="uk-UA" sz="2600" dirty="0">
                <a:solidFill>
                  <a:schemeClr val="tx1"/>
                </a:solidFill>
                <a:effectLst/>
                <a:latin typeface="Times New Roman" panose="02020603050405020304" pitchFamily="18" charset="0"/>
                <a:ea typeface="Times New Roman" panose="02020603050405020304" pitchFamily="18" charset="0"/>
              </a:rPr>
              <a:t>Зниження собівартості продукції досягається за рахунок різних чинників, тобто заходів, які викликають зміну її складових. Всі чинники поділяються на дві групи: народногосподарські та виробничі.</a:t>
            </a:r>
          </a:p>
          <a:p>
            <a:pPr marL="545465" marR="358775" algn="just">
              <a:lnSpc>
                <a:spcPct val="110000"/>
              </a:lnSpc>
              <a:spcAft>
                <a:spcPts val="0"/>
              </a:spcAft>
            </a:pPr>
            <a:r>
              <a:rPr lang="uk-UA" sz="2600" dirty="0">
                <a:solidFill>
                  <a:schemeClr val="tx1"/>
                </a:solidFill>
                <a:effectLst/>
                <a:latin typeface="Times New Roman" panose="02020603050405020304" pitchFamily="18" charset="0"/>
                <a:ea typeface="Times New Roman" panose="02020603050405020304" pitchFamily="18" charset="0"/>
              </a:rPr>
              <a:t>Загальноекономічні не залежать від діяльності підприємства і визначаються на державному або галузевому рівнях, наприклад, зміна вартості енергоносіїв, нормативів відрахувань на соціальне страхування, пенсійне забезпечення, перегляд тарифних ставок, митних правил та ін.</a:t>
            </a:r>
          </a:p>
          <a:p>
            <a:pPr marL="545465" marR="358775" algn="just">
              <a:lnSpc>
                <a:spcPct val="110000"/>
              </a:lnSpc>
              <a:spcAft>
                <a:spcPts val="0"/>
              </a:spcAft>
            </a:pPr>
            <a:r>
              <a:rPr lang="uk-UA" sz="2600" dirty="0">
                <a:solidFill>
                  <a:schemeClr val="tx1"/>
                </a:solidFill>
                <a:effectLst/>
                <a:latin typeface="Times New Roman" panose="02020603050405020304" pitchFamily="18" charset="0"/>
                <a:ea typeface="Times New Roman" panose="02020603050405020304" pitchFamily="18" charset="0"/>
              </a:rPr>
              <a:t>Виробничі (техніко-економічні) - це чинники, які залежать від діяльності конкретного підприємства. До них належать:</a:t>
            </a:r>
          </a:p>
          <a:p>
            <a:pPr marL="1257300" lvl="2" indent="-342900" algn="just">
              <a:lnSpc>
                <a:spcPct val="110000"/>
              </a:lnSpc>
              <a:buSzPts val="1400"/>
              <a:buFont typeface="Arial" panose="020B0604020202020204" pitchFamily="34" charset="0"/>
              <a:buChar char="•"/>
              <a:tabLst>
                <a:tab pos="1231265" algn="l"/>
                <a:tab pos="1231900" algn="l"/>
              </a:tabLst>
            </a:pPr>
            <a:r>
              <a:rPr lang="uk-UA" sz="2400" dirty="0">
                <a:solidFill>
                  <a:schemeClr val="tx1"/>
                </a:solidFill>
                <a:effectLst/>
                <a:latin typeface="Times New Roman" panose="02020603050405020304" pitchFamily="18" charset="0"/>
                <a:ea typeface="Times New Roman" panose="02020603050405020304" pitchFamily="18" charset="0"/>
              </a:rPr>
              <a:t>підвищення технічного рівня</a:t>
            </a:r>
            <a:r>
              <a:rPr lang="uk-UA" sz="2400" spc="2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виробництва;</a:t>
            </a:r>
          </a:p>
          <a:p>
            <a:pPr marL="1257300" lvl="2" indent="-342900" algn="just">
              <a:lnSpc>
                <a:spcPct val="110000"/>
              </a:lnSpc>
              <a:buSzPts val="1400"/>
              <a:buFont typeface="Arial" panose="020B0604020202020204" pitchFamily="34" charset="0"/>
              <a:buChar char="•"/>
              <a:tabLst>
                <a:tab pos="1231265" algn="l"/>
                <a:tab pos="1231900" algn="l"/>
              </a:tabLst>
            </a:pPr>
            <a:r>
              <a:rPr lang="uk-UA" sz="2400" dirty="0">
                <a:solidFill>
                  <a:schemeClr val="tx1"/>
                </a:solidFill>
                <a:effectLst/>
                <a:latin typeface="Times New Roman" panose="02020603050405020304" pitchFamily="18" charset="0"/>
                <a:ea typeface="Times New Roman" panose="02020603050405020304" pitchFamily="18" charset="0"/>
              </a:rPr>
              <a:t>вдосконалення організації виробництва і</a:t>
            </a:r>
            <a:r>
              <a:rPr lang="uk-UA" sz="2400" spc="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праці;</a:t>
            </a:r>
          </a:p>
          <a:p>
            <a:pPr marL="1257300" lvl="2" indent="-342900" algn="just">
              <a:lnSpc>
                <a:spcPct val="110000"/>
              </a:lnSpc>
              <a:buSzPts val="1400"/>
              <a:buFont typeface="Arial" panose="020B0604020202020204" pitchFamily="34" charset="0"/>
              <a:buChar char="•"/>
              <a:tabLst>
                <a:tab pos="1231265" algn="l"/>
                <a:tab pos="1231900" algn="l"/>
              </a:tabLst>
            </a:pPr>
            <a:r>
              <a:rPr lang="uk-UA" sz="2400" dirty="0">
                <a:solidFill>
                  <a:schemeClr val="tx1"/>
                </a:solidFill>
                <a:effectLst/>
                <a:latin typeface="Times New Roman" panose="02020603050405020304" pitchFamily="18" charset="0"/>
                <a:ea typeface="Times New Roman" panose="02020603050405020304" pitchFamily="18" charset="0"/>
              </a:rPr>
              <a:t>зміна обсягу і структури продукції.</a:t>
            </a:r>
          </a:p>
          <a:p>
            <a:pPr lvl="2" algn="just">
              <a:lnSpc>
                <a:spcPct val="110000"/>
              </a:lnSpc>
              <a:buSzPts val="1400"/>
              <a:tabLst>
                <a:tab pos="1231265" algn="l"/>
                <a:tab pos="1231900" algn="l"/>
              </a:tabLst>
            </a:pPr>
            <a:endParaRPr lang="uk-UA" sz="2600" dirty="0">
              <a:solidFill>
                <a:schemeClr val="tx1"/>
              </a:solidFill>
              <a:effectLst/>
              <a:latin typeface="Times New Roman" panose="02020603050405020304" pitchFamily="18" charset="0"/>
              <a:ea typeface="Times New Roman" panose="02020603050405020304" pitchFamily="18" charset="0"/>
            </a:endParaRPr>
          </a:p>
          <a:p>
            <a:pPr marL="545465" marR="361315" algn="just">
              <a:lnSpc>
                <a:spcPct val="110000"/>
              </a:lnSpc>
              <a:spcBef>
                <a:spcPts val="10"/>
              </a:spcBef>
              <a:spcAft>
                <a:spcPts val="0"/>
              </a:spcAft>
              <a:tabLst>
                <a:tab pos="2157730" algn="l"/>
                <a:tab pos="4007485" algn="l"/>
                <a:tab pos="4952365" algn="l"/>
                <a:tab pos="5878830" algn="l"/>
              </a:tabLst>
            </a:pPr>
            <a:r>
              <a:rPr lang="uk-UA" sz="2600" dirty="0">
                <a:solidFill>
                  <a:schemeClr val="tx1"/>
                </a:solidFill>
                <a:effectLst/>
                <a:latin typeface="Times New Roman" panose="02020603050405020304" pitchFamily="18" charset="0"/>
                <a:ea typeface="Times New Roman" panose="02020603050405020304" pitchFamily="18" charset="0"/>
              </a:rPr>
              <a:t>Врахування техніко-економічних чинників дозволяє планувати оптимальний рівень витрат і завдання по їх</a:t>
            </a:r>
            <a:r>
              <a:rPr lang="uk-UA" sz="2600" spc="-25" dirty="0">
                <a:solidFill>
                  <a:schemeClr val="tx1"/>
                </a:solidFill>
                <a:effectLst/>
                <a:latin typeface="Times New Roman" panose="02020603050405020304" pitchFamily="18" charset="0"/>
                <a:ea typeface="Times New Roman" panose="02020603050405020304" pitchFamily="18" charset="0"/>
              </a:rPr>
              <a:t> </a:t>
            </a:r>
            <a:r>
              <a:rPr lang="uk-UA" sz="2600" dirty="0">
                <a:solidFill>
                  <a:schemeClr val="tx1"/>
                </a:solidFill>
                <a:effectLst/>
                <a:latin typeface="Times New Roman" panose="02020603050405020304" pitchFamily="18" charset="0"/>
                <a:ea typeface="Times New Roman" panose="02020603050405020304" pitchFamily="18" charset="0"/>
              </a:rPr>
              <a:t>зниженню.</a:t>
            </a:r>
          </a:p>
          <a:p>
            <a:pPr marL="545465" algn="just">
              <a:lnSpc>
                <a:spcPct val="110000"/>
              </a:lnSpc>
            </a:pPr>
            <a:r>
              <a:rPr lang="uk-UA" sz="2600" dirty="0">
                <a:solidFill>
                  <a:schemeClr val="tx1"/>
                </a:solidFill>
                <a:effectLst/>
                <a:latin typeface="Times New Roman" panose="02020603050405020304" pitchFamily="18" charset="0"/>
                <a:ea typeface="Times New Roman" panose="02020603050405020304" pitchFamily="18" charset="0"/>
              </a:rPr>
              <a:t>Основними шляхами зниження собівартості продукції є скорочення тих витрат, які мають найбільшу питому вагу в її структурі.</a:t>
            </a:r>
          </a:p>
          <a:p>
            <a:endParaRPr lang="uk-UA" dirty="0"/>
          </a:p>
        </p:txBody>
      </p:sp>
      <p:pic>
        <p:nvPicPr>
          <p:cNvPr id="3" name="Рисунок 2">
            <a:extLst>
              <a:ext uri="{FF2B5EF4-FFF2-40B4-BE49-F238E27FC236}">
                <a16:creationId xmlns:a16="http://schemas.microsoft.com/office/drawing/2014/main" xmlns="" id="{6FFE4E8D-FD74-1915-4AB9-9D4FB66A293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6400" y="2370314"/>
            <a:ext cx="3634416" cy="2117372"/>
          </a:xfrm>
          <a:prstGeom prst="rect">
            <a:avLst/>
          </a:prstGeom>
        </p:spPr>
      </p:pic>
    </p:spTree>
    <p:extLst>
      <p:ext uri="{BB962C8B-B14F-4D97-AF65-F5344CB8AC3E}">
        <p14:creationId xmlns:p14="http://schemas.microsoft.com/office/powerpoint/2010/main" xmlns="" val="345069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51150" y="401923"/>
            <a:ext cx="6056630" cy="6054153"/>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Ціна - це грошовий вираз вартості товару, кількість грошей, яка сплачується (одержується) за одиницю товару або послуги</a:t>
            </a:r>
          </a:p>
          <a:p>
            <a:pPr algn="just"/>
            <a:r>
              <a:rPr lang="uk-UA" sz="2000" dirty="0">
                <a:solidFill>
                  <a:schemeClr val="tx1"/>
                </a:solidFill>
                <a:effectLst/>
                <a:latin typeface="Times New Roman" panose="02020603050405020304" pitchFamily="18" charset="0"/>
                <a:ea typeface="Times New Roman" panose="02020603050405020304" pitchFamily="18" charset="0"/>
              </a:rPr>
              <a:t>Функції цін:</a:t>
            </a:r>
          </a:p>
          <a:p>
            <a:pPr marL="342900" indent="-34290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обліково-аналітична - забезпечує облік результатів діяльності та їх прогнозування</a:t>
            </a:r>
          </a:p>
          <a:p>
            <a:pPr marL="342900" indent="-34290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стимулююча - сприяє раціональному використанню обмежених ресурсів, оновленню асортименту, впровадженню досягнень науково-технічного прогресу</a:t>
            </a:r>
          </a:p>
          <a:p>
            <a:pPr marL="342900" indent="-34290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розподільча - впливає на розподіл ресурсів, доходів, фінансів у суспільстві</a:t>
            </a:r>
          </a:p>
          <a:p>
            <a:pPr marL="342900" indent="-34290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регулююча - забезпечує баланс між попитом і пропозицією, між окремими виробництвами, галузями</a:t>
            </a:r>
          </a:p>
          <a:p>
            <a:endParaRPr lang="uk-UA" dirty="0"/>
          </a:p>
        </p:txBody>
      </p:sp>
      <p:pic>
        <p:nvPicPr>
          <p:cNvPr id="5" name="Рисунок 4">
            <a:extLst>
              <a:ext uri="{FF2B5EF4-FFF2-40B4-BE49-F238E27FC236}">
                <a16:creationId xmlns:a16="http://schemas.microsoft.com/office/drawing/2014/main" xmlns="" id="{08CE833D-B7D5-D3B8-BB8B-5B895FDAC6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74845" y="2334400"/>
            <a:ext cx="3896254" cy="2189200"/>
          </a:xfrm>
          <a:prstGeom prst="rect">
            <a:avLst/>
          </a:prstGeom>
        </p:spPr>
      </p:pic>
    </p:spTree>
    <p:extLst>
      <p:ext uri="{BB962C8B-B14F-4D97-AF65-F5344CB8AC3E}">
        <p14:creationId xmlns:p14="http://schemas.microsoft.com/office/powerpoint/2010/main" xmlns="" val="2963743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72127" y="234661"/>
            <a:ext cx="6056630" cy="6054153"/>
          </a:xfrm>
        </p:spPr>
        <p:txBody>
          <a:bodyPr/>
          <a:lstStyle/>
          <a:p>
            <a:pPr marL="1002665" algn="just"/>
            <a:r>
              <a:rPr lang="uk-UA" sz="2000" dirty="0">
                <a:solidFill>
                  <a:schemeClr val="tx1"/>
                </a:solidFill>
                <a:effectLst/>
                <a:latin typeface="Times New Roman" panose="02020603050405020304" pitchFamily="18" charset="0"/>
                <a:ea typeface="Times New Roman" panose="02020603050405020304" pitchFamily="18" charset="0"/>
              </a:rPr>
              <a:t>Усі </a:t>
            </a:r>
            <a:r>
              <a:rPr lang="uk-UA" sz="2000" spc="-20" dirty="0">
                <a:solidFill>
                  <a:schemeClr val="tx1"/>
                </a:solidFill>
                <a:effectLst/>
                <a:latin typeface="Times New Roman" panose="02020603050405020304" pitchFamily="18" charset="0"/>
                <a:ea typeface="Times New Roman" panose="02020603050405020304" pitchFamily="18" charset="0"/>
              </a:rPr>
              <a:t>ціни поділяються </a:t>
            </a:r>
            <a:r>
              <a:rPr lang="uk-UA" sz="2000" spc="-15" dirty="0">
                <a:solidFill>
                  <a:schemeClr val="tx1"/>
                </a:solidFill>
                <a:effectLst/>
                <a:latin typeface="Times New Roman" panose="02020603050405020304" pitchFamily="18" charset="0"/>
                <a:ea typeface="Times New Roman" panose="02020603050405020304" pitchFamily="18" charset="0"/>
              </a:rPr>
              <a:t>на дві великі </a:t>
            </a:r>
            <a:r>
              <a:rPr lang="uk-UA" sz="2000" spc="-20" dirty="0">
                <a:solidFill>
                  <a:schemeClr val="tx1"/>
                </a:solidFill>
                <a:effectLst/>
                <a:latin typeface="Times New Roman" panose="02020603050405020304" pitchFamily="18" charset="0"/>
                <a:ea typeface="Times New Roman" panose="02020603050405020304" pitchFamily="18" charset="0"/>
              </a:rPr>
              <a:t>групи: </a:t>
            </a:r>
            <a:r>
              <a:rPr lang="uk-UA" sz="2000" spc="-15" dirty="0">
                <a:solidFill>
                  <a:schemeClr val="tx1"/>
                </a:solidFill>
                <a:effectLst/>
                <a:latin typeface="Times New Roman" panose="02020603050405020304" pitchFamily="18" charset="0"/>
                <a:ea typeface="Times New Roman" panose="02020603050405020304" pitchFamily="18" charset="0"/>
              </a:rPr>
              <a:t>виробничі </a:t>
            </a:r>
            <a:r>
              <a:rPr lang="uk-UA" sz="2000" dirty="0">
                <a:solidFill>
                  <a:schemeClr val="tx1"/>
                </a:solidFill>
                <a:effectLst/>
                <a:latin typeface="Times New Roman" panose="02020603050405020304" pitchFamily="18" charset="0"/>
                <a:ea typeface="Times New Roman" panose="02020603050405020304" pitchFamily="18" charset="0"/>
              </a:rPr>
              <a:t>і</a:t>
            </a:r>
            <a:r>
              <a:rPr lang="uk-UA" sz="2000" spc="-260" dirty="0">
                <a:solidFill>
                  <a:schemeClr val="tx1"/>
                </a:solidFill>
                <a:effectLst/>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споживчі.</a:t>
            </a:r>
            <a:endParaRPr lang="uk-UA" sz="2000" dirty="0">
              <a:solidFill>
                <a:schemeClr val="tx1"/>
              </a:solidFill>
              <a:effectLst/>
              <a:latin typeface="Times New Roman" panose="02020603050405020304" pitchFamily="18" charset="0"/>
              <a:ea typeface="Times New Roman" panose="02020603050405020304" pitchFamily="18" charset="0"/>
            </a:endParaRPr>
          </a:p>
          <a:p>
            <a:pPr marL="888365" marR="356235" indent="-342900" algn="just">
              <a:spcAft>
                <a:spcPts val="0"/>
              </a:spcAft>
              <a:buFont typeface="Arial" panose="020B0604020202020204" pitchFamily="34" charset="0"/>
              <a:buChar char="•"/>
            </a:pPr>
            <a:r>
              <a:rPr lang="uk-UA" sz="2000" spc="-20" dirty="0">
                <a:solidFill>
                  <a:schemeClr val="tx1"/>
                </a:solidFill>
                <a:effectLst/>
                <a:latin typeface="Times New Roman" panose="02020603050405020304" pitchFamily="18" charset="0"/>
                <a:ea typeface="Times New Roman" panose="02020603050405020304" pitchFamily="18" charset="0"/>
              </a:rPr>
              <a:t>Виробничі ціни </a:t>
            </a:r>
            <a:r>
              <a:rPr lang="uk-UA" sz="200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це </a:t>
            </a:r>
            <a:r>
              <a:rPr lang="uk-UA" sz="2000" spc="-20" dirty="0">
                <a:solidFill>
                  <a:schemeClr val="tx1"/>
                </a:solidFill>
                <a:effectLst/>
                <a:latin typeface="Times New Roman" panose="02020603050405020304" pitchFamily="18" charset="0"/>
                <a:ea typeface="Times New Roman" panose="02020603050405020304" pitchFamily="18" charset="0"/>
              </a:rPr>
              <a:t>ціни, </a:t>
            </a:r>
            <a:r>
              <a:rPr lang="uk-UA" sz="2000" spc="-15" dirty="0">
                <a:solidFill>
                  <a:schemeClr val="tx1"/>
                </a:solidFill>
                <a:effectLst/>
                <a:latin typeface="Times New Roman" panose="02020603050405020304" pitchFamily="18" charset="0"/>
                <a:ea typeface="Times New Roman" panose="02020603050405020304" pitchFamily="18" charset="0"/>
              </a:rPr>
              <a:t>за якими </a:t>
            </a:r>
            <a:r>
              <a:rPr lang="uk-UA" sz="2000" spc="-20" dirty="0">
                <a:solidFill>
                  <a:schemeClr val="tx1"/>
                </a:solidFill>
                <a:effectLst/>
                <a:latin typeface="Times New Roman" panose="02020603050405020304" pitchFamily="18" charset="0"/>
                <a:ea typeface="Times New Roman" panose="02020603050405020304" pitchFamily="18" charset="0"/>
              </a:rPr>
              <a:t>реалізується </a:t>
            </a:r>
            <a:r>
              <a:rPr lang="uk-UA" sz="2000" spc="-15" dirty="0">
                <a:solidFill>
                  <a:schemeClr val="tx1"/>
                </a:solidFill>
                <a:effectLst/>
                <a:latin typeface="Times New Roman" panose="02020603050405020304" pitchFamily="18" charset="0"/>
                <a:ea typeface="Times New Roman" panose="02020603050405020304" pitchFamily="18" charset="0"/>
              </a:rPr>
              <a:t>продукція </a:t>
            </a:r>
            <a:r>
              <a:rPr lang="uk-UA" sz="2000" dirty="0">
                <a:solidFill>
                  <a:schemeClr val="tx1"/>
                </a:solidFill>
                <a:effectLst/>
                <a:latin typeface="Times New Roman" panose="02020603050405020304" pitchFamily="18" charset="0"/>
                <a:ea typeface="Times New Roman" panose="02020603050405020304" pitchFamily="18" charset="0"/>
              </a:rPr>
              <a:t>і </a:t>
            </a:r>
            <a:r>
              <a:rPr lang="uk-UA" sz="2000" spc="-20" dirty="0">
                <a:solidFill>
                  <a:schemeClr val="tx1"/>
                </a:solidFill>
                <a:effectLst/>
                <a:latin typeface="Times New Roman" panose="02020603050405020304" pitchFamily="18" charset="0"/>
                <a:ea typeface="Times New Roman" panose="02020603050405020304" pitchFamily="18" charset="0"/>
              </a:rPr>
              <a:t>надаються послуги іншим підприємствам та організаціям (гуртові, закупівельні, </a:t>
            </a:r>
            <a:r>
              <a:rPr lang="uk-UA" sz="2000" spc="-15" dirty="0">
                <a:solidFill>
                  <a:schemeClr val="tx1"/>
                </a:solidFill>
                <a:effectLst/>
                <a:latin typeface="Times New Roman" panose="02020603050405020304" pitchFamily="18" charset="0"/>
                <a:ea typeface="Times New Roman" panose="02020603050405020304" pitchFamily="18" charset="0"/>
              </a:rPr>
              <a:t>кошторисні </a:t>
            </a:r>
            <a:r>
              <a:rPr lang="uk-UA" sz="2000" spc="-20" dirty="0">
                <a:solidFill>
                  <a:schemeClr val="tx1"/>
                </a:solidFill>
                <a:effectLst/>
                <a:latin typeface="Times New Roman" panose="02020603050405020304" pitchFamily="18" charset="0"/>
                <a:ea typeface="Times New Roman" panose="02020603050405020304" pitchFamily="18" charset="0"/>
              </a:rPr>
              <a:t>ціни, тарифи </a:t>
            </a:r>
            <a:r>
              <a:rPr lang="uk-UA" sz="2000" spc="-15" dirty="0">
                <a:solidFill>
                  <a:schemeClr val="tx1"/>
                </a:solidFill>
                <a:effectLst/>
                <a:latin typeface="Times New Roman" panose="02020603050405020304" pitchFamily="18" charset="0"/>
                <a:ea typeface="Times New Roman" panose="02020603050405020304" pitchFamily="18" charset="0"/>
              </a:rPr>
              <a:t>на </a:t>
            </a:r>
            <a:r>
              <a:rPr lang="uk-UA" sz="2000" spc="-20" dirty="0">
                <a:solidFill>
                  <a:schemeClr val="tx1"/>
                </a:solidFill>
                <a:effectLst/>
                <a:latin typeface="Times New Roman" panose="02020603050405020304" pitchFamily="18" charset="0"/>
                <a:ea typeface="Times New Roman" panose="02020603050405020304" pitchFamily="18" charset="0"/>
              </a:rPr>
              <a:t>перевезення всіма видами </a:t>
            </a:r>
            <a:r>
              <a:rPr lang="uk-UA" sz="2000" spc="-15" dirty="0">
                <a:solidFill>
                  <a:schemeClr val="tx1"/>
                </a:solidFill>
                <a:effectLst/>
                <a:latin typeface="Times New Roman" panose="02020603050405020304" pitchFamily="18" charset="0"/>
                <a:ea typeface="Times New Roman" panose="02020603050405020304" pitchFamily="18" charset="0"/>
              </a:rPr>
              <a:t>транспорту </a:t>
            </a:r>
            <a:r>
              <a:rPr lang="uk-UA" sz="2000" spc="-20" dirty="0">
                <a:solidFill>
                  <a:schemeClr val="tx1"/>
                </a:solidFill>
                <a:effectLst/>
                <a:latin typeface="Times New Roman" panose="02020603050405020304" pitchFamily="18" charset="0"/>
                <a:ea typeface="Times New Roman" panose="02020603050405020304" pitchFamily="18" charset="0"/>
              </a:rPr>
              <a:t>та на виробничі послуги).</a:t>
            </a:r>
            <a:endParaRPr lang="uk-UA" sz="2000" dirty="0">
              <a:solidFill>
                <a:schemeClr val="tx1"/>
              </a:solidFill>
              <a:effectLst/>
              <a:latin typeface="Times New Roman" panose="02020603050405020304" pitchFamily="18" charset="0"/>
              <a:ea typeface="Times New Roman" panose="02020603050405020304" pitchFamily="18" charset="0"/>
            </a:endParaRPr>
          </a:p>
          <a:p>
            <a:pPr marL="545465" marR="358140" algn="just">
              <a:spcBef>
                <a:spcPts val="735"/>
              </a:spcBef>
              <a:spcAft>
                <a:spcPts val="0"/>
              </a:spcAft>
            </a:pPr>
            <a:endParaRPr lang="uk-UA" sz="2000" spc="-15" dirty="0">
              <a:solidFill>
                <a:schemeClr val="tx1"/>
              </a:solidFill>
              <a:latin typeface="Times New Roman" panose="02020603050405020304" pitchFamily="18" charset="0"/>
              <a:ea typeface="Times New Roman" panose="02020603050405020304" pitchFamily="18" charset="0"/>
            </a:endParaRPr>
          </a:p>
          <a:p>
            <a:pPr marL="888365" marR="358140" indent="-342900" algn="just">
              <a:spcBef>
                <a:spcPts val="735"/>
              </a:spcBef>
              <a:spcAft>
                <a:spcPts val="0"/>
              </a:spcAft>
              <a:buFont typeface="Arial" panose="020B0604020202020204" pitchFamily="34" charset="0"/>
              <a:buChar char="•"/>
            </a:pPr>
            <a:r>
              <a:rPr lang="uk-UA" sz="2000" spc="-15" dirty="0">
                <a:solidFill>
                  <a:schemeClr val="tx1"/>
                </a:solidFill>
                <a:effectLst/>
                <a:latin typeface="Times New Roman" panose="02020603050405020304" pitchFamily="18" charset="0"/>
                <a:ea typeface="Times New Roman" panose="02020603050405020304" pitchFamily="18" charset="0"/>
              </a:rPr>
              <a:t>Споживчі </a:t>
            </a:r>
            <a:r>
              <a:rPr lang="uk-UA" sz="2000" dirty="0">
                <a:solidFill>
                  <a:schemeClr val="tx1"/>
                </a:solidFill>
                <a:effectLst/>
                <a:latin typeface="Times New Roman" panose="02020603050405020304" pitchFamily="18" charset="0"/>
                <a:ea typeface="Times New Roman" panose="02020603050405020304" pitchFamily="18" charset="0"/>
              </a:rPr>
              <a:t>ціни - </a:t>
            </a:r>
            <a:r>
              <a:rPr lang="uk-UA" sz="2000" spc="-15" dirty="0">
                <a:solidFill>
                  <a:schemeClr val="tx1"/>
                </a:solidFill>
                <a:effectLst/>
                <a:latin typeface="Times New Roman" panose="02020603050405020304" pitchFamily="18" charset="0"/>
                <a:ea typeface="Times New Roman" panose="02020603050405020304" pitchFamily="18" charset="0"/>
              </a:rPr>
              <a:t>ціни на товари </a:t>
            </a:r>
            <a:r>
              <a:rPr lang="uk-UA" sz="2000" dirty="0">
                <a:solidFill>
                  <a:schemeClr val="tx1"/>
                </a:solidFill>
                <a:effectLst/>
                <a:latin typeface="Times New Roman" panose="02020603050405020304" pitchFamily="18" charset="0"/>
                <a:ea typeface="Times New Roman" panose="02020603050405020304" pitchFamily="18" charset="0"/>
              </a:rPr>
              <a:t>і </a:t>
            </a:r>
            <a:r>
              <a:rPr lang="uk-UA" sz="2000" spc="-20" dirty="0">
                <a:solidFill>
                  <a:schemeClr val="tx1"/>
                </a:solidFill>
                <a:effectLst/>
                <a:latin typeface="Times New Roman" panose="02020603050405020304" pitchFamily="18" charset="0"/>
                <a:ea typeface="Times New Roman" panose="02020603050405020304" pitchFamily="18" charset="0"/>
              </a:rPr>
              <a:t>послуги, </a:t>
            </a:r>
            <a:r>
              <a:rPr lang="uk-UA" sz="2000" dirty="0">
                <a:solidFill>
                  <a:schemeClr val="tx1"/>
                </a:solidFill>
                <a:effectLst/>
                <a:latin typeface="Times New Roman" panose="02020603050405020304" pitchFamily="18" charset="0"/>
                <a:ea typeface="Times New Roman" panose="02020603050405020304" pitchFamily="18" charset="0"/>
              </a:rPr>
              <a:t>які </a:t>
            </a:r>
            <a:r>
              <a:rPr lang="uk-UA" sz="2000" spc="-20" dirty="0">
                <a:solidFill>
                  <a:schemeClr val="tx1"/>
                </a:solidFill>
                <a:effectLst/>
                <a:latin typeface="Times New Roman" panose="02020603050405020304" pitchFamily="18" charset="0"/>
                <a:ea typeface="Times New Roman" panose="02020603050405020304" pitchFamily="18" charset="0"/>
              </a:rPr>
              <a:t>реалізуються </a:t>
            </a:r>
            <a:r>
              <a:rPr lang="uk-UA" sz="2000" spc="-15" dirty="0">
                <a:solidFill>
                  <a:schemeClr val="tx1"/>
                </a:solidFill>
                <a:effectLst/>
                <a:latin typeface="Times New Roman" panose="02020603050405020304" pitchFamily="18" charset="0"/>
                <a:ea typeface="Times New Roman" panose="02020603050405020304" pitchFamily="18" charset="0"/>
              </a:rPr>
              <a:t>населенню </a:t>
            </a:r>
            <a:r>
              <a:rPr lang="uk-UA" sz="2000" spc="-20" dirty="0">
                <a:solidFill>
                  <a:schemeClr val="tx1"/>
                </a:solidFill>
                <a:effectLst/>
                <a:latin typeface="Times New Roman" panose="02020603050405020304" pitchFamily="18" charset="0"/>
                <a:ea typeface="Times New Roman" panose="02020603050405020304" pitchFamily="18" charset="0"/>
              </a:rPr>
              <a:t>(роздрібні ціни, </a:t>
            </a:r>
            <a:r>
              <a:rPr lang="uk-UA" sz="2000" dirty="0">
                <a:solidFill>
                  <a:schemeClr val="tx1"/>
                </a:solidFill>
                <a:effectLst/>
                <a:latin typeface="Times New Roman" panose="02020603050405020304" pitchFamily="18" charset="0"/>
                <a:ea typeface="Times New Roman" panose="02020603050405020304" pitchFamily="18" charset="0"/>
              </a:rPr>
              <a:t>ціни </a:t>
            </a:r>
            <a:r>
              <a:rPr lang="uk-UA" sz="2000" spc="-15" dirty="0">
                <a:solidFill>
                  <a:schemeClr val="tx1"/>
                </a:solidFill>
                <a:effectLst/>
                <a:latin typeface="Times New Roman" panose="02020603050405020304" pitchFamily="18" charset="0"/>
                <a:ea typeface="Times New Roman" panose="02020603050405020304" pitchFamily="18" charset="0"/>
              </a:rPr>
              <a:t>на </a:t>
            </a:r>
            <a:r>
              <a:rPr lang="uk-UA" sz="2000" spc="-20" dirty="0">
                <a:solidFill>
                  <a:schemeClr val="tx1"/>
                </a:solidFill>
                <a:effectLst/>
                <a:latin typeface="Times New Roman" panose="02020603050405020304" pitchFamily="18" charset="0"/>
                <a:ea typeface="Times New Roman" panose="02020603050405020304" pitchFamily="18" charset="0"/>
              </a:rPr>
              <a:t>продукцію </a:t>
            </a:r>
            <a:r>
              <a:rPr lang="uk-UA" sz="2000" spc="-15" dirty="0">
                <a:solidFill>
                  <a:schemeClr val="tx1"/>
                </a:solidFill>
                <a:effectLst/>
                <a:latin typeface="Times New Roman" panose="02020603050405020304" pitchFamily="18" charset="0"/>
                <a:ea typeface="Times New Roman" panose="02020603050405020304" pitchFamily="18" charset="0"/>
              </a:rPr>
              <a:t>закладів </a:t>
            </a:r>
            <a:r>
              <a:rPr lang="uk-UA" sz="2000" spc="-20" dirty="0">
                <a:solidFill>
                  <a:schemeClr val="tx1"/>
                </a:solidFill>
                <a:effectLst/>
                <a:latin typeface="Times New Roman" panose="02020603050405020304" pitchFamily="18" charset="0"/>
                <a:ea typeface="Times New Roman" panose="02020603050405020304" pitchFamily="18" charset="0"/>
              </a:rPr>
              <a:t>громадського харчування, </a:t>
            </a:r>
            <a:r>
              <a:rPr lang="uk-UA" sz="2000" spc="-15" dirty="0">
                <a:solidFill>
                  <a:schemeClr val="tx1"/>
                </a:solidFill>
                <a:effectLst/>
                <a:latin typeface="Times New Roman" panose="02020603050405020304" pitchFamily="18" charset="0"/>
                <a:ea typeface="Times New Roman" panose="02020603050405020304" pitchFamily="18" charset="0"/>
              </a:rPr>
              <a:t>тарифи на </a:t>
            </a:r>
            <a:r>
              <a:rPr lang="uk-UA" sz="2000" spc="-20" dirty="0">
                <a:solidFill>
                  <a:schemeClr val="tx1"/>
                </a:solidFill>
                <a:effectLst/>
                <a:latin typeface="Times New Roman" panose="02020603050405020304" pitchFamily="18" charset="0"/>
                <a:ea typeface="Times New Roman" panose="02020603050405020304" pitchFamily="18" charset="0"/>
              </a:rPr>
              <a:t>комунальні, побутові, транспортні, туристичні </a:t>
            </a:r>
            <a:r>
              <a:rPr lang="uk-UA" sz="2000" spc="-15" dirty="0">
                <a:solidFill>
                  <a:schemeClr val="tx1"/>
                </a:solidFill>
                <a:effectLst/>
                <a:latin typeface="Times New Roman" panose="02020603050405020304" pitchFamily="18" charset="0"/>
                <a:ea typeface="Times New Roman" panose="02020603050405020304" pitchFamily="18" charset="0"/>
              </a:rPr>
              <a:t>та інші послуги, </a:t>
            </a:r>
            <a:r>
              <a:rPr lang="uk-UA" sz="2000" spc="-20" dirty="0">
                <a:solidFill>
                  <a:schemeClr val="tx1"/>
                </a:solidFill>
                <a:effectLst/>
                <a:latin typeface="Times New Roman" panose="02020603050405020304" pitchFamily="18" charset="0"/>
                <a:ea typeface="Times New Roman" panose="02020603050405020304" pitchFamily="18" charset="0"/>
              </a:rPr>
              <a:t>ціни </a:t>
            </a:r>
            <a:r>
              <a:rPr lang="uk-UA" sz="2000" spc="-15" dirty="0">
                <a:solidFill>
                  <a:schemeClr val="tx1"/>
                </a:solidFill>
                <a:effectLst/>
                <a:latin typeface="Times New Roman" panose="02020603050405020304" pitchFamily="18" charset="0"/>
                <a:ea typeface="Times New Roman" panose="02020603050405020304" pitchFamily="18" charset="0"/>
              </a:rPr>
              <a:t>на </a:t>
            </a:r>
            <a:r>
              <a:rPr lang="uk-UA" sz="2000" spc="-20" dirty="0">
                <a:solidFill>
                  <a:schemeClr val="tx1"/>
                </a:solidFill>
                <a:effectLst/>
                <a:latin typeface="Times New Roman" panose="02020603050405020304" pitchFamily="18" charset="0"/>
                <a:ea typeface="Times New Roman" panose="02020603050405020304" pitchFamily="18" charset="0"/>
              </a:rPr>
              <a:t>житло).</a:t>
            </a:r>
            <a:endParaRPr lang="uk-UA" sz="2000" dirty="0">
              <a:solidFill>
                <a:schemeClr val="tx1"/>
              </a:solidFill>
              <a:effectLst/>
              <a:latin typeface="Times New Roman" panose="02020603050405020304" pitchFamily="18" charset="0"/>
              <a:ea typeface="Times New Roman" panose="02020603050405020304" pitchFamily="18" charset="0"/>
            </a:endParaRPr>
          </a:p>
          <a:p>
            <a:endParaRPr lang="uk-UA" dirty="0"/>
          </a:p>
        </p:txBody>
      </p:sp>
      <p:pic>
        <p:nvPicPr>
          <p:cNvPr id="3" name="Рисунок 2">
            <a:extLst>
              <a:ext uri="{FF2B5EF4-FFF2-40B4-BE49-F238E27FC236}">
                <a16:creationId xmlns:a16="http://schemas.microsoft.com/office/drawing/2014/main" xmlns="" id="{8326C2AF-0966-B3D7-9002-7B06D69D3E8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84257" y="1356737"/>
            <a:ext cx="4829175" cy="3810000"/>
          </a:xfrm>
          <a:prstGeom prst="rect">
            <a:avLst/>
          </a:prstGeom>
        </p:spPr>
      </p:pic>
    </p:spTree>
    <p:extLst>
      <p:ext uri="{BB962C8B-B14F-4D97-AF65-F5344CB8AC3E}">
        <p14:creationId xmlns:p14="http://schemas.microsoft.com/office/powerpoint/2010/main" xmlns="" val="44352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9370" y="0"/>
            <a:ext cx="12152630" cy="6858000"/>
          </a:xfrm>
        </p:spPr>
        <p:txBody>
          <a:bodyPr>
            <a:normAutofit/>
          </a:bodyPr>
          <a:lstStyle/>
          <a:p>
            <a:pPr algn="just"/>
            <a:r>
              <a:rPr lang="uk-UA" dirty="0">
                <a:solidFill>
                  <a:schemeClr val="tx1"/>
                </a:solidFill>
                <a:effectLst/>
                <a:latin typeface="Times New Roman" panose="02020603050405020304" pitchFamily="18" charset="0"/>
                <a:ea typeface="Times New Roman" panose="02020603050405020304" pitchFamily="18" charset="0"/>
              </a:rPr>
              <a:t>За різними ознаками класифікації ціни поділяються на певні види:</a:t>
            </a:r>
          </a:p>
          <a:p>
            <a:pPr marL="457200" indent="-457200" algn="just">
              <a:lnSpc>
                <a:spcPct val="100000"/>
              </a:lnSpc>
              <a:buFont typeface="+mj-lt"/>
              <a:buAutoNum type="arabicPeriod"/>
            </a:pPr>
            <a:r>
              <a:rPr lang="uk-UA" dirty="0">
                <a:solidFill>
                  <a:schemeClr val="tx1"/>
                </a:solidFill>
                <a:effectLst/>
                <a:latin typeface="Times New Roman" panose="02020603050405020304" pitchFamily="18" charset="0"/>
                <a:ea typeface="Times New Roman" panose="02020603050405020304" pitchFamily="18" charset="0"/>
              </a:rPr>
              <a:t>За обслуговуванням конкретних галузей або сфер економіки: світові, гуртові, закупівельні, кошторисні, роздрібні, транспортні тарифи, тарифи на платні послуги</a:t>
            </a:r>
          </a:p>
          <a:p>
            <a:pPr marL="457200" indent="-457200" algn="just">
              <a:lnSpc>
                <a:spcPct val="100000"/>
              </a:lnSpc>
              <a:buFont typeface="+mj-lt"/>
              <a:buAutoNum type="arabicPeriod"/>
            </a:pPr>
            <a:r>
              <a:rPr lang="uk-UA" dirty="0">
                <a:solidFill>
                  <a:schemeClr val="tx1"/>
                </a:solidFill>
                <a:effectLst/>
                <a:latin typeface="Times New Roman" panose="02020603050405020304" pitchFamily="18" charset="0"/>
                <a:ea typeface="Times New Roman" panose="02020603050405020304" pitchFamily="18" charset="0"/>
              </a:rPr>
              <a:t>За способом встановлення: державні</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(фіксовані або регульовані), комунальні, вільні, контрактні, ввізні ціни</a:t>
            </a:r>
          </a:p>
          <a:p>
            <a:pPr marL="457200" lvl="0" indent="-457200" algn="just">
              <a:lnSpc>
                <a:spcPct val="100000"/>
              </a:lnSpc>
              <a:buSzPct val="100000"/>
              <a:buFont typeface="+mj-lt"/>
              <a:buAutoNum type="arabicPeriod"/>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За територією дії: загальнодержавні,</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регіональні</a:t>
            </a:r>
          </a:p>
          <a:p>
            <a:pPr marL="457200" lvl="0" indent="-457200" algn="just">
              <a:lnSpc>
                <a:spcPct val="100000"/>
              </a:lnSpc>
              <a:buSzPct val="100000"/>
              <a:buFont typeface="+mj-lt"/>
              <a:buAutoNum type="arabicPeriod"/>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За видами ринків: біржові, комісійні,</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аукціонні</a:t>
            </a:r>
          </a:p>
          <a:p>
            <a:pPr marL="457200" marR="11430" lvl="0" indent="-457200" algn="just">
              <a:lnSpc>
                <a:spcPct val="100000"/>
              </a:lnSpc>
              <a:spcBef>
                <a:spcPts val="10"/>
              </a:spcBef>
              <a:spcAft>
                <a:spcPts val="0"/>
              </a:spcAft>
              <a:buSzPct val="100000"/>
              <a:buFont typeface="+mj-lt"/>
              <a:buAutoNum type="arabicPeriod"/>
              <a:tabLst>
                <a:tab pos="158750" algn="l"/>
              </a:tabLst>
            </a:pPr>
            <a:r>
              <a:rPr lang="uk-UA" dirty="0">
                <a:solidFill>
                  <a:schemeClr val="tx1"/>
                </a:solidFill>
                <a:effectLst/>
                <a:latin typeface="Times New Roman" panose="02020603050405020304" pitchFamily="18" charset="0"/>
                <a:ea typeface="Times New Roman" panose="02020603050405020304" pitchFamily="18" charset="0"/>
              </a:rPr>
              <a:t>За врахуванням транспортних витрат: ціна на місці виробництва продукції, єдина ціна з включенням витрат на доставку товарів, зональні ціни, </a:t>
            </a:r>
            <a:r>
              <a:rPr lang="uk-UA" spc="-15" dirty="0">
                <a:solidFill>
                  <a:schemeClr val="tx1"/>
                </a:solidFill>
                <a:effectLst/>
                <a:latin typeface="Times New Roman" panose="02020603050405020304" pitchFamily="18" charset="0"/>
                <a:ea typeface="Times New Roman" panose="02020603050405020304" pitchFamily="18" charset="0"/>
              </a:rPr>
              <a:t>ціни </a:t>
            </a:r>
            <a:r>
              <a:rPr lang="uk-UA" dirty="0">
                <a:solidFill>
                  <a:schemeClr val="tx1"/>
                </a:solidFill>
                <a:effectLst/>
                <a:latin typeface="Times New Roman" panose="02020603050405020304" pitchFamily="18" charset="0"/>
                <a:ea typeface="Times New Roman" panose="02020603050405020304" pitchFamily="18" charset="0"/>
              </a:rPr>
              <a:t>базового пункту, ціни</a:t>
            </a:r>
            <a:r>
              <a:rPr lang="uk-UA" spc="3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«франко»</a:t>
            </a:r>
          </a:p>
          <a:p>
            <a:pPr marL="457200" lvl="0" indent="-457200" algn="just">
              <a:lnSpc>
                <a:spcPct val="100000"/>
              </a:lnSpc>
              <a:buSzPct val="100000"/>
              <a:buFont typeface="+mj-lt"/>
              <a:buAutoNum type="arabicPeriod"/>
              <a:tabLst>
                <a:tab pos="190500" algn="l"/>
              </a:tabLst>
            </a:pPr>
            <a:r>
              <a:rPr lang="uk-UA" dirty="0">
                <a:solidFill>
                  <a:schemeClr val="tx1"/>
                </a:solidFill>
                <a:effectLst/>
                <a:latin typeface="Times New Roman" panose="02020603050405020304" pitchFamily="18" charset="0"/>
                <a:ea typeface="Times New Roman" panose="02020603050405020304" pitchFamily="18" charset="0"/>
              </a:rPr>
              <a:t>За часом дії: постійні, тимчасові,</a:t>
            </a:r>
            <a:r>
              <a:rPr lang="uk-UA" spc="2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разові</a:t>
            </a:r>
          </a:p>
          <a:p>
            <a:pPr marL="457200" marR="11430" lvl="0" indent="-457200" algn="just">
              <a:lnSpc>
                <a:spcPct val="100000"/>
              </a:lnSpc>
              <a:spcBef>
                <a:spcPts val="25"/>
              </a:spcBef>
              <a:spcAft>
                <a:spcPts val="0"/>
              </a:spcAft>
              <a:buSzPct val="100000"/>
              <a:buFont typeface="+mj-lt"/>
              <a:buAutoNum type="arabicPeriod"/>
              <a:tabLst>
                <a:tab pos="186055" algn="l"/>
              </a:tabLst>
            </a:pPr>
            <a:r>
              <a:rPr lang="uk-UA" dirty="0">
                <a:solidFill>
                  <a:schemeClr val="tx1"/>
                </a:solidFill>
                <a:effectLst/>
                <a:latin typeface="Times New Roman" panose="02020603050405020304" pitchFamily="18" charset="0"/>
                <a:ea typeface="Times New Roman" panose="02020603050405020304" pitchFamily="18" charset="0"/>
              </a:rPr>
              <a:t>За використанням у зовнішньоторговельному обігу: світові, тверді, </a:t>
            </a:r>
            <a:r>
              <a:rPr lang="uk-UA" spc="-15" dirty="0">
                <a:solidFill>
                  <a:schemeClr val="tx1"/>
                </a:solidFill>
                <a:effectLst/>
                <a:latin typeface="Times New Roman" panose="02020603050405020304" pitchFamily="18" charset="0"/>
                <a:ea typeface="Times New Roman" panose="02020603050405020304" pitchFamily="18" charset="0"/>
              </a:rPr>
              <a:t>із </a:t>
            </a:r>
            <a:r>
              <a:rPr lang="uk-UA" dirty="0">
                <a:solidFill>
                  <a:schemeClr val="tx1"/>
                </a:solidFill>
                <a:effectLst/>
                <a:latin typeface="Times New Roman" panose="02020603050405020304" pitchFamily="18" charset="0"/>
                <a:ea typeface="Times New Roman" panose="02020603050405020304" pitchFamily="18" charset="0"/>
              </a:rPr>
              <a:t>наступною фіксацією, змінні</a:t>
            </a:r>
            <a:r>
              <a:rPr lang="uk-UA" spc="-3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(плинні)</a:t>
            </a:r>
          </a:p>
          <a:p>
            <a:pPr marL="457200" lvl="0" indent="-457200" algn="just">
              <a:lnSpc>
                <a:spcPct val="100000"/>
              </a:lnSpc>
              <a:spcBef>
                <a:spcPts val="15"/>
              </a:spcBef>
              <a:spcAft>
                <a:spcPts val="0"/>
              </a:spcAft>
              <a:buSzPct val="100000"/>
              <a:buFont typeface="+mj-lt"/>
              <a:buAutoNum type="arabicPeriod"/>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За роллю у вирішенні завдань НТП: </a:t>
            </a:r>
            <a:r>
              <a:rPr lang="uk-UA" spc="-15" dirty="0">
                <a:solidFill>
                  <a:schemeClr val="tx1"/>
                </a:solidFill>
                <a:effectLst/>
                <a:latin typeface="Times New Roman" panose="02020603050405020304" pitchFamily="18" charset="0"/>
                <a:ea typeface="Times New Roman" panose="02020603050405020304" pitchFamily="18" charset="0"/>
              </a:rPr>
              <a:t>лімітні,</a:t>
            </a:r>
            <a:r>
              <a:rPr lang="uk-UA" spc="5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ступеневі</a:t>
            </a:r>
          </a:p>
          <a:p>
            <a:pPr marL="457200" marR="16510" lvl="0" indent="-457200" algn="just">
              <a:lnSpc>
                <a:spcPct val="100000"/>
              </a:lnSpc>
              <a:spcAft>
                <a:spcPts val="0"/>
              </a:spcAft>
              <a:buSzPct val="100000"/>
              <a:buFont typeface="+mj-lt"/>
              <a:buAutoNum type="arabicPeriod"/>
              <a:tabLst>
                <a:tab pos="177165" algn="l"/>
              </a:tabLst>
            </a:pPr>
            <a:r>
              <a:rPr lang="uk-UA" dirty="0">
                <a:solidFill>
                  <a:schemeClr val="tx1"/>
                </a:solidFill>
                <a:effectLst/>
                <a:latin typeface="Times New Roman" panose="02020603050405020304" pitchFamily="18" charset="0"/>
                <a:ea typeface="Times New Roman" panose="02020603050405020304" pitchFamily="18" charset="0"/>
              </a:rPr>
              <a:t>За використанням в обліку і статистиці: поточні, середні, порівняльні, незмінні, питомі ціни, індекси</a:t>
            </a:r>
            <a:r>
              <a:rPr lang="uk-UA" spc="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цін</a:t>
            </a:r>
          </a:p>
          <a:p>
            <a:endParaRPr lang="uk-UA" sz="1800" dirty="0">
              <a:effectLst/>
              <a:latin typeface="Times New Roman" panose="02020603050405020304" pitchFamily="18" charset="0"/>
              <a:ea typeface="Times New Roman" panose="02020603050405020304" pitchFamily="18" charset="0"/>
            </a:endParaRPr>
          </a:p>
          <a:p>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xmlns="" val="270457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9369" y="0"/>
            <a:ext cx="12152631" cy="6858000"/>
          </a:xfrm>
        </p:spPr>
        <p:txBody>
          <a:bodyPr>
            <a:normAutofit/>
          </a:bodyPr>
          <a:lstStyle/>
          <a:p>
            <a:pPr algn="just">
              <a:lnSpc>
                <a:spcPct val="110000"/>
              </a:lnSpc>
            </a:pPr>
            <a:r>
              <a:rPr lang="uk-UA" dirty="0">
                <a:solidFill>
                  <a:schemeClr val="tx1"/>
                </a:solidFill>
                <a:effectLst/>
                <a:latin typeface="Times New Roman" panose="02020603050405020304" pitchFamily="18" charset="0"/>
                <a:ea typeface="Times New Roman" panose="02020603050405020304" pitchFamily="18" charset="0"/>
              </a:rPr>
              <a:t>Наведемо характеристику деяких найчастіше використовуваних видів цін:</a:t>
            </a:r>
          </a:p>
          <a:p>
            <a:pPr marL="1288415" indent="-285750" algn="just">
              <a:lnSpc>
                <a:spcPct val="11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Світові ціни - це ціни, за якими товари реалізуються на світовому</a:t>
            </a:r>
            <a:r>
              <a:rPr lang="uk-UA" spc="3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ринку; визначаються рівнем цін країни-експортера, біржовими та аукціонними цінами, цінами провідних фірм-виробників світу.</a:t>
            </a:r>
          </a:p>
          <a:p>
            <a:pPr marL="882650" marR="359410" indent="-285750" algn="just">
              <a:lnSpc>
                <a:spcPct val="110000"/>
              </a:lnSpc>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Гуртові (відпускні) ціни - це ціни за якими державні, колективні та приватні підприємства розраховуються між собою або з гуртовими посередниками за великі партії товарів. Гуртові ціни поділяються на гуртові ціни підприємства та гуртові ціни промисловості.</a:t>
            </a:r>
          </a:p>
          <a:p>
            <a:pPr marL="831215" marR="358775" indent="-285750" algn="just">
              <a:lnSpc>
                <a:spcPct val="110000"/>
              </a:lnSpc>
              <a:spcBef>
                <a:spcPts val="10"/>
              </a:spcBef>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Закупівельні ціни - ціни, за якими сільськогосподарські виробники (кооперативні, колективні, державні, фермерські, особисті підсобні господарства) продають свою продукцію державним, кооперативним, переробним, торгівельним та іншим фірмам. Закупівельні ціни використовуються також при заготівлі продукції хутрового звірівництва, рибництва, </a:t>
            </a:r>
            <a:r>
              <a:rPr lang="uk-UA" dirty="0" err="1">
                <a:solidFill>
                  <a:schemeClr val="tx1"/>
                </a:solidFill>
                <a:effectLst/>
                <a:latin typeface="Times New Roman" panose="02020603050405020304" pitchFamily="18" charset="0"/>
                <a:ea typeface="Times New Roman" panose="02020603050405020304" pitchFamily="18" charset="0"/>
              </a:rPr>
              <a:t>вторсировини</a:t>
            </a:r>
            <a:r>
              <a:rPr lang="uk-UA" dirty="0">
                <a:solidFill>
                  <a:schemeClr val="tx1"/>
                </a:solidFill>
                <a:effectLst/>
                <a:latin typeface="Times New Roman" panose="02020603050405020304" pitchFamily="18" charset="0"/>
                <a:ea typeface="Times New Roman" panose="02020603050405020304" pitchFamily="18" charset="0"/>
              </a:rPr>
              <a:t>.</a:t>
            </a:r>
          </a:p>
          <a:p>
            <a:endParaRPr lang="uk-UA" dirty="0"/>
          </a:p>
        </p:txBody>
      </p:sp>
    </p:spTree>
    <p:extLst>
      <p:ext uri="{BB962C8B-B14F-4D97-AF65-F5344CB8AC3E}">
        <p14:creationId xmlns:p14="http://schemas.microsoft.com/office/powerpoint/2010/main" xmlns="" val="162992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4" y="358839"/>
            <a:ext cx="7210806" cy="6054153"/>
          </a:xfrm>
        </p:spPr>
        <p:txBody>
          <a:bodyPr>
            <a:normAutofit/>
          </a:bodyPr>
          <a:lstStyle/>
          <a:p>
            <a:pPr algn="just"/>
            <a:r>
              <a:rPr lang="uk-UA" dirty="0">
                <a:solidFill>
                  <a:schemeClr val="tx1"/>
                </a:solidFill>
                <a:effectLst/>
                <a:latin typeface="Times New Roman" panose="02020603050405020304" pitchFamily="18" charset="0"/>
                <a:ea typeface="Times New Roman" panose="02020603050405020304" pitchFamily="18" charset="0"/>
              </a:rPr>
              <a:t>Крім такого поділу, витрати можуть бути бухгалтерськими та економічними. Бухгалтерські витрати відображають реальні суми фактично здійснених підприємством витрат на придбання </a:t>
            </a:r>
            <a:r>
              <a:rPr lang="uk-UA" dirty="0" err="1">
                <a:solidFill>
                  <a:schemeClr val="tx1"/>
                </a:solidFill>
                <a:effectLst/>
                <a:latin typeface="Times New Roman" panose="02020603050405020304" pitchFamily="18" charset="0"/>
                <a:ea typeface="Times New Roman" panose="02020603050405020304" pitchFamily="18" charset="0"/>
              </a:rPr>
              <a:t>сировинно</a:t>
            </a:r>
            <a:r>
              <a:rPr lang="uk-UA" dirty="0">
                <a:solidFill>
                  <a:schemeClr val="tx1"/>
                </a:solidFill>
                <a:effectLst/>
                <a:latin typeface="Times New Roman" panose="02020603050405020304" pitchFamily="18" charset="0"/>
                <a:ea typeface="Times New Roman" panose="02020603050405020304" pitchFamily="18" charset="0"/>
              </a:rPr>
              <a:t>-матеріальних ресурсів, виплату заробітної плати, нарахування амортизації, здійснення орендних платежів та ін. Економічні витрати, крім бухгалтерських, включають неявні витрати підприємства, його власника у вигляді використовуваних землі, приміщень, інших власних активів, на які він формально не несе грошових витрат. </a:t>
            </a:r>
          </a:p>
          <a:p>
            <a:endParaRPr lang="uk-UA" sz="1800" dirty="0">
              <a:latin typeface="Times New Roman" panose="02020603050405020304" pitchFamily="18" charset="0"/>
            </a:endParaRPr>
          </a:p>
          <a:p>
            <a:pPr algn="just"/>
            <a:r>
              <a:rPr lang="uk-UA" dirty="0">
                <a:solidFill>
                  <a:schemeClr val="tx1"/>
                </a:solidFill>
                <a:effectLst/>
                <a:latin typeface="Times New Roman" panose="02020603050405020304" pitchFamily="18" charset="0"/>
                <a:ea typeface="Times New Roman" panose="02020603050405020304" pitchFamily="18" charset="0"/>
              </a:rPr>
              <a:t>Найбільшими за питомою вагою і найскладнішими за структурою є операційні (поточні) витрати підприємства. Вони класифікуються за низкою</a:t>
            </a:r>
            <a:r>
              <a:rPr lang="uk-UA" spc="1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ознак.</a:t>
            </a:r>
            <a:endParaRPr lang="uk-UA" sz="3200" dirty="0">
              <a:solidFill>
                <a:schemeClr val="tx1"/>
              </a:solidFill>
            </a:endParaRPr>
          </a:p>
        </p:txBody>
      </p:sp>
      <p:pic>
        <p:nvPicPr>
          <p:cNvPr id="3" name="Рисунок 2">
            <a:extLst>
              <a:ext uri="{FF2B5EF4-FFF2-40B4-BE49-F238E27FC236}">
                <a16:creationId xmlns:a16="http://schemas.microsoft.com/office/drawing/2014/main" xmlns="" id="{E7BE0374-5A3D-6583-6629-4D325CAFF2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63957" y="2153620"/>
            <a:ext cx="3833108" cy="2550759"/>
          </a:xfrm>
          <a:prstGeom prst="rect">
            <a:avLst/>
          </a:prstGeom>
        </p:spPr>
      </p:pic>
    </p:spTree>
    <p:extLst>
      <p:ext uri="{BB962C8B-B14F-4D97-AF65-F5344CB8AC3E}">
        <p14:creationId xmlns:p14="http://schemas.microsoft.com/office/powerpoint/2010/main" xmlns="" val="419021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 y="0"/>
            <a:ext cx="6920089" cy="6858000"/>
          </a:xfrm>
        </p:spPr>
        <p:txBody>
          <a:bodyPr>
            <a:normAutofit lnSpcReduction="10000"/>
          </a:bodyPr>
          <a:lstStyle/>
          <a:p>
            <a:pPr marL="888365" marR="361315" indent="-342900" algn="just">
              <a:spcBef>
                <a:spcPts val="735"/>
              </a:spcBef>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Кошторисні ціни - ціни та розцінки, які використовуються для визначення розрахункової вартості нового будівництва, реконструкції будівель та споруд, їх розширення та переоснащення.</a:t>
            </a:r>
          </a:p>
          <a:p>
            <a:pPr marL="888365" marR="361950" indent="-342900" algn="just">
              <a:lnSpc>
                <a:spcPct val="100000"/>
              </a:lnSpc>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Роздрібні ціни - ціни, за якими здійснюється продаж товарів населенню торгівельними підприємствами або закладами ресторанного господарства.</a:t>
            </a:r>
          </a:p>
          <a:p>
            <a:pPr marL="888365" marR="363855" indent="-34290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Транспортні тарифи - це плата за перевезення пасажирів або вантажів, яка сплачується транспортним підприємствам населенням, відправниками або одержувачами вантажів.</a:t>
            </a:r>
          </a:p>
          <a:p>
            <a:pPr marL="888365" marR="358775" indent="-34290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Тарифи на платні послуги - це розмір оплати житлових, комунальних, побутових, туристичних, банківських, юридичних та інших послуг, які надаються фізичними або юридичними особами.</a:t>
            </a:r>
          </a:p>
          <a:p>
            <a:pPr marL="888365" marR="358775" indent="-34290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Державні ціни (можуть бути фіксованими або регульованими) встановлюються на продукцію державних підприємств, на деякі ресурси, що мають визначальний вплив на загальний рівень і динаміку цін, соціально значимі товари та послуги. </a:t>
            </a:r>
          </a:p>
        </p:txBody>
      </p:sp>
      <p:pic>
        <p:nvPicPr>
          <p:cNvPr id="3" name="Рисунок 2">
            <a:extLst>
              <a:ext uri="{FF2B5EF4-FFF2-40B4-BE49-F238E27FC236}">
                <a16:creationId xmlns:a16="http://schemas.microsoft.com/office/drawing/2014/main" xmlns="" id="{11101AAA-9F00-4A4C-82E2-99D3C64D26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2232" y="756356"/>
            <a:ext cx="2884761" cy="1903942"/>
          </a:xfrm>
          <a:prstGeom prst="rect">
            <a:avLst/>
          </a:prstGeom>
        </p:spPr>
      </p:pic>
      <p:pic>
        <p:nvPicPr>
          <p:cNvPr id="6" name="Рисунок 5">
            <a:extLst>
              <a:ext uri="{FF2B5EF4-FFF2-40B4-BE49-F238E27FC236}">
                <a16:creationId xmlns:a16="http://schemas.microsoft.com/office/drawing/2014/main" xmlns="" id="{214657DF-FAA7-114D-7657-1CB57230ACD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22231" y="3567289"/>
            <a:ext cx="2901601" cy="2174875"/>
          </a:xfrm>
          <a:prstGeom prst="rect">
            <a:avLst/>
          </a:prstGeom>
        </p:spPr>
      </p:pic>
    </p:spTree>
    <p:extLst>
      <p:ext uri="{BB962C8B-B14F-4D97-AF65-F5344CB8AC3E}">
        <p14:creationId xmlns:p14="http://schemas.microsoft.com/office/powerpoint/2010/main" xmlns="" val="263674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192000" cy="6858000"/>
          </a:xfrm>
        </p:spPr>
        <p:txBody>
          <a:bodyPr>
            <a:normAutofit lnSpcReduction="10000"/>
          </a:bodyPr>
          <a:lstStyle/>
          <a:p>
            <a:pPr marL="831215" marR="358775" indent="-285750" algn="just">
              <a:lnSpc>
                <a:spcPct val="110000"/>
              </a:lnSpc>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Комунальні ціни встановлюються на продукцію та послуги, які виробляються комунальними підприємствами. Їх державне регулювання здійснюється в такий самий спосіб, як і державних цін.</a:t>
            </a:r>
          </a:p>
          <a:p>
            <a:pPr marL="831215" marR="358775" indent="-285750" algn="just">
              <a:lnSpc>
                <a:spcPct val="110000"/>
              </a:lnSpc>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Вільні ціни визначаються на всі види продукції (робіт, послуг), за винятком тих, на які встановлено державні ціни. Вільні ціни визначаються суб’єктами господарювання самостійно за згодою сторін з врахуванням попиту і пропозицій на ринку товарів. </a:t>
            </a:r>
          </a:p>
          <a:p>
            <a:pPr marL="831215" marR="358775" indent="-285750" algn="just">
              <a:lnSpc>
                <a:spcPct val="110000"/>
              </a:lnSpc>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Контрактні ціни (зовнішньоторговельні) - використовуються при здійсненні експортно-імпортних операцій в розрахунках з іноземними контрагентами. Такі ціни формуються відповідно до цін та умов світового ринку та індикативних</a:t>
            </a:r>
            <a:r>
              <a:rPr lang="uk-UA" spc="-2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цін.</a:t>
            </a:r>
          </a:p>
          <a:p>
            <a:pPr marL="831215" marR="358775" indent="-285750" algn="just">
              <a:lnSpc>
                <a:spcPct val="110000"/>
              </a:lnSpc>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Ввізні ціни - встановлюються на імпортні підакцизні товари, які оподатковуються податком на додану вартість (ПДВ) і підлягають обкладенню ввізним митом; основою розрахунків таких цін є митна вартість товарів, виражена в національній валюті.</a:t>
            </a:r>
          </a:p>
          <a:p>
            <a:pPr marL="831215" marR="358775" indent="-285750" algn="just">
              <a:lnSpc>
                <a:spcPct val="110000"/>
              </a:lnSpc>
              <a:spcBef>
                <a:spcPts val="735"/>
              </a:spcBef>
              <a:spcAft>
                <a:spcPts val="0"/>
              </a:spcAft>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Регіональні ціни встановлюються місцевими органами влади на окремі товари, роботи, послуги, наприклад, вартість проїзду в міському транспорті, тарифи на житлово-комунальні послуги та ін.</a:t>
            </a:r>
          </a:p>
          <a:p>
            <a:endParaRPr lang="uk-UA" dirty="0"/>
          </a:p>
        </p:txBody>
      </p:sp>
    </p:spTree>
    <p:extLst>
      <p:ext uri="{BB962C8B-B14F-4D97-AF65-F5344CB8AC3E}">
        <p14:creationId xmlns:p14="http://schemas.microsoft.com/office/powerpoint/2010/main" xmlns="" val="170546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192000" cy="6858000"/>
          </a:xfrm>
        </p:spPr>
        <p:txBody>
          <a:bodyPr>
            <a:normAutofit/>
          </a:bodyPr>
          <a:lstStyle/>
          <a:p>
            <a:pPr marL="831215" marR="358775" indent="-28575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Ціни «франко» - це гуртові ціни, які встановлюються з врахуванням передбаченого контрактом порядку відшкодування транспортних витрат на доставку товарів покупцеві. Існують різновиди цін «франко», кожен з яких показує, до якого пункту на шляху руху товару від продавця до покупця додаткові витрати включаються в ціну за угодою купівлі-продажу. Наприклад:</a:t>
            </a:r>
          </a:p>
          <a:p>
            <a:pPr marL="1200150" marR="360680" lvl="2" indent="-285750" algn="just">
              <a:spcBef>
                <a:spcPts val="10"/>
              </a:spcBef>
              <a:buSzPts val="1400"/>
              <a:buFont typeface="Wingdings" panose="05000000000000000000" pitchFamily="2" charset="2"/>
              <a:buChar char="§"/>
              <a:tabLst>
                <a:tab pos="1231900" algn="l"/>
              </a:tabLst>
            </a:pPr>
            <a:r>
              <a:rPr lang="uk-UA" sz="2000" dirty="0">
                <a:solidFill>
                  <a:schemeClr val="tx1"/>
                </a:solidFill>
                <a:effectLst/>
                <a:latin typeface="Times New Roman" panose="02020603050405020304" pitchFamily="18" charset="0"/>
                <a:ea typeface="Times New Roman" panose="02020603050405020304" pitchFamily="18" charset="0"/>
              </a:rPr>
              <a:t>ціна «франко - склад постачальника» не включає ніяких витрат </a:t>
            </a:r>
            <a:r>
              <a:rPr lang="uk-UA" sz="2000" spc="-15" dirty="0">
                <a:solidFill>
                  <a:schemeClr val="tx1"/>
                </a:solidFill>
                <a:effectLst/>
                <a:latin typeface="Times New Roman" panose="02020603050405020304" pitchFamily="18" charset="0"/>
                <a:ea typeface="Times New Roman" panose="02020603050405020304" pitchFamily="18" charset="0"/>
              </a:rPr>
              <a:t>із </a:t>
            </a:r>
            <a:r>
              <a:rPr lang="uk-UA" sz="2000" dirty="0">
                <a:solidFill>
                  <a:schemeClr val="tx1"/>
                </a:solidFill>
                <a:effectLst/>
                <a:latin typeface="Times New Roman" panose="02020603050405020304" pitchFamily="18" charset="0"/>
                <a:ea typeface="Times New Roman" panose="02020603050405020304" pitchFamily="18" charset="0"/>
              </a:rPr>
              <a:t>пересування товару від продавця до покупця, всі ці витрати покупець сплачує понад ціну</a:t>
            </a:r>
            <a:r>
              <a:rPr lang="uk-UA" sz="2000" spc="1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товару;</a:t>
            </a:r>
          </a:p>
          <a:p>
            <a:pPr marL="1200150" marR="358140" lvl="2" indent="-285750" algn="just">
              <a:buSzPts val="1400"/>
              <a:buFont typeface="Wingdings" panose="05000000000000000000" pitchFamily="2" charset="2"/>
              <a:buChar char="§"/>
              <a:tabLst>
                <a:tab pos="1231900" algn="l"/>
              </a:tabLst>
            </a:pPr>
            <a:r>
              <a:rPr lang="uk-UA" sz="2000" dirty="0">
                <a:solidFill>
                  <a:schemeClr val="tx1"/>
                </a:solidFill>
                <a:effectLst/>
                <a:latin typeface="Times New Roman" panose="02020603050405020304" pitchFamily="18" charset="0"/>
                <a:ea typeface="Times New Roman" panose="02020603050405020304" pitchFamily="18" charset="0"/>
              </a:rPr>
              <a:t>ціна «франко - станція відправлення» враховує ціну товару і витрати продавця на переміщення товару від свого складу до станції відправлення, всі подальші витрати, пов’язані з доставкою товару на склад покупця, сплачуються</a:t>
            </a:r>
            <a:r>
              <a:rPr lang="uk-UA" sz="2000" spc="4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додатково;</a:t>
            </a:r>
          </a:p>
          <a:p>
            <a:pPr marL="1200150" marR="362585" lvl="2" indent="-285750" algn="just">
              <a:buSzPts val="1400"/>
              <a:buFont typeface="Wingdings" panose="05000000000000000000" pitchFamily="2" charset="2"/>
              <a:buChar char="§"/>
              <a:tabLst>
                <a:tab pos="1231900" algn="l"/>
              </a:tabLst>
            </a:pPr>
            <a:r>
              <a:rPr lang="uk-UA" sz="2000" dirty="0">
                <a:solidFill>
                  <a:schemeClr val="tx1"/>
                </a:solidFill>
                <a:effectLst/>
                <a:latin typeface="Times New Roman" panose="02020603050405020304" pitchFamily="18" charset="0"/>
                <a:ea typeface="Times New Roman" panose="02020603050405020304" pitchFamily="18" charset="0"/>
              </a:rPr>
              <a:t>ціна «франко - вагон станції призначення» - крім ціни товару, включає витрати на перевезення </a:t>
            </a:r>
            <a:r>
              <a:rPr lang="uk-UA" sz="2000" spc="10" dirty="0">
                <a:solidFill>
                  <a:schemeClr val="tx1"/>
                </a:solidFill>
                <a:effectLst/>
                <a:latin typeface="Times New Roman" panose="02020603050405020304" pitchFamily="18" charset="0"/>
                <a:ea typeface="Times New Roman" panose="02020603050405020304" pitchFamily="18" charset="0"/>
              </a:rPr>
              <a:t>зі </a:t>
            </a:r>
            <a:r>
              <a:rPr lang="uk-UA" sz="2000" dirty="0">
                <a:solidFill>
                  <a:schemeClr val="tx1"/>
                </a:solidFill>
                <a:effectLst/>
                <a:latin typeface="Times New Roman" panose="02020603050405020304" pitchFamily="18" charset="0"/>
                <a:ea typeface="Times New Roman" panose="02020603050405020304" pitchFamily="18" charset="0"/>
              </a:rPr>
              <a:t>складу продавця до станції призначення без вивантаження товару </a:t>
            </a:r>
            <a:r>
              <a:rPr lang="uk-UA" sz="2000" spc="-15" dirty="0">
                <a:solidFill>
                  <a:schemeClr val="tx1"/>
                </a:solidFill>
                <a:effectLst/>
                <a:latin typeface="Times New Roman" panose="02020603050405020304" pitchFamily="18" charset="0"/>
                <a:ea typeface="Times New Roman" panose="02020603050405020304" pitchFamily="18" charset="0"/>
              </a:rPr>
              <a:t>із </a:t>
            </a:r>
            <a:r>
              <a:rPr lang="uk-UA" sz="2000" dirty="0">
                <a:solidFill>
                  <a:schemeClr val="tx1"/>
                </a:solidFill>
                <a:effectLst/>
                <a:latin typeface="Times New Roman" panose="02020603050405020304" pitchFamily="18" charset="0"/>
                <a:ea typeface="Times New Roman" panose="02020603050405020304" pitchFamily="18" charset="0"/>
              </a:rPr>
              <a:t>вагонів, витрати на подальше транспортування товару до свого складу покупець оплачує</a:t>
            </a:r>
            <a:r>
              <a:rPr lang="uk-UA" sz="2000" spc="-7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додатково;</a:t>
            </a:r>
          </a:p>
          <a:p>
            <a:pPr marL="1200150" marR="362585" lvl="2" indent="-285750" algn="just">
              <a:spcBef>
                <a:spcPts val="5"/>
              </a:spcBef>
              <a:buSzPts val="1400"/>
              <a:buFont typeface="Wingdings" panose="05000000000000000000" pitchFamily="2" charset="2"/>
              <a:buChar char="§"/>
              <a:tabLst>
                <a:tab pos="1231900" algn="l"/>
              </a:tabLst>
            </a:pPr>
            <a:r>
              <a:rPr lang="uk-UA" sz="2000" dirty="0">
                <a:solidFill>
                  <a:schemeClr val="tx1"/>
                </a:solidFill>
                <a:effectLst/>
                <a:latin typeface="Times New Roman" panose="02020603050405020304" pitchFamily="18" charset="0"/>
                <a:ea typeface="Times New Roman" panose="02020603050405020304" pitchFamily="18" charset="0"/>
              </a:rPr>
              <a:t>ціна «франко - склад покупця» - враховує ціну товару і всі витрати з його пересування </a:t>
            </a:r>
            <a:r>
              <a:rPr lang="uk-UA" sz="2000" spc="10" dirty="0">
                <a:solidFill>
                  <a:schemeClr val="tx1"/>
                </a:solidFill>
                <a:effectLst/>
                <a:latin typeface="Times New Roman" panose="02020603050405020304" pitchFamily="18" charset="0"/>
                <a:ea typeface="Times New Roman" panose="02020603050405020304" pitchFamily="18" charset="0"/>
              </a:rPr>
              <a:t>зі </a:t>
            </a:r>
            <a:r>
              <a:rPr lang="uk-UA" sz="2000" dirty="0">
                <a:solidFill>
                  <a:schemeClr val="tx1"/>
                </a:solidFill>
                <a:effectLst/>
                <a:latin typeface="Times New Roman" panose="02020603050405020304" pitchFamily="18" charset="0"/>
                <a:ea typeface="Times New Roman" panose="02020603050405020304" pitchFamily="18" charset="0"/>
              </a:rPr>
              <a:t>складу продавця до складу покупця та</a:t>
            </a:r>
            <a:r>
              <a:rPr lang="uk-UA" sz="2000" spc="-50"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ін.</a:t>
            </a:r>
            <a:endParaRPr lang="uk-UA" sz="2000" dirty="0">
              <a:solidFill>
                <a:schemeClr val="tx1"/>
              </a:solidFill>
              <a:effectLst/>
              <a:latin typeface="Times New Roman" panose="02020603050405020304" pitchFamily="18" charset="0"/>
              <a:ea typeface="Times New Roman" panose="02020603050405020304" pitchFamily="18" charset="0"/>
            </a:endParaRPr>
          </a:p>
          <a:p>
            <a:pPr marL="831215" marR="461010" indent="-28575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Тверді ціни - встановлюються в момент підписання контракту і не змінюються впродовж терміну його дії.</a:t>
            </a:r>
          </a:p>
          <a:p>
            <a:pPr marL="831215" indent="-285750" algn="jus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Лімітні ціни - встановлюються на стадії розробки нової продукції і відображають гранично допустимий рівень її ціни.</a:t>
            </a:r>
          </a:p>
          <a:p>
            <a:pPr marL="831215" marR="461010" indent="-285750" algn="just">
              <a:spcAft>
                <a:spcPts val="0"/>
              </a:spcAft>
              <a:buFont typeface="Arial" panose="020B0604020202020204" pitchFamily="34" charset="0"/>
              <a:buChar char="•"/>
            </a:pPr>
            <a:r>
              <a:rPr lang="uk-UA" sz="2000" dirty="0">
                <a:solidFill>
                  <a:schemeClr val="tx1"/>
                </a:solidFill>
                <a:effectLst/>
                <a:latin typeface="Times New Roman" panose="02020603050405020304" pitchFamily="18" charset="0"/>
                <a:ea typeface="Times New Roman" panose="02020603050405020304" pitchFamily="18" charset="0"/>
              </a:rPr>
              <a:t>Ступеневі ціни - це гуртові ціни, які поступово знижуються на певних етапах серійного випуску продукції.</a:t>
            </a:r>
          </a:p>
          <a:p>
            <a:endParaRPr lang="uk-UA" dirty="0"/>
          </a:p>
        </p:txBody>
      </p:sp>
    </p:spTree>
    <p:extLst>
      <p:ext uri="{BB962C8B-B14F-4D97-AF65-F5344CB8AC3E}">
        <p14:creationId xmlns:p14="http://schemas.microsoft.com/office/powerpoint/2010/main" xmlns="" val="323183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3" y="358839"/>
            <a:ext cx="7888139" cy="6054153"/>
          </a:xfrm>
        </p:spPr>
        <p:txBody>
          <a:bodyPr/>
          <a:lstStyle/>
          <a:p>
            <a:pPr marL="545465" marR="46101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В основі формування гуртових та роздрібних цін (та й більшості цін взагалі) лежить собівартість продукції.</a:t>
            </a:r>
          </a:p>
          <a:p>
            <a:pPr marL="545465" marR="359410" algn="just">
              <a:spcBef>
                <a:spcPts val="735"/>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
            </a:r>
            <a:br>
              <a:rPr lang="uk-UA" sz="2000" dirty="0">
                <a:solidFill>
                  <a:schemeClr val="tx1"/>
                </a:solidFill>
                <a:effectLst/>
                <a:latin typeface="Times New Roman" panose="02020603050405020304" pitchFamily="18" charset="0"/>
                <a:ea typeface="Times New Roman" panose="02020603050405020304" pitchFamily="18" charset="0"/>
              </a:rPr>
            </a:br>
            <a:r>
              <a:rPr lang="uk-UA" sz="2000" dirty="0">
                <a:solidFill>
                  <a:schemeClr val="tx1"/>
                </a:solidFill>
                <a:effectLst/>
                <a:latin typeface="Times New Roman" panose="02020603050405020304" pitchFamily="18" charset="0"/>
                <a:ea typeface="Times New Roman" panose="02020603050405020304" pitchFamily="18" charset="0"/>
              </a:rPr>
              <a:t>При формуванні гуртових цін підприємства до собівартості продукції, поданої у форму калькуляції, додаються: сума прибутку, податок на додану вартість, акцизний податок (АП).</a:t>
            </a:r>
          </a:p>
          <a:p>
            <a:pPr marL="545465" marR="359410" algn="just">
              <a:spcBef>
                <a:spcPts val="735"/>
              </a:spcBef>
              <a:spcAft>
                <a:spcPts val="0"/>
              </a:spcAft>
            </a:pPr>
            <a:endParaRPr lang="uk-UA" sz="1800" dirty="0">
              <a:solidFill>
                <a:schemeClr val="tx1"/>
              </a:solidFill>
              <a:latin typeface="Times New Roman" panose="02020603050405020304" pitchFamily="18" charset="0"/>
              <a:ea typeface="Times New Roman" panose="02020603050405020304" pitchFamily="18" charset="0"/>
            </a:endParaRPr>
          </a:p>
          <a:p>
            <a:pPr marL="545465" marR="359410" algn="just">
              <a:spcBef>
                <a:spcPts val="735"/>
              </a:spcBef>
              <a:spcAft>
                <a:spcPts val="0"/>
              </a:spcAft>
            </a:pPr>
            <a:endParaRPr lang="uk-UA" sz="1800" dirty="0">
              <a:solidFill>
                <a:schemeClr val="tx1"/>
              </a:solidFill>
              <a:effectLst/>
              <a:latin typeface="Times New Roman" panose="02020603050405020304" pitchFamily="18" charset="0"/>
              <a:ea typeface="Times New Roman" panose="02020603050405020304" pitchFamily="18" charset="0"/>
            </a:endParaRPr>
          </a:p>
          <a:p>
            <a:pPr marL="545465" marR="359410" algn="just">
              <a:spcBef>
                <a:spcPts val="735"/>
              </a:spcBef>
              <a:spcAft>
                <a:spcPts val="0"/>
              </a:spcAft>
            </a:pPr>
            <a:endParaRPr lang="uk-UA" sz="1800" dirty="0">
              <a:solidFill>
                <a:schemeClr val="tx1"/>
              </a:solidFill>
              <a:latin typeface="Times New Roman" panose="02020603050405020304" pitchFamily="18" charset="0"/>
              <a:ea typeface="Times New Roman" panose="02020603050405020304" pitchFamily="18" charset="0"/>
            </a:endParaRPr>
          </a:p>
          <a:p>
            <a:pPr marL="545465" marR="359410" algn="just">
              <a:spcBef>
                <a:spcPts val="735"/>
              </a:spcBef>
              <a:spcAft>
                <a:spcPts val="0"/>
              </a:spcAft>
            </a:pPr>
            <a:endParaRPr lang="uk-UA" sz="1800" dirty="0">
              <a:solidFill>
                <a:schemeClr val="tx1"/>
              </a:solidFill>
              <a:effectLst/>
              <a:latin typeface="Times New Roman" panose="02020603050405020304" pitchFamily="18" charset="0"/>
              <a:ea typeface="Times New Roman" panose="02020603050405020304" pitchFamily="18" charset="0"/>
            </a:endParaRPr>
          </a:p>
          <a:p>
            <a:pPr marL="545465" marR="359410" algn="just">
              <a:spcBef>
                <a:spcPts val="735"/>
              </a:spcBef>
            </a:pPr>
            <a:r>
              <a:rPr lang="uk-UA" sz="2000" dirty="0">
                <a:solidFill>
                  <a:schemeClr val="tx1"/>
                </a:solidFill>
                <a:effectLst/>
                <a:latin typeface="Times New Roman" panose="02020603050405020304" pitchFamily="18" charset="0"/>
                <a:ea typeface="Times New Roman" panose="02020603050405020304" pitchFamily="18" charset="0"/>
              </a:rPr>
              <a:t>Сума прибутку визначається виходячи </a:t>
            </a:r>
            <a:r>
              <a:rPr lang="uk-UA" sz="2000" spc="-15" dirty="0">
                <a:solidFill>
                  <a:schemeClr val="tx1"/>
                </a:solidFill>
                <a:effectLst/>
                <a:latin typeface="Times New Roman" panose="02020603050405020304" pitchFamily="18" charset="0"/>
                <a:ea typeface="Times New Roman" panose="02020603050405020304" pitchFamily="18" charset="0"/>
              </a:rPr>
              <a:t>із </a:t>
            </a:r>
            <a:r>
              <a:rPr lang="uk-UA" sz="2000" dirty="0">
                <a:solidFill>
                  <a:schemeClr val="tx1"/>
                </a:solidFill>
                <a:effectLst/>
                <a:latin typeface="Times New Roman" panose="02020603050405020304" pitchFamily="18" charset="0"/>
                <a:ea typeface="Times New Roman" panose="02020603050405020304" pitchFamily="18" charset="0"/>
              </a:rPr>
              <a:t>норми рентабельності продукції.</a:t>
            </a:r>
          </a:p>
          <a:p>
            <a:pPr marL="545465" marR="359410" algn="just">
              <a:spcBef>
                <a:spcPts val="735"/>
              </a:spcBef>
              <a:spcAft>
                <a:spcPts val="0"/>
              </a:spcAft>
            </a:pPr>
            <a:endParaRPr lang="uk-UA" sz="1800" dirty="0">
              <a:solidFill>
                <a:schemeClr val="tx1"/>
              </a:solidFill>
              <a:effectLst/>
              <a:latin typeface="Times New Roman" panose="02020603050405020304" pitchFamily="18" charset="0"/>
              <a:ea typeface="Times New Roman" panose="02020603050405020304" pitchFamily="18" charset="0"/>
            </a:endParaRPr>
          </a:p>
          <a:p>
            <a:pPr algn="just"/>
            <a:r>
              <a:rPr lang="uk-UA" sz="2000" dirty="0">
                <a:solidFill>
                  <a:schemeClr val="tx1"/>
                </a:solidFill>
                <a:effectLst/>
                <a:latin typeface="Times New Roman" panose="02020603050405020304" pitchFamily="18" charset="0"/>
                <a:ea typeface="Times New Roman" panose="02020603050405020304" pitchFamily="18" charset="0"/>
              </a:rPr>
              <a:t>Податок на додану вартість (ПДВ) є видом універсального акцизу, який встановлюється за єдиною ставкою до всього обороту. </a:t>
            </a:r>
            <a:r>
              <a:rPr lang="uk-UA" sz="2000" spc="-15" dirty="0">
                <a:solidFill>
                  <a:schemeClr val="tx1"/>
                </a:solidFill>
                <a:effectLst/>
                <a:latin typeface="Times New Roman" panose="02020603050405020304" pitchFamily="18" charset="0"/>
                <a:ea typeface="Times New Roman" panose="02020603050405020304" pitchFamily="18" charset="0"/>
              </a:rPr>
              <a:t>Це </a:t>
            </a:r>
            <a:r>
              <a:rPr lang="uk-UA" sz="2000" dirty="0">
                <a:solidFill>
                  <a:schemeClr val="tx1"/>
                </a:solidFill>
                <a:effectLst/>
                <a:latin typeface="Times New Roman" panose="02020603050405020304" pitchFamily="18" charset="0"/>
                <a:ea typeface="Times New Roman" panose="02020603050405020304" pitchFamily="18" charset="0"/>
              </a:rPr>
              <a:t>основний вид непрямого оподаткування, який забезпечує основну масу податкових надходжень до державного бюджету.</a:t>
            </a:r>
            <a:endParaRPr lang="uk-UA" sz="2000" dirty="0">
              <a:solidFill>
                <a:schemeClr val="tx1"/>
              </a:solidFill>
            </a:endParaRPr>
          </a:p>
          <a:p>
            <a:endParaRPr lang="uk-UA" dirty="0"/>
          </a:p>
          <a:p>
            <a:endParaRPr lang="uk-UA" dirty="0"/>
          </a:p>
          <a:p>
            <a:endParaRPr lang="uk-UA" dirty="0"/>
          </a:p>
        </p:txBody>
      </p:sp>
      <p:graphicFrame>
        <p:nvGraphicFramePr>
          <p:cNvPr id="3" name="Таблиця 2">
            <a:extLst>
              <a:ext uri="{FF2B5EF4-FFF2-40B4-BE49-F238E27FC236}">
                <a16:creationId xmlns:a16="http://schemas.microsoft.com/office/drawing/2014/main" xmlns="" id="{33AFA51A-DAB2-89A9-7B81-16E6455E1300}"/>
              </a:ext>
            </a:extLst>
          </p:cNvPr>
          <p:cNvGraphicFramePr>
            <a:graphicFrameLocks noGrp="1"/>
          </p:cNvGraphicFramePr>
          <p:nvPr>
            <p:extLst>
              <p:ext uri="{D42A27DB-BD31-4B8C-83A1-F6EECF244321}">
                <p14:modId xmlns:p14="http://schemas.microsoft.com/office/powerpoint/2010/main" xmlns="" val="2610495892"/>
              </p:ext>
            </p:extLst>
          </p:nvPr>
        </p:nvGraphicFramePr>
        <p:xfrm>
          <a:off x="609600" y="2247995"/>
          <a:ext cx="7699022" cy="1137920"/>
        </p:xfrm>
        <a:graphic>
          <a:graphicData uri="http://schemas.openxmlformats.org/drawingml/2006/table">
            <a:tbl>
              <a:tblPr firstRow="1" bandRow="1">
                <a:tableStyleId>{5940675A-B579-460E-94D1-54222C63F5DA}</a:tableStyleId>
              </a:tblPr>
              <a:tblGrid>
                <a:gridCol w="2466152">
                  <a:extLst>
                    <a:ext uri="{9D8B030D-6E8A-4147-A177-3AD203B41FA5}">
                      <a16:colId xmlns:a16="http://schemas.microsoft.com/office/drawing/2014/main" xmlns="" val="939179434"/>
                    </a:ext>
                  </a:extLst>
                </a:gridCol>
                <a:gridCol w="856385">
                  <a:extLst>
                    <a:ext uri="{9D8B030D-6E8A-4147-A177-3AD203B41FA5}">
                      <a16:colId xmlns:a16="http://schemas.microsoft.com/office/drawing/2014/main" xmlns="" val="3274565670"/>
                    </a:ext>
                  </a:extLst>
                </a:gridCol>
                <a:gridCol w="1024283">
                  <a:extLst>
                    <a:ext uri="{9D8B030D-6E8A-4147-A177-3AD203B41FA5}">
                      <a16:colId xmlns:a16="http://schemas.microsoft.com/office/drawing/2014/main" xmlns="" val="3957651460"/>
                    </a:ext>
                  </a:extLst>
                </a:gridCol>
                <a:gridCol w="689320">
                  <a:extLst>
                    <a:ext uri="{9D8B030D-6E8A-4147-A177-3AD203B41FA5}">
                      <a16:colId xmlns:a16="http://schemas.microsoft.com/office/drawing/2014/main" xmlns="" val="436615561"/>
                    </a:ext>
                  </a:extLst>
                </a:gridCol>
                <a:gridCol w="684151">
                  <a:extLst>
                    <a:ext uri="{9D8B030D-6E8A-4147-A177-3AD203B41FA5}">
                      <a16:colId xmlns:a16="http://schemas.microsoft.com/office/drawing/2014/main" xmlns="" val="26529638"/>
                    </a:ext>
                  </a:extLst>
                </a:gridCol>
                <a:gridCol w="667932">
                  <a:extLst>
                    <a:ext uri="{9D8B030D-6E8A-4147-A177-3AD203B41FA5}">
                      <a16:colId xmlns:a16="http://schemas.microsoft.com/office/drawing/2014/main" xmlns="" val="655882905"/>
                    </a:ext>
                  </a:extLst>
                </a:gridCol>
                <a:gridCol w="1310799">
                  <a:extLst>
                    <a:ext uri="{9D8B030D-6E8A-4147-A177-3AD203B41FA5}">
                      <a16:colId xmlns:a16="http://schemas.microsoft.com/office/drawing/2014/main" xmlns="" val="1488891056"/>
                    </a:ext>
                  </a:extLst>
                </a:gridCol>
              </a:tblGrid>
              <a:tr h="370840">
                <a:tc>
                  <a:txBody>
                    <a:bodyPr/>
                    <a:lstStyle/>
                    <a:p>
                      <a:pPr>
                        <a:spcBef>
                          <a:spcPts val="25"/>
                        </a:spcBef>
                      </a:pPr>
                      <a:r>
                        <a:rPr lang="uk-UA" sz="1150" i="1"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p>
                      <a:pPr marL="441960" marR="433070" algn="ctr">
                        <a:spcAft>
                          <a:spcPts val="0"/>
                        </a:spcAft>
                      </a:pPr>
                      <a:r>
                        <a:rPr lang="uk-UA" sz="1200" b="1" i="1"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собівартість продукції</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0C0C0"/>
                    </a:solidFill>
                  </a:tcPr>
                </a:tc>
                <a:tc>
                  <a:txBody>
                    <a:bodyPr/>
                    <a:lstStyle/>
                    <a:p>
                      <a:pPr>
                        <a:spcBef>
                          <a:spcPts val="25"/>
                        </a:spcBef>
                      </a:pPr>
                      <a:r>
                        <a:rPr lang="uk-UA" sz="115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24460"/>
                      <a:r>
                        <a:rPr lang="uk-UA" sz="1200" b="1" i="1" dirty="0">
                          <a:effectLst/>
                          <a:latin typeface="Times New Roman" panose="02020603050405020304" pitchFamily="18" charset="0"/>
                          <a:ea typeface="Times New Roman" panose="02020603050405020304" pitchFamily="18" charset="0"/>
                          <a:cs typeface="Times New Roman" panose="02020603050405020304" pitchFamily="18" charset="0"/>
                        </a:rPr>
                        <a:t>прибуток</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25"/>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ПДВ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25"/>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АП</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450215" marR="434340" indent="33020">
                        <a:lnSpc>
                          <a:spcPct val="98000"/>
                        </a:lnSpc>
                        <a:spcAft>
                          <a:spcPts val="0"/>
                        </a:spcAft>
                      </a:pPr>
                      <a:r>
                        <a:rPr lang="uk-UA" sz="1200" b="1" dirty="0">
                          <a:solidFill>
                            <a:srgbClr val="000000"/>
                          </a:solidFill>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rPr>
                        <a:t>гуртова ціна підприємства</a:t>
                      </a:r>
                      <a:endParaRPr lang="uk-UA" sz="1100" dirty="0">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C99FF"/>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38428828"/>
                  </a:ext>
                </a:extLst>
              </a:tr>
              <a:tr h="370840">
                <a:tc>
                  <a:txBody>
                    <a:bodyPr/>
                    <a:lstStyle/>
                    <a:p>
                      <a:pPr>
                        <a:spcBef>
                          <a:spcPts val="50"/>
                        </a:spcBef>
                      </a:pPr>
                      <a:r>
                        <a:rPr lang="uk-UA" sz="1150" i="1"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p>
                      <a:pPr marL="441960" marR="433070" algn="ctr">
                        <a:spcAft>
                          <a:spcPts val="0"/>
                        </a:spcAft>
                      </a:pPr>
                      <a:r>
                        <a:rPr lang="uk-UA" sz="1200" b="1" i="1"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собівартість продукції</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0C0C0"/>
                    </a:solidFill>
                  </a:tcPr>
                </a:tc>
                <a:tc>
                  <a:txBody>
                    <a:bodyPr/>
                    <a:lstStyle/>
                    <a:p>
                      <a:pPr>
                        <a:spcBef>
                          <a:spcPts val="50"/>
                        </a:spcBef>
                      </a:pPr>
                      <a:r>
                        <a:rPr lang="uk-UA" sz="115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24460"/>
                      <a:r>
                        <a:rPr lang="uk-UA" sz="1200" b="1" i="1" dirty="0">
                          <a:effectLst/>
                          <a:latin typeface="Times New Roman" panose="02020603050405020304" pitchFamily="18" charset="0"/>
                          <a:ea typeface="Times New Roman" panose="02020603050405020304" pitchFamily="18" charset="0"/>
                          <a:cs typeface="Times New Roman" panose="02020603050405020304" pitchFamily="18" charset="0"/>
                        </a:rPr>
                        <a:t>прибуток</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ПДВ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АП</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65405" marR="57785" algn="ctr">
                        <a:spcAft>
                          <a:spcPts val="0"/>
                        </a:spcAft>
                      </a:pPr>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ПЗН</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78435" marR="161290" indent="69850">
                        <a:lnSpc>
                          <a:spcPct val="98000"/>
                        </a:lnSpc>
                        <a:spcBef>
                          <a:spcPts val="15"/>
                        </a:spcBef>
                        <a:spcAft>
                          <a:spcPts val="0"/>
                        </a:spcAft>
                      </a:pPr>
                      <a:r>
                        <a:rPr lang="uk-UA" sz="1200" b="1" dirty="0">
                          <a:solidFill>
                            <a:srgbClr val="000000"/>
                          </a:solidFill>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rPr>
                        <a:t>гуртова ціна промисловості</a:t>
                      </a:r>
                      <a:endParaRPr lang="uk-UA" sz="1100" dirty="0">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C99FF"/>
                    </a:solidFill>
                  </a:tcPr>
                </a:tc>
                <a:tc hMerge="1">
                  <a:txBody>
                    <a:bodyPr/>
                    <a:lstStyle/>
                    <a:p>
                      <a:endParaRPr lang="uk-UA"/>
                    </a:p>
                  </a:txBody>
                  <a:tcPr/>
                </a:tc>
                <a:extLst>
                  <a:ext uri="{0D108BD9-81ED-4DB2-BD59-A6C34878D82A}">
                    <a16:rowId xmlns:a16="http://schemas.microsoft.com/office/drawing/2014/main" xmlns="" val="586576428"/>
                  </a:ext>
                </a:extLst>
              </a:tr>
              <a:tr h="370840">
                <a:tc>
                  <a:txBody>
                    <a:bodyPr/>
                    <a:lstStyle/>
                    <a:p>
                      <a:pPr>
                        <a:spcBef>
                          <a:spcPts val="50"/>
                        </a:spcBef>
                      </a:pPr>
                      <a:r>
                        <a:rPr lang="uk-UA" sz="1150" i="1"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p>
                      <a:pPr marL="441960" marR="433070" algn="ctr">
                        <a:spcAft>
                          <a:spcPts val="0"/>
                        </a:spcAft>
                      </a:pPr>
                      <a:r>
                        <a:rPr lang="uk-UA" sz="1200" b="1" i="1"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собівартість продукції</a:t>
                      </a:r>
                      <a:endParaRPr lang="uk-UA" sz="110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0C0C0"/>
                    </a:solidFill>
                  </a:tcPr>
                </a:tc>
                <a:tc>
                  <a:txBody>
                    <a:bodyPr/>
                    <a:lstStyle/>
                    <a:p>
                      <a:pPr>
                        <a:spcBef>
                          <a:spcPts val="50"/>
                        </a:spcBef>
                      </a:pPr>
                      <a:r>
                        <a:rPr lang="uk-UA" sz="115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24460"/>
                      <a:r>
                        <a:rPr lang="uk-UA" sz="1200" b="1" i="1" dirty="0">
                          <a:effectLst/>
                          <a:latin typeface="Times New Roman" panose="02020603050405020304" pitchFamily="18" charset="0"/>
                          <a:ea typeface="Times New Roman" panose="02020603050405020304" pitchFamily="18" charset="0"/>
                          <a:cs typeface="Times New Roman" panose="02020603050405020304" pitchFamily="18" charset="0"/>
                        </a:rPr>
                        <a:t>прибуток</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ПДВ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21285"/>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АП</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0"/>
                        </a:spcBef>
                      </a:pPr>
                      <a:r>
                        <a:rPr lang="uk-UA" sz="115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65405" marR="57785" algn="ctr">
                        <a:spcAft>
                          <a:spcPts val="0"/>
                        </a:spcAft>
                      </a:pPr>
                      <a:r>
                        <a:rPr lang="uk-UA" sz="1200" b="1" i="1">
                          <a:effectLst/>
                          <a:latin typeface="Times New Roman" panose="02020603050405020304" pitchFamily="18" charset="0"/>
                          <a:ea typeface="Times New Roman" panose="02020603050405020304" pitchFamily="18" charset="0"/>
                          <a:cs typeface="Times New Roman" panose="02020603050405020304" pitchFamily="18" charset="0"/>
                        </a:rPr>
                        <a:t>ПЗН</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
                        </a:spcBef>
                      </a:pPr>
                      <a:r>
                        <a:rPr lang="uk-UA"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7950"/>
                      <a:r>
                        <a:rPr lang="uk-UA" sz="1200" b="1" i="1" dirty="0">
                          <a:effectLst/>
                          <a:latin typeface="Times New Roman" panose="02020603050405020304" pitchFamily="18" charset="0"/>
                          <a:ea typeface="Times New Roman" panose="02020603050405020304" pitchFamily="18" charset="0"/>
                          <a:cs typeface="Times New Roman" panose="02020603050405020304" pitchFamily="18" charset="0"/>
                        </a:rPr>
                        <a:t>ТН</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1310" marR="121285" indent="-189230">
                        <a:lnSpc>
                          <a:spcPct val="98000"/>
                        </a:lnSpc>
                        <a:spcBef>
                          <a:spcPts val="15"/>
                        </a:spcBef>
                        <a:spcAft>
                          <a:spcPts val="0"/>
                        </a:spcAft>
                      </a:pPr>
                      <a:r>
                        <a:rPr lang="uk-UA" sz="1200" b="1" dirty="0">
                          <a:solidFill>
                            <a:srgbClr val="000000"/>
                          </a:solidFill>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rPr>
                        <a:t>роздрібна ціна</a:t>
                      </a:r>
                      <a:endParaRPr lang="uk-UA" sz="1100" dirty="0">
                        <a:effectLst/>
                        <a:highlight>
                          <a:srgbClr val="CC99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CC99FF"/>
                    </a:solidFill>
                  </a:tcPr>
                </a:tc>
                <a:extLst>
                  <a:ext uri="{0D108BD9-81ED-4DB2-BD59-A6C34878D82A}">
                    <a16:rowId xmlns:a16="http://schemas.microsoft.com/office/drawing/2014/main" xmlns="" val="3714341782"/>
                  </a:ext>
                </a:extLst>
              </a:tr>
            </a:tbl>
          </a:graphicData>
        </a:graphic>
      </p:graphicFrame>
    </p:spTree>
    <p:extLst>
      <p:ext uri="{BB962C8B-B14F-4D97-AF65-F5344CB8AC3E}">
        <p14:creationId xmlns:p14="http://schemas.microsoft.com/office/powerpoint/2010/main" xmlns="" val="3135644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83416" y="257239"/>
            <a:ext cx="6056630" cy="6054153"/>
          </a:xfrm>
        </p:spPr>
        <p:txBody>
          <a:bodyPr>
            <a:normAutofit lnSpcReduction="10000"/>
          </a:bodyPr>
          <a:lstStyle/>
          <a:p>
            <a:pPr marL="545465" marR="358775"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Акцизний податок є непрямим податком, яким обкладаються високорентабельні і монопольні товари. Такі товари не належать до товарів першої необхідності. Перелік підакцизних товарів і ставки акцизного податку затверджуються згідно чинного законодавства України. Ставки податку встановлюються у відсотках або «твердих» розмірах для кожного виду товарів.</a:t>
            </a:r>
          </a:p>
          <a:p>
            <a:pPr marL="545465" marR="358775"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Платниками АП є національні виробники підакцизних товарів (наприклад, автомобілів, пального, алкоголю, тютюнових виробів тощо) та суб’єкти, які імпортують або реалізують підакцизні товари. В кінцевому підсумку сплата</a:t>
            </a:r>
            <a:r>
              <a:rPr lang="uk-UA" sz="2000" spc="26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АП</a:t>
            </a:r>
          </a:p>
          <a:p>
            <a:pPr marL="545465" algn="just">
              <a:lnSpc>
                <a:spcPts val="1605"/>
              </a:lnSpc>
            </a:pPr>
            <a:r>
              <a:rPr lang="uk-UA" sz="2000" dirty="0">
                <a:solidFill>
                  <a:schemeClr val="tx1"/>
                </a:solidFill>
                <a:effectLst/>
                <a:latin typeface="Times New Roman" panose="02020603050405020304" pitchFamily="18" charset="0"/>
                <a:ea typeface="Times New Roman" panose="02020603050405020304" pitchFamily="18" charset="0"/>
              </a:rPr>
              <a:t>«лягає на плечі» покупців товарів, а не їх виробників чи імпортерів.</a:t>
            </a:r>
          </a:p>
          <a:p>
            <a:pPr marL="545465" marR="358140" algn="just">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Гуртова ціна промисловості є сумою гуртової ціни підприємства і постачальницько-збутової надбавка (ПЗН). Постачальницько-збутова надбавка включає витрати і прибуток постачальницько-збутових організацій (наприклад, </a:t>
            </a:r>
            <a:r>
              <a:rPr lang="uk-UA" sz="2000" dirty="0" err="1">
                <a:solidFill>
                  <a:schemeClr val="tx1"/>
                </a:solidFill>
                <a:effectLst/>
                <a:latin typeface="Times New Roman" panose="02020603050405020304" pitchFamily="18" charset="0"/>
                <a:ea typeface="Times New Roman" panose="02020603050405020304" pitchFamily="18" charset="0"/>
              </a:rPr>
              <a:t>гуртово</a:t>
            </a:r>
            <a:r>
              <a:rPr lang="uk-UA" sz="2000" dirty="0">
                <a:solidFill>
                  <a:schemeClr val="tx1"/>
                </a:solidFill>
                <a:effectLst/>
                <a:latin typeface="Times New Roman" panose="02020603050405020304" pitchFamily="18" charset="0"/>
                <a:ea typeface="Times New Roman" panose="02020603050405020304" pitchFamily="18" charset="0"/>
              </a:rPr>
              <a:t>-посередницьких фірм).</a:t>
            </a:r>
          </a:p>
          <a:p>
            <a:endParaRPr lang="uk-UA" dirty="0"/>
          </a:p>
        </p:txBody>
      </p:sp>
      <p:pic>
        <p:nvPicPr>
          <p:cNvPr id="3" name="Рисунок 2">
            <a:extLst>
              <a:ext uri="{FF2B5EF4-FFF2-40B4-BE49-F238E27FC236}">
                <a16:creationId xmlns:a16="http://schemas.microsoft.com/office/drawing/2014/main" xmlns="" id="{E06D7D67-B0B2-AD3C-8CC0-D3D8567B6A0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23288" y="1959036"/>
            <a:ext cx="4409891" cy="2939928"/>
          </a:xfrm>
          <a:prstGeom prst="rect">
            <a:avLst/>
          </a:prstGeom>
        </p:spPr>
      </p:pic>
    </p:spTree>
    <p:extLst>
      <p:ext uri="{BB962C8B-B14F-4D97-AF65-F5344CB8AC3E}">
        <p14:creationId xmlns:p14="http://schemas.microsoft.com/office/powerpoint/2010/main" xmlns="" val="1714801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4" y="358839"/>
            <a:ext cx="5969028" cy="6054153"/>
          </a:xfrm>
        </p:spPr>
        <p:txBody>
          <a:bodyPr/>
          <a:lstStyle/>
          <a:p>
            <a:pPr algn="just"/>
            <a:r>
              <a:rPr lang="uk-UA" dirty="0">
                <a:solidFill>
                  <a:schemeClr val="tx1"/>
                </a:solidFill>
                <a:effectLst/>
                <a:latin typeface="Times New Roman" panose="02020603050405020304" pitchFamily="18" charset="0"/>
                <a:ea typeface="Times New Roman" panose="02020603050405020304" pitchFamily="18" charset="0"/>
              </a:rPr>
              <a:t>Роздрібна ціна включає гуртову ціну промисловості і торговельну надбавку (ТН). Торговельна надбавка (націнка) покриває витрати торгівельних організацій і забезпечує їм одержання прибутку. Крім того, роздрібні ціни можуть включати спеціальні надбавки, наприклад, за наявність сертифіката відповідності міжнародним системам оцінки якості, за додаткові послуги продавця та ін.</a:t>
            </a:r>
          </a:p>
          <a:p>
            <a:pPr algn="just"/>
            <a:r>
              <a:rPr lang="uk-UA" dirty="0">
                <a:solidFill>
                  <a:schemeClr val="tx1"/>
                </a:solidFill>
                <a:effectLst/>
                <a:latin typeface="Times New Roman" panose="02020603050405020304" pitchFamily="18" charset="0"/>
                <a:ea typeface="Times New Roman" panose="02020603050405020304" pitchFamily="18" charset="0"/>
              </a:rPr>
              <a:t>Специфіка ринкового ціноутворення полягає в тому, що витрати на виробництво і збут продукції безпосередньо рівень ціни не визначають. Тому поряд із витратним методом використовуються інші методи ціноутворення.</a:t>
            </a:r>
          </a:p>
          <a:p>
            <a:endParaRPr lang="uk-UA" dirty="0"/>
          </a:p>
        </p:txBody>
      </p:sp>
      <p:pic>
        <p:nvPicPr>
          <p:cNvPr id="3" name="Рисунок 2">
            <a:extLst>
              <a:ext uri="{FF2B5EF4-FFF2-40B4-BE49-F238E27FC236}">
                <a16:creationId xmlns:a16="http://schemas.microsoft.com/office/drawing/2014/main" xmlns="" id="{DF2CD6F4-C346-2DD0-B258-72476C84E6D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4499" y="2389011"/>
            <a:ext cx="3119967" cy="2079978"/>
          </a:xfrm>
          <a:prstGeom prst="rect">
            <a:avLst/>
          </a:prstGeom>
        </p:spPr>
      </p:pic>
    </p:spTree>
    <p:extLst>
      <p:ext uri="{BB962C8B-B14F-4D97-AF65-F5344CB8AC3E}">
        <p14:creationId xmlns:p14="http://schemas.microsoft.com/office/powerpoint/2010/main" xmlns="" val="419644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07594" y="358839"/>
            <a:ext cx="6056630" cy="6054153"/>
          </a:xfrm>
        </p:spPr>
        <p:txBody>
          <a:bodyPr>
            <a:normAutofit fontScale="92500"/>
          </a:bodyPr>
          <a:lstStyle/>
          <a:p>
            <a:pPr marL="545465" marR="362585" algn="just">
              <a:lnSpc>
                <a:spcPct val="100000"/>
              </a:lnSpc>
              <a:spcAft>
                <a:spcPts val="0"/>
              </a:spcAft>
              <a:tabLst>
                <a:tab pos="1609090" algn="l"/>
                <a:tab pos="2072005" algn="l"/>
                <a:tab pos="2376805" algn="l"/>
                <a:tab pos="3367405" algn="l"/>
                <a:tab pos="3834130" algn="l"/>
                <a:tab pos="4467860" algn="l"/>
                <a:tab pos="4772660" algn="l"/>
                <a:tab pos="4998085" algn="l"/>
                <a:tab pos="6113780" algn="l"/>
                <a:tab pos="6290310" algn="l"/>
              </a:tabLst>
            </a:pPr>
            <a:r>
              <a:rPr lang="uk-UA" dirty="0">
                <a:solidFill>
                  <a:schemeClr val="tx1"/>
                </a:solidFill>
                <a:effectLst/>
                <a:latin typeface="Times New Roman" panose="02020603050405020304" pitchFamily="18" charset="0"/>
                <a:ea typeface="Times New Roman" panose="02020603050405020304" pitchFamily="18" charset="0"/>
              </a:rPr>
              <a:t>Рівень ціни</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на</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продукцію, крім</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витрат</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на</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її</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виробництво</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і</a:t>
            </a:r>
            <a:r>
              <a:rPr lang="uk-UA" dirty="0">
                <a:solidFill>
                  <a:schemeClr val="tx1"/>
                </a:solidFill>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збут, </a:t>
            </a:r>
            <a:r>
              <a:rPr lang="uk-UA" dirty="0">
                <a:solidFill>
                  <a:schemeClr val="tx1"/>
                </a:solidFill>
                <a:effectLst/>
                <a:latin typeface="Times New Roman" panose="02020603050405020304" pitchFamily="18" charset="0"/>
                <a:ea typeface="Times New Roman" panose="02020603050405020304" pitchFamily="18" charset="0"/>
              </a:rPr>
              <a:t>визначається низкою інших чинників, важливішими з яких</a:t>
            </a:r>
            <a:r>
              <a:rPr lang="uk-UA" spc="-5" dirty="0">
                <a:solidFill>
                  <a:schemeClr val="tx1"/>
                </a:solidFill>
                <a:effectLst/>
                <a:latin typeface="Times New Roman" panose="02020603050405020304" pitchFamily="18" charset="0"/>
                <a:ea typeface="Times New Roman" panose="02020603050405020304" pitchFamily="18" charset="0"/>
              </a:rPr>
              <a:t> </a:t>
            </a:r>
            <a:r>
              <a:rPr lang="uk-UA" spc="10" dirty="0">
                <a:solidFill>
                  <a:schemeClr val="tx1"/>
                </a:solidFill>
                <a:effectLst/>
                <a:latin typeface="Times New Roman" panose="02020603050405020304" pitchFamily="18" charset="0"/>
                <a:ea typeface="Times New Roman" panose="02020603050405020304" pitchFamily="18" charset="0"/>
              </a:rPr>
              <a:t>є:</a:t>
            </a:r>
            <a:endParaRPr lang="uk-UA"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00000"/>
              </a:lnSpc>
              <a:buSzPts val="1400"/>
              <a:buFont typeface="Wingdings" panose="05000000000000000000" pitchFamily="2" charset="2"/>
              <a:buChar char=""/>
              <a:tabLst>
                <a:tab pos="151828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державне регулювання</a:t>
            </a:r>
            <a:r>
              <a:rPr lang="uk-UA" spc="2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цін;</a:t>
            </a:r>
          </a:p>
          <a:p>
            <a:pPr marL="342900" lvl="0" indent="-342900" algn="just">
              <a:lnSpc>
                <a:spcPct val="100000"/>
              </a:lnSpc>
              <a:buSzPts val="1400"/>
              <a:buFont typeface="Wingdings" panose="05000000000000000000" pitchFamily="2" charset="2"/>
              <a:buChar char=""/>
              <a:tabLst>
                <a:tab pos="151828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конкуренція</a:t>
            </a:r>
            <a:r>
              <a:rPr lang="uk-UA"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виробників;</a:t>
            </a:r>
            <a:endParaRPr lang="uk-UA" dirty="0">
              <a:solidFill>
                <a:schemeClr val="tx1"/>
              </a:solidFill>
              <a:latin typeface="Times New Roman" panose="02020603050405020304" pitchFamily="18" charset="0"/>
              <a:ea typeface="Wingdings" panose="05000000000000000000" pitchFamily="2" charset="2"/>
              <a:cs typeface="Wingdings" panose="05000000000000000000" pitchFamily="2" charset="2"/>
            </a:endParaRPr>
          </a:p>
          <a:p>
            <a:pPr marL="342900" lvl="0" indent="-342900" algn="just">
              <a:lnSpc>
                <a:spcPct val="100000"/>
              </a:lnSpc>
              <a:buSzPts val="1400"/>
              <a:buFont typeface="Wingdings" panose="05000000000000000000" pitchFamily="2" charset="2"/>
              <a:buChar char=""/>
              <a:tabLst>
                <a:tab pos="151828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співвідношення попиту і</a:t>
            </a:r>
            <a:r>
              <a:rPr lang="uk-UA"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пропозиції;</a:t>
            </a:r>
          </a:p>
          <a:p>
            <a:pPr marL="342900" lvl="0" indent="-342900" algn="just">
              <a:lnSpc>
                <a:spcPct val="100000"/>
              </a:lnSpc>
              <a:buSzPts val="1400"/>
              <a:buFont typeface="Wingdings" panose="05000000000000000000" pitchFamily="2" charset="2"/>
              <a:buChar char=""/>
              <a:tabLst>
                <a:tab pos="151828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купівельна спроможність</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грошей;</a:t>
            </a:r>
          </a:p>
          <a:p>
            <a:pPr marL="342900" lvl="0" indent="-342900" algn="just">
              <a:lnSpc>
                <a:spcPct val="100000"/>
              </a:lnSpc>
              <a:buSzPts val="1400"/>
              <a:buFont typeface="Wingdings" panose="05000000000000000000" pitchFamily="2" charset="2"/>
              <a:buChar char=""/>
              <a:tabLst>
                <a:tab pos="1518285"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якість товару та</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ін.</a:t>
            </a:r>
          </a:p>
          <a:p>
            <a:pPr lvl="0" algn="just">
              <a:lnSpc>
                <a:spcPct val="100000"/>
              </a:lnSpc>
              <a:buSzPts val="1400"/>
              <a:tabLst>
                <a:tab pos="1518285" algn="l"/>
              </a:tabLst>
            </a:pPr>
            <a:r>
              <a:rPr lang="uk-UA" dirty="0">
                <a:solidFill>
                  <a:schemeClr val="tx1"/>
                </a:solidFill>
                <a:effectLst/>
                <a:latin typeface="Times New Roman" panose="02020603050405020304" pitchFamily="18" charset="0"/>
                <a:ea typeface="Times New Roman" panose="02020603050405020304" pitchFamily="18" charset="0"/>
              </a:rPr>
              <a:t>Усі вони є формують ринкову кон’юнктуру, яка визначає  загальні підходи до ціноутворення</a:t>
            </a:r>
            <a:r>
              <a:rPr lang="uk-UA" dirty="0">
                <a:solidFill>
                  <a:schemeClr val="tx1"/>
                </a:solidFill>
                <a:latin typeface="Times New Roman" panose="02020603050405020304" pitchFamily="18" charset="0"/>
                <a:ea typeface="Times New Roman" panose="02020603050405020304" pitchFamily="18" charset="0"/>
              </a:rPr>
              <a:t>.</a:t>
            </a:r>
          </a:p>
          <a:p>
            <a:pPr algn="just">
              <a:lnSpc>
                <a:spcPct val="100000"/>
              </a:lnSpc>
              <a:buSzPts val="1400"/>
              <a:tabLst>
                <a:tab pos="1518285" algn="l"/>
              </a:tabLst>
            </a:pPr>
            <a:r>
              <a:rPr lang="uk-UA" spc="-20" dirty="0">
                <a:solidFill>
                  <a:schemeClr val="tx1"/>
                </a:solidFill>
                <a:effectLst/>
                <a:latin typeface="Times New Roman" panose="02020603050405020304" pitchFamily="18" charset="0"/>
                <a:ea typeface="Times New Roman" panose="02020603050405020304" pitchFamily="18" charset="0"/>
              </a:rPr>
              <a:t>Ціноутворення </a:t>
            </a:r>
            <a:r>
              <a:rPr lang="uk-UA"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це процес обґрунтування, затвердження</a:t>
            </a:r>
            <a:r>
              <a:rPr lang="uk-UA" spc="-20" dirty="0">
                <a:solidFill>
                  <a:schemeClr val="tx1"/>
                </a:solidFill>
                <a:latin typeface="Times New Roman" panose="02020603050405020304" pitchFamily="18" charset="0"/>
                <a:ea typeface="Times New Roman" panose="02020603050405020304" pitchFamily="18" charset="0"/>
              </a:rPr>
              <a:t> </a:t>
            </a:r>
            <a:r>
              <a:rPr lang="uk-UA" spc="-50" dirty="0">
                <a:solidFill>
                  <a:schemeClr val="tx1"/>
                </a:solidFill>
                <a:effectLst/>
                <a:latin typeface="Times New Roman" panose="02020603050405020304" pitchFamily="18" charset="0"/>
                <a:ea typeface="Times New Roman" panose="02020603050405020304" pitchFamily="18" charset="0"/>
              </a:rPr>
              <a:t>та </a:t>
            </a:r>
            <a:r>
              <a:rPr lang="uk-UA" spc="-20" dirty="0">
                <a:solidFill>
                  <a:schemeClr val="tx1"/>
                </a:solidFill>
                <a:effectLst/>
                <a:latin typeface="Times New Roman" panose="02020603050405020304" pitchFamily="18" charset="0"/>
                <a:ea typeface="Times New Roman" panose="02020603050405020304" pitchFamily="18" charset="0"/>
              </a:rPr>
              <a:t>перегляду цін </a:t>
            </a:r>
            <a:r>
              <a:rPr lang="uk-UA" dirty="0">
                <a:solidFill>
                  <a:schemeClr val="tx1"/>
                </a:solidFill>
                <a:effectLst/>
                <a:latin typeface="Times New Roman" panose="02020603050405020304" pitchFamily="18" charset="0"/>
                <a:ea typeface="Times New Roman" panose="02020603050405020304" pitchFamily="18" charset="0"/>
              </a:rPr>
              <a:t>і </a:t>
            </a:r>
            <a:r>
              <a:rPr lang="uk-UA" spc="-20" dirty="0">
                <a:solidFill>
                  <a:schemeClr val="tx1"/>
                </a:solidFill>
                <a:effectLst/>
                <a:latin typeface="Times New Roman" panose="02020603050405020304" pitchFamily="18" charset="0"/>
                <a:ea typeface="Times New Roman" panose="02020603050405020304" pitchFamily="18" charset="0"/>
              </a:rPr>
              <a:t>тарифів, визначення їх рівня, співвідношення </a:t>
            </a:r>
            <a:r>
              <a:rPr lang="uk-UA" dirty="0">
                <a:solidFill>
                  <a:schemeClr val="tx1"/>
                </a:solidFill>
                <a:effectLst/>
                <a:latin typeface="Times New Roman" panose="02020603050405020304" pitchFamily="18" charset="0"/>
                <a:ea typeface="Times New Roman" panose="02020603050405020304" pitchFamily="18" charset="0"/>
              </a:rPr>
              <a:t>та</a:t>
            </a:r>
            <a:r>
              <a:rPr lang="uk-UA" spc="-255" dirty="0">
                <a:solidFill>
                  <a:schemeClr val="tx1"/>
                </a:solidFill>
                <a:effectLst/>
                <a:latin typeface="Times New Roman" panose="02020603050405020304" pitchFamily="18" charset="0"/>
                <a:ea typeface="Times New Roman" panose="02020603050405020304" pitchFamily="18" charset="0"/>
              </a:rPr>
              <a:t> </a:t>
            </a:r>
            <a:r>
              <a:rPr lang="uk-UA" spc="-15" dirty="0">
                <a:solidFill>
                  <a:schemeClr val="tx1"/>
                </a:solidFill>
                <a:effectLst/>
                <a:latin typeface="Times New Roman" panose="02020603050405020304" pitchFamily="18" charset="0"/>
                <a:ea typeface="Times New Roman" panose="02020603050405020304" pitchFamily="18" charset="0"/>
              </a:rPr>
              <a:t>структури</a:t>
            </a:r>
            <a:endParaRPr lang="uk-UA" dirty="0">
              <a:solidFill>
                <a:schemeClr val="tx1"/>
              </a:solidFill>
              <a:effectLst/>
              <a:latin typeface="Times New Roman" panose="02020603050405020304" pitchFamily="18" charset="0"/>
              <a:ea typeface="Times New Roman" panose="02020603050405020304" pitchFamily="18" charset="0"/>
            </a:endParaRPr>
          </a:p>
          <a:p>
            <a:pPr lvl="0" algn="just">
              <a:lnSpc>
                <a:spcPts val="1610"/>
              </a:lnSpc>
              <a:buSzPts val="1400"/>
              <a:tabLst>
                <a:tab pos="1518285" algn="l"/>
              </a:tabLst>
            </a:pPr>
            <a:endParaRPr lang="uk-UA" sz="1800" spc="-15" dirty="0">
              <a:solidFill>
                <a:schemeClr val="tx1"/>
              </a:solidFill>
              <a:latin typeface="Times New Roman" panose="02020603050405020304" pitchFamily="18" charset="0"/>
              <a:ea typeface="Wingdings" panose="05000000000000000000" pitchFamily="2" charset="2"/>
              <a:cs typeface="Wingdings" panose="05000000000000000000" pitchFamily="2" charset="2"/>
            </a:endParaRPr>
          </a:p>
        </p:txBody>
      </p:sp>
      <p:pic>
        <p:nvPicPr>
          <p:cNvPr id="3" name="Рисунок 2">
            <a:extLst>
              <a:ext uri="{FF2B5EF4-FFF2-40B4-BE49-F238E27FC236}">
                <a16:creationId xmlns:a16="http://schemas.microsoft.com/office/drawing/2014/main" xmlns="" id="{3CD58ADB-D373-6917-85A8-6976D39F52E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1506" y="2175933"/>
            <a:ext cx="4832900" cy="2718506"/>
          </a:xfrm>
          <a:prstGeom prst="rect">
            <a:avLst/>
          </a:prstGeom>
        </p:spPr>
      </p:pic>
    </p:spTree>
    <p:extLst>
      <p:ext uri="{BB962C8B-B14F-4D97-AF65-F5344CB8AC3E}">
        <p14:creationId xmlns:p14="http://schemas.microsoft.com/office/powerpoint/2010/main" xmlns="" val="3776823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7213600" cy="6858000"/>
          </a:xfrm>
        </p:spPr>
        <p:txBody>
          <a:bodyPr/>
          <a:lstStyle/>
          <a:p>
            <a:pPr marL="545465" marR="358775" algn="just">
              <a:spcBef>
                <a:spcPts val="1220"/>
              </a:spcBef>
              <a:spcAft>
                <a:spcPts val="0"/>
              </a:spcAft>
            </a:pPr>
            <a:r>
              <a:rPr lang="uk-UA" sz="2000" dirty="0">
                <a:solidFill>
                  <a:schemeClr val="tx1"/>
                </a:solidFill>
                <a:effectLst/>
                <a:latin typeface="Times New Roman" panose="02020603050405020304" pitchFamily="18" charset="0"/>
                <a:ea typeface="Times New Roman" panose="02020603050405020304" pitchFamily="18" charset="0"/>
              </a:rPr>
              <a:t>Залежно від того, яку мету переслідує підприємство чи фірма на ринку, розрізняють різні підходи до ціноутворення. Такими цілями діяльності підприємства по оптимізації ціни можуть бути:</a:t>
            </a:r>
          </a:p>
          <a:p>
            <a:pPr marL="742950" marR="358775" lvl="1" indent="-285750" algn="just">
              <a:spcBef>
                <a:spcPts val="15"/>
              </a:spcBef>
              <a:spcAft>
                <a:spcPts val="0"/>
              </a:spcAft>
              <a:buSzPts val="1400"/>
              <a:buFont typeface="Wingdings" panose="05000000000000000000" pitchFamily="2" charset="2"/>
              <a:buChar char=""/>
              <a:tabLst>
                <a:tab pos="1118870"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виживання </a:t>
            </a:r>
            <a:r>
              <a:rPr lang="uk-UA"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на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ринку як мету ставлять тоді, коли ринок досяг майже граничної ємності; для забезпечення життєздатності підприємства можуть встановлювати низькі ціни, сподіваючись на чутливість ринку до</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них;</a:t>
            </a:r>
          </a:p>
          <a:p>
            <a:pPr marL="742950" marR="360680" lvl="1" indent="-285750" algn="just">
              <a:spcAft>
                <a:spcPts val="0"/>
              </a:spcAft>
              <a:buSzPts val="1400"/>
              <a:buFont typeface="Wingdings" panose="05000000000000000000" pitchFamily="2" charset="2"/>
              <a:buChar char=""/>
              <a:tabLst>
                <a:tab pos="1118870"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максимізація прибутку; в цьому випадку зіставляються попит і витрати на виробництво з альтернативними цінами і вибирається та з них, яка забезпечить максимальний</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прибуток;</a:t>
            </a:r>
          </a:p>
          <a:p>
            <a:pPr marL="742950" marR="358775" lvl="1" indent="-285750" algn="just">
              <a:spcAft>
                <a:spcPts val="0"/>
              </a:spcAft>
              <a:buSzPts val="1400"/>
              <a:buFont typeface="Wingdings" panose="05000000000000000000" pitchFamily="2" charset="2"/>
              <a:buChar char=""/>
              <a:tabLst>
                <a:tab pos="1118870"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лідерство на ринку досягається шляхом зниження витрат і одержання високого і тривалого прибутку; встановлюються низькі ціни з метою збільшення частки підприємства на</a:t>
            </a:r>
            <a:r>
              <a:rPr lang="uk-UA"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ринку;</a:t>
            </a:r>
          </a:p>
          <a:p>
            <a:pPr marL="742950" marR="362585" lvl="1" indent="-285750" algn="just">
              <a:spcAft>
                <a:spcPts val="0"/>
              </a:spcAft>
              <a:buSzPts val="1400"/>
              <a:buFont typeface="Wingdings" panose="05000000000000000000" pitchFamily="2" charset="2"/>
              <a:buChar char=""/>
              <a:tabLst>
                <a:tab pos="1118870" algn="l"/>
              </a:tabLst>
            </a:pP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лідерство щодо якості товарів передбачає встановлення відносно високих цін, які повинні компенсувати високі витрати підприємства на науково-дослідні роботи і забезпечення</a:t>
            </a:r>
            <a:r>
              <a:rPr lang="uk-UA"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якості.</a:t>
            </a:r>
          </a:p>
          <a:p>
            <a:endParaRPr lang="uk-UA" dirty="0"/>
          </a:p>
        </p:txBody>
      </p:sp>
      <p:pic>
        <p:nvPicPr>
          <p:cNvPr id="3" name="Рисунок 2">
            <a:extLst>
              <a:ext uri="{FF2B5EF4-FFF2-40B4-BE49-F238E27FC236}">
                <a16:creationId xmlns:a16="http://schemas.microsoft.com/office/drawing/2014/main" xmlns="" id="{0DDE1071-C75E-CF1E-2704-DBCE3C7D21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2933" y="2020711"/>
            <a:ext cx="4224867" cy="2816578"/>
          </a:xfrm>
          <a:prstGeom prst="rect">
            <a:avLst/>
          </a:prstGeom>
        </p:spPr>
      </p:pic>
    </p:spTree>
    <p:extLst>
      <p:ext uri="{BB962C8B-B14F-4D97-AF65-F5344CB8AC3E}">
        <p14:creationId xmlns:p14="http://schemas.microsoft.com/office/powerpoint/2010/main" xmlns="" val="115637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0" y="0"/>
            <a:ext cx="12192000" cy="6858000"/>
          </a:xfrm>
        </p:spPr>
        <p:txBody>
          <a:bodyPr>
            <a:noAutofit/>
          </a:bodyPr>
          <a:lstStyle/>
          <a:p>
            <a:pPr algn="just">
              <a:lnSpc>
                <a:spcPct val="100000"/>
              </a:lnSpc>
            </a:pPr>
            <a:r>
              <a:rPr lang="uk-UA" sz="2200" dirty="0">
                <a:solidFill>
                  <a:schemeClr val="tx1"/>
                </a:solidFill>
                <a:effectLst/>
                <a:latin typeface="Times New Roman" panose="02020603050405020304" pitchFamily="18" charset="0"/>
                <a:ea typeface="Times New Roman" panose="02020603050405020304" pitchFamily="18" charset="0"/>
              </a:rPr>
              <a:t>Враховуючи перелічені чинники впливу на рівень цін, обрану підприємством ринкову стратегію, з метою встановлення оптимального рівня цін використовуються такі методи ціноутворення:</a:t>
            </a: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Метод</a:t>
            </a:r>
            <a:r>
              <a:rPr lang="uk-UA" sz="2200" spc="21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«витрати</a:t>
            </a:r>
            <a:r>
              <a:rPr lang="uk-UA" sz="2200" spc="20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a:t>
            </a:r>
            <a:r>
              <a:rPr lang="uk-UA" sz="2200" spc="20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прибуток»</a:t>
            </a: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Отримання цільової норми прибутку </a:t>
            </a:r>
            <a:endParaRPr lang="uk-UA" sz="2200" dirty="0">
              <a:solidFill>
                <a:schemeClr val="tx1"/>
              </a:solidFill>
              <a:latin typeface="Times New Roman" panose="02020603050405020304" pitchFamily="18" charset="0"/>
              <a:ea typeface="Times New Roman" panose="02020603050405020304" pitchFamily="18" charset="0"/>
            </a:endParaRP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Оцінка споживчої вартості </a:t>
            </a: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Пропорційне ціноутворення </a:t>
            </a:r>
            <a:endParaRPr lang="uk-UA" sz="2200" dirty="0">
              <a:solidFill>
                <a:schemeClr val="tx1"/>
              </a:solidFill>
              <a:latin typeface="Times New Roman" panose="02020603050405020304" pitchFamily="18" charset="0"/>
              <a:ea typeface="Times New Roman" panose="02020603050405020304" pitchFamily="18" charset="0"/>
            </a:endParaRP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Метод «очікуваного прибутку» </a:t>
            </a:r>
          </a:p>
          <a:p>
            <a:pPr marL="457200" indent="-457200" algn="just">
              <a:lnSpc>
                <a:spcPct val="100000"/>
              </a:lnSpc>
              <a:buFont typeface="+mj-lt"/>
              <a:buAutoNum type="arabicPeriod"/>
            </a:pPr>
            <a:r>
              <a:rPr lang="uk-UA" sz="2200" dirty="0">
                <a:solidFill>
                  <a:schemeClr val="tx1"/>
                </a:solidFill>
                <a:effectLst/>
                <a:latin typeface="Times New Roman" panose="02020603050405020304" pitchFamily="18" charset="0"/>
                <a:ea typeface="Times New Roman" panose="02020603050405020304" pitchFamily="18" charset="0"/>
              </a:rPr>
              <a:t>Метод швидкого повернення витрат</a:t>
            </a:r>
          </a:p>
          <a:p>
            <a:pPr marL="993140" algn="just">
              <a:lnSpc>
                <a:spcPct val="100000"/>
              </a:lnSpc>
              <a:spcBef>
                <a:spcPts val="5"/>
              </a:spcBef>
              <a:spcAft>
                <a:spcPts val="0"/>
              </a:spcAft>
            </a:pPr>
            <a:r>
              <a:rPr lang="uk-UA" sz="2200" dirty="0">
                <a:solidFill>
                  <a:schemeClr val="tx1"/>
                </a:solidFill>
                <a:effectLst/>
                <a:latin typeface="Times New Roman" panose="02020603050405020304" pitchFamily="18" charset="0"/>
                <a:ea typeface="Times New Roman" panose="02020603050405020304" pitchFamily="18" charset="0"/>
              </a:rPr>
              <a:t>У середині системи цін можна виділити такі типи модифікованих цін: ціни зі знижками, ціни стимулювання покупок, пільгові ціни та ін.</a:t>
            </a:r>
          </a:p>
          <a:p>
            <a:pPr marL="545465" marR="362585" algn="just">
              <a:lnSpc>
                <a:spcPct val="100000"/>
              </a:lnSpc>
              <a:spcAft>
                <a:spcPts val="0"/>
              </a:spcAft>
            </a:pPr>
            <a:r>
              <a:rPr lang="uk-UA" sz="2200" dirty="0">
                <a:solidFill>
                  <a:schemeClr val="tx1"/>
                </a:solidFill>
                <a:effectLst/>
                <a:latin typeface="Times New Roman" panose="02020603050405020304" pitchFamily="18" charset="0"/>
                <a:ea typeface="Times New Roman" panose="02020603050405020304" pitchFamily="18" charset="0"/>
              </a:rPr>
              <a:t>Ринкові умови господарювання вимагають впорядкування системи ціноутворення. Вона повинна відповідати законам ринкової економіки.</a:t>
            </a:r>
          </a:p>
          <a:p>
            <a:pPr marL="545465" marR="358775" algn="just">
              <a:lnSpc>
                <a:spcPct val="100000"/>
              </a:lnSpc>
              <a:spcAft>
                <a:spcPts val="0"/>
              </a:spcAft>
            </a:pPr>
            <a:r>
              <a:rPr lang="uk-UA" sz="2200" dirty="0">
                <a:solidFill>
                  <a:schemeClr val="tx1"/>
                </a:solidFill>
                <a:effectLst/>
                <a:latin typeface="Times New Roman" panose="02020603050405020304" pitchFamily="18" charset="0"/>
                <a:ea typeface="Times New Roman" panose="02020603050405020304" pitchFamily="18" charset="0"/>
              </a:rPr>
              <a:t>Стратегія ціноутворення в умовах ринку ґрунтується на трьох факторах - витратах, попиті та конкуренції. Підприємства в цих умовах мають широкі можливості у формуванні цін на товари, послуги. Проте держава повинна ефективними методами регулювати процеси ціноутворення. </a:t>
            </a:r>
            <a:endParaRPr lang="uk-UA" sz="2200" dirty="0">
              <a:solidFill>
                <a:schemeClr val="tx1"/>
              </a:solidFill>
            </a:endParaRPr>
          </a:p>
        </p:txBody>
      </p:sp>
    </p:spTree>
    <p:extLst>
      <p:ext uri="{BB962C8B-B14F-4D97-AF65-F5344CB8AC3E}">
        <p14:creationId xmlns:p14="http://schemas.microsoft.com/office/powerpoint/2010/main" xmlns="" val="427870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9370" y="0"/>
            <a:ext cx="8167652" cy="6858000"/>
          </a:xfrm>
        </p:spPr>
        <p:txBody>
          <a:bodyPr>
            <a:normAutofit fontScale="85000" lnSpcReduction="20000"/>
          </a:bodyPr>
          <a:lstStyle/>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Операційні (поточні) витрати підприємства:</a:t>
            </a:r>
          </a:p>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напрям витрат:</a:t>
            </a:r>
          </a:p>
          <a:p>
            <a:pPr marL="342900" lvl="0" indent="-342900" algn="just">
              <a:lnSpc>
                <a:spcPct val="120000"/>
              </a:lnSpc>
              <a:spcBef>
                <a:spcPts val="315"/>
              </a:spcBef>
              <a:spcAft>
                <a:spcPts val="0"/>
              </a:spcAft>
              <a:buSzPts val="1200"/>
              <a:buFont typeface="Symbol" panose="05050102010706020507" pitchFamily="18" charset="2"/>
              <a:buChar char=""/>
              <a:tabLst>
                <a:tab pos="205740" algn="l"/>
              </a:tabLst>
            </a:pP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витрати на</a:t>
            </a:r>
            <a:r>
              <a:rPr lang="uk-UA" spc="-40"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 </a:t>
            </a: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виробництво</a:t>
            </a:r>
          </a:p>
          <a:p>
            <a:pPr marL="342900" lvl="0" indent="-342900" algn="just">
              <a:lnSpc>
                <a:spcPct val="120000"/>
              </a:lnSpc>
              <a:spcBef>
                <a:spcPts val="20"/>
              </a:spcBef>
              <a:spcAft>
                <a:spcPts val="0"/>
              </a:spcAft>
              <a:buSzPts val="1200"/>
              <a:buFont typeface="Symbol" panose="05050102010706020507" pitchFamily="18" charset="2"/>
              <a:buChar char=""/>
              <a:tabLst>
                <a:tab pos="205740" algn="l"/>
              </a:tabLst>
            </a:pP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адміністративні</a:t>
            </a:r>
            <a:r>
              <a:rPr lang="uk-UA" spc="-30"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 </a:t>
            </a: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витрати</a:t>
            </a:r>
          </a:p>
          <a:p>
            <a:pPr marL="342900" lvl="0" indent="-342900" algn="just">
              <a:lnSpc>
                <a:spcPct val="120000"/>
              </a:lnSpc>
              <a:spcBef>
                <a:spcPts val="20"/>
              </a:spcBef>
              <a:spcAft>
                <a:spcPts val="0"/>
              </a:spcAft>
              <a:buSzPts val="1200"/>
              <a:buFont typeface="Symbol" panose="05050102010706020507" pitchFamily="18" charset="2"/>
              <a:buChar char=""/>
              <a:tabLst>
                <a:tab pos="205740" algn="l"/>
              </a:tabLst>
            </a:pP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витрати на</a:t>
            </a:r>
            <a:r>
              <a:rPr lang="uk-UA" spc="5"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 </a:t>
            </a:r>
            <a:r>
              <a:rPr lang="uk-UA" spc="-15"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збут</a:t>
            </a:r>
            <a:endPar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endParaRPr>
          </a:p>
          <a:p>
            <a:pPr marL="342900" lvl="0" indent="-342900" algn="just">
              <a:lnSpc>
                <a:spcPct val="120000"/>
              </a:lnSpc>
              <a:spcBef>
                <a:spcPts val="15"/>
              </a:spcBef>
              <a:spcAft>
                <a:spcPts val="0"/>
              </a:spcAft>
              <a:buSzPts val="1200"/>
              <a:buFont typeface="Symbol" panose="05050102010706020507" pitchFamily="18" charset="2"/>
              <a:buChar char=""/>
              <a:tabLst>
                <a:tab pos="205740" algn="l"/>
              </a:tabLst>
            </a:pP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інші операційні</a:t>
            </a:r>
            <a:r>
              <a:rPr lang="uk-UA" spc="-85"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 </a:t>
            </a:r>
            <a:r>
              <a:rPr lang="uk-UA" dirty="0">
                <a:solidFill>
                  <a:schemeClr val="tx1"/>
                </a:solidFill>
                <a:effectLst/>
                <a:latin typeface="Times New Roman" panose="02020603050405020304" pitchFamily="18" charset="0"/>
                <a:ea typeface="Symbol" panose="05050102010706020507" pitchFamily="18" charset="2"/>
                <a:cs typeface="Times New Roman" panose="02020603050405020304" pitchFamily="18" charset="0"/>
              </a:rPr>
              <a:t>витрати</a:t>
            </a:r>
          </a:p>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ступінь однорідності:</a:t>
            </a:r>
          </a:p>
          <a:p>
            <a:pPr marL="342900" indent="-34290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прості (</a:t>
            </a:r>
            <a:r>
              <a:rPr lang="uk-UA"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одноелементні</a:t>
            </a: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комплексні</a:t>
            </a:r>
          </a:p>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спосіб віднесення на окремі види продукції:</a:t>
            </a:r>
          </a:p>
          <a:p>
            <a:pPr marL="342900" lvl="0" indent="-342900" algn="just">
              <a:lnSpc>
                <a:spcPct val="120000"/>
              </a:lnSpc>
              <a:spcBef>
                <a:spcPts val="305"/>
              </a:spcBef>
              <a:spcAft>
                <a:spcPts val="0"/>
              </a:spcAft>
              <a:buSzPts val="1200"/>
              <a:buFont typeface="Wingdings" panose="05000000000000000000" pitchFamily="2" charset="2"/>
              <a:buChar char=""/>
              <a:tabLst>
                <a:tab pos="318770" algn="l"/>
              </a:tabLst>
            </a:pP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прямі</a:t>
            </a:r>
          </a:p>
          <a:p>
            <a:pPr marL="342900" lvl="0" indent="-342900" algn="just">
              <a:lnSpc>
                <a:spcPct val="120000"/>
              </a:lnSpc>
              <a:spcBef>
                <a:spcPts val="40"/>
              </a:spcBef>
              <a:spcAft>
                <a:spcPts val="0"/>
              </a:spcAft>
              <a:buSzPts val="1200"/>
              <a:buFont typeface="Wingdings" panose="05000000000000000000" pitchFamily="2" charset="2"/>
              <a:buChar char=""/>
              <a:tabLst>
                <a:tab pos="318770" algn="l"/>
              </a:tabLst>
            </a:pP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непрямі</a:t>
            </a:r>
          </a:p>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зв’язок з обсягом виробництва:</a:t>
            </a:r>
          </a:p>
          <a:p>
            <a:pPr marL="342900" lvl="0" indent="-342900" algn="just">
              <a:lnSpc>
                <a:spcPct val="120000"/>
              </a:lnSpc>
              <a:spcBef>
                <a:spcPts val="330"/>
              </a:spcBef>
              <a:spcAft>
                <a:spcPts val="0"/>
              </a:spcAft>
              <a:buSzPts val="1200"/>
              <a:buFont typeface="Wingdings" panose="05000000000000000000" pitchFamily="2" charset="2"/>
              <a:buChar char=""/>
              <a:tabLst>
                <a:tab pos="205740" algn="l"/>
              </a:tabLst>
            </a:pP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постійні</a:t>
            </a:r>
          </a:p>
          <a:p>
            <a:pPr marL="342900" lvl="0" indent="-342900" algn="just">
              <a:lnSpc>
                <a:spcPct val="120000"/>
              </a:lnSpc>
              <a:spcBef>
                <a:spcPts val="15"/>
              </a:spcBef>
              <a:spcAft>
                <a:spcPts val="0"/>
              </a:spcAft>
              <a:buSzPts val="1200"/>
              <a:buFont typeface="Wingdings" panose="05000000000000000000" pitchFamily="2" charset="2"/>
              <a:buChar char=""/>
              <a:tabLst>
                <a:tab pos="205740" algn="l"/>
              </a:tabLst>
            </a:pP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змінні</a:t>
            </a:r>
          </a:p>
          <a:p>
            <a:pPr algn="just">
              <a:lnSpc>
                <a:spcPct val="120000"/>
              </a:lnSpc>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економічний зміст та місце виникнення:</a:t>
            </a:r>
          </a:p>
          <a:p>
            <a:pPr marL="342900" indent="-34290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елементи</a:t>
            </a:r>
            <a:r>
              <a:rPr lang="uk-UA" spc="15"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 </a:t>
            </a:r>
            <a:r>
              <a:rPr lang="uk-UA" dirty="0">
                <a:solidFill>
                  <a:schemeClr val="tx1"/>
                </a:solidFill>
                <a:effectLst/>
                <a:latin typeface="Times New Roman" panose="02020603050405020304" pitchFamily="18" charset="0"/>
                <a:ea typeface="Wingdings" panose="05000000000000000000" pitchFamily="2" charset="2"/>
                <a:cs typeface="Times New Roman" panose="02020603050405020304" pitchFamily="18" charset="0"/>
              </a:rPr>
              <a:t>витрат</a:t>
            </a:r>
          </a:p>
          <a:p>
            <a:pPr marL="285750" indent="-28575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uk-UA"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витрат</a:t>
            </a:r>
            <a:endParaRPr lang="uk-UA" sz="32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E0AC6CE0-5117-A81B-F9BB-6715689272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47465" y="2320760"/>
            <a:ext cx="3324719" cy="2216479"/>
          </a:xfrm>
          <a:prstGeom prst="rect">
            <a:avLst/>
          </a:prstGeom>
        </p:spPr>
      </p:pic>
    </p:spTree>
    <p:extLst>
      <p:ext uri="{BB962C8B-B14F-4D97-AF65-F5344CB8AC3E}">
        <p14:creationId xmlns:p14="http://schemas.microsoft.com/office/powerpoint/2010/main" xmlns="" val="366404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26970" y="142730"/>
            <a:ext cx="7357562" cy="6572539"/>
          </a:xfrm>
        </p:spPr>
        <p:txBody>
          <a:bodyPr>
            <a:normAutofit fontScale="92500" lnSpcReduction="10000"/>
          </a:bodyPr>
          <a:lstStyle/>
          <a:p>
            <a:pPr algn="just"/>
            <a:r>
              <a:rPr lang="uk-UA" sz="2200" dirty="0">
                <a:solidFill>
                  <a:schemeClr val="tx1"/>
                </a:solidFill>
                <a:effectLst/>
                <a:latin typeface="Times New Roman" panose="02020603050405020304" pitchFamily="18" charset="0"/>
                <a:ea typeface="Times New Roman" panose="02020603050405020304" pitchFamily="18" charset="0"/>
              </a:rPr>
              <a:t>За економічними елементами витрати формуються відповідно до їх економічного змісту. Вони є однаковими для всіх галузей і на їх основі складається кошторис витрат на виробництво.</a:t>
            </a:r>
          </a:p>
          <a:p>
            <a:pPr marL="1002665" algn="just">
              <a:lnSpc>
                <a:spcPts val="1550"/>
              </a:lnSpc>
              <a:spcBef>
                <a:spcPts val="735"/>
              </a:spcBef>
              <a:spcAft>
                <a:spcPts val="0"/>
              </a:spcAft>
            </a:pPr>
            <a:r>
              <a:rPr lang="uk-UA" sz="2200" dirty="0">
                <a:solidFill>
                  <a:schemeClr val="tx1"/>
                </a:solidFill>
                <a:effectLst/>
                <a:latin typeface="Times New Roman" panose="02020603050405020304" pitchFamily="18" charset="0"/>
                <a:ea typeface="Times New Roman" panose="02020603050405020304" pitchFamily="18" charset="0"/>
              </a:rPr>
              <a:t>Елементи витрат на виробництво включають:</a:t>
            </a:r>
          </a:p>
          <a:p>
            <a:pPr marL="342900" marR="363855" lvl="0" indent="-342900" algn="just">
              <a:lnSpc>
                <a:spcPct val="91000"/>
              </a:lnSpc>
              <a:spcBef>
                <a:spcPts val="45"/>
              </a:spcBef>
              <a:spcAft>
                <a:spcPts val="0"/>
              </a:spcAft>
              <a:buSzPts val="1400"/>
              <a:buFont typeface="Times New Roman" panose="02020603050405020304" pitchFamily="18" charset="0"/>
              <a:buAutoNum type="arabicPeriod"/>
              <a:tabLst>
                <a:tab pos="774700" algn="l"/>
              </a:tabLst>
            </a:pPr>
            <a:r>
              <a:rPr lang="uk-UA" sz="2200" dirty="0">
                <a:solidFill>
                  <a:schemeClr val="tx1"/>
                </a:solidFill>
                <a:effectLst/>
                <a:latin typeface="Times New Roman" panose="02020603050405020304" pitchFamily="18" charset="0"/>
                <a:ea typeface="Times New Roman" panose="02020603050405020304" pitchFamily="18" charset="0"/>
              </a:rPr>
              <a:t>Матеріальні витрати (сировина, матеріали, комплектуючі, напівфабрикати, паливо, енергія, тара); віднімається вартість повернутих</a:t>
            </a:r>
            <a:r>
              <a:rPr lang="uk-UA" sz="2200" spc="-35"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відходів.</a:t>
            </a:r>
          </a:p>
          <a:p>
            <a:pPr marL="342900" marR="361950" lvl="0" indent="-342900" algn="just">
              <a:lnSpc>
                <a:spcPct val="91000"/>
              </a:lnSpc>
              <a:spcAft>
                <a:spcPts val="0"/>
              </a:spcAft>
              <a:buSzPts val="1400"/>
              <a:buFont typeface="Times New Roman" panose="02020603050405020304" pitchFamily="18" charset="0"/>
              <a:buAutoNum type="arabicPeriod"/>
              <a:tabLst>
                <a:tab pos="774700" algn="l"/>
              </a:tabLst>
            </a:pPr>
            <a:r>
              <a:rPr lang="uk-UA" sz="2200" dirty="0">
                <a:solidFill>
                  <a:schemeClr val="tx1"/>
                </a:solidFill>
                <a:effectLst/>
                <a:latin typeface="Times New Roman" panose="02020603050405020304" pitchFamily="18" charset="0"/>
                <a:ea typeface="Times New Roman" panose="02020603050405020304" pitchFamily="18" charset="0"/>
              </a:rPr>
              <a:t>Оплата праці (всі форми основної заробітної плати штатного і позаштатного виробничого персоналу</a:t>
            </a:r>
            <a:r>
              <a:rPr lang="uk-UA" sz="2200" spc="-1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підприємства).</a:t>
            </a:r>
          </a:p>
          <a:p>
            <a:pPr marL="342900" marR="361950" lvl="0" indent="-342900" algn="just">
              <a:lnSpc>
                <a:spcPct val="91000"/>
              </a:lnSpc>
              <a:spcAft>
                <a:spcPts val="0"/>
              </a:spcAft>
              <a:buSzPts val="1400"/>
              <a:buFont typeface="Times New Roman" panose="02020603050405020304" pitchFamily="18" charset="0"/>
              <a:buAutoNum type="arabicPeriod"/>
              <a:tabLst>
                <a:tab pos="774700" algn="l"/>
              </a:tabLst>
            </a:pPr>
            <a:r>
              <a:rPr lang="uk-UA" sz="2200" dirty="0">
                <a:solidFill>
                  <a:schemeClr val="tx1"/>
                </a:solidFill>
                <a:effectLst/>
                <a:latin typeface="Times New Roman" panose="02020603050405020304" pitchFamily="18" charset="0"/>
                <a:ea typeface="Times New Roman" panose="02020603050405020304" pitchFamily="18" charset="0"/>
              </a:rPr>
              <a:t>Єдиний соціальний внесок (включаються відрахування до Пенсійного фонду на пенсійне забезпечення, до фондів страхування на випадок безробіття, тимчасової втрати працездатності, від нещасних випадків на виробництві; розмір нарахувань встановлюється у відсотках від витрат на оплату</a:t>
            </a:r>
            <a:r>
              <a:rPr lang="uk-UA" sz="2200" spc="2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праці).</a:t>
            </a:r>
          </a:p>
          <a:p>
            <a:pPr marL="342900" marR="361315" lvl="0" indent="-342900" algn="just">
              <a:lnSpc>
                <a:spcPct val="91000"/>
              </a:lnSpc>
              <a:spcAft>
                <a:spcPts val="0"/>
              </a:spcAft>
              <a:buSzPts val="1400"/>
              <a:buFont typeface="Times New Roman" panose="02020603050405020304" pitchFamily="18" charset="0"/>
              <a:buAutoNum type="arabicPeriod"/>
              <a:tabLst>
                <a:tab pos="774700" algn="l"/>
              </a:tabLst>
            </a:pPr>
            <a:r>
              <a:rPr lang="uk-UA" sz="2200" dirty="0">
                <a:solidFill>
                  <a:schemeClr val="tx1"/>
                </a:solidFill>
                <a:effectLst/>
                <a:latin typeface="Times New Roman" panose="02020603050405020304" pitchFamily="18" charset="0"/>
                <a:ea typeface="Times New Roman" panose="02020603050405020304" pitchFamily="18" charset="0"/>
              </a:rPr>
              <a:t>Амортизація основних, фондів (амортизаційні відрахування </a:t>
            </a:r>
            <a:r>
              <a:rPr lang="uk-UA" sz="2200" spc="15" dirty="0">
                <a:solidFill>
                  <a:schemeClr val="tx1"/>
                </a:solidFill>
                <a:effectLst/>
                <a:latin typeface="Times New Roman" panose="02020603050405020304" pitchFamily="18" charset="0"/>
                <a:ea typeface="Times New Roman" panose="02020603050405020304" pitchFamily="18" charset="0"/>
              </a:rPr>
              <a:t>за </a:t>
            </a:r>
            <a:r>
              <a:rPr lang="uk-UA" sz="2200" dirty="0">
                <a:solidFill>
                  <a:schemeClr val="tx1"/>
                </a:solidFill>
                <a:effectLst/>
                <a:latin typeface="Times New Roman" panose="02020603050405020304" pitchFamily="18" charset="0"/>
                <a:ea typeface="Times New Roman" panose="02020603050405020304" pitchFamily="18" charset="0"/>
              </a:rPr>
              <a:t>встановленими нормами від їх вартості, інших необоротних матеріальних активів та нематеріальних</a:t>
            </a:r>
            <a:r>
              <a:rPr lang="uk-UA" sz="2200" spc="1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активів).</a:t>
            </a:r>
          </a:p>
          <a:p>
            <a:pPr marL="342900" lvl="0" indent="-342900" algn="just">
              <a:lnSpc>
                <a:spcPct val="91000"/>
              </a:lnSpc>
              <a:spcAft>
                <a:spcPts val="0"/>
              </a:spcAft>
              <a:buSzPts val="1400"/>
              <a:buFont typeface="Times New Roman" panose="02020603050405020304" pitchFamily="18" charset="0"/>
              <a:buAutoNum type="arabicPeriod"/>
              <a:tabLst>
                <a:tab pos="774700" algn="l"/>
              </a:tabLst>
            </a:pPr>
            <a:r>
              <a:rPr lang="uk-UA" sz="2200" dirty="0">
                <a:solidFill>
                  <a:schemeClr val="tx1"/>
                </a:solidFill>
                <a:effectLst/>
                <a:latin typeface="Times New Roman" panose="02020603050405020304" pitchFamily="18" charset="0"/>
                <a:ea typeface="Times New Roman" panose="02020603050405020304" pitchFamily="18" charset="0"/>
              </a:rPr>
              <a:t>Інші операційні витрати (вартість робіт, послуг сторонніх підприємств, сума податків, зборів, крім податків на прибуток, втрати </a:t>
            </a:r>
            <a:r>
              <a:rPr lang="uk-UA" sz="2200" spc="10" dirty="0">
                <a:solidFill>
                  <a:schemeClr val="tx1"/>
                </a:solidFill>
                <a:effectLst/>
                <a:latin typeface="Times New Roman" panose="02020603050405020304" pitchFamily="18" charset="0"/>
                <a:ea typeface="Times New Roman" panose="02020603050405020304" pitchFamily="18" charset="0"/>
              </a:rPr>
              <a:t>від </a:t>
            </a:r>
            <a:r>
              <a:rPr lang="uk-UA" sz="2200" dirty="0">
                <a:solidFill>
                  <a:schemeClr val="tx1"/>
                </a:solidFill>
                <a:effectLst/>
                <a:latin typeface="Times New Roman" panose="02020603050405020304" pitchFamily="18" charset="0"/>
                <a:ea typeface="Times New Roman" panose="02020603050405020304" pitchFamily="18" charset="0"/>
              </a:rPr>
              <a:t>курсових різниць, знецінення запасів, псування цінностей, сума фінансових санкцій</a:t>
            </a:r>
            <a:r>
              <a:rPr lang="uk-UA" sz="2200" spc="3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тощо).</a:t>
            </a:r>
          </a:p>
          <a:p>
            <a:endParaRPr lang="uk-UA" dirty="0"/>
          </a:p>
        </p:txBody>
      </p:sp>
      <p:pic>
        <p:nvPicPr>
          <p:cNvPr id="3" name="Рисунок 2">
            <a:extLst>
              <a:ext uri="{FF2B5EF4-FFF2-40B4-BE49-F238E27FC236}">
                <a16:creationId xmlns:a16="http://schemas.microsoft.com/office/drawing/2014/main" xmlns="" id="{902ADD6A-EE5B-9E2D-EB26-553945A12E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5634" y="256822"/>
            <a:ext cx="2590586" cy="1733550"/>
          </a:xfrm>
          <a:prstGeom prst="rect">
            <a:avLst/>
          </a:prstGeom>
        </p:spPr>
      </p:pic>
      <p:pic>
        <p:nvPicPr>
          <p:cNvPr id="6" name="Рисунок 5">
            <a:extLst>
              <a:ext uri="{FF2B5EF4-FFF2-40B4-BE49-F238E27FC236}">
                <a16:creationId xmlns:a16="http://schemas.microsoft.com/office/drawing/2014/main" xmlns="" id="{CB38CF63-2472-7B62-B7A0-F1F13563EA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5632" y="4630585"/>
            <a:ext cx="2590587" cy="1708286"/>
          </a:xfrm>
          <a:prstGeom prst="rect">
            <a:avLst/>
          </a:prstGeom>
        </p:spPr>
      </p:pic>
      <p:pic>
        <p:nvPicPr>
          <p:cNvPr id="8" name="Рисунок 7">
            <a:extLst>
              <a:ext uri="{FF2B5EF4-FFF2-40B4-BE49-F238E27FC236}">
                <a16:creationId xmlns:a16="http://schemas.microsoft.com/office/drawing/2014/main" xmlns="" id="{6EBF162B-D586-690B-C3FB-2D82653B117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5633" y="2326376"/>
            <a:ext cx="2590587" cy="1942941"/>
          </a:xfrm>
          <a:prstGeom prst="rect">
            <a:avLst/>
          </a:prstGeom>
        </p:spPr>
      </p:pic>
    </p:spTree>
    <p:extLst>
      <p:ext uri="{BB962C8B-B14F-4D97-AF65-F5344CB8AC3E}">
        <p14:creationId xmlns:p14="http://schemas.microsoft.com/office/powerpoint/2010/main" xmlns="" val="376970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205994" y="189506"/>
            <a:ext cx="8023605" cy="6054153"/>
          </a:xfrm>
        </p:spPr>
        <p:txBody>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Статті витрат - це витрати, які відрізняються між собою функціональною роллю у виробничому процесі та місцем виникнення. За статтями витрат формується собівартість одиниці продукції, тобто її калькуляція.</a:t>
            </a:r>
          </a:p>
          <a:p>
            <a:pPr marL="545465" marR="357505" algn="just">
              <a:spcAft>
                <a:spcPts val="0"/>
              </a:spcAft>
              <a:tabLst>
                <a:tab pos="2063115" algn="l"/>
                <a:tab pos="2270125" algn="l"/>
                <a:tab pos="3553460" algn="l"/>
                <a:tab pos="4620260" algn="l"/>
                <a:tab pos="5967730" algn="l"/>
                <a:tab pos="6583680" algn="l"/>
              </a:tabLst>
            </a:pPr>
            <a:r>
              <a:rPr lang="uk-UA" sz="2000" spc="-25" dirty="0">
                <a:solidFill>
                  <a:schemeClr val="tx1"/>
                </a:solidFill>
                <a:effectLst/>
                <a:latin typeface="Times New Roman" panose="02020603050405020304" pitchFamily="18" charset="0"/>
                <a:ea typeface="Times New Roman" panose="02020603050405020304" pitchFamily="18" charset="0"/>
              </a:rPr>
              <a:t>Згідно </a:t>
            </a:r>
            <a:r>
              <a:rPr lang="uk-UA" sz="2000" dirty="0">
                <a:solidFill>
                  <a:schemeClr val="tx1"/>
                </a:solidFill>
                <a:effectLst/>
                <a:latin typeface="Times New Roman" panose="02020603050405020304" pitchFamily="18" charset="0"/>
                <a:ea typeface="Times New Roman" panose="02020603050405020304" pitchFamily="18" charset="0"/>
              </a:rPr>
              <a:t>з</a:t>
            </a:r>
            <a:r>
              <a:rPr lang="uk-UA" sz="2000" dirty="0">
                <a:solidFill>
                  <a:schemeClr val="tx1"/>
                </a:solidFill>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Національними </a:t>
            </a:r>
            <a:r>
              <a:rPr lang="uk-UA" sz="2000" spc="-15" dirty="0">
                <a:solidFill>
                  <a:schemeClr val="tx1"/>
                </a:solidFill>
                <a:effectLst/>
                <a:latin typeface="Times New Roman" panose="02020603050405020304" pitchFamily="18" charset="0"/>
                <a:ea typeface="Times New Roman" panose="02020603050405020304" pitchFamily="18" charset="0"/>
              </a:rPr>
              <a:t>стандартами</a:t>
            </a:r>
            <a:r>
              <a:rPr lang="uk-UA" sz="2000" spc="-15" dirty="0">
                <a:solidFill>
                  <a:schemeClr val="tx1"/>
                </a:solidFill>
                <a:latin typeface="Times New Roman" panose="02020603050405020304" pitchFamily="18" charset="0"/>
                <a:ea typeface="Times New Roman" panose="02020603050405020304" pitchFamily="18" charset="0"/>
              </a:rPr>
              <a:t> </a:t>
            </a:r>
            <a:r>
              <a:rPr lang="uk-UA" sz="2000" spc="-20" dirty="0">
                <a:solidFill>
                  <a:schemeClr val="tx1"/>
                </a:solidFill>
                <a:effectLst/>
                <a:latin typeface="Times New Roman" panose="02020603050405020304" pitchFamily="18" charset="0"/>
                <a:ea typeface="Times New Roman" panose="02020603050405020304" pitchFamily="18" charset="0"/>
              </a:rPr>
              <a:t>бухгалтерського</a:t>
            </a:r>
            <a:r>
              <a:rPr lang="uk-UA" sz="2000" spc="-20" dirty="0">
                <a:solidFill>
                  <a:schemeClr val="tx1"/>
                </a:solidFill>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обліку</a:t>
            </a:r>
            <a:r>
              <a:rPr lang="uk-UA" sz="2000" spc="-15" dirty="0">
                <a:solidFill>
                  <a:schemeClr val="tx1"/>
                </a:solidFill>
                <a:latin typeface="Times New Roman" panose="02020603050405020304" pitchFamily="18" charset="0"/>
                <a:ea typeface="Times New Roman" panose="02020603050405020304" pitchFamily="18" charset="0"/>
              </a:rPr>
              <a:t> </a:t>
            </a:r>
            <a:r>
              <a:rPr lang="uk-UA" sz="2000" spc="-85" dirty="0">
                <a:solidFill>
                  <a:schemeClr val="tx1"/>
                </a:solidFill>
                <a:effectLst/>
                <a:latin typeface="Times New Roman" panose="02020603050405020304" pitchFamily="18" charset="0"/>
                <a:ea typeface="Times New Roman" panose="02020603050405020304" pitchFamily="18" charset="0"/>
              </a:rPr>
              <a:t>в </a:t>
            </a:r>
            <a:r>
              <a:rPr lang="uk-UA" sz="2000" spc="-20" dirty="0">
                <a:solidFill>
                  <a:schemeClr val="tx1"/>
                </a:solidFill>
                <a:effectLst/>
                <a:latin typeface="Times New Roman" panose="02020603050405020304" pitchFamily="18" charset="0"/>
                <a:ea typeface="Times New Roman" panose="02020603050405020304" pitchFamily="18" charset="0"/>
              </a:rPr>
              <a:t>Україні перелік </a:t>
            </a:r>
            <a:r>
              <a:rPr lang="uk-UA" sz="2000" spc="-15" dirty="0">
                <a:solidFill>
                  <a:schemeClr val="tx1"/>
                </a:solidFill>
                <a:effectLst/>
                <a:latin typeface="Times New Roman" panose="02020603050405020304" pitchFamily="18" charset="0"/>
                <a:ea typeface="Times New Roman" panose="02020603050405020304" pitchFamily="18" charset="0"/>
              </a:rPr>
              <a:t>калькуляційних </a:t>
            </a:r>
            <a:r>
              <a:rPr lang="uk-UA" sz="2000" spc="-20" dirty="0">
                <a:solidFill>
                  <a:schemeClr val="tx1"/>
                </a:solidFill>
                <a:effectLst/>
                <a:latin typeface="Times New Roman" panose="02020603050405020304" pitchFamily="18" charset="0"/>
                <a:ea typeface="Times New Roman" panose="02020603050405020304" pitchFamily="18" charset="0"/>
              </a:rPr>
              <a:t>статей </a:t>
            </a:r>
            <a:r>
              <a:rPr lang="uk-UA" sz="2000" dirty="0">
                <a:solidFill>
                  <a:schemeClr val="tx1"/>
                </a:solidFill>
                <a:effectLst/>
                <a:latin typeface="Times New Roman" panose="02020603050405020304" pitchFamily="18" charset="0"/>
                <a:ea typeface="Times New Roman" panose="02020603050405020304" pitchFamily="18" charset="0"/>
              </a:rPr>
              <a:t>є</a:t>
            </a:r>
            <a:r>
              <a:rPr lang="uk-UA" sz="2000" spc="-135" dirty="0">
                <a:solidFill>
                  <a:schemeClr val="tx1"/>
                </a:solidFill>
                <a:effectLst/>
                <a:latin typeface="Times New Roman" panose="02020603050405020304" pitchFamily="18" charset="0"/>
                <a:ea typeface="Times New Roman" panose="02020603050405020304" pitchFamily="18" charset="0"/>
              </a:rPr>
              <a:t> </a:t>
            </a:r>
            <a:r>
              <a:rPr lang="uk-UA" sz="2000" spc="-15" dirty="0">
                <a:solidFill>
                  <a:schemeClr val="tx1"/>
                </a:solidFill>
                <a:effectLst/>
                <a:latin typeface="Times New Roman" panose="02020603050405020304" pitchFamily="18" charset="0"/>
                <a:ea typeface="Times New Roman" panose="02020603050405020304" pitchFamily="18" charset="0"/>
              </a:rPr>
              <a:t>таким:</a:t>
            </a:r>
            <a:endParaRPr lang="uk-UA" sz="2000"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ts val="1605"/>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Сировина і матеріали </a:t>
            </a:r>
            <a:r>
              <a:rPr lang="uk-UA" spc="-15" dirty="0">
                <a:solidFill>
                  <a:schemeClr val="tx1"/>
                </a:solidFill>
                <a:effectLst/>
                <a:latin typeface="Times New Roman" panose="02020603050405020304" pitchFamily="18" charset="0"/>
                <a:ea typeface="Times New Roman" panose="02020603050405020304" pitchFamily="18" charset="0"/>
              </a:rPr>
              <a:t>(за </a:t>
            </a:r>
            <a:r>
              <a:rPr lang="uk-UA" dirty="0">
                <a:solidFill>
                  <a:schemeClr val="tx1"/>
                </a:solidFill>
                <a:effectLst/>
                <a:latin typeface="Times New Roman" panose="02020603050405020304" pitchFamily="18" charset="0"/>
                <a:ea typeface="Times New Roman" panose="02020603050405020304" pitchFamily="18" charset="0"/>
              </a:rPr>
              <a:t>мінусом зворотних</a:t>
            </a:r>
            <a:r>
              <a:rPr lang="uk-UA" spc="6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відходів).</a:t>
            </a:r>
          </a:p>
          <a:p>
            <a:pPr marL="742950" lvl="1" indent="-285750" algn="just">
              <a:lnSpc>
                <a:spcPts val="1610"/>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Паливо та енергія на технологічні</a:t>
            </a:r>
            <a:r>
              <a:rPr lang="uk-UA" spc="3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цілі.</a:t>
            </a:r>
          </a:p>
          <a:p>
            <a:pPr marL="742950" lvl="1" indent="-285750" algn="just">
              <a:lnSpc>
                <a:spcPts val="1610"/>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Заробітна плата виробничих робітників (основна і</a:t>
            </a:r>
            <a:r>
              <a:rPr lang="uk-UA" spc="1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додаткова).</a:t>
            </a:r>
          </a:p>
          <a:p>
            <a:pPr marL="742950" marR="781685" lvl="1" indent="-285750" algn="just">
              <a:lnSpc>
                <a:spcPct val="100000"/>
              </a:lnSpc>
              <a:spcAft>
                <a:spcPts val="0"/>
              </a:spcAft>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Відрахування на соціальні заходи виробничих робітників ( тепер - Єдиний соціальний</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внесок).</a:t>
            </a:r>
          </a:p>
          <a:p>
            <a:pPr marL="742950" lvl="1" indent="-285750" algn="just">
              <a:lnSpc>
                <a:spcPts val="1595"/>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Загальновиробничі</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витрати.</a:t>
            </a:r>
          </a:p>
          <a:p>
            <a:pPr marL="742950" lvl="1" indent="-285750" algn="just">
              <a:lnSpc>
                <a:spcPts val="1610"/>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Адміністративні</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витрати.</a:t>
            </a:r>
          </a:p>
          <a:p>
            <a:pPr marL="742950" lvl="1" indent="-285750" algn="just">
              <a:lnSpc>
                <a:spcPts val="1610"/>
              </a:lnSpc>
              <a:buSzPts val="1400"/>
              <a:buFont typeface="Times New Roman" panose="02020603050405020304" pitchFamily="18" charset="0"/>
              <a:buAutoNum type="arabicPeriod"/>
              <a:tabLst>
                <a:tab pos="1231900" algn="l"/>
              </a:tabLst>
            </a:pPr>
            <a:r>
              <a:rPr lang="uk-UA" spc="-20" dirty="0">
                <a:solidFill>
                  <a:schemeClr val="tx1"/>
                </a:solidFill>
                <a:effectLst/>
                <a:latin typeface="Times New Roman" panose="02020603050405020304" pitchFamily="18" charset="0"/>
                <a:ea typeface="Times New Roman" panose="02020603050405020304" pitchFamily="18" charset="0"/>
              </a:rPr>
              <a:t>Підготовка </a:t>
            </a:r>
            <a:r>
              <a:rPr lang="uk-UA" dirty="0">
                <a:solidFill>
                  <a:schemeClr val="tx1"/>
                </a:solidFill>
                <a:effectLst/>
                <a:latin typeface="Times New Roman" panose="02020603050405020304" pitchFamily="18" charset="0"/>
                <a:ea typeface="Times New Roman" panose="02020603050405020304" pitchFamily="18" charset="0"/>
              </a:rPr>
              <a:t>і </a:t>
            </a:r>
            <a:r>
              <a:rPr lang="uk-UA" spc="-20" dirty="0">
                <a:solidFill>
                  <a:schemeClr val="tx1"/>
                </a:solidFill>
                <a:effectLst/>
                <a:latin typeface="Times New Roman" panose="02020603050405020304" pitchFamily="18" charset="0"/>
                <a:ea typeface="Times New Roman" panose="02020603050405020304" pitchFamily="18" charset="0"/>
              </a:rPr>
              <a:t>освоєння</a:t>
            </a:r>
            <a:r>
              <a:rPr lang="uk-UA" spc="-65"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виробництва.</a:t>
            </a:r>
            <a:endParaRPr lang="uk-UA" dirty="0">
              <a:solidFill>
                <a:schemeClr val="tx1"/>
              </a:solidFill>
              <a:effectLst/>
              <a:latin typeface="Times New Roman" panose="02020603050405020304" pitchFamily="18" charset="0"/>
              <a:ea typeface="Times New Roman" panose="02020603050405020304" pitchFamily="18" charset="0"/>
            </a:endParaRPr>
          </a:p>
          <a:p>
            <a:pPr marL="742950" lvl="1" indent="-285750" algn="just">
              <a:lnSpc>
                <a:spcPts val="1610"/>
              </a:lnSpc>
              <a:buSzPts val="1400"/>
              <a:buFont typeface="Times New Roman" panose="02020603050405020304" pitchFamily="18" charset="0"/>
              <a:buAutoNum type="arabicPeriod"/>
              <a:tabLst>
                <a:tab pos="1231900" algn="l"/>
              </a:tabLst>
            </a:pPr>
            <a:r>
              <a:rPr lang="uk-UA" dirty="0">
                <a:solidFill>
                  <a:schemeClr val="tx1"/>
                </a:solidFill>
                <a:effectLst/>
                <a:latin typeface="Times New Roman" panose="02020603050405020304" pitchFamily="18" charset="0"/>
                <a:ea typeface="Times New Roman" panose="02020603050405020304" pitchFamily="18" charset="0"/>
              </a:rPr>
              <a:t>Інші виробничі</a:t>
            </a:r>
            <a:r>
              <a:rPr lang="uk-UA" spc="1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витрати.</a:t>
            </a:r>
          </a:p>
          <a:p>
            <a:pPr marL="742950" lvl="1" indent="-285750" algn="just">
              <a:lnSpc>
                <a:spcPts val="1550"/>
              </a:lnSpc>
              <a:buSzPts val="1400"/>
              <a:buFont typeface="Times New Roman" panose="02020603050405020304" pitchFamily="18" charset="0"/>
              <a:buAutoNum type="arabicPeriod"/>
              <a:tabLst>
                <a:tab pos="1231900" algn="l"/>
              </a:tabLst>
            </a:pPr>
            <a:r>
              <a:rPr lang="uk-UA" spc="-20" dirty="0">
                <a:solidFill>
                  <a:schemeClr val="tx1"/>
                </a:solidFill>
                <a:effectLst/>
                <a:latin typeface="Times New Roman" panose="02020603050405020304" pitchFamily="18" charset="0"/>
                <a:ea typeface="Times New Roman" panose="02020603050405020304" pitchFamily="18" charset="0"/>
              </a:rPr>
              <a:t>Витрати на збут (</a:t>
            </a:r>
            <a:r>
              <a:rPr lang="uk-UA" spc="-20" dirty="0" err="1">
                <a:solidFill>
                  <a:schemeClr val="tx1"/>
                </a:solidFill>
                <a:effectLst/>
                <a:latin typeface="Times New Roman" panose="02020603050405020304" pitchFamily="18" charset="0"/>
                <a:ea typeface="Times New Roman" panose="02020603050405020304" pitchFamily="18" charset="0"/>
              </a:rPr>
              <a:t>позавиробничі</a:t>
            </a:r>
            <a:r>
              <a:rPr lang="uk-UA" spc="-50" dirty="0">
                <a:solidFill>
                  <a:schemeClr val="tx1"/>
                </a:solidFill>
                <a:effectLst/>
                <a:latin typeface="Times New Roman" panose="02020603050405020304" pitchFamily="18" charset="0"/>
                <a:ea typeface="Times New Roman" panose="02020603050405020304" pitchFamily="18" charset="0"/>
              </a:rPr>
              <a:t> </a:t>
            </a:r>
            <a:r>
              <a:rPr lang="uk-UA" spc="-20" dirty="0">
                <a:solidFill>
                  <a:schemeClr val="tx1"/>
                </a:solidFill>
                <a:effectLst/>
                <a:latin typeface="Times New Roman" panose="02020603050405020304" pitchFamily="18" charset="0"/>
                <a:ea typeface="Times New Roman" panose="02020603050405020304" pitchFamily="18" charset="0"/>
              </a:rPr>
              <a:t>витрати).</a:t>
            </a:r>
            <a:endParaRPr lang="uk-UA" dirty="0">
              <a:solidFill>
                <a:schemeClr val="tx1"/>
              </a:solidFill>
              <a:effectLst/>
              <a:latin typeface="Times New Roman" panose="02020603050405020304" pitchFamily="18" charset="0"/>
              <a:ea typeface="Times New Roman" panose="02020603050405020304" pitchFamily="18" charset="0"/>
            </a:endParaRPr>
          </a:p>
          <a:p>
            <a:pPr algn="just"/>
            <a:r>
              <a:rPr lang="uk-UA" sz="2000" dirty="0">
                <a:solidFill>
                  <a:schemeClr val="tx1"/>
                </a:solidFill>
                <a:effectLst/>
                <a:latin typeface="Times New Roman" panose="02020603050405020304" pitchFamily="18" charset="0"/>
                <a:ea typeface="Times New Roman" panose="02020603050405020304" pitchFamily="18" charset="0"/>
              </a:rPr>
              <a:t>Відмінність статей витрат від аналогічних елементів витрат полягає у тому, що в першому випадку враховуються тільки витрати на даний виріб, а в другому - усі витрати підприємства, незалежно від того де і на які потреби вони були здійснені.</a:t>
            </a:r>
          </a:p>
          <a:p>
            <a:endParaRPr lang="uk-UA" dirty="0"/>
          </a:p>
        </p:txBody>
      </p:sp>
      <p:pic>
        <p:nvPicPr>
          <p:cNvPr id="3" name="Рисунок 2">
            <a:extLst>
              <a:ext uri="{FF2B5EF4-FFF2-40B4-BE49-F238E27FC236}">
                <a16:creationId xmlns:a16="http://schemas.microsoft.com/office/drawing/2014/main" xmlns="" id="{F9C5F5F4-5A33-D86D-A48C-6C9F03CF999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83511" y="2628900"/>
            <a:ext cx="2133600" cy="1600200"/>
          </a:xfrm>
          <a:prstGeom prst="rect">
            <a:avLst/>
          </a:prstGeom>
        </p:spPr>
      </p:pic>
    </p:spTree>
    <p:extLst>
      <p:ext uri="{BB962C8B-B14F-4D97-AF65-F5344CB8AC3E}">
        <p14:creationId xmlns:p14="http://schemas.microsoft.com/office/powerpoint/2010/main" xmlns="" val="22553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533372" y="401923"/>
            <a:ext cx="7673650" cy="6054153"/>
          </a:xfrm>
        </p:spPr>
        <p:txBody>
          <a:bodyPr/>
          <a:lstStyle/>
          <a:p>
            <a:pPr algn="just"/>
            <a:r>
              <a:rPr lang="uk-UA" dirty="0">
                <a:solidFill>
                  <a:schemeClr val="tx1"/>
                </a:solidFill>
                <a:effectLst/>
                <a:latin typeface="Times New Roman" panose="02020603050405020304" pitchFamily="18" charset="0"/>
                <a:ea typeface="Times New Roman" panose="02020603050405020304" pitchFamily="18" charset="0"/>
              </a:rPr>
              <a:t>Крім зазначеної класифікації витрат, їх усіх можна представити у натуральній і вартісній формах. Розрахунок обсягу та облік витрат у натуральній формі має важливе значення для самого процесу організації виробництва на підприємстві.</a:t>
            </a:r>
          </a:p>
          <a:p>
            <a:pPr algn="just"/>
            <a:r>
              <a:rPr lang="uk-UA" dirty="0">
                <a:solidFill>
                  <a:schemeClr val="tx1"/>
                </a:solidFill>
                <a:effectLst/>
                <a:latin typeface="Times New Roman" panose="02020603050405020304" pitchFamily="18" charset="0"/>
                <a:ea typeface="Times New Roman" panose="02020603050405020304" pitchFamily="18" charset="0"/>
              </a:rPr>
              <a:t>Вартісна форма витрат відіграє визначальну роль в процесі оцінювання ефективності діяльності підприємства. Вона включається у вартість виготовленої продукції, відшкодовується за рахунок доходу (виручки) від її реалізації і становить ту її частину, яка називається собівартістю</a:t>
            </a:r>
            <a:r>
              <a:rPr lang="uk-UA" dirty="0">
                <a:solidFill>
                  <a:schemeClr val="tx1"/>
                </a:solidFill>
                <a:latin typeface="Times New Roman" panose="02020603050405020304" pitchFamily="18" charset="0"/>
                <a:ea typeface="Times New Roman" panose="02020603050405020304" pitchFamily="18" charset="0"/>
              </a:rPr>
              <a:t>.</a:t>
            </a:r>
          </a:p>
          <a:p>
            <a:pPr algn="just"/>
            <a:r>
              <a:rPr lang="uk-UA" dirty="0">
                <a:solidFill>
                  <a:schemeClr val="tx1"/>
                </a:solidFill>
                <a:effectLst/>
                <a:latin typeface="Times New Roman" panose="02020603050405020304" pitchFamily="18" charset="0"/>
                <a:ea typeface="Times New Roman" panose="02020603050405020304" pitchFamily="18" charset="0"/>
              </a:rPr>
              <a:t>Собівартість продукції - це вартісна форма поточних витрат підприємства на підготовку виробництва, виготовлення продукції та її збут.</a:t>
            </a:r>
          </a:p>
          <a:p>
            <a:endParaRPr lang="uk-UA" dirty="0"/>
          </a:p>
        </p:txBody>
      </p:sp>
      <p:pic>
        <p:nvPicPr>
          <p:cNvPr id="9" name="Рисунок 8">
            <a:extLst>
              <a:ext uri="{FF2B5EF4-FFF2-40B4-BE49-F238E27FC236}">
                <a16:creationId xmlns:a16="http://schemas.microsoft.com/office/drawing/2014/main" xmlns="" id="{FAC5A917-1F12-FAA5-7EB8-21EB800AE5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56977" y="2320807"/>
            <a:ext cx="3324578" cy="2216385"/>
          </a:xfrm>
          <a:prstGeom prst="rect">
            <a:avLst/>
          </a:prstGeom>
        </p:spPr>
      </p:pic>
    </p:spTree>
    <p:extLst>
      <p:ext uri="{BB962C8B-B14F-4D97-AF65-F5344CB8AC3E}">
        <p14:creationId xmlns:p14="http://schemas.microsoft.com/office/powerpoint/2010/main" xmlns="" val="92387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183413" y="0"/>
            <a:ext cx="11489298" cy="6858000"/>
          </a:xfrm>
        </p:spPr>
        <p:txBody>
          <a:bodyPr>
            <a:normAutofit lnSpcReduction="10000"/>
          </a:bodyPr>
          <a:lstStyle/>
          <a:p>
            <a:pPr marL="545465" marR="359410" algn="just">
              <a:lnSpc>
                <a:spcPct val="110000"/>
              </a:lnSpc>
              <a:spcBef>
                <a:spcPts val="5"/>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Для підприємства важливо визначити витрати, які відшкодовуються за рахунок собівартості, а які - за рахунок прибутку. На практиці не завжди собівартість продукції є повним відображенням дійсних витрат на її виробництво. Через собівартість відшкодовуються лише ті витрати, які забезпечують просте відтворення усіх виробничих чинників: предметів і засобів праці, природних ресурсів, робочої сили.</a:t>
            </a:r>
          </a:p>
          <a:p>
            <a:pPr marL="545465" marR="359410" algn="just">
              <a:lnSpc>
                <a:spcPct val="110000"/>
              </a:lnSpc>
              <a:spcBef>
                <a:spcPts val="5"/>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До них відносяться витрати на:</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вивчення ринку, виявленням величини попиту на продукцію;</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підготовку та освоєнням виробництва нової</a:t>
            </a:r>
            <a:r>
              <a:rPr lang="uk-UA" sz="2400" spc="-2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продукції;</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сам процес виробництва</a:t>
            </a:r>
            <a:r>
              <a:rPr lang="uk-UA" sz="2400" spc="1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продукції;</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обслуговування виробничого процесу тай управління</a:t>
            </a:r>
            <a:r>
              <a:rPr lang="uk-UA" sz="24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ним;</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збут</a:t>
            </a:r>
            <a:r>
              <a:rPr lang="uk-UA" sz="2400" spc="-1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продукції;</a:t>
            </a:r>
          </a:p>
          <a:p>
            <a:pPr marL="742950" lvl="1" indent="-285750" algn="just">
              <a:lnSpc>
                <a:spcPct val="110000"/>
              </a:lnSpc>
              <a:spcBef>
                <a:spcPts val="25"/>
              </a:spcBef>
              <a:spcAft>
                <a:spcPts val="0"/>
              </a:spcAft>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набір та підготовку</a:t>
            </a:r>
            <a:r>
              <a:rPr lang="uk-UA" sz="2400" spc="-2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кадрів;</a:t>
            </a:r>
          </a:p>
          <a:p>
            <a:pPr marL="742950" marR="911860" lvl="1" indent="-285750" algn="just">
              <a:lnSpc>
                <a:spcPct val="110000"/>
              </a:lnSpc>
              <a:spcAft>
                <a:spcPts val="0"/>
              </a:spcAft>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удосконаленням процесу виробництва та праці, підвищенням його ефективності (крім капітальних</a:t>
            </a:r>
            <a:r>
              <a:rPr lang="uk-UA" sz="2400" spc="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витрат);</a:t>
            </a:r>
          </a:p>
          <a:p>
            <a:pPr marL="742950" lvl="1" indent="-285750" algn="just">
              <a:lnSpc>
                <a:spcPct val="110000"/>
              </a:lnSpc>
              <a:buSzPts val="1400"/>
              <a:buFont typeface="Wingdings" panose="05000000000000000000" pitchFamily="2" charset="2"/>
              <a:buChar char=""/>
              <a:tabLst>
                <a:tab pos="1003300" algn="l"/>
              </a:tabLst>
            </a:pP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дослідження, використання та охорону природних</a:t>
            </a:r>
            <a:r>
              <a:rPr lang="uk-UA" sz="2400" spc="-3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ресурсів.</a:t>
            </a:r>
          </a:p>
          <a:p>
            <a:endParaRPr lang="uk-UA" dirty="0"/>
          </a:p>
        </p:txBody>
      </p:sp>
    </p:spTree>
    <p:extLst>
      <p:ext uri="{BB962C8B-B14F-4D97-AF65-F5344CB8AC3E}">
        <p14:creationId xmlns:p14="http://schemas.microsoft.com/office/powerpoint/2010/main" xmlns="" val="294247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3D72558-3113-A89A-277C-3F9A7B92094D}"/>
              </a:ext>
            </a:extLst>
          </p:cNvPr>
          <p:cNvSpPr>
            <a:spLocks noGrp="1"/>
          </p:cNvSpPr>
          <p:nvPr>
            <p:ph type="body" idx="1"/>
          </p:nvPr>
        </p:nvSpPr>
        <p:spPr>
          <a:xfrm>
            <a:off x="39370" y="0"/>
            <a:ext cx="5926667" cy="6858000"/>
          </a:xfrm>
        </p:spPr>
        <p:txBody>
          <a:bodyPr>
            <a:normAutofit fontScale="92500" lnSpcReduction="20000"/>
          </a:bodyPr>
          <a:lstStyle/>
          <a:p>
            <a:pPr algn="just">
              <a:lnSpc>
                <a:spcPct val="110000"/>
              </a:lnSpc>
            </a:pPr>
            <a:r>
              <a:rPr lang="uk-UA" b="1" dirty="0">
                <a:solidFill>
                  <a:schemeClr val="tx1"/>
                </a:solidFill>
                <a:effectLst/>
                <a:latin typeface="Times New Roman" panose="02020603050405020304" pitchFamily="18" charset="0"/>
                <a:ea typeface="Times New Roman" panose="02020603050405020304" pitchFamily="18" charset="0"/>
              </a:rPr>
              <a:t>Види собівартості</a:t>
            </a:r>
          </a:p>
          <a:p>
            <a:pPr algn="just">
              <a:lnSpc>
                <a:spcPct val="110000"/>
              </a:lnSpc>
            </a:pPr>
            <a:r>
              <a:rPr lang="uk-UA" dirty="0">
                <a:solidFill>
                  <a:schemeClr val="tx1"/>
                </a:solidFill>
                <a:effectLst/>
                <a:latin typeface="Times New Roman" panose="02020603050405020304" pitchFamily="18" charset="0"/>
                <a:ea typeface="Times New Roman" panose="02020603050405020304" pitchFamily="18" charset="0"/>
              </a:rPr>
              <a:t>1. За часом формування витрат:</a:t>
            </a:r>
          </a:p>
          <a:p>
            <a:pPr marL="285750" indent="-285750" algn="just">
              <a:lnSpc>
                <a:spcPct val="110000"/>
              </a:lnSpc>
              <a:buSzPts val="1200"/>
              <a:buFont typeface="Arial" panose="020B0604020202020204" pitchFamily="34" charset="0"/>
              <a:buChar char="•"/>
              <a:tabLst>
                <a:tab pos="91440" algn="l"/>
              </a:tabLst>
            </a:pPr>
            <a:r>
              <a:rPr lang="uk-UA" dirty="0">
                <a:solidFill>
                  <a:schemeClr val="tx1"/>
                </a:solidFill>
                <a:effectLst/>
                <a:latin typeface="Times New Roman" panose="02020603050405020304" pitchFamily="18" charset="0"/>
                <a:ea typeface="Times New Roman" panose="02020603050405020304" pitchFamily="18" charset="0"/>
              </a:rPr>
              <a:t>Планова</a:t>
            </a:r>
          </a:p>
          <a:p>
            <a:pPr marL="285750" indent="-285750" algn="just">
              <a:lnSpc>
                <a:spcPct val="110000"/>
              </a:lnSpc>
              <a:buSzPts val="1200"/>
              <a:buFont typeface="Arial" panose="020B0604020202020204" pitchFamily="34" charset="0"/>
              <a:buChar char="•"/>
              <a:tabLst>
                <a:tab pos="91440" algn="l"/>
              </a:tabLst>
            </a:pPr>
            <a:r>
              <a:rPr lang="uk-UA" dirty="0">
                <a:solidFill>
                  <a:schemeClr val="tx1"/>
                </a:solidFill>
                <a:effectLst/>
                <a:latin typeface="Times New Roman" panose="02020603050405020304" pitchFamily="18" charset="0"/>
                <a:ea typeface="Times New Roman" panose="02020603050405020304" pitchFamily="18" charset="0"/>
              </a:rPr>
              <a:t>фактична</a:t>
            </a:r>
          </a:p>
          <a:p>
            <a:pPr marL="285750" indent="-285750" algn="just">
              <a:lnSpc>
                <a:spcPct val="110000"/>
              </a:lnSpc>
              <a:buSzPts val="1200"/>
              <a:buFont typeface="Arial" panose="020B0604020202020204" pitchFamily="34" charset="0"/>
              <a:buChar char="•"/>
              <a:tabLst>
                <a:tab pos="88900" algn="l"/>
              </a:tabLst>
            </a:pPr>
            <a:r>
              <a:rPr lang="uk-UA" dirty="0">
                <a:solidFill>
                  <a:schemeClr val="tx1"/>
                </a:solidFill>
                <a:effectLst/>
                <a:latin typeface="Times New Roman" panose="02020603050405020304" pitchFamily="18" charset="0"/>
                <a:ea typeface="Times New Roman" panose="02020603050405020304" pitchFamily="18" charset="0"/>
              </a:rPr>
              <a:t>Нормативна</a:t>
            </a:r>
          </a:p>
          <a:p>
            <a:pPr marL="285750" indent="-285750" algn="just">
              <a:lnSpc>
                <a:spcPct val="110000"/>
              </a:lnSpc>
              <a:buSzPts val="1200"/>
              <a:buFont typeface="Arial" panose="020B0604020202020204" pitchFamily="34" charset="0"/>
              <a:buChar char="•"/>
              <a:tabLst>
                <a:tab pos="88900" algn="l"/>
              </a:tabLst>
            </a:pPr>
            <a:r>
              <a:rPr lang="uk-UA" dirty="0">
                <a:solidFill>
                  <a:schemeClr val="tx1"/>
                </a:solidFill>
                <a:effectLst/>
                <a:latin typeface="Times New Roman" panose="02020603050405020304" pitchFamily="18" charset="0"/>
                <a:ea typeface="Times New Roman" panose="02020603050405020304" pitchFamily="18" charset="0"/>
              </a:rPr>
              <a:t>Кошторисна</a:t>
            </a:r>
          </a:p>
          <a:p>
            <a:pPr algn="just">
              <a:lnSpc>
                <a:spcPct val="110000"/>
              </a:lnSpc>
              <a:buSzPts val="1200"/>
              <a:tabLst>
                <a:tab pos="88900" algn="l"/>
              </a:tabLst>
            </a:pPr>
            <a:endParaRPr lang="uk-UA" dirty="0">
              <a:solidFill>
                <a:schemeClr val="tx1"/>
              </a:solidFill>
              <a:effectLst/>
              <a:latin typeface="Times New Roman" panose="02020603050405020304" pitchFamily="18" charset="0"/>
              <a:ea typeface="Times New Roman" panose="02020603050405020304" pitchFamily="18" charset="0"/>
            </a:endParaRPr>
          </a:p>
          <a:p>
            <a:pPr marL="228600" indent="-228600" algn="just">
              <a:lnSpc>
                <a:spcPct val="110000"/>
              </a:lnSpc>
              <a:buAutoNum type="arabicPeriod" startAt="2"/>
              <a:tabLst>
                <a:tab pos="3888740" algn="l"/>
              </a:tabLst>
            </a:pPr>
            <a:r>
              <a:rPr lang="uk-UA" dirty="0">
                <a:solidFill>
                  <a:schemeClr val="tx1"/>
                </a:solidFill>
                <a:effectLst/>
                <a:latin typeface="Times New Roman" panose="02020603050405020304" pitchFamily="18" charset="0"/>
                <a:ea typeface="Times New Roman" panose="02020603050405020304" pitchFamily="18" charset="0"/>
              </a:rPr>
              <a:t>За місцем (послідовністю)</a:t>
            </a:r>
            <a:r>
              <a:rPr lang="uk-UA" spc="27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формування</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витрат:	</a:t>
            </a:r>
          </a:p>
          <a:p>
            <a:pPr marL="285750" indent="-285750" algn="just">
              <a:lnSpc>
                <a:spcPct val="110000"/>
              </a:lnSpc>
              <a:buSzPct val="50000"/>
              <a:buFont typeface="Arial" panose="020B0604020202020204" pitchFamily="34" charset="0"/>
              <a:buChar char="•"/>
              <a:tabLst>
                <a:tab pos="3888740" algn="l"/>
              </a:tabLst>
            </a:pPr>
            <a:r>
              <a:rPr lang="uk-UA" dirty="0">
                <a:solidFill>
                  <a:schemeClr val="tx1"/>
                </a:solidFill>
                <a:effectLst/>
                <a:latin typeface="Times New Roman" panose="02020603050405020304" pitchFamily="18" charset="0"/>
                <a:ea typeface="Times New Roman" panose="02020603050405020304" pitchFamily="18" charset="0"/>
              </a:rPr>
              <a:t>цехова</a:t>
            </a:r>
            <a:endParaRPr lang="uk-UA" dirty="0">
              <a:solidFill>
                <a:schemeClr val="tx1"/>
              </a:solidFill>
              <a:latin typeface="Times New Roman" panose="02020603050405020304" pitchFamily="18" charset="0"/>
              <a:ea typeface="Times New Roman" panose="02020603050405020304" pitchFamily="18" charset="0"/>
            </a:endParaRPr>
          </a:p>
          <a:p>
            <a:pPr marL="285750" indent="-285750" algn="just">
              <a:lnSpc>
                <a:spcPct val="110000"/>
              </a:lnSpc>
              <a:buSzPct val="50000"/>
              <a:buFont typeface="Arial" panose="020B0604020202020204" pitchFamily="34" charset="0"/>
              <a:buChar char="•"/>
              <a:tabLst>
                <a:tab pos="3888740" algn="l"/>
              </a:tabLst>
            </a:pPr>
            <a:r>
              <a:rPr lang="uk-UA" dirty="0">
                <a:solidFill>
                  <a:schemeClr val="tx1"/>
                </a:solidFill>
                <a:effectLst/>
                <a:latin typeface="Times New Roman" panose="02020603050405020304" pitchFamily="18" charset="0"/>
                <a:ea typeface="Times New Roman" panose="02020603050405020304" pitchFamily="18" charset="0"/>
              </a:rPr>
              <a:t>виробнича</a:t>
            </a:r>
            <a:endParaRPr lang="uk-UA" dirty="0">
              <a:solidFill>
                <a:schemeClr val="tx1"/>
              </a:solidFill>
              <a:latin typeface="Times New Roman" panose="02020603050405020304" pitchFamily="18" charset="0"/>
              <a:ea typeface="Times New Roman" panose="02020603050405020304" pitchFamily="18" charset="0"/>
            </a:endParaRPr>
          </a:p>
          <a:p>
            <a:pPr marL="285750" indent="-285750" algn="just">
              <a:lnSpc>
                <a:spcPct val="110000"/>
              </a:lnSpc>
              <a:buSzPct val="50000"/>
              <a:buFont typeface="Arial" panose="020B0604020202020204" pitchFamily="34" charset="0"/>
              <a:buChar char="•"/>
              <a:tabLst>
                <a:tab pos="3888740" algn="l"/>
              </a:tabLst>
            </a:pPr>
            <a:r>
              <a:rPr lang="uk-UA" dirty="0">
                <a:solidFill>
                  <a:schemeClr val="tx1"/>
                </a:solidFill>
                <a:effectLst/>
                <a:latin typeface="Times New Roman" panose="02020603050405020304" pitchFamily="18" charset="0"/>
                <a:ea typeface="Times New Roman" panose="02020603050405020304" pitchFamily="18" charset="0"/>
              </a:rPr>
              <a:t>Повна</a:t>
            </a:r>
          </a:p>
          <a:p>
            <a:pPr algn="just">
              <a:lnSpc>
                <a:spcPct val="110000"/>
              </a:lnSpc>
              <a:tabLst>
                <a:tab pos="3888740" algn="l"/>
              </a:tabLst>
            </a:pPr>
            <a:endParaRPr lang="uk-UA"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15"/>
              </a:spcBef>
              <a:buSzPts val="1200"/>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3.  За тривалістю розрахункового періоду: </a:t>
            </a:r>
            <a:endParaRPr lang="uk-UA" spc="-25" dirty="0">
              <a:solidFill>
                <a:schemeClr val="tx1"/>
              </a:solidFill>
              <a:effectLst/>
              <a:latin typeface="Times New Roman" panose="02020603050405020304" pitchFamily="18" charset="0"/>
              <a:ea typeface="Times New Roman" panose="02020603050405020304" pitchFamily="18" charset="0"/>
            </a:endParaRPr>
          </a:p>
          <a:p>
            <a:pPr marL="285750" indent="-285750" algn="just">
              <a:lnSpc>
                <a:spcPct val="110000"/>
              </a:lnSpc>
              <a:spcBef>
                <a:spcPts val="15"/>
              </a:spcBef>
              <a:buSzPts val="1200"/>
              <a:buFont typeface="Arial" panose="020B0604020202020204" pitchFamily="34" charset="0"/>
              <a:buChar char="•"/>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місячна</a:t>
            </a:r>
          </a:p>
          <a:p>
            <a:pPr marL="285750" indent="-285750" algn="just">
              <a:lnSpc>
                <a:spcPct val="110000"/>
              </a:lnSpc>
              <a:spcBef>
                <a:spcPts val="15"/>
              </a:spcBef>
              <a:buSzPts val="1200"/>
              <a:buFont typeface="Arial" panose="020B0604020202020204" pitchFamily="34" charset="0"/>
              <a:buChar char="•"/>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квартальна</a:t>
            </a:r>
            <a:endParaRPr lang="uk-UA" dirty="0">
              <a:solidFill>
                <a:schemeClr val="tx1"/>
              </a:solidFill>
              <a:latin typeface="Times New Roman" panose="02020603050405020304" pitchFamily="18" charset="0"/>
              <a:ea typeface="Times New Roman" panose="02020603050405020304" pitchFamily="18" charset="0"/>
            </a:endParaRPr>
          </a:p>
          <a:p>
            <a:pPr marL="285750" indent="-285750" algn="just">
              <a:lnSpc>
                <a:spcPct val="110000"/>
              </a:lnSpc>
              <a:spcBef>
                <a:spcPts val="15"/>
              </a:spcBef>
              <a:buSzPts val="1200"/>
              <a:buFont typeface="Arial" panose="020B0604020202020204" pitchFamily="34" charset="0"/>
              <a:buChar char="•"/>
              <a:tabLst>
                <a:tab pos="155575" algn="l"/>
              </a:tabLst>
            </a:pPr>
            <a:r>
              <a:rPr lang="uk-UA" dirty="0">
                <a:solidFill>
                  <a:schemeClr val="tx1"/>
                </a:solidFill>
                <a:effectLst/>
                <a:latin typeface="Times New Roman" panose="02020603050405020304" pitchFamily="18" charset="0"/>
                <a:ea typeface="Times New Roman" panose="02020603050405020304" pitchFamily="18" charset="0"/>
              </a:rPr>
              <a:t>річна</a:t>
            </a:r>
          </a:p>
          <a:p>
            <a:endParaRPr lang="uk-UA" dirty="0"/>
          </a:p>
        </p:txBody>
      </p:sp>
      <p:sp>
        <p:nvSpPr>
          <p:cNvPr id="3" name="TextBox 2">
            <a:extLst>
              <a:ext uri="{FF2B5EF4-FFF2-40B4-BE49-F238E27FC236}">
                <a16:creationId xmlns:a16="http://schemas.microsoft.com/office/drawing/2014/main" xmlns="" id="{005B6B49-8401-35EC-EBB3-2EAF75788F25}"/>
              </a:ext>
            </a:extLst>
          </p:cNvPr>
          <p:cNvSpPr txBox="1"/>
          <p:nvPr/>
        </p:nvSpPr>
        <p:spPr>
          <a:xfrm>
            <a:off x="6095999" y="0"/>
            <a:ext cx="6096001" cy="3416320"/>
          </a:xfrm>
          <a:prstGeom prst="rect">
            <a:avLst/>
          </a:prstGeom>
          <a:noFill/>
        </p:spPr>
        <p:txBody>
          <a:bodyPr wrap="square">
            <a:spAutoFit/>
          </a:bodyPr>
          <a:lstStyle/>
          <a:p>
            <a:pPr algn="just">
              <a:buSzPts val="1200"/>
              <a:tabLst>
                <a:tab pos="155575" algn="l"/>
                <a:tab pos="3712210" algn="l"/>
              </a:tabLst>
            </a:pPr>
            <a:r>
              <a:rPr lang="uk-UA" dirty="0">
                <a:solidFill>
                  <a:schemeClr val="tx1"/>
                </a:solidFill>
                <a:effectLst/>
                <a:latin typeface="Times New Roman" panose="02020603050405020304" pitchFamily="18" charset="0"/>
                <a:ea typeface="Times New Roman" panose="02020603050405020304" pitchFamily="18" charset="0"/>
              </a:rPr>
              <a:t>4</a:t>
            </a:r>
            <a:r>
              <a:rPr lang="uk-UA" sz="2400" dirty="0">
                <a:solidFill>
                  <a:schemeClr val="tx1"/>
                </a:solidFill>
                <a:effectLst/>
                <a:latin typeface="Times New Roman" panose="02020603050405020304" pitchFamily="18" charset="0"/>
                <a:ea typeface="Times New Roman" panose="02020603050405020304" pitchFamily="18" charset="0"/>
              </a:rPr>
              <a:t>.  За</a:t>
            </a:r>
            <a:r>
              <a:rPr lang="uk-UA" sz="2400" spc="-1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складом</a:t>
            </a:r>
            <a:r>
              <a:rPr lang="uk-UA" sz="2400" spc="-3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продукції:	</a:t>
            </a:r>
          </a:p>
          <a:p>
            <a:pPr marL="285750" indent="-285750" algn="just">
              <a:buSzPts val="1200"/>
              <a:buFont typeface="Arial" panose="020B0604020202020204" pitchFamily="34" charset="0"/>
              <a:buChar char="•"/>
              <a:tabLst>
                <a:tab pos="155575" algn="l"/>
                <a:tab pos="3712210" algn="l"/>
              </a:tabLst>
            </a:pPr>
            <a:r>
              <a:rPr lang="uk-UA" sz="2400" dirty="0">
                <a:solidFill>
                  <a:schemeClr val="tx1"/>
                </a:solidFill>
                <a:effectLst/>
                <a:latin typeface="Times New Roman" panose="02020603050405020304" pitchFamily="18" charset="0"/>
                <a:ea typeface="Times New Roman" panose="02020603050405020304" pitchFamily="18" charset="0"/>
              </a:rPr>
              <a:t>товарної</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продукції</a:t>
            </a:r>
            <a:endParaRPr lang="uk-UA" sz="2400" dirty="0">
              <a:solidFill>
                <a:schemeClr val="tx1"/>
              </a:solidFill>
              <a:latin typeface="Times New Roman" panose="02020603050405020304" pitchFamily="18" charset="0"/>
              <a:ea typeface="Times New Roman" panose="02020603050405020304" pitchFamily="18" charset="0"/>
            </a:endParaRPr>
          </a:p>
          <a:p>
            <a:pPr marL="285750" indent="-285750" algn="just">
              <a:buSzPts val="1200"/>
              <a:buFont typeface="Arial" panose="020B0604020202020204" pitchFamily="34" charset="0"/>
              <a:buChar char="•"/>
              <a:tabLst>
                <a:tab pos="155575" algn="l"/>
                <a:tab pos="3712210" algn="l"/>
              </a:tabLst>
            </a:pPr>
            <a:r>
              <a:rPr lang="uk-UA" sz="2400" dirty="0">
                <a:solidFill>
                  <a:schemeClr val="tx1"/>
                </a:solidFill>
                <a:effectLst/>
                <a:latin typeface="Times New Roman" panose="02020603050405020304" pitchFamily="18" charset="0"/>
                <a:ea typeface="Times New Roman" panose="02020603050405020304" pitchFamily="18" charset="0"/>
              </a:rPr>
              <a:t>валової</a:t>
            </a:r>
            <a:r>
              <a:rPr lang="uk-UA" sz="2400" spc="-1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продукції</a:t>
            </a:r>
            <a:endParaRPr lang="uk-UA" sz="2400" dirty="0">
              <a:solidFill>
                <a:schemeClr val="tx1"/>
              </a:solidFill>
              <a:latin typeface="Times New Roman" panose="02020603050405020304" pitchFamily="18" charset="0"/>
              <a:ea typeface="Times New Roman" panose="02020603050405020304" pitchFamily="18" charset="0"/>
            </a:endParaRPr>
          </a:p>
          <a:p>
            <a:pPr marL="285750" indent="-285750" algn="just">
              <a:buSzPts val="1200"/>
              <a:buFont typeface="Arial" panose="020B0604020202020204" pitchFamily="34" charset="0"/>
              <a:buChar char="•"/>
              <a:tabLst>
                <a:tab pos="155575" algn="l"/>
                <a:tab pos="3712210" algn="l"/>
              </a:tabLst>
            </a:pPr>
            <a:r>
              <a:rPr lang="uk-UA" sz="2400" dirty="0">
                <a:solidFill>
                  <a:schemeClr val="tx1"/>
                </a:solidFill>
                <a:effectLst/>
                <a:latin typeface="Times New Roman" panose="02020603050405020304" pitchFamily="18" charset="0"/>
                <a:ea typeface="Times New Roman" panose="02020603050405020304" pitchFamily="18" charset="0"/>
              </a:rPr>
              <a:t>реалізованої</a:t>
            </a:r>
            <a:r>
              <a:rPr lang="uk-UA" sz="2400" spc="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продукції</a:t>
            </a:r>
            <a:endParaRPr lang="uk-UA" sz="2400" dirty="0">
              <a:solidFill>
                <a:schemeClr val="tx1"/>
              </a:solidFill>
              <a:latin typeface="Times New Roman" panose="02020603050405020304" pitchFamily="18" charset="0"/>
              <a:ea typeface="Times New Roman" panose="02020603050405020304" pitchFamily="18" charset="0"/>
            </a:endParaRPr>
          </a:p>
          <a:p>
            <a:pPr marL="285750" indent="-285750" algn="just">
              <a:buSzPts val="1200"/>
              <a:buFont typeface="Arial" panose="020B0604020202020204" pitchFamily="34" charset="0"/>
              <a:buChar char="•"/>
              <a:tabLst>
                <a:tab pos="155575" algn="l"/>
                <a:tab pos="3712210" algn="l"/>
              </a:tabLst>
            </a:pPr>
            <a:r>
              <a:rPr lang="uk-UA" sz="2400" dirty="0">
                <a:solidFill>
                  <a:schemeClr val="tx1"/>
                </a:solidFill>
                <a:effectLst/>
                <a:latin typeface="Times New Roman" panose="02020603050405020304" pitchFamily="18" charset="0"/>
                <a:ea typeface="Times New Roman" panose="02020603050405020304" pitchFamily="18" charset="0"/>
              </a:rPr>
              <a:t>незавершеного</a:t>
            </a:r>
            <a:r>
              <a:rPr lang="uk-UA" sz="2400" spc="-50"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виробництва</a:t>
            </a:r>
          </a:p>
          <a:p>
            <a:pPr algn="just">
              <a:buSzPts val="1200"/>
              <a:tabLst>
                <a:tab pos="155575" algn="l"/>
                <a:tab pos="3712210" algn="l"/>
              </a:tabLst>
            </a:pPr>
            <a:endParaRPr lang="uk-UA" sz="2400" dirty="0">
              <a:solidFill>
                <a:schemeClr val="tx1"/>
              </a:solidFill>
              <a:effectLst/>
              <a:latin typeface="Times New Roman" panose="02020603050405020304" pitchFamily="18" charset="0"/>
              <a:ea typeface="Times New Roman" panose="02020603050405020304" pitchFamily="18" charset="0"/>
            </a:endParaRPr>
          </a:p>
          <a:p>
            <a:pPr algn="just">
              <a:buSzPts val="1200"/>
              <a:tabLst>
                <a:tab pos="155575" algn="l"/>
                <a:tab pos="2980690" algn="l"/>
              </a:tabLst>
            </a:pPr>
            <a:r>
              <a:rPr lang="uk-UA" sz="2400" dirty="0">
                <a:solidFill>
                  <a:schemeClr val="tx1"/>
                </a:solidFill>
                <a:effectLst/>
                <a:latin typeface="Times New Roman" panose="02020603050405020304" pitchFamily="18" charset="0"/>
                <a:ea typeface="Times New Roman" panose="02020603050405020304" pitchFamily="18" charset="0"/>
              </a:rPr>
              <a:t>5.  За ступенем</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охоплення</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підприємств:	</a:t>
            </a:r>
            <a:endParaRPr lang="uk-UA" sz="2400" dirty="0">
              <a:solidFill>
                <a:schemeClr val="tx1"/>
              </a:solidFill>
              <a:latin typeface="Times New Roman" panose="02020603050405020304" pitchFamily="18" charset="0"/>
              <a:ea typeface="Times New Roman" panose="02020603050405020304" pitchFamily="18" charset="0"/>
            </a:endParaRPr>
          </a:p>
          <a:p>
            <a:pPr marL="285750" indent="-285750" algn="just">
              <a:buSzPts val="1200"/>
              <a:buFont typeface="Arial" panose="020B0604020202020204" pitchFamily="34" charset="0"/>
              <a:buChar char="•"/>
              <a:tabLst>
                <a:tab pos="155575" algn="l"/>
                <a:tab pos="2980690" algn="l"/>
              </a:tabLst>
            </a:pPr>
            <a:r>
              <a:rPr lang="uk-UA" sz="2400" dirty="0">
                <a:solidFill>
                  <a:schemeClr val="tx1"/>
                </a:solidFill>
                <a:effectLst/>
                <a:latin typeface="Times New Roman" panose="02020603050405020304" pitchFamily="18" charset="0"/>
                <a:ea typeface="Times New Roman" panose="02020603050405020304" pitchFamily="18" charset="0"/>
              </a:rPr>
              <a:t>індивідуальна</a:t>
            </a:r>
            <a:endParaRPr lang="uk-UA" sz="2400" dirty="0">
              <a:solidFill>
                <a:schemeClr val="tx1"/>
              </a:solidFill>
              <a:latin typeface="Times New Roman" panose="02020603050405020304" pitchFamily="18" charset="0"/>
              <a:ea typeface="Times New Roman" panose="02020603050405020304" pitchFamily="18" charset="0"/>
            </a:endParaRPr>
          </a:p>
          <a:p>
            <a:pPr marL="285750" indent="-285750" algn="just">
              <a:buSzPts val="1200"/>
              <a:buFont typeface="Arial" panose="020B0604020202020204" pitchFamily="34" charset="0"/>
              <a:buChar char="•"/>
              <a:tabLst>
                <a:tab pos="155575" algn="l"/>
                <a:tab pos="2980690" algn="l"/>
              </a:tabLst>
            </a:pPr>
            <a:r>
              <a:rPr lang="uk-UA" sz="2400" dirty="0">
                <a:solidFill>
                  <a:schemeClr val="tx1"/>
                </a:solidFill>
                <a:effectLst/>
                <a:latin typeface="Times New Roman" panose="02020603050405020304" pitchFamily="18" charset="0"/>
                <a:ea typeface="Times New Roman" panose="02020603050405020304" pitchFamily="18" charset="0"/>
              </a:rPr>
              <a:t>галузева</a:t>
            </a:r>
          </a:p>
        </p:txBody>
      </p:sp>
    </p:spTree>
    <p:extLst>
      <p:ext uri="{BB962C8B-B14F-4D97-AF65-F5344CB8AC3E}">
        <p14:creationId xmlns:p14="http://schemas.microsoft.com/office/powerpoint/2010/main" xmlns="" val="33629800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4458</Words>
  <Application>Microsoft Office PowerPoint</Application>
  <PresentationFormat>Произвольный</PresentationFormat>
  <Paragraphs>278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ТЕМА 14 ВИТРАТИ НА ВИРОБНИЦТВО ТА РЕАЛІЗАЦІЮ ПРОДУКЦІЇ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14 ВИТРАТИ НА ВИРОБНИЦТВО ТА РЕАЛІЗАЦІЮ ПРОДУКЦІЇ</dc:title>
  <dc:creator>Oleksandr Sich</dc:creator>
  <cp:lastModifiedBy>Admin</cp:lastModifiedBy>
  <cp:revision>1</cp:revision>
  <dcterms:created xsi:type="dcterms:W3CDTF">2024-05-10T16:33:27Z</dcterms:created>
  <dcterms:modified xsi:type="dcterms:W3CDTF">2024-05-11T07:48:03Z</dcterms:modified>
</cp:coreProperties>
</file>