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8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СУТНІСТЬ ІНКЛЮЗИВНОГО ТУРИЗМУ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6531429" y="3918857"/>
            <a:ext cx="3909559" cy="1944914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ПРОФЕСОР КАФЕДРИ ТУРИЗМУ, ДОКУМЕНТНИХ ТА</a:t>
            </a:r>
          </a:p>
          <a:p>
            <a:r>
              <a:rPr lang="uk-UA" dirty="0"/>
              <a:t> </a:t>
            </a:r>
            <a:r>
              <a:rPr lang="uk-UA" dirty="0" smtClean="0"/>
              <a:t>  МІЖКУЛЬТУРНИХ КОМУНІКАЦІЙ </a:t>
            </a:r>
          </a:p>
          <a:p>
            <a:r>
              <a:rPr lang="uk-UA" dirty="0" smtClean="0"/>
              <a:t>А. КОРОТЄЄВА</a:t>
            </a:r>
          </a:p>
          <a:p>
            <a:r>
              <a:rPr lang="uk-UA" dirty="0"/>
              <a:t> </a:t>
            </a:r>
            <a:r>
              <a:rPr lang="uk-UA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185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гальмує розвиток туризму для всіх</a:t>
            </a:r>
            <a:br>
              <a:rPr lang="uk-UA" dirty="0" smtClean="0"/>
            </a:br>
            <a:r>
              <a:rPr lang="uk-UA" dirty="0" smtClean="0"/>
              <a:t>в </a:t>
            </a:r>
            <a:r>
              <a:rPr lang="uk-UA" dirty="0" err="1" smtClean="0"/>
              <a:t>україні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725714" y="2002971"/>
            <a:ext cx="10551885" cy="4325257"/>
          </a:xfrm>
        </p:spPr>
        <p:txBody>
          <a:bodyPr>
            <a:normAutofit fontScale="92500" lnSpcReduction="10000"/>
          </a:bodyPr>
          <a:lstStyle/>
          <a:p>
            <a:r>
              <a:rPr lang="uk-UA" sz="2800" dirty="0" smtClean="0"/>
              <a:t>Недорозвинена інфраструктурна складова туристичного</a:t>
            </a:r>
          </a:p>
          <a:p>
            <a:pPr marL="0" indent="0">
              <a:buNone/>
            </a:pPr>
            <a:r>
              <a:rPr lang="uk-UA" sz="2800" dirty="0" smtClean="0"/>
              <a:t>               обслуговування осіб з інвалідністю:</a:t>
            </a:r>
          </a:p>
          <a:p>
            <a:r>
              <a:rPr lang="uk-UA" sz="2800" dirty="0" smtClean="0"/>
              <a:t>Непридатність транспортних засобів для самостійного пересування осіб з інвалідністю</a:t>
            </a:r>
          </a:p>
          <a:p>
            <a:r>
              <a:rPr lang="uk-UA" sz="2800" dirty="0" smtClean="0"/>
              <a:t>Відсутність підйомників та придатних пандусів в метро, театрах, музеях, історично-культурних атракціях</a:t>
            </a:r>
          </a:p>
          <a:p>
            <a:r>
              <a:rPr lang="uk-UA" sz="2800" dirty="0" smtClean="0"/>
              <a:t>Відсутність обладнаних номерів, ліфтів, санітарних приміщень в готелях, ресторанах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18802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731312"/>
          </a:xfrm>
        </p:spPr>
        <p:txBody>
          <a:bodyPr/>
          <a:lstStyle/>
          <a:p>
            <a:r>
              <a:rPr lang="uk-UA" dirty="0" smtClean="0"/>
              <a:t>Концепція нового міського урбанізму в світі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5" y="1349830"/>
            <a:ext cx="10364451" cy="5007427"/>
          </a:xfrm>
        </p:spPr>
        <p:txBody>
          <a:bodyPr>
            <a:normAutofit/>
          </a:bodyPr>
          <a:lstStyle/>
          <a:p>
            <a:r>
              <a:rPr lang="uk-UA" sz="2800" dirty="0"/>
              <a:t>в</a:t>
            </a:r>
            <a:r>
              <a:rPr lang="uk-UA" sz="2800" dirty="0" smtClean="0"/>
              <a:t>ідхід в міській архітектурі від мети «зробити простір зручним для осіб з інвалідністю» до стратегії «створити простір зручним для всіх», де вільно пересуваються не тільки люди з інвалідністю, але й матері з маленькими дітьми, літні люди, </a:t>
            </a:r>
            <a:r>
              <a:rPr lang="uk-UA" sz="2800" dirty="0" err="1" smtClean="0"/>
              <a:t>тінейджери</a:t>
            </a:r>
            <a:r>
              <a:rPr lang="uk-UA" sz="2800" dirty="0" smtClean="0"/>
              <a:t> на </a:t>
            </a:r>
            <a:r>
              <a:rPr lang="uk-UA" sz="2800" dirty="0" err="1" smtClean="0"/>
              <a:t>скейтбордах</a:t>
            </a:r>
            <a:r>
              <a:rPr lang="uk-UA" sz="2800" dirty="0" smtClean="0"/>
              <a:t>, роликах</a:t>
            </a:r>
          </a:p>
          <a:p>
            <a:r>
              <a:rPr lang="uk-UA" sz="2800" dirty="0" smtClean="0"/>
              <a:t>Без інформаційної доступності у відповідній для потреб особи з інвалідністю навігації пристосована споруда так і залишиться бар’єром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198441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6686" y="-275770"/>
            <a:ext cx="10581541" cy="1843314"/>
          </a:xfrm>
        </p:spPr>
        <p:txBody>
          <a:bodyPr/>
          <a:lstStyle/>
          <a:p>
            <a:r>
              <a:rPr lang="uk-UA" dirty="0" smtClean="0"/>
              <a:t>«карта доступності» в туристичному обслуговуванні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217714" y="1277258"/>
            <a:ext cx="11059886" cy="4513942"/>
          </a:xfrm>
        </p:spPr>
        <p:txBody>
          <a:bodyPr>
            <a:normAutofit fontScale="92500" lnSpcReduction="20000"/>
          </a:bodyPr>
          <a:lstStyle/>
          <a:p>
            <a:r>
              <a:rPr lang="uk-UA" sz="2800" dirty="0" smtClean="0"/>
              <a:t>В </a:t>
            </a:r>
            <a:r>
              <a:rPr lang="uk-UA" sz="2800" dirty="0"/>
              <a:t>У</a:t>
            </a:r>
            <a:r>
              <a:rPr lang="uk-UA" sz="2800" dirty="0" smtClean="0"/>
              <a:t>країні реалізується проект створення загальноукраїнських карт доступності, завдяки яким буде оцінено об’єкти щодо </a:t>
            </a:r>
            <a:r>
              <a:rPr lang="uk-UA" sz="2800" dirty="0" err="1" smtClean="0"/>
              <a:t>безбар’єрності</a:t>
            </a:r>
            <a:r>
              <a:rPr lang="uk-UA" sz="2800" dirty="0" smtClean="0"/>
              <a:t>   (пандуси, опорні поручні, </a:t>
            </a:r>
            <a:r>
              <a:rPr lang="uk-UA" sz="2800" dirty="0" err="1" smtClean="0"/>
              <a:t>протиковзкі</a:t>
            </a:r>
            <a:r>
              <a:rPr lang="uk-UA" sz="2800" dirty="0" smtClean="0"/>
              <a:t> покриття, підйомники, ліфти, розмітка для незрячих, тощо)</a:t>
            </a:r>
          </a:p>
          <a:p>
            <a:r>
              <a:rPr lang="uk-UA" sz="2800" dirty="0" smtClean="0"/>
              <a:t>В </a:t>
            </a:r>
            <a:r>
              <a:rPr lang="uk-UA" sz="2800" dirty="0"/>
              <a:t>П</a:t>
            </a:r>
            <a:r>
              <a:rPr lang="uk-UA" sz="2800" dirty="0" smtClean="0"/>
              <a:t>ольщі вже мають такий досвід,  майже сто років широко рекламують гірський туризм пристосований для людей з вадами зору та </a:t>
            </a:r>
            <a:r>
              <a:rPr lang="uk-UA" sz="2800" dirty="0" err="1" smtClean="0"/>
              <a:t>ора</a:t>
            </a:r>
            <a:r>
              <a:rPr lang="uk-UA" sz="2800" dirty="0" smtClean="0"/>
              <a:t>;  інформація про спеціальні траси та мотузкові парки, пляжі, доступні дитячі майданчики, громадські туалети є часткою масового руху за пристосування соціального простору до потреб всіх без винятків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0923275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8343" y="828564"/>
            <a:ext cx="10917183" cy="1638866"/>
          </a:xfrm>
        </p:spPr>
        <p:txBody>
          <a:bodyPr/>
          <a:lstStyle/>
          <a:p>
            <a:r>
              <a:rPr lang="uk-UA" dirty="0" smtClean="0"/>
              <a:t>Дякую за увагу!</a:t>
            </a:r>
            <a:endParaRPr lang="ru-RU" dirty="0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                                                                   antoninakrtv@gmail.com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1179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4" y="1"/>
            <a:ext cx="10364453" cy="1335313"/>
          </a:xfrm>
        </p:spPr>
        <p:txBody>
          <a:bodyPr/>
          <a:lstStyle/>
          <a:p>
            <a:r>
              <a:rPr lang="uk-UA" dirty="0" smtClean="0"/>
              <a:t>Проблеми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638629" y="1509486"/>
            <a:ext cx="10638971" cy="4281713"/>
          </a:xfrm>
        </p:spPr>
        <p:txBody>
          <a:bodyPr>
            <a:normAutofit/>
          </a:bodyPr>
          <a:lstStyle/>
          <a:p>
            <a:r>
              <a:rPr lang="uk-UA" sz="2800" dirty="0" smtClean="0"/>
              <a:t>1. сутність інклюзивного туризму</a:t>
            </a:r>
          </a:p>
          <a:p>
            <a:endParaRPr lang="uk-UA" sz="2800" dirty="0"/>
          </a:p>
          <a:p>
            <a:r>
              <a:rPr lang="uk-UA" sz="2800" dirty="0" smtClean="0"/>
              <a:t>2. доступна інфраструктура туристичного ринку</a:t>
            </a:r>
            <a:endParaRPr lang="ru-RU" sz="2800" dirty="0"/>
          </a:p>
          <a:p>
            <a:endParaRPr lang="uk-UA" sz="2800" dirty="0" smtClean="0"/>
          </a:p>
          <a:p>
            <a:r>
              <a:rPr lang="uk-UA" sz="2800" dirty="0" smtClean="0"/>
              <a:t>3. концепція сучасного міського урбанізму та «карта доступності»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49247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18518"/>
            <a:ext cx="10363826" cy="1123198"/>
          </a:xfrm>
        </p:spPr>
        <p:txBody>
          <a:bodyPr/>
          <a:lstStyle/>
          <a:p>
            <a:r>
              <a:rPr lang="uk-UA" dirty="0" smtClean="0"/>
              <a:t>ІНКЛЮЗИВНИЙ ТУРИЗМ </a:t>
            </a:r>
            <a:br>
              <a:rPr lang="uk-UA" dirty="0" smtClean="0"/>
            </a:br>
            <a:r>
              <a:rPr lang="uk-UA" dirty="0" smtClean="0"/>
              <a:t>«</a:t>
            </a:r>
            <a:r>
              <a:rPr lang="en-US" dirty="0" smtClean="0"/>
              <a:t>TOURISM WITHOUT BARRIERS</a:t>
            </a:r>
            <a:r>
              <a:rPr lang="uk-UA" dirty="0" smtClean="0"/>
              <a:t>»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754743" y="1741714"/>
            <a:ext cx="10523483" cy="4542971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ЦЕ ФОРМА ТУРИЗМУ, ЯКА ВКЛЮЧАЄ В СЕБЕ ПРОЦЕС СПІВПРАЦІ МІЖ РІЗНИМИ УЧАСНИКАМИ У СФЕРІ ТУРИЗМУ ТА ПРЕДБАЧАЄ ДОСТУПНІСТЬ ТУРИСТИЧНИХ ПОСЛУГ ЛЮДЯМ З ІНВАЛІДНІСТЮ, ВКЛЮЧАЮЧИ МОБІЛЬНУ, ВІЗУАЛЬНУ, СЛУХОВУ І КОГНІТИВНУ СКЛАДОВІ БЕЗБАР’ЄРНОСТІ;</a:t>
            </a:r>
          </a:p>
          <a:p>
            <a:r>
              <a:rPr lang="uk-UA" sz="2800" dirty="0" smtClean="0"/>
              <a:t> ВОНА НАДАЄ ПРАВО СПОЖИВАЧУ ТУРИСТИЧНОЇ ПОСЛУГИ ФУНКЦІОНУВАТИ НЕЖАЛЕЖНО, НА РІВНИХ, З ПОЧУТТЯМ ВЛАСНОЇ ГІДНОСТІ ЗАВДЯКИ НАДАННЮ УНІВЕРСАЛЬНИХ ТУРИСТИЧНИХ ПРОДУКТІВ ТА ЗАБЕЗПЕЧЕННЮ ДОСТУПНОСТІ СЕРЕДОВИЩА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54100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18518"/>
            <a:ext cx="10363826" cy="87645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АКТУАЛЬНІСТЬ РОЗВИТКУ ІНКЛЮЗИВНОГО ТУРИЗМУ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653144" y="1857830"/>
            <a:ext cx="10624456" cy="4760684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ПРИЙНЯТО ПОВ’ЯЗУВАТИ ЗІ ЗРОСТАННЯМ ЗРУЧНОСТЕЙ ДЛЯ ВСІХ</a:t>
            </a:r>
          </a:p>
          <a:p>
            <a:pPr marL="0" indent="0">
              <a:buNone/>
            </a:pPr>
            <a:r>
              <a:rPr lang="uk-UA" sz="2800" dirty="0"/>
              <a:t> </a:t>
            </a:r>
            <a:r>
              <a:rPr lang="uk-UA" sz="2800" dirty="0" smtClean="0"/>
              <a:t>                            ТУРИСТІВ БЕЗ ВИНЯТКІВ:</a:t>
            </a:r>
          </a:p>
          <a:p>
            <a:pPr marL="0" indent="0">
              <a:buNone/>
            </a:pPr>
            <a:r>
              <a:rPr lang="uk-UA" sz="2800" dirty="0" smtClean="0"/>
              <a:t>     * ОСОБАМ З ІНВАЛІДНІСТЮ З РІЗНИМИ НОЗОЛОГІЯМИ;</a:t>
            </a:r>
          </a:p>
          <a:p>
            <a:pPr marL="0" indent="0">
              <a:buNone/>
            </a:pPr>
            <a:r>
              <a:rPr lang="uk-UA" sz="2800" dirty="0"/>
              <a:t> </a:t>
            </a:r>
            <a:r>
              <a:rPr lang="uk-UA" sz="2800" dirty="0" smtClean="0"/>
              <a:t>    * БАГАТОДІТНИМ РОДИНАМ;</a:t>
            </a:r>
          </a:p>
          <a:p>
            <a:pPr marL="0" indent="0">
              <a:buNone/>
            </a:pPr>
            <a:r>
              <a:rPr lang="uk-UA" sz="2800" dirty="0"/>
              <a:t> </a:t>
            </a:r>
            <a:r>
              <a:rPr lang="uk-UA" sz="2800" dirty="0" smtClean="0"/>
              <a:t>    * ВАГІТНИМ ЖІНКАМ;</a:t>
            </a:r>
          </a:p>
          <a:p>
            <a:pPr marL="0" indent="0">
              <a:buNone/>
            </a:pPr>
            <a:r>
              <a:rPr lang="uk-UA" sz="2800" dirty="0"/>
              <a:t> </a:t>
            </a:r>
            <a:r>
              <a:rPr lang="uk-UA" sz="2800" dirty="0" smtClean="0"/>
              <a:t>    * ЛІТНІМ ЛЮДЯМ;</a:t>
            </a:r>
          </a:p>
          <a:p>
            <a:pPr marL="0" indent="0">
              <a:buNone/>
            </a:pPr>
            <a:r>
              <a:rPr lang="uk-UA" sz="2800" dirty="0"/>
              <a:t> </a:t>
            </a:r>
            <a:r>
              <a:rPr lang="uk-UA" sz="2800" dirty="0" smtClean="0"/>
              <a:t>    * МАНДРІВНИКАМ, ЯКІ НЕ ЗНАЮТЬ ІНОЗЕМНИХ МОВ;</a:t>
            </a:r>
          </a:p>
          <a:p>
            <a:pPr marL="0" indent="0">
              <a:buNone/>
            </a:pPr>
            <a:r>
              <a:rPr lang="uk-UA" sz="2800" dirty="0"/>
              <a:t> </a:t>
            </a:r>
            <a:r>
              <a:rPr lang="uk-UA" sz="2800" dirty="0" smtClean="0"/>
              <a:t>    * МАНДРІВНИКАМ З ВАЖКИМ БАГАЖЕМ.</a:t>
            </a:r>
          </a:p>
          <a:p>
            <a:pPr marL="0" indent="0">
              <a:buNone/>
            </a:pPr>
            <a:endParaRPr lang="uk-UA" sz="2800" dirty="0" smtClean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51471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ПЕРСПЕКТИВНІ НАПРЯМИ РОЗВИТКУ ІНКЛЮЗИВНОГО ТУРИЗМУ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uk-UA" sz="2800" dirty="0" smtClean="0"/>
              <a:t>ЛІКУВАЛЬНО-ОЗДОРОВЧА СФЕРА ТУРИСТИЧНОГО ОБСЛУГОВУВАННЯ;</a:t>
            </a:r>
          </a:p>
          <a:p>
            <a:r>
              <a:rPr lang="uk-UA" sz="2800" dirty="0" smtClean="0"/>
              <a:t>КУЛЬТУРНО – ПІЗНАВАЛЬНА;</a:t>
            </a:r>
          </a:p>
          <a:p>
            <a:r>
              <a:rPr lang="uk-UA" sz="2800" dirty="0" smtClean="0"/>
              <a:t>СІМЕЙНО-МОЛОДІЖНА;</a:t>
            </a:r>
          </a:p>
          <a:p>
            <a:r>
              <a:rPr lang="uk-UA" sz="2800" dirty="0" smtClean="0"/>
              <a:t>ПРОФЕСІЙНО – ТРУДОВА;</a:t>
            </a:r>
          </a:p>
          <a:p>
            <a:r>
              <a:rPr lang="uk-UA" sz="2800" dirty="0" smtClean="0"/>
              <a:t>СОЦІАЛЬНО – РЕАБІЛІТАЦІЙНА.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5316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ДОСТУПНЕ СЕРЕДОВИЩЕ ЯК СКЛАДОВА ТУРИСТИЧНОЇ ДЕСТИНАЦІЇ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798286" y="2367092"/>
            <a:ext cx="10479314" cy="4338508"/>
          </a:xfrm>
        </p:spPr>
        <p:txBody>
          <a:bodyPr>
            <a:normAutofit fontScale="92500" lnSpcReduction="20000"/>
          </a:bodyPr>
          <a:lstStyle/>
          <a:p>
            <a:r>
              <a:rPr lang="uk-UA" sz="2800" dirty="0" smtClean="0"/>
              <a:t>ПЕРЕДБАЧАЄ ВИЯВЛЕННЯ ТА УСУНЕННЯ ПЕРЕШКОД ТА БАР’ЄРІВ, ЩО ОБМЕЖУЮТЬ ДОСТУПНІСТЬ, ЦІ ВИМОГИ ПОШИРЮЮТЬСЯ НА:</a:t>
            </a:r>
          </a:p>
          <a:p>
            <a:r>
              <a:rPr lang="uk-UA" sz="2800" dirty="0" smtClean="0"/>
              <a:t>БУДІВЛІ ГОТЕЛІВ, ДОРОГИ, ТРАНСПОРТ;</a:t>
            </a:r>
          </a:p>
          <a:p>
            <a:r>
              <a:rPr lang="uk-UA" sz="2800" dirty="0" smtClean="0"/>
              <a:t>ЗВ’ЯЗОК ТА ІНФОРМАЦІЙНИЙ ПРОСТІР;</a:t>
            </a:r>
          </a:p>
          <a:p>
            <a:r>
              <a:rPr lang="uk-UA" sz="2800" dirty="0" smtClean="0"/>
              <a:t>ПРИРОДНІ ТА РОЗВАЖАЛЬНІ АТРАКЦІЇ;</a:t>
            </a:r>
          </a:p>
          <a:p>
            <a:r>
              <a:rPr lang="uk-UA" sz="2800" dirty="0" smtClean="0"/>
              <a:t>КУЛЬТУРНО-ІСТОРИЧНІ ТУРИСТИЧНІ ОБ’ЄКТИ;</a:t>
            </a:r>
          </a:p>
          <a:p>
            <a:r>
              <a:rPr lang="uk-UA" sz="2800" dirty="0" smtClean="0"/>
              <a:t>РЕСТОРАНИ, КАФЕ, БАРИ;</a:t>
            </a:r>
          </a:p>
          <a:p>
            <a:r>
              <a:rPr lang="uk-UA" sz="2800" dirty="0" smtClean="0"/>
              <a:t>МЕДИЧНІ, БАНКІВСЬКІ, СТРАХОВІ УСТАНОВИ.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52605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29029"/>
            <a:ext cx="10363826" cy="1857828"/>
          </a:xfrm>
        </p:spPr>
        <p:txBody>
          <a:bodyPr/>
          <a:lstStyle/>
          <a:p>
            <a:r>
              <a:rPr lang="uk-UA" dirty="0" smtClean="0"/>
              <a:t>ДЕЯКІ РЕЗУЛЬТАТИ АНКЕТУВАННЯ ЩОДО РОЗВИТКУ ІНКЛЮЗИВНОГО ТУРИЗМУ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478972" y="1465942"/>
            <a:ext cx="11303298" cy="494937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sz="2800" dirty="0" smtClean="0"/>
              <a:t>      ОПИТАНО 2883 ОСОБИ З ІНВАЛІДНІСТЮ, з них ВІДПОВІЛИ      «ТАК»</a:t>
            </a:r>
          </a:p>
          <a:p>
            <a:r>
              <a:rPr lang="uk-UA" sz="2800" dirty="0" smtClean="0"/>
              <a:t>«ЧИ є активні види реабілітації корисними»                         88.6 %</a:t>
            </a:r>
          </a:p>
          <a:p>
            <a:r>
              <a:rPr lang="uk-UA" sz="2800" dirty="0" smtClean="0"/>
              <a:t>«чи будете Ви займатися активними видами реабілітації»</a:t>
            </a:r>
          </a:p>
          <a:p>
            <a:pPr marL="0" indent="0">
              <a:buNone/>
            </a:pPr>
            <a:r>
              <a:rPr lang="uk-UA" sz="2800" dirty="0"/>
              <a:t> </a:t>
            </a:r>
            <a:r>
              <a:rPr lang="uk-UA" sz="2800" dirty="0" smtClean="0"/>
              <a:t>                                                                                                        89.6% </a:t>
            </a:r>
          </a:p>
          <a:p>
            <a:pPr marL="0" indent="0">
              <a:buNone/>
            </a:pPr>
            <a:r>
              <a:rPr lang="uk-UA" sz="2800" dirty="0"/>
              <a:t> </a:t>
            </a:r>
            <a:r>
              <a:rPr lang="uk-UA" sz="2800" dirty="0" smtClean="0"/>
              <a:t>  «чи хотіли б ви займатися видами туризму, що мають оздоровчий, соціально-реабілітаційний характер»                96.6%</a:t>
            </a:r>
          </a:p>
          <a:p>
            <a:pPr marL="0" indent="0">
              <a:buNone/>
            </a:pPr>
            <a:r>
              <a:rPr lang="uk-UA" sz="2800" dirty="0"/>
              <a:t> </a:t>
            </a:r>
            <a:r>
              <a:rPr lang="uk-UA" sz="2800" dirty="0" smtClean="0"/>
              <a:t>  «чи вважаєте ви за необхідне включити до індивідуальної програми реабілітації інклюзивний туризм»                            75%</a:t>
            </a:r>
          </a:p>
          <a:p>
            <a:pPr marL="0" indent="0">
              <a:buNone/>
            </a:pPr>
            <a:r>
              <a:rPr lang="uk-UA" sz="2800" dirty="0"/>
              <a:t> </a:t>
            </a:r>
            <a:r>
              <a:rPr lang="uk-UA" sz="2800" dirty="0" smtClean="0"/>
              <a:t>    за даними «черкаського обласного центру медико-соціальної експертизи черкаської обласної ради»</a:t>
            </a:r>
          </a:p>
          <a:p>
            <a:pPr marL="0" indent="0">
              <a:buNone/>
            </a:pPr>
            <a:endParaRPr lang="uk-UA" sz="2800" dirty="0" smtClean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02072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2" cy="818397"/>
          </a:xfrm>
        </p:spPr>
        <p:txBody>
          <a:bodyPr/>
          <a:lstStyle/>
          <a:p>
            <a:r>
              <a:rPr lang="uk-UA" dirty="0" smtClean="0"/>
              <a:t>Інфраструктура туристичного ринку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696687" y="1436914"/>
            <a:ext cx="10580914" cy="4949372"/>
          </a:xfrm>
        </p:spPr>
        <p:txBody>
          <a:bodyPr>
            <a:normAutofit lnSpcReduction="10000"/>
          </a:bodyPr>
          <a:lstStyle/>
          <a:p>
            <a:r>
              <a:rPr lang="uk-UA" sz="2800" dirty="0" smtClean="0"/>
              <a:t>Туристичні біржи, туристичні ярмарки, виставки</a:t>
            </a:r>
          </a:p>
          <a:p>
            <a:r>
              <a:rPr lang="uk-UA" sz="2800" dirty="0" smtClean="0"/>
              <a:t>Туристичні салони та </a:t>
            </a:r>
            <a:r>
              <a:rPr lang="en-US" sz="2800" dirty="0" smtClean="0"/>
              <a:t>workshops</a:t>
            </a:r>
          </a:p>
          <a:p>
            <a:r>
              <a:rPr lang="uk-UA" sz="2800" dirty="0" smtClean="0"/>
              <a:t>Банки (конвертація валют, дорожніх </a:t>
            </a:r>
            <a:r>
              <a:rPr lang="uk-UA" sz="2800" dirty="0" err="1" smtClean="0"/>
              <a:t>чеків</a:t>
            </a:r>
            <a:r>
              <a:rPr lang="uk-UA" sz="2800" dirty="0" smtClean="0"/>
              <a:t>)</a:t>
            </a:r>
          </a:p>
          <a:p>
            <a:r>
              <a:rPr lang="uk-UA" sz="2800" dirty="0" smtClean="0"/>
              <a:t>Страхові компанії; рекламно-інформаційні агенції</a:t>
            </a:r>
          </a:p>
          <a:p>
            <a:r>
              <a:rPr lang="uk-UA" sz="2800" dirty="0" smtClean="0"/>
              <a:t>Заклади міжнародного комерційного арбітражу</a:t>
            </a:r>
          </a:p>
          <a:p>
            <a:r>
              <a:rPr lang="uk-UA" sz="2800" dirty="0" smtClean="0"/>
              <a:t>Фірми, що забезпечують засобами ділової комунікації</a:t>
            </a:r>
          </a:p>
          <a:p>
            <a:r>
              <a:rPr lang="uk-UA" sz="2800" dirty="0" smtClean="0"/>
              <a:t>Заклади підготовки та перепідготовки професійних кадрів для туристичної сфери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84007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Економічна складова забезпечення доступної туристичної інфраструктури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769258" y="2104571"/>
            <a:ext cx="10508342" cy="4426857"/>
          </a:xfrm>
        </p:spPr>
        <p:txBody>
          <a:bodyPr>
            <a:normAutofit fontScale="92500"/>
          </a:bodyPr>
          <a:lstStyle/>
          <a:p>
            <a:r>
              <a:rPr lang="uk-UA" sz="2800" dirty="0" smtClean="0"/>
              <a:t>В сучасному світі згідно різних статистичних підходів нараховують від 15%  до 19% людей з інвалідністю.</a:t>
            </a:r>
          </a:p>
          <a:p>
            <a:r>
              <a:rPr lang="uk-UA" sz="2800" dirty="0" smtClean="0"/>
              <a:t>Важливим для окреслення масштабів проблеми є урахування аспекту супроводу та сімейних подорожей, відпочинку</a:t>
            </a:r>
          </a:p>
          <a:p>
            <a:r>
              <a:rPr lang="uk-UA" sz="2800" dirty="0" smtClean="0"/>
              <a:t>Пристосування туристичного обслуговування та інфраструктурного простору для потреб туристів з інвалідністю забезпечить збільшення туристичних потоків приблизно на 15 %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91075885"/>
      </p:ext>
    </p:extLst>
  </p:cSld>
  <p:clrMapOvr>
    <a:masterClrMapping/>
  </p:clrMapOvr>
</p:sld>
</file>

<file path=ppt/theme/theme1.xml><?xml version="1.0" encoding="utf-8"?>
<a:theme xmlns:a="http://schemas.openxmlformats.org/drawingml/2006/main" name="Краплинка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TM04033925[[fn=Краплинка]]</Template>
  <TotalTime>2463</TotalTime>
  <Words>660</Words>
  <Application>Microsoft Office PowerPoint</Application>
  <PresentationFormat>Широкий екран</PresentationFormat>
  <Paragraphs>71</Paragraphs>
  <Slides>13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13</vt:i4>
      </vt:variant>
    </vt:vector>
  </HeadingPairs>
  <TitlesOfParts>
    <vt:vector size="16" baseType="lpstr">
      <vt:lpstr>Arial</vt:lpstr>
      <vt:lpstr>Tw Cen MT</vt:lpstr>
      <vt:lpstr>Краплинка</vt:lpstr>
      <vt:lpstr>СУТНІСТЬ ІНКЛЮЗИВНОГО ТУРИЗМУ</vt:lpstr>
      <vt:lpstr>Проблеми до обговорення</vt:lpstr>
      <vt:lpstr>ІНКЛЮЗИВНИЙ ТУРИЗМ  «TOURISM WITHOUT BARRIERS»</vt:lpstr>
      <vt:lpstr>АКТУАЛЬНІСТЬ РОЗВИТКУ ІНКЛЮЗИВНОГО ТУРИЗМУ</vt:lpstr>
      <vt:lpstr>ПЕРСПЕКТИВНІ НАПРЯМИ РОЗВИТКУ ІНКЛЮЗИВНОГО ТУРИЗМУ</vt:lpstr>
      <vt:lpstr>ДОСТУПНЕ СЕРЕДОВИЩЕ ЯК СКЛАДОВА ТУРИСТИЧНОЇ ДЕСТИНАЦІЇ</vt:lpstr>
      <vt:lpstr>ДЕЯКІ РЕЗУЛЬТАТИ АНКЕТУВАННЯ ЩОДО РОЗВИТКУ ІНКЛЮЗИВНОГО ТУРИЗМУ</vt:lpstr>
      <vt:lpstr>Інфраструктура туристичного ринку</vt:lpstr>
      <vt:lpstr>Економічна складова забезпечення доступної туристичної інфраструктури</vt:lpstr>
      <vt:lpstr>Що гальмує розвиток туризму для всіх в україні</vt:lpstr>
      <vt:lpstr>Концепція нового міського урбанізму в світі</vt:lpstr>
      <vt:lpstr>«карта доступності» в туристичному обслуговуванні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СУТНІСТЬ ІНКЛЮЗИВНОГО ТУРИЗМУ</dc:title>
  <dc:creator>Пользователь</dc:creator>
  <cp:lastModifiedBy>Пользователь</cp:lastModifiedBy>
  <cp:revision>24</cp:revision>
  <dcterms:created xsi:type="dcterms:W3CDTF">2021-03-12T16:24:16Z</dcterms:created>
  <dcterms:modified xsi:type="dcterms:W3CDTF">2021-03-14T09:27:59Z</dcterms:modified>
</cp:coreProperties>
</file>