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80" r:id="rId3"/>
    <p:sldId id="281" r:id="rId4"/>
    <p:sldId id="286" r:id="rId5"/>
    <p:sldId id="290" r:id="rId6"/>
    <p:sldId id="282" r:id="rId7"/>
    <p:sldId id="283" r:id="rId8"/>
    <p:sldId id="284" r:id="rId9"/>
    <p:sldId id="285" r:id="rId10"/>
    <p:sldId id="287" r:id="rId11"/>
    <p:sldId id="288" r:id="rId12"/>
    <p:sldId id="289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  <p:sldId id="307" r:id="rId29"/>
    <p:sldId id="306" r:id="rId30"/>
    <p:sldId id="308" r:id="rId31"/>
    <p:sldId id="309" r:id="rId32"/>
    <p:sldId id="310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E8F6D7-2333-4FA5-8C4D-9C7DC9A4AC03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8F2EA686-4FFB-491B-840B-4D83EB974CCA}">
      <dgm:prSet custT="1"/>
      <dgm:spPr/>
      <dgm:t>
        <a:bodyPr/>
        <a:lstStyle/>
        <a:p>
          <a:pPr rtl="0"/>
          <a:r>
            <a: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Групова психокорекція визначає: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E77073-0891-4303-B853-F547B0225330}" type="parTrans" cxnId="{DC0A819A-5FC3-4AAB-8D9F-B1B10DA2D6E5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8E4435-0F71-440E-B94C-55E8115916D5}" type="sibTrans" cxnId="{DC0A819A-5FC3-4AAB-8D9F-B1B10DA2D6E5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209805-A61F-4F29-821F-80D284EF6418}">
      <dgm:prSet custT="1"/>
      <dgm:spPr/>
      <dgm:t>
        <a:bodyPr/>
        <a:lstStyle/>
        <a:p>
          <a:pPr rtl="0"/>
          <a:r>
            <a: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конкретні цілі і завдання;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3C2AC1-2E72-4F28-A77C-C59327F25E72}" type="parTrans" cxnId="{790D7F97-4158-4830-821D-1FA8B937534E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8263C1-756D-41B3-9C8F-402AAB09B6BC}" type="sibTrans" cxnId="{790D7F97-4158-4830-821D-1FA8B937534E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465DC4-3188-4898-8B46-128392176A38}">
      <dgm:prSet custT="1"/>
      <dgm:spPr/>
      <dgm:t>
        <a:bodyPr/>
        <a:lstStyle/>
        <a:p>
          <a:pPr rtl="0"/>
          <a:r>
            <a: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змістовну сторону і інтенсивність процесів;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F6698D-41B9-49E8-8350-860BBD0A787B}" type="parTrans" cxnId="{DEFCC11B-3160-407A-BC21-7910D4D7713A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53085A-A36B-407E-9BE7-8406641C0EA1}" type="sibTrans" cxnId="{DEFCC11B-3160-407A-BC21-7910D4D7713A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69C129-F62D-4B4F-9567-0AE685407BF9}">
      <dgm:prSet custT="1"/>
      <dgm:spPr/>
      <dgm:t>
        <a:bodyPr/>
        <a:lstStyle/>
        <a:p>
          <a:pPr rtl="0"/>
          <a:r>
            <a: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тактику психолога;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0C26A8-7B61-4C31-BAF3-29393F46AE53}" type="parTrans" cxnId="{DD7340C7-867F-4BDB-8820-17C77825C782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AE557C-535A-498F-A9CD-D64F675A331D}" type="sibTrans" cxnId="{DD7340C7-867F-4BDB-8820-17C77825C782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9779E2-F00B-4F6A-A274-611714E5FFDB}">
      <dgm:prSet custT="1"/>
      <dgm:spPr/>
      <dgm:t>
        <a:bodyPr/>
        <a:lstStyle/>
        <a:p>
          <a:pPr rtl="0"/>
          <a:r>
            <a: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основні психологічні мішені;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D38B20-20B1-4028-A14C-6B3C7ECA7944}" type="parTrans" cxnId="{8551D033-7343-4D66-9046-501E9A0199E7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00215A-5197-4FF2-B495-32D947ADDB0C}" type="sibTrans" cxnId="{8551D033-7343-4D66-9046-501E9A0199E7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0E0D6D-59A3-4794-AD1C-3E9CE53F20DC}">
      <dgm:prSet custT="1"/>
      <dgm:spPr/>
      <dgm:t>
        <a:bodyPr/>
        <a:lstStyle/>
        <a:p>
          <a:pPr rtl="0"/>
          <a:r>
            <a: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вибір методичних прийомів.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8BA111-CF68-4849-87B9-0547EE4E3B9A}" type="parTrans" cxnId="{379A6467-5888-4DEE-B8C0-01A1DA5E457C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A0FC2E-C0A7-4F63-882F-5DF101DC13FD}" type="sibTrans" cxnId="{379A6467-5888-4DEE-B8C0-01A1DA5E457C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173CAC-1CBE-4E59-B00E-2585020F749E}" type="pres">
      <dgm:prSet presAssocID="{DEE8F6D7-2333-4FA5-8C4D-9C7DC9A4AC03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FE65793F-ED4C-43F7-B143-2F2F7762A5AB}" type="pres">
      <dgm:prSet presAssocID="{8F2EA686-4FFB-491B-840B-4D83EB974CCA}" presName="singleCycle" presStyleCnt="0"/>
      <dgm:spPr/>
    </dgm:pt>
    <dgm:pt modelId="{B2F827FB-F63C-40A3-BF9D-1C501B69E389}" type="pres">
      <dgm:prSet presAssocID="{8F2EA686-4FFB-491B-840B-4D83EB974CCA}" presName="singleCenter" presStyleLbl="node1" presStyleIdx="0" presStyleCnt="6" custScaleX="121179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26B159DD-D576-48BB-8F73-7D86E48656C6}" type="pres">
      <dgm:prSet presAssocID="{4E3C2AC1-2E72-4F28-A77C-C59327F25E72}" presName="Name56" presStyleLbl="parChTrans1D2" presStyleIdx="0" presStyleCnt="5"/>
      <dgm:spPr/>
    </dgm:pt>
    <dgm:pt modelId="{502DCFD1-D076-4309-A4FB-1162E0D99595}" type="pres">
      <dgm:prSet presAssocID="{82209805-A61F-4F29-821F-80D284EF6418}" presName="text0" presStyleLbl="node1" presStyleIdx="1" presStyleCnt="6" custScaleX="171556">
        <dgm:presLayoutVars>
          <dgm:bulletEnabled val="1"/>
        </dgm:presLayoutVars>
      </dgm:prSet>
      <dgm:spPr/>
    </dgm:pt>
    <dgm:pt modelId="{BB57760B-6DB7-4682-BD7F-9FE188194072}" type="pres">
      <dgm:prSet presAssocID="{A8F6698D-41B9-49E8-8350-860BBD0A787B}" presName="Name56" presStyleLbl="parChTrans1D2" presStyleIdx="1" presStyleCnt="5"/>
      <dgm:spPr/>
    </dgm:pt>
    <dgm:pt modelId="{83DB46A1-F168-4E6D-B5EC-DA5F649E3D27}" type="pres">
      <dgm:prSet presAssocID="{7C465DC4-3188-4898-8B46-128392176A38}" presName="text0" presStyleLbl="node1" presStyleIdx="2" presStyleCnt="6" custScaleX="201602">
        <dgm:presLayoutVars>
          <dgm:bulletEnabled val="1"/>
        </dgm:presLayoutVars>
      </dgm:prSet>
      <dgm:spPr/>
    </dgm:pt>
    <dgm:pt modelId="{70BF5F23-2C94-40CA-9575-1029A9D1DF03}" type="pres">
      <dgm:prSet presAssocID="{610C26A8-7B61-4C31-BAF3-29393F46AE53}" presName="Name56" presStyleLbl="parChTrans1D2" presStyleIdx="2" presStyleCnt="5"/>
      <dgm:spPr/>
    </dgm:pt>
    <dgm:pt modelId="{C61FF6F9-696C-45CB-984E-260D621CAD89}" type="pres">
      <dgm:prSet presAssocID="{DC69C129-F62D-4B4F-9567-0AE685407BF9}" presName="text0" presStyleLbl="node1" presStyleIdx="3" presStyleCnt="6" custScaleX="179704">
        <dgm:presLayoutVars>
          <dgm:bulletEnabled val="1"/>
        </dgm:presLayoutVars>
      </dgm:prSet>
      <dgm:spPr/>
    </dgm:pt>
    <dgm:pt modelId="{E7461185-5907-4AC5-ACE6-37BAAC22BA7F}" type="pres">
      <dgm:prSet presAssocID="{ABD38B20-20B1-4028-A14C-6B3C7ECA7944}" presName="Name56" presStyleLbl="parChTrans1D2" presStyleIdx="3" presStyleCnt="5"/>
      <dgm:spPr/>
    </dgm:pt>
    <dgm:pt modelId="{EFD11BB2-AA84-4B31-A1FD-ED1112232275}" type="pres">
      <dgm:prSet presAssocID="{5F9779E2-F00B-4F6A-A274-611714E5FFDB}" presName="text0" presStyleLbl="node1" presStyleIdx="4" presStyleCnt="6" custScaleX="175447">
        <dgm:presLayoutVars>
          <dgm:bulletEnabled val="1"/>
        </dgm:presLayoutVars>
      </dgm:prSet>
      <dgm:spPr/>
    </dgm:pt>
    <dgm:pt modelId="{C692D768-C60F-42F5-B08B-D998DEADCA4D}" type="pres">
      <dgm:prSet presAssocID="{0A8BA111-CF68-4849-87B9-0547EE4E3B9A}" presName="Name56" presStyleLbl="parChTrans1D2" presStyleIdx="4" presStyleCnt="5"/>
      <dgm:spPr/>
    </dgm:pt>
    <dgm:pt modelId="{A48916C4-4B9E-460F-AA5F-57FEF557CAC7}" type="pres">
      <dgm:prSet presAssocID="{DD0E0D6D-59A3-4794-AD1C-3E9CE53F20DC}" presName="text0" presStyleLbl="node1" presStyleIdx="5" presStyleCnt="6" custScaleX="174471">
        <dgm:presLayoutVars>
          <dgm:bulletEnabled val="1"/>
        </dgm:presLayoutVars>
      </dgm:prSet>
      <dgm:spPr/>
    </dgm:pt>
  </dgm:ptLst>
  <dgm:cxnLst>
    <dgm:cxn modelId="{8551D033-7343-4D66-9046-501E9A0199E7}" srcId="{8F2EA686-4FFB-491B-840B-4D83EB974CCA}" destId="{5F9779E2-F00B-4F6A-A274-611714E5FFDB}" srcOrd="3" destOrd="0" parTransId="{ABD38B20-20B1-4028-A14C-6B3C7ECA7944}" sibTransId="{1900215A-5197-4FF2-B495-32D947ADDB0C}"/>
    <dgm:cxn modelId="{FF8E28B5-6D87-4020-8FCE-B819AD3AA208}" type="presOf" srcId="{4E3C2AC1-2E72-4F28-A77C-C59327F25E72}" destId="{26B159DD-D576-48BB-8F73-7D86E48656C6}" srcOrd="0" destOrd="0" presId="urn:microsoft.com/office/officeart/2008/layout/RadialCluster"/>
    <dgm:cxn modelId="{19964164-4CC1-49F8-8BAF-5AF0D8939D2C}" type="presOf" srcId="{DD0E0D6D-59A3-4794-AD1C-3E9CE53F20DC}" destId="{A48916C4-4B9E-460F-AA5F-57FEF557CAC7}" srcOrd="0" destOrd="0" presId="urn:microsoft.com/office/officeart/2008/layout/RadialCluster"/>
    <dgm:cxn modelId="{DC0A819A-5FC3-4AAB-8D9F-B1B10DA2D6E5}" srcId="{DEE8F6D7-2333-4FA5-8C4D-9C7DC9A4AC03}" destId="{8F2EA686-4FFB-491B-840B-4D83EB974CCA}" srcOrd="0" destOrd="0" parTransId="{97E77073-0891-4303-B853-F547B0225330}" sibTransId="{038E4435-0F71-440E-B94C-55E8115916D5}"/>
    <dgm:cxn modelId="{4D4B4582-3126-4FAB-8467-79F515A295BB}" type="presOf" srcId="{82209805-A61F-4F29-821F-80D284EF6418}" destId="{502DCFD1-D076-4309-A4FB-1162E0D99595}" srcOrd="0" destOrd="0" presId="urn:microsoft.com/office/officeart/2008/layout/RadialCluster"/>
    <dgm:cxn modelId="{DEFCC11B-3160-407A-BC21-7910D4D7713A}" srcId="{8F2EA686-4FFB-491B-840B-4D83EB974CCA}" destId="{7C465DC4-3188-4898-8B46-128392176A38}" srcOrd="1" destOrd="0" parTransId="{A8F6698D-41B9-49E8-8350-860BBD0A787B}" sibTransId="{D553085A-A36B-407E-9BE7-8406641C0EA1}"/>
    <dgm:cxn modelId="{F2949BA7-EED5-41EE-9FDB-5466C9551B87}" type="presOf" srcId="{ABD38B20-20B1-4028-A14C-6B3C7ECA7944}" destId="{E7461185-5907-4AC5-ACE6-37BAAC22BA7F}" srcOrd="0" destOrd="0" presId="urn:microsoft.com/office/officeart/2008/layout/RadialCluster"/>
    <dgm:cxn modelId="{E171401B-36A7-410D-9C9F-BA0C95E2F88A}" type="presOf" srcId="{7C465DC4-3188-4898-8B46-128392176A38}" destId="{83DB46A1-F168-4E6D-B5EC-DA5F649E3D27}" srcOrd="0" destOrd="0" presId="urn:microsoft.com/office/officeart/2008/layout/RadialCluster"/>
    <dgm:cxn modelId="{43800E2F-E279-4923-B18F-41D14D9B82F6}" type="presOf" srcId="{5F9779E2-F00B-4F6A-A274-611714E5FFDB}" destId="{EFD11BB2-AA84-4B31-A1FD-ED1112232275}" srcOrd="0" destOrd="0" presId="urn:microsoft.com/office/officeart/2008/layout/RadialCluster"/>
    <dgm:cxn modelId="{C9E30727-09A9-4CE8-99CE-C569517C80DC}" type="presOf" srcId="{0A8BA111-CF68-4849-87B9-0547EE4E3B9A}" destId="{C692D768-C60F-42F5-B08B-D998DEADCA4D}" srcOrd="0" destOrd="0" presId="urn:microsoft.com/office/officeart/2008/layout/RadialCluster"/>
    <dgm:cxn modelId="{379A6467-5888-4DEE-B8C0-01A1DA5E457C}" srcId="{8F2EA686-4FFB-491B-840B-4D83EB974CCA}" destId="{DD0E0D6D-59A3-4794-AD1C-3E9CE53F20DC}" srcOrd="4" destOrd="0" parTransId="{0A8BA111-CF68-4849-87B9-0547EE4E3B9A}" sibTransId="{ECA0FC2E-C0A7-4F63-882F-5DF101DC13FD}"/>
    <dgm:cxn modelId="{790D7F97-4158-4830-821D-1FA8B937534E}" srcId="{8F2EA686-4FFB-491B-840B-4D83EB974CCA}" destId="{82209805-A61F-4F29-821F-80D284EF6418}" srcOrd="0" destOrd="0" parTransId="{4E3C2AC1-2E72-4F28-A77C-C59327F25E72}" sibTransId="{B08263C1-756D-41B3-9C8F-402AAB09B6BC}"/>
    <dgm:cxn modelId="{A991663B-8363-4325-8891-A77265E4ACDF}" type="presOf" srcId="{DEE8F6D7-2333-4FA5-8C4D-9C7DC9A4AC03}" destId="{64173CAC-1CBE-4E59-B00E-2585020F749E}" srcOrd="0" destOrd="0" presId="urn:microsoft.com/office/officeart/2008/layout/RadialCluster"/>
    <dgm:cxn modelId="{DD7340C7-867F-4BDB-8820-17C77825C782}" srcId="{8F2EA686-4FFB-491B-840B-4D83EB974CCA}" destId="{DC69C129-F62D-4B4F-9567-0AE685407BF9}" srcOrd="2" destOrd="0" parTransId="{610C26A8-7B61-4C31-BAF3-29393F46AE53}" sibTransId="{95AE557C-535A-498F-A9CD-D64F675A331D}"/>
    <dgm:cxn modelId="{F78C69A8-78DB-42AD-8318-96A0E0F64B43}" type="presOf" srcId="{A8F6698D-41B9-49E8-8350-860BBD0A787B}" destId="{BB57760B-6DB7-4682-BD7F-9FE188194072}" srcOrd="0" destOrd="0" presId="urn:microsoft.com/office/officeart/2008/layout/RadialCluster"/>
    <dgm:cxn modelId="{CF9D3185-11E1-4C6A-83AE-2756502E9F23}" type="presOf" srcId="{610C26A8-7B61-4C31-BAF3-29393F46AE53}" destId="{70BF5F23-2C94-40CA-9575-1029A9D1DF03}" srcOrd="0" destOrd="0" presId="urn:microsoft.com/office/officeart/2008/layout/RadialCluster"/>
    <dgm:cxn modelId="{10F5AA81-266F-4B65-88DC-6DB163DC2A26}" type="presOf" srcId="{8F2EA686-4FFB-491B-840B-4D83EB974CCA}" destId="{B2F827FB-F63C-40A3-BF9D-1C501B69E389}" srcOrd="0" destOrd="0" presId="urn:microsoft.com/office/officeart/2008/layout/RadialCluster"/>
    <dgm:cxn modelId="{C2868257-50E7-4B6A-A344-B12D9CEDB358}" type="presOf" srcId="{DC69C129-F62D-4B4F-9567-0AE685407BF9}" destId="{C61FF6F9-696C-45CB-984E-260D621CAD89}" srcOrd="0" destOrd="0" presId="urn:microsoft.com/office/officeart/2008/layout/RadialCluster"/>
    <dgm:cxn modelId="{B308E732-61A4-4067-BDB0-63A0476B6F76}" type="presParOf" srcId="{64173CAC-1CBE-4E59-B00E-2585020F749E}" destId="{FE65793F-ED4C-43F7-B143-2F2F7762A5AB}" srcOrd="0" destOrd="0" presId="urn:microsoft.com/office/officeart/2008/layout/RadialCluster"/>
    <dgm:cxn modelId="{88115D3E-4549-48C2-B821-935EA22237B5}" type="presParOf" srcId="{FE65793F-ED4C-43F7-B143-2F2F7762A5AB}" destId="{B2F827FB-F63C-40A3-BF9D-1C501B69E389}" srcOrd="0" destOrd="0" presId="urn:microsoft.com/office/officeart/2008/layout/RadialCluster"/>
    <dgm:cxn modelId="{8EC06DD3-F98F-427C-96D8-D93DCEF4D344}" type="presParOf" srcId="{FE65793F-ED4C-43F7-B143-2F2F7762A5AB}" destId="{26B159DD-D576-48BB-8F73-7D86E48656C6}" srcOrd="1" destOrd="0" presId="urn:microsoft.com/office/officeart/2008/layout/RadialCluster"/>
    <dgm:cxn modelId="{4115A346-456C-4A00-9484-F7D6205ACFE3}" type="presParOf" srcId="{FE65793F-ED4C-43F7-B143-2F2F7762A5AB}" destId="{502DCFD1-D076-4309-A4FB-1162E0D99595}" srcOrd="2" destOrd="0" presId="urn:microsoft.com/office/officeart/2008/layout/RadialCluster"/>
    <dgm:cxn modelId="{E91F9497-6A27-4745-AED7-BA302BA24DA4}" type="presParOf" srcId="{FE65793F-ED4C-43F7-B143-2F2F7762A5AB}" destId="{BB57760B-6DB7-4682-BD7F-9FE188194072}" srcOrd="3" destOrd="0" presId="urn:microsoft.com/office/officeart/2008/layout/RadialCluster"/>
    <dgm:cxn modelId="{32B000ED-4C60-4B3F-AF9B-89F87A56D92A}" type="presParOf" srcId="{FE65793F-ED4C-43F7-B143-2F2F7762A5AB}" destId="{83DB46A1-F168-4E6D-B5EC-DA5F649E3D27}" srcOrd="4" destOrd="0" presId="urn:microsoft.com/office/officeart/2008/layout/RadialCluster"/>
    <dgm:cxn modelId="{A6988ADB-BA26-4658-A7EA-B2938082F5D0}" type="presParOf" srcId="{FE65793F-ED4C-43F7-B143-2F2F7762A5AB}" destId="{70BF5F23-2C94-40CA-9575-1029A9D1DF03}" srcOrd="5" destOrd="0" presId="urn:microsoft.com/office/officeart/2008/layout/RadialCluster"/>
    <dgm:cxn modelId="{1DD1EF29-407B-41D8-84A5-CA82CE4E8E41}" type="presParOf" srcId="{FE65793F-ED4C-43F7-B143-2F2F7762A5AB}" destId="{C61FF6F9-696C-45CB-984E-260D621CAD89}" srcOrd="6" destOrd="0" presId="urn:microsoft.com/office/officeart/2008/layout/RadialCluster"/>
    <dgm:cxn modelId="{5D88D695-2204-4D94-92C0-16BBA375DB14}" type="presParOf" srcId="{FE65793F-ED4C-43F7-B143-2F2F7762A5AB}" destId="{E7461185-5907-4AC5-ACE6-37BAAC22BA7F}" srcOrd="7" destOrd="0" presId="urn:microsoft.com/office/officeart/2008/layout/RadialCluster"/>
    <dgm:cxn modelId="{F4D48870-AD76-4C9F-8837-A35EE2602359}" type="presParOf" srcId="{FE65793F-ED4C-43F7-B143-2F2F7762A5AB}" destId="{EFD11BB2-AA84-4B31-A1FD-ED1112232275}" srcOrd="8" destOrd="0" presId="urn:microsoft.com/office/officeart/2008/layout/RadialCluster"/>
    <dgm:cxn modelId="{0C3D535E-D843-48EE-8719-FD1020BDD54F}" type="presParOf" srcId="{FE65793F-ED4C-43F7-B143-2F2F7762A5AB}" destId="{C692D768-C60F-42F5-B08B-D998DEADCA4D}" srcOrd="9" destOrd="0" presId="urn:microsoft.com/office/officeart/2008/layout/RadialCluster"/>
    <dgm:cxn modelId="{E86C0317-C3E6-46AE-80AE-700629E986D7}" type="presParOf" srcId="{FE65793F-ED4C-43F7-B143-2F2F7762A5AB}" destId="{A48916C4-4B9E-460F-AA5F-57FEF557CAC7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9CDF59-A506-46A4-B120-1CA11ABE6BD7}" type="doc">
      <dgm:prSet loTypeId="urn:microsoft.com/office/officeart/2005/8/layout/radial1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8DC36234-AFBD-443D-BD9D-FEA5042DF63F}">
      <dgm:prSet custT="1"/>
      <dgm:spPr/>
      <dgm:t>
        <a:bodyPr/>
        <a:lstStyle/>
        <a:p>
          <a:pPr rtl="0"/>
          <a:r>
            <a: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Кінцеві завдання психокорекційної роботи є зміни: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8732F8-0E44-432F-9399-7DCFB55E120D}" type="parTrans" cxnId="{87A6EE77-E5D5-4FD7-A396-8B6386E80385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F42BE8-5DC1-432F-A174-A39BECD8BF36}" type="sibTrans" cxnId="{87A6EE77-E5D5-4FD7-A396-8B6386E80385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0135A0-B1AC-415A-938A-ED822C29DB25}">
      <dgm:prSet custT="1"/>
      <dgm:spPr/>
      <dgm:t>
        <a:bodyPr/>
        <a:lstStyle/>
        <a:p>
          <a:pPr rtl="0"/>
          <a:r>
            <a: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когнітивній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1F42ED-81EF-4D1B-8587-91C4E49E5228}" type="parTrans" cxnId="{35184198-9D38-4206-8E39-19D7B582306A}">
      <dgm:prSet custT="1"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9700DE-290A-4D30-A007-A01C49E32AEE}" type="sibTrans" cxnId="{35184198-9D38-4206-8E39-19D7B582306A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355B1E-4700-4D4F-845C-C578321E5F07}">
      <dgm:prSet custT="1"/>
      <dgm:spPr/>
      <dgm:t>
        <a:bodyPr/>
        <a:lstStyle/>
        <a:p>
          <a:pPr rtl="0"/>
          <a:r>
            <a: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емоційні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945E13-EB28-4599-87DF-A63922B2B4EC}" type="parTrans" cxnId="{CEACC6A3-08DF-49C0-8CD5-9B90E6CD22F4}">
      <dgm:prSet custT="1"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570253-5EB4-4949-A812-118B58663EB6}" type="sibTrans" cxnId="{CEACC6A3-08DF-49C0-8CD5-9B90E6CD22F4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B46C80-B985-4E44-83BF-8DCE3379D66B}">
      <dgm:prSet custT="1"/>
      <dgm:spPr/>
      <dgm:t>
        <a:bodyPr/>
        <a:lstStyle/>
        <a:p>
          <a:pPr rtl="0"/>
          <a:r>
            <a: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поведінковій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7BC221-7E27-402D-838B-9FBD8D0ED432}" type="parTrans" cxnId="{CADCCC47-AC03-49F3-81E0-62DCA7EF9E42}">
      <dgm:prSet custT="1"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FDC79E-3A3D-4801-AE70-96BDB3356914}" type="sibTrans" cxnId="{CADCCC47-AC03-49F3-81E0-62DCA7EF9E42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EBD715-EDAD-4198-ABF8-C3273EF3FF12}" type="pres">
      <dgm:prSet presAssocID="{579CDF59-A506-46A4-B120-1CA11ABE6BD7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B468ABD-0117-4770-BB89-7F232BD0309A}" type="pres">
      <dgm:prSet presAssocID="{8DC36234-AFBD-443D-BD9D-FEA5042DF63F}" presName="centerShape" presStyleLbl="node0" presStyleIdx="0" presStyleCnt="1" custScaleX="188567" custLinFactNeighborX="0" custLinFactNeighborY="-5754"/>
      <dgm:spPr/>
      <dgm:t>
        <a:bodyPr/>
        <a:lstStyle/>
        <a:p>
          <a:endParaRPr lang="ru-RU"/>
        </a:p>
      </dgm:t>
    </dgm:pt>
    <dgm:pt modelId="{5A6F7FA6-7C7B-4431-B973-0C104157E3E3}" type="pres">
      <dgm:prSet presAssocID="{331F42ED-81EF-4D1B-8587-91C4E49E5228}" presName="Name9" presStyleLbl="parChTrans1D2" presStyleIdx="0" presStyleCnt="3"/>
      <dgm:spPr/>
    </dgm:pt>
    <dgm:pt modelId="{0E5ADBD3-6724-4BF0-B478-314FB2782E2A}" type="pres">
      <dgm:prSet presAssocID="{331F42ED-81EF-4D1B-8587-91C4E49E5228}" presName="connTx" presStyleLbl="parChTrans1D2" presStyleIdx="0" presStyleCnt="3"/>
      <dgm:spPr/>
    </dgm:pt>
    <dgm:pt modelId="{E63D57B3-DEAD-4FED-8298-25E681948EF4}" type="pres">
      <dgm:prSet presAssocID="{890135A0-B1AC-415A-938A-ED822C29DB25}" presName="node" presStyleLbl="node1" presStyleIdx="0" presStyleCnt="3" custScaleX="112492" custScaleY="573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A5EA3C-939D-4121-BE05-83C1F28B4C2E}" type="pres">
      <dgm:prSet presAssocID="{B8945E13-EB28-4599-87DF-A63922B2B4EC}" presName="Name9" presStyleLbl="parChTrans1D2" presStyleIdx="1" presStyleCnt="3"/>
      <dgm:spPr/>
    </dgm:pt>
    <dgm:pt modelId="{E2955320-E942-45A5-ADE2-67B98218F53E}" type="pres">
      <dgm:prSet presAssocID="{B8945E13-EB28-4599-87DF-A63922B2B4EC}" presName="connTx" presStyleLbl="parChTrans1D2" presStyleIdx="1" presStyleCnt="3"/>
      <dgm:spPr/>
    </dgm:pt>
    <dgm:pt modelId="{4874E030-3B29-4AEF-B75C-068FE459ECD6}" type="pres">
      <dgm:prSet presAssocID="{FA355B1E-4700-4D4F-845C-C578321E5F07}" presName="node" presStyleLbl="node1" presStyleIdx="1" presStyleCnt="3" custScaleY="43332" custRadScaleRad="109554" custRadScaleInc="11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E417E-7F2D-4FDD-ADCD-F4AC42A39CFC}" type="pres">
      <dgm:prSet presAssocID="{8C7BC221-7E27-402D-838B-9FBD8D0ED432}" presName="Name9" presStyleLbl="parChTrans1D2" presStyleIdx="2" presStyleCnt="3"/>
      <dgm:spPr/>
    </dgm:pt>
    <dgm:pt modelId="{525CF933-1C08-4AFF-9829-D3FC82A6F50A}" type="pres">
      <dgm:prSet presAssocID="{8C7BC221-7E27-402D-838B-9FBD8D0ED432}" presName="connTx" presStyleLbl="parChTrans1D2" presStyleIdx="2" presStyleCnt="3"/>
      <dgm:spPr/>
    </dgm:pt>
    <dgm:pt modelId="{9A10FC83-60D6-4DAE-9D1B-2415AEF09782}" type="pres">
      <dgm:prSet presAssocID="{68B46C80-B985-4E44-83BF-8DCE3379D66B}" presName="node" presStyleLbl="node1" presStyleIdx="2" presStyleCnt="3" custScaleX="121514" custScaleY="58274" custRadScaleRad="102815" custRadScaleInc="-82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7A6EE77-E5D5-4FD7-A396-8B6386E80385}" srcId="{579CDF59-A506-46A4-B120-1CA11ABE6BD7}" destId="{8DC36234-AFBD-443D-BD9D-FEA5042DF63F}" srcOrd="0" destOrd="0" parTransId="{558732F8-0E44-432F-9399-7DCFB55E120D}" sibTransId="{FAF42BE8-5DC1-432F-A174-A39BECD8BF36}"/>
    <dgm:cxn modelId="{CADCCC47-AC03-49F3-81E0-62DCA7EF9E42}" srcId="{8DC36234-AFBD-443D-BD9D-FEA5042DF63F}" destId="{68B46C80-B985-4E44-83BF-8DCE3379D66B}" srcOrd="2" destOrd="0" parTransId="{8C7BC221-7E27-402D-838B-9FBD8D0ED432}" sibTransId="{B6FDC79E-3A3D-4801-AE70-96BDB3356914}"/>
    <dgm:cxn modelId="{E86F0BE8-F8D7-454D-88A7-71BFB948A90F}" type="presOf" srcId="{579CDF59-A506-46A4-B120-1CA11ABE6BD7}" destId="{08EBD715-EDAD-4198-ABF8-C3273EF3FF12}" srcOrd="0" destOrd="0" presId="urn:microsoft.com/office/officeart/2005/8/layout/radial1"/>
    <dgm:cxn modelId="{6A93033D-4A9A-40DD-BA50-57DABE59DEFF}" type="presOf" srcId="{B8945E13-EB28-4599-87DF-A63922B2B4EC}" destId="{2BA5EA3C-939D-4121-BE05-83C1F28B4C2E}" srcOrd="0" destOrd="0" presId="urn:microsoft.com/office/officeart/2005/8/layout/radial1"/>
    <dgm:cxn modelId="{489F04AE-0F88-4761-92CB-1825E3F4F18D}" type="presOf" srcId="{890135A0-B1AC-415A-938A-ED822C29DB25}" destId="{E63D57B3-DEAD-4FED-8298-25E681948EF4}" srcOrd="0" destOrd="0" presId="urn:microsoft.com/office/officeart/2005/8/layout/radial1"/>
    <dgm:cxn modelId="{CEACC6A3-08DF-49C0-8CD5-9B90E6CD22F4}" srcId="{8DC36234-AFBD-443D-BD9D-FEA5042DF63F}" destId="{FA355B1E-4700-4D4F-845C-C578321E5F07}" srcOrd="1" destOrd="0" parTransId="{B8945E13-EB28-4599-87DF-A63922B2B4EC}" sibTransId="{4E570253-5EB4-4949-A812-118B58663EB6}"/>
    <dgm:cxn modelId="{60618089-91FF-4BA2-98C3-904AFAA8F560}" type="presOf" srcId="{8C7BC221-7E27-402D-838B-9FBD8D0ED432}" destId="{82AE417E-7F2D-4FDD-ADCD-F4AC42A39CFC}" srcOrd="0" destOrd="0" presId="urn:microsoft.com/office/officeart/2005/8/layout/radial1"/>
    <dgm:cxn modelId="{94D59534-ADFF-449B-94C0-84E5CE6C5C83}" type="presOf" srcId="{8DC36234-AFBD-443D-BD9D-FEA5042DF63F}" destId="{9B468ABD-0117-4770-BB89-7F232BD0309A}" srcOrd="0" destOrd="0" presId="urn:microsoft.com/office/officeart/2005/8/layout/radial1"/>
    <dgm:cxn modelId="{1243CCE0-F686-4CEC-9A4D-53266EB07E17}" type="presOf" srcId="{68B46C80-B985-4E44-83BF-8DCE3379D66B}" destId="{9A10FC83-60D6-4DAE-9D1B-2415AEF09782}" srcOrd="0" destOrd="0" presId="urn:microsoft.com/office/officeart/2005/8/layout/radial1"/>
    <dgm:cxn modelId="{3037C94C-CFD4-493F-8236-C3147EF18380}" type="presOf" srcId="{8C7BC221-7E27-402D-838B-9FBD8D0ED432}" destId="{525CF933-1C08-4AFF-9829-D3FC82A6F50A}" srcOrd="1" destOrd="0" presId="urn:microsoft.com/office/officeart/2005/8/layout/radial1"/>
    <dgm:cxn modelId="{9A747E8F-B476-42C9-8B1C-DFCDC5239FDE}" type="presOf" srcId="{FA355B1E-4700-4D4F-845C-C578321E5F07}" destId="{4874E030-3B29-4AEF-B75C-068FE459ECD6}" srcOrd="0" destOrd="0" presId="urn:microsoft.com/office/officeart/2005/8/layout/radial1"/>
    <dgm:cxn modelId="{5F90992E-7751-43E6-B246-804F47847930}" type="presOf" srcId="{331F42ED-81EF-4D1B-8587-91C4E49E5228}" destId="{5A6F7FA6-7C7B-4431-B973-0C104157E3E3}" srcOrd="0" destOrd="0" presId="urn:microsoft.com/office/officeart/2005/8/layout/radial1"/>
    <dgm:cxn modelId="{C35225B2-617F-4DC9-958E-0A64E61326B6}" type="presOf" srcId="{B8945E13-EB28-4599-87DF-A63922B2B4EC}" destId="{E2955320-E942-45A5-ADE2-67B98218F53E}" srcOrd="1" destOrd="0" presId="urn:microsoft.com/office/officeart/2005/8/layout/radial1"/>
    <dgm:cxn modelId="{35184198-9D38-4206-8E39-19D7B582306A}" srcId="{8DC36234-AFBD-443D-BD9D-FEA5042DF63F}" destId="{890135A0-B1AC-415A-938A-ED822C29DB25}" srcOrd="0" destOrd="0" parTransId="{331F42ED-81EF-4D1B-8587-91C4E49E5228}" sibTransId="{F29700DE-290A-4D30-A007-A01C49E32AEE}"/>
    <dgm:cxn modelId="{518BBACC-488E-4CEB-9C57-53D5C312ADDC}" type="presOf" srcId="{331F42ED-81EF-4D1B-8587-91C4E49E5228}" destId="{0E5ADBD3-6724-4BF0-B478-314FB2782E2A}" srcOrd="1" destOrd="0" presId="urn:microsoft.com/office/officeart/2005/8/layout/radial1"/>
    <dgm:cxn modelId="{E7D55436-8DC8-48E1-829E-2368084924D6}" type="presParOf" srcId="{08EBD715-EDAD-4198-ABF8-C3273EF3FF12}" destId="{9B468ABD-0117-4770-BB89-7F232BD0309A}" srcOrd="0" destOrd="0" presId="urn:microsoft.com/office/officeart/2005/8/layout/radial1"/>
    <dgm:cxn modelId="{28A7BC9E-BA0E-47FD-B34E-6FD4A8BA6B10}" type="presParOf" srcId="{08EBD715-EDAD-4198-ABF8-C3273EF3FF12}" destId="{5A6F7FA6-7C7B-4431-B973-0C104157E3E3}" srcOrd="1" destOrd="0" presId="urn:microsoft.com/office/officeart/2005/8/layout/radial1"/>
    <dgm:cxn modelId="{EEEBE1AC-0C9E-4B3F-AE1F-502C08BD5AC4}" type="presParOf" srcId="{5A6F7FA6-7C7B-4431-B973-0C104157E3E3}" destId="{0E5ADBD3-6724-4BF0-B478-314FB2782E2A}" srcOrd="0" destOrd="0" presId="urn:microsoft.com/office/officeart/2005/8/layout/radial1"/>
    <dgm:cxn modelId="{CD2C831C-7BBB-4441-B733-28254EDD0715}" type="presParOf" srcId="{08EBD715-EDAD-4198-ABF8-C3273EF3FF12}" destId="{E63D57B3-DEAD-4FED-8298-25E681948EF4}" srcOrd="2" destOrd="0" presId="urn:microsoft.com/office/officeart/2005/8/layout/radial1"/>
    <dgm:cxn modelId="{D3ADF5B3-50FB-42C6-980B-422ECAD2515D}" type="presParOf" srcId="{08EBD715-EDAD-4198-ABF8-C3273EF3FF12}" destId="{2BA5EA3C-939D-4121-BE05-83C1F28B4C2E}" srcOrd="3" destOrd="0" presId="urn:microsoft.com/office/officeart/2005/8/layout/radial1"/>
    <dgm:cxn modelId="{3A7E1B18-B67E-49A3-BB40-CB906F05493F}" type="presParOf" srcId="{2BA5EA3C-939D-4121-BE05-83C1F28B4C2E}" destId="{E2955320-E942-45A5-ADE2-67B98218F53E}" srcOrd="0" destOrd="0" presId="urn:microsoft.com/office/officeart/2005/8/layout/radial1"/>
    <dgm:cxn modelId="{E99B82F9-AB82-42B4-848B-0AD955E8E44F}" type="presParOf" srcId="{08EBD715-EDAD-4198-ABF8-C3273EF3FF12}" destId="{4874E030-3B29-4AEF-B75C-068FE459ECD6}" srcOrd="4" destOrd="0" presId="urn:microsoft.com/office/officeart/2005/8/layout/radial1"/>
    <dgm:cxn modelId="{2BF7382A-2A55-4B61-9518-24AB26EB2686}" type="presParOf" srcId="{08EBD715-EDAD-4198-ABF8-C3273EF3FF12}" destId="{82AE417E-7F2D-4FDD-ADCD-F4AC42A39CFC}" srcOrd="5" destOrd="0" presId="urn:microsoft.com/office/officeart/2005/8/layout/radial1"/>
    <dgm:cxn modelId="{AB6218C3-FE47-4F3F-8F1A-802CFE0614AC}" type="presParOf" srcId="{82AE417E-7F2D-4FDD-ADCD-F4AC42A39CFC}" destId="{525CF933-1C08-4AFF-9829-D3FC82A6F50A}" srcOrd="0" destOrd="0" presId="urn:microsoft.com/office/officeart/2005/8/layout/radial1"/>
    <dgm:cxn modelId="{18C5B7AC-9F3C-4985-B3C9-F64F8524B366}" type="presParOf" srcId="{08EBD715-EDAD-4198-ABF8-C3273EF3FF12}" destId="{9A10FC83-60D6-4DAE-9D1B-2415AEF09782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F827FB-F63C-40A3-BF9D-1C501B69E389}">
      <dsp:nvSpPr>
        <dsp:cNvPr id="0" name=""/>
        <dsp:cNvSpPr/>
      </dsp:nvSpPr>
      <dsp:spPr>
        <a:xfrm>
          <a:off x="3024338" y="2443851"/>
          <a:ext cx="2277448" cy="1879408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Групова психокорекція визначає: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16083" y="2535596"/>
        <a:ext cx="2093958" cy="1695918"/>
      </dsp:txXfrm>
    </dsp:sp>
    <dsp:sp modelId="{26B159DD-D576-48BB-8F73-7D86E48656C6}">
      <dsp:nvSpPr>
        <dsp:cNvPr id="0" name=""/>
        <dsp:cNvSpPr/>
      </dsp:nvSpPr>
      <dsp:spPr>
        <a:xfrm rot="16200000">
          <a:off x="3632375" y="1913163"/>
          <a:ext cx="106137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61376" y="0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2DCFD1-D076-4309-A4FB-1162E0D99595}">
      <dsp:nvSpPr>
        <dsp:cNvPr id="0" name=""/>
        <dsp:cNvSpPr/>
      </dsp:nvSpPr>
      <dsp:spPr>
        <a:xfrm>
          <a:off x="3082943" y="123271"/>
          <a:ext cx="2160239" cy="125920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конкретні цілі і завдання; 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44412" y="184740"/>
        <a:ext cx="2037301" cy="1136265"/>
      </dsp:txXfrm>
    </dsp:sp>
    <dsp:sp modelId="{BB57760B-6DB7-4682-BD7F-9FE188194072}">
      <dsp:nvSpPr>
        <dsp:cNvPr id="0" name=""/>
        <dsp:cNvSpPr/>
      </dsp:nvSpPr>
      <dsp:spPr>
        <a:xfrm rot="20520000">
          <a:off x="5299371" y="2998304"/>
          <a:ext cx="9874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8746" y="0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DB46A1-F168-4E6D-B5EC-DA5F649E3D27}">
      <dsp:nvSpPr>
        <dsp:cNvPr id="0" name=""/>
        <dsp:cNvSpPr/>
      </dsp:nvSpPr>
      <dsp:spPr>
        <a:xfrm>
          <a:off x="5395701" y="1941028"/>
          <a:ext cx="2538580" cy="125920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змістовну сторону і інтенсивність процесів; 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57170" y="2002497"/>
        <a:ext cx="2415642" cy="1136265"/>
      </dsp:txXfrm>
    </dsp:sp>
    <dsp:sp modelId="{70BF5F23-2C94-40CA-9575-1029A9D1DF03}">
      <dsp:nvSpPr>
        <dsp:cNvPr id="0" name=""/>
        <dsp:cNvSpPr/>
      </dsp:nvSpPr>
      <dsp:spPr>
        <a:xfrm rot="3240000">
          <a:off x="4703396" y="4602740"/>
          <a:ext cx="69091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90913" y="0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1FF6F9-696C-45CB-984E-260D621CAD89}">
      <dsp:nvSpPr>
        <dsp:cNvPr id="0" name=""/>
        <dsp:cNvSpPr/>
      </dsp:nvSpPr>
      <dsp:spPr>
        <a:xfrm>
          <a:off x="4577920" y="4882221"/>
          <a:ext cx="2262839" cy="125920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тактику психолога; 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39389" y="4943690"/>
        <a:ext cx="2139901" cy="1136265"/>
      </dsp:txXfrm>
    </dsp:sp>
    <dsp:sp modelId="{E7461185-5907-4AC5-ACE6-37BAAC22BA7F}">
      <dsp:nvSpPr>
        <dsp:cNvPr id="0" name=""/>
        <dsp:cNvSpPr/>
      </dsp:nvSpPr>
      <dsp:spPr>
        <a:xfrm rot="7560000">
          <a:off x="2931816" y="4602740"/>
          <a:ext cx="69091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90913" y="0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D11BB2-AA84-4B31-A1FD-ED1112232275}">
      <dsp:nvSpPr>
        <dsp:cNvPr id="0" name=""/>
        <dsp:cNvSpPr/>
      </dsp:nvSpPr>
      <dsp:spPr>
        <a:xfrm>
          <a:off x="1512169" y="4882221"/>
          <a:ext cx="2209235" cy="125920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основні психологічні мішені; 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73638" y="4943690"/>
        <a:ext cx="2086297" cy="1136265"/>
      </dsp:txXfrm>
    </dsp:sp>
    <dsp:sp modelId="{C692D768-C60F-42F5-B08B-D998DEADCA4D}">
      <dsp:nvSpPr>
        <dsp:cNvPr id="0" name=""/>
        <dsp:cNvSpPr/>
      </dsp:nvSpPr>
      <dsp:spPr>
        <a:xfrm rot="11880000">
          <a:off x="2752796" y="2970553"/>
          <a:ext cx="27835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8354" y="0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8916C4-4B9E-460F-AA5F-57FEF557CAC7}">
      <dsp:nvSpPr>
        <dsp:cNvPr id="0" name=""/>
        <dsp:cNvSpPr/>
      </dsp:nvSpPr>
      <dsp:spPr>
        <a:xfrm>
          <a:off x="562662" y="1941028"/>
          <a:ext cx="2196945" cy="125920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вибір методичних прийомів.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4131" y="2002497"/>
        <a:ext cx="2074007" cy="11362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468ABD-0117-4770-BB89-7F232BD0309A}">
      <dsp:nvSpPr>
        <dsp:cNvPr id="0" name=""/>
        <dsp:cNvSpPr/>
      </dsp:nvSpPr>
      <dsp:spPr>
        <a:xfrm>
          <a:off x="2520285" y="2304272"/>
          <a:ext cx="3741839" cy="198435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Кінцеві завдання психокорекційної роботи є зміни: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68265" y="2594874"/>
        <a:ext cx="2645879" cy="1403151"/>
      </dsp:txXfrm>
    </dsp:sp>
    <dsp:sp modelId="{5A6F7FA6-7C7B-4431-B973-0C104157E3E3}">
      <dsp:nvSpPr>
        <dsp:cNvPr id="0" name=""/>
        <dsp:cNvSpPr/>
      </dsp:nvSpPr>
      <dsp:spPr>
        <a:xfrm rot="16200000">
          <a:off x="4028944" y="1921171"/>
          <a:ext cx="724519" cy="41683"/>
        </a:xfrm>
        <a:custGeom>
          <a:avLst/>
          <a:gdLst/>
          <a:ahLst/>
          <a:cxnLst/>
          <a:rect l="0" t="0" r="0" b="0"/>
          <a:pathLst>
            <a:path>
              <a:moveTo>
                <a:pt x="0" y="20841"/>
              </a:moveTo>
              <a:lnTo>
                <a:pt x="724519" y="20841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73091" y="1923899"/>
        <a:ext cx="36225" cy="36225"/>
      </dsp:txXfrm>
    </dsp:sp>
    <dsp:sp modelId="{E63D57B3-DEAD-4FED-8298-25E681948EF4}">
      <dsp:nvSpPr>
        <dsp:cNvPr id="0" name=""/>
        <dsp:cNvSpPr/>
      </dsp:nvSpPr>
      <dsp:spPr>
        <a:xfrm>
          <a:off x="3275084" y="441070"/>
          <a:ext cx="2232240" cy="1138682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когнітивній 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01988" y="607826"/>
        <a:ext cx="1578432" cy="805170"/>
      </dsp:txXfrm>
    </dsp:sp>
    <dsp:sp modelId="{2BA5EA3C-939D-4121-BE05-83C1F28B4C2E}">
      <dsp:nvSpPr>
        <dsp:cNvPr id="0" name=""/>
        <dsp:cNvSpPr/>
      </dsp:nvSpPr>
      <dsp:spPr>
        <a:xfrm rot="2135722">
          <a:off x="5412334" y="4361326"/>
          <a:ext cx="991288" cy="41683"/>
        </a:xfrm>
        <a:custGeom>
          <a:avLst/>
          <a:gdLst/>
          <a:ahLst/>
          <a:cxnLst/>
          <a:rect l="0" t="0" r="0" b="0"/>
          <a:pathLst>
            <a:path>
              <a:moveTo>
                <a:pt x="0" y="20841"/>
              </a:moveTo>
              <a:lnTo>
                <a:pt x="991288" y="20841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83196" y="4357386"/>
        <a:ext cx="49564" cy="49564"/>
      </dsp:txXfrm>
    </dsp:sp>
    <dsp:sp modelId="{4874E030-3B29-4AEF-B75C-068FE459ECD6}">
      <dsp:nvSpPr>
        <dsp:cNvPr id="0" name=""/>
        <dsp:cNvSpPr/>
      </dsp:nvSpPr>
      <dsp:spPr>
        <a:xfrm>
          <a:off x="5832644" y="4608521"/>
          <a:ext cx="1984355" cy="85986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емоційні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23246" y="4734445"/>
        <a:ext cx="1403151" cy="608012"/>
      </dsp:txXfrm>
    </dsp:sp>
    <dsp:sp modelId="{82AE417E-7F2D-4FDD-ADCD-F4AC42A39CFC}">
      <dsp:nvSpPr>
        <dsp:cNvPr id="0" name=""/>
        <dsp:cNvSpPr/>
      </dsp:nvSpPr>
      <dsp:spPr>
        <a:xfrm rot="8408219">
          <a:off x="2727279" y="4352815"/>
          <a:ext cx="747818" cy="41683"/>
        </a:xfrm>
        <a:custGeom>
          <a:avLst/>
          <a:gdLst/>
          <a:ahLst/>
          <a:cxnLst/>
          <a:rect l="0" t="0" r="0" b="0"/>
          <a:pathLst>
            <a:path>
              <a:moveTo>
                <a:pt x="0" y="20841"/>
              </a:moveTo>
              <a:lnTo>
                <a:pt x="747818" y="20841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3082493" y="4354961"/>
        <a:ext cx="37390" cy="37390"/>
      </dsp:txXfrm>
    </dsp:sp>
    <dsp:sp modelId="{9A10FC83-60D6-4DAE-9D1B-2415AEF09782}">
      <dsp:nvSpPr>
        <dsp:cNvPr id="0" name=""/>
        <dsp:cNvSpPr/>
      </dsp:nvSpPr>
      <dsp:spPr>
        <a:xfrm>
          <a:off x="1008119" y="4536513"/>
          <a:ext cx="2411269" cy="1156363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поведінковій 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61241" y="4705858"/>
        <a:ext cx="1705025" cy="8176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14.10.2023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340768"/>
            <a:ext cx="799288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 засади групової психокорекції</a:t>
            </a:r>
            <a:endParaRPr lang="ru-RU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Порівняльна характеристика індивідуальної та групової психокорекції.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 групової психокорекції.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57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1165689"/>
              </p:ext>
            </p:extLst>
          </p:nvPr>
        </p:nvGraphicFramePr>
        <p:xfrm>
          <a:off x="251520" y="476672"/>
          <a:ext cx="8568952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2946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Різниця </a:t>
            </a:r>
            <a:r>
              <a:rPr lang="uk-UA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 індивідуальною та груповою психокорекцією, в основному полягає в різних механізмах психологічного впливу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При </a:t>
            </a:r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індивідуальній психокорекції спілкування обмежується діадою «клієнт </a:t>
            </a:r>
            <a:r>
              <a:rPr lang="uk-UA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психолог</a:t>
            </a:r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Інструментом дії в цьому випадку є тільки сам психолог. Це обмежує діапазон реальної емоційної дії і реальних варіантів поведінки як в кількісному плані, так і в якісному. При груповій формі корекції інструментом дії виступає психокорекційна група. При цьому складається ситуація реальної емоційної взаємодії, реальної поведінки, в яку включені клієнти з широким діапазоном різних установок, емоційних і поведінкових реакцій, різного досвіду побудови стосунків.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947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Завдяки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цим особливостям акцент </a:t>
            </a:r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індивідуальній роботі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переноситься на сферу інтелектуального усвідомлення, а безпосередня робота з емоційними і поведінковими стереотипами може обмежуватися лише взаємостосунками «психолог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клієнт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При цьому </a:t>
            </a:r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клієнта завжди може виникнути сумнів стосовно того, що життєві настанови чи моделі поведінки, які пропонує йому психолог є дійсно кращими, аніж ті, які склалися особисто у нього як наслідок його життєвого досвіду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Зважаючи </a:t>
            </a:r>
            <a:r>
              <a:rPr lang="uk-UA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специфіку індивідуальної психокорекції, можна сформулювати конкретні її завдання в кожній з трьох сфер.</a:t>
            </a:r>
            <a:r>
              <a:rPr lang="uk-UA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095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6247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b="1" u="sng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Сфера </a:t>
            </a:r>
            <a:r>
              <a:rPr lang="uk-UA" b="1" u="sng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інтелектуального усвідомлення (когнітивний аспект</a:t>
            </a:r>
            <a:r>
              <a:rPr lang="uk-UA" b="1" u="sng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Якщо </a:t>
            </a:r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груповій психокорекції ведучою є </a:t>
            </a:r>
            <a:r>
              <a:rPr lang="uk-UA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інтеракційна</a:t>
            </a:r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орієнтація, то в індивідуальній - біографічна.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Під час індивідуальної коректувальної роботи на підставі аналізу своєї біографії клієнт може: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усвідомити мотиви своєї поведінки, особливості своїх стосунків, емоційних і поведінкових реакцій;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усвідомити неконструктивний характер низки своїх стосунків, емоційних і поведінкових стереотипів;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усвідомити зв'язок між різними психогенними чинниками і соматичними розладами;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усвідомити міру своєї участі у виникненні конфліктних і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психотравмуючих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ситуацій;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усвідомити глибокі причини своїх переживань і способи реагування, а також умови формування своєї системи стосунків.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462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568952" cy="66247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b="1" u="sng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Емоційна </a:t>
            </a:r>
            <a:r>
              <a:rPr lang="uk-UA" b="1" u="sng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сфера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У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індивідуальній психокорекції психолог має справу як із «живими» емоціями клієнта, так і з їх «віддзеркаленням», тому завдання в емоційній сфері певною мірою також пов'язані з усвідомленням. В процесі психокорекції клієнт може: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одержати емоційну підтримку від психолога, яка може сприяти ослабленню захисних механізмів;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навчитися розуміти і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вербалізувати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свої почуття;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усвідомлювати справжні почуття до себе самого;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пов’язати свої проблеми з відповідними переживаннями (часто прихованими від себе самого);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модифікувати спосіб переживань, емоційного реагування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uk-UA" b="1" u="sng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Поведінкова </a:t>
            </a:r>
            <a:r>
              <a:rPr lang="uk-UA" b="1" u="sng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сфера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В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 проведеної коректувальної роботи клієнт може навчитися коректувати свої неадекватні реакції і оволодіти новими формами поведінки.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Clr>
                <a:schemeClr val="tx1"/>
              </a:buClr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818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568952" cy="652534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У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найзагальнішому виді цілі групової психокорекції визначаються як розкриття, аналіз, усвідомлення і опрацьовування проблем клієнта, його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внутрішньоособистісних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міжособистісних конфліктів і корекція неадекватних стосунків, установок, емоційних і поведінкових стереотипів на основі аналізу і використання міжособистісної взаємодії.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Таким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чином, завдання групової психокорекції фокусуються на трьох складових самосвідомості: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Clr>
                <a:schemeClr val="tx1"/>
              </a:buClr>
              <a:buFont typeface="+mj-lt"/>
              <a:buAutoNum type="arabicParenR"/>
            </a:pP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Саморозуміння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(когнітивний аспект).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Clr>
                <a:schemeClr val="tx1"/>
              </a:buClr>
              <a:buFont typeface="+mj-lt"/>
              <a:buAutoNum type="arabicParenR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 до себе (емоційний аспект).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Clr>
                <a:schemeClr val="tx1"/>
              </a:buClr>
              <a:buFont typeface="+mj-lt"/>
              <a:buAutoNum type="arabicParenR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Саморегуляція (поведінковий аспект).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Як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у випадку індивідуальної психокорекції, залежно від теоретичної орієнтації представники різних напрямів групової психокорекції надають більше або менше значення кожному з них, підкреслюючи при цьому і певну роль двох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останніх.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основні механізми коректувальної дії можуть розглядатися такі дії, що стимулюють емоційні переживання,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конфронтацію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навчання.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5254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5973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Конкретніше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групової психокорекції теж можна сформулювати таким чином: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У </a:t>
            </a:r>
            <a:r>
              <a:rPr lang="uk-UA" b="1" u="sng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пізнавальній сфері</a:t>
            </a:r>
            <a:r>
              <a:rPr lang="uk-UA" u="sng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(когнітивний аспект, інтелектуальне усвідомлення) групова психокорекція повинна сприяти тому, щоб клієнт 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усвідомив: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 ситуації в групі і в реальному житті спричиняють напруження, тривогу, страх і інші негативні емоції, що провокують появу, фіксацію і посилення соматичних або психічних симптомів;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зв'язок між негативними емоціями і появою та посиленням різного роду порушень і розладів;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своєї поведінки і емоційного реагування, власні мотиви, потреби, прагнення, стосунки, установки, а також ступінь їх адекватності, реалістичності і конструктивності;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5766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48680"/>
            <a:ext cx="8507288" cy="5904656"/>
          </a:xfrm>
        </p:spPr>
        <p:txBody>
          <a:bodyPr>
            <a:normAutofit lnSpcReduction="10000"/>
          </a:bodyPr>
          <a:lstStyle/>
          <a:p>
            <a:pPr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він виглядають із сторони, як сприймаються його поведінка, емоційні реакції та думки різними іншими; як оцінюються іншими, як відгукуються на них різні люди, які наслідки ця поведінка має;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існуюче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неузгодження між власним образом «Я» і сприйняттям себе іншими;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характерні захисні механізми;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 психологічні проблеми і конфлікти;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міжособистісної взаємодії, міжособистісні конфлікти і їх причини;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 глибокі причини переживання і способи реагування, починаючи з дитинства, а також умови, особливості формування системи стосунків;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власну роль, міру своєї участі у виникненні і збереженні конфліктних і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психотравмуючих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ситуацій, а також те, яким чином можна було б уникнути їх повторення в майбутньому.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96736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640960" cy="619268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В </a:t>
            </a:r>
            <a:r>
              <a:rPr lang="uk-UA" b="1" u="sng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емоційній сфері</a:t>
            </a:r>
            <a:r>
              <a:rPr lang="uk-UA" u="sng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групова психокорекція повинна допомогти клієнту: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одержати емоційну підтримку з боку групи і психолога, що призводить до відчуття власної цінності, послаблення захисних механізмів, зростанню відвертості, активності і спонтанності;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пережити в групі ті почуття, які він часто переживає в реальному житті, відтворити в безпечній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остановці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ті емоційні ситуації, які були в нього насправді та з якими раніше він не міг впоратися, без особливо шкідливих наслідків у реальному повсякденному житті;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пережити неадекватність деяких своїх емоційних реакцій;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навчитися щирості у ставленні до себе і до інших людей;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 вільнішим у вираженні власних негативних і позитивних почуттів;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навчитися точніше розуміти і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вербалізувати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свої почуття і емоційні стани;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641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435280" cy="5361459"/>
          </a:xfrm>
        </p:spPr>
        <p:txBody>
          <a:bodyPr>
            <a:normAutofit lnSpcReduction="10000"/>
          </a:bodyPr>
          <a:lstStyle/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розкрити перед іншими свої проблеми з відповідними їм переживаннями, часто раніше прихованими від самого себе або спотвореними, і за рахунок цього перевірити небезпеки, що з ними пов’язані, на реальність, а емоції на відповідність;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модифікувати спосіб переживань, емоційного реагування, сприйняття самого себе і своїх стосунків з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іншими.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В цілому завдання корекції в емоційній сфері зводяться до </a:t>
            </a:r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 клієнтом емоційної підтримки і формування сприятливішого ставлення до себе; безпосередньому переживанню і усвідомленню нового досвіду стосунків в групі і досвіду </a:t>
            </a:r>
            <a:r>
              <a:rPr lang="uk-UA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сприйняттяу</a:t>
            </a:r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групі самого себе; точному розпізнаванню і вербалізації власних емоцій; проживанню заново і усвідомленню минулого емоційного досвіду і отриманню нового емоційного досвіду в групі.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6268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352928" cy="2016224"/>
          </a:xfrm>
        </p:spPr>
        <p:txBody>
          <a:bodyPr>
            <a:norm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uk-UA" sz="3200" dirty="0">
                <a:solidFill>
                  <a:srgbClr val="00B0F0"/>
                </a:solidFill>
                <a:latin typeface="+mn-lt"/>
                <a:cs typeface="Times New Roman" panose="02020603050405020304" pitchFamily="18" charset="0"/>
              </a:rPr>
              <a:t>Порівняльна характеристика індивідуальної та групової психокорекції</a:t>
            </a:r>
            <a:r>
              <a:rPr lang="uk-UA" sz="3200" dirty="0" smtClean="0">
                <a:solidFill>
                  <a:srgbClr val="00B0F0"/>
                </a:solidFill>
                <a:latin typeface="+mn-lt"/>
                <a:cs typeface="Times New Roman" panose="02020603050405020304" pitchFamily="18" charset="0"/>
              </a:rPr>
              <a:t>.</a:t>
            </a:r>
            <a:endParaRPr lang="ru-RU" sz="3200" dirty="0">
              <a:solidFill>
                <a:srgbClr val="00B0F0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549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36712"/>
            <a:ext cx="8568952" cy="561662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У </a:t>
            </a:r>
            <a:r>
              <a:rPr lang="uk-UA" b="1" u="sng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поведінковій сфері</a:t>
            </a:r>
            <a:r>
              <a:rPr lang="uk-UA" u="sng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групова корекція повинна допомогти клієнту: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побачити власні неадекватні поведінкові стереотипи;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набути навичок щирішого, глибшого, вільнішого спілкування;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подолати неадекватні форми поведінки, що виявляються в групі, зокрема пов'язані з униканням суб'єктивно складних ситуацій;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розвинути форми поведінки, пов'язані із співпрацею, взаємодопомогою, відповідальністю і самостійністю;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спробувати нові форми поведінки, зокрема, ті, які сприятимуть адекватній адаптації і функціонуванню в реальному житті;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відпрацювати і закріпити адекватні форми поведінки і реагування на основі досягнення в пізнавальній і емоційній сферах.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6173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8712968" cy="619268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Відмінність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групової корекції від індивідуальної при спільних завданнях полягає в тому, що перша більшою мірою акцентує увагу на </a:t>
            </a:r>
            <a:r>
              <a:rPr lang="uk-UA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міжособистісному аспекті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друга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на </a:t>
            </a:r>
            <a:r>
              <a:rPr lang="uk-UA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біогафічному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однак лише більшою мірою, але не виключно.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Адекватна </a:t>
            </a:r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корекція порушених стосунків особистості може бути здійснена клієнтом лише в тому випадку, якщо весь комплекс психологічних особливостей, що виявляються в процесі групової взаємодії, співвідноситься з його реальною ситуацією і проблемами поза групою, дозволяє реконструювати особливості взаємостосунків в ситуаціях «там і тоді».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Закономірна </a:t>
            </a:r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повторюваність, стереотипність конфліктних ситуацій, особливості поведінки, емоційного реагування в групі і поза нею в сьогоденні і минулому роблять для клієнта </a:t>
            </a:r>
            <a:r>
              <a:rPr lang="uk-UA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наочнішим</a:t>
            </a:r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переконливішим зміст зворотного зв'язку, що одержується в групі від великої кількості різних людей. Це сприяє створенню стійкої мотивації до самодослідження і корекції своїх стосунків, дозволяє вичленувати те, що стоїть за власною поведінкою в різних ситуаціях.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2156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8219256" cy="6048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Покази та протипоказання до групової та індивідуальної </a:t>
            </a:r>
            <a:r>
              <a:rPr lang="uk-UA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психокорекції</a:t>
            </a:r>
            <a:endParaRPr lang="uk-U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Необхідними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умовами індивідуальної психологічної корекції є наступні: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Clr>
                <a:schemeClr val="tx1"/>
              </a:buClr>
              <a:buFont typeface="+mj-lt"/>
              <a:buAutoNum type="alphaLcParenR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добровільна згода на отримання такої допомоги;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Clr>
                <a:schemeClr val="tx1"/>
              </a:buClr>
              <a:buFont typeface="+mj-lt"/>
              <a:buAutoNum type="alphaLcParenR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довіра клієнта до психолога;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Clr>
                <a:schemeClr val="tx1"/>
              </a:buClr>
              <a:buFont typeface="+mj-lt"/>
              <a:buAutoNum type="alphaLcParenR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активність клієнта і його творчо-дослідницьке ставлення до власних проблем;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Clr>
                <a:schemeClr val="tx1"/>
              </a:buClr>
              <a:buFont typeface="+mj-lt"/>
              <a:buAutoNum type="alphaLcParenR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 клієнта приймати або не приймати допомогу, що надається;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Clr>
                <a:schemeClr val="tx1"/>
              </a:buClr>
              <a:buFont typeface="+mj-lt"/>
              <a:buAutoNum type="alphaLcParenR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 клієнта самому приймати рішення у своєму житті.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279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568952" cy="62646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Форма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індивідуальної психокорекції вибирається у таких випадках: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Clr>
                <a:schemeClr val="tx1"/>
              </a:buClr>
              <a:buFont typeface="+mj-lt"/>
              <a:buAutoNum type="arabicParenR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 проблеми клієнта індивідуального, а не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міжособистісного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характеру;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Clr>
                <a:schemeClr val="tx1"/>
              </a:buClr>
              <a:buFont typeface="+mj-lt"/>
              <a:buAutoNum type="arabicParenR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 клієнт категорично відмовляється працювати в групі або з яких-небудь причин його робота в групі неможлива;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Clr>
                <a:schemeClr val="tx1"/>
              </a:buClr>
              <a:buFont typeface="+mj-lt"/>
              <a:buAutoNum type="arabicParenR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 застосовуються достатньо сильні методи психологічного впливу і клієнта необхідно постійно тримати під спостереженням і контролем;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Clr>
                <a:schemeClr val="tx1"/>
              </a:buClr>
              <a:buFont typeface="+mj-lt"/>
              <a:buAutoNum type="arabicParenR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 у клієнта виявлена надмірна тривожність;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Clr>
                <a:schemeClr val="tx1"/>
              </a:buClr>
              <a:buFont typeface="+mj-lt"/>
              <a:buAutoNum type="arabicParenR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 виявлена сильна загальмованість;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Clr>
                <a:schemeClr val="tx1"/>
              </a:buClr>
              <a:buFont typeface="+mj-lt"/>
              <a:buAutoNum type="arabicParenR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дуже суттєвій невпевненості в собі;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Clr>
                <a:schemeClr val="tx1"/>
              </a:buClr>
              <a:buFont typeface="+mj-lt"/>
              <a:buAutoNum type="arabicParenR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необґрунтованих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страхах;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Clr>
                <a:schemeClr val="tx1"/>
              </a:buClr>
              <a:buFont typeface="+mj-lt"/>
              <a:buAutoNum type="arabicParenR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проблемах недостатнього усвідомлення самого себе;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Clr>
                <a:schemeClr val="tx1"/>
              </a:buClr>
              <a:buFont typeface="+mj-lt"/>
              <a:buAutoNum type="arabicParenR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втраті сенсу і мети життя.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7592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/>
          <a:lstStyle/>
          <a:p>
            <a:pPr marL="0" indent="0" algn="just">
              <a:buClr>
                <a:schemeClr val="tx1"/>
              </a:buClr>
              <a:buNone/>
            </a:pP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uk-UA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Протипоказами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групової психокорекційної роботи можуть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служити: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сильно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виражена збудливість і емоційна неврівноваженість клієнта,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важкий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характер,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фізична хвороба,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недостатній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рівень інтелектуального або морального розвитку тощо.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0" indent="0" algn="just">
              <a:buNone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При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сильнодіючих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психокорекційних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процедурах у таких людей може настати емоційний стрес або емоційний зрив.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4689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352928" cy="2016224"/>
          </a:xfrm>
        </p:spPr>
        <p:txBody>
          <a:bodyPr>
            <a:normAutofit/>
          </a:bodyPr>
          <a:lstStyle/>
          <a:p>
            <a:pPr lvl="0" algn="just"/>
            <a:r>
              <a:rPr lang="uk-UA" sz="3200" dirty="0" smtClean="0">
                <a:solidFill>
                  <a:srgbClr val="00B0F0"/>
                </a:solidFill>
                <a:latin typeface="+mn-lt"/>
                <a:cs typeface="Times New Roman" panose="02020603050405020304" pitchFamily="18" charset="0"/>
              </a:rPr>
              <a:t>2. Теорія </a:t>
            </a:r>
            <a:r>
              <a:rPr lang="uk-UA" sz="3200" dirty="0">
                <a:solidFill>
                  <a:srgbClr val="00B0F0"/>
                </a:solidFill>
                <a:latin typeface="+mn-lt"/>
                <a:cs typeface="Times New Roman" panose="02020603050405020304" pitchFamily="18" charset="0"/>
              </a:rPr>
              <a:t>групової психокорекції</a:t>
            </a:r>
            <a:r>
              <a:rPr lang="uk-UA" sz="3200" dirty="0" smtClean="0">
                <a:solidFill>
                  <a:srgbClr val="00B0F0"/>
                </a:solidFill>
                <a:latin typeface="+mn-lt"/>
                <a:cs typeface="Times New Roman" panose="02020603050405020304" pitchFamily="18" charset="0"/>
              </a:rPr>
              <a:t>.</a:t>
            </a:r>
            <a:endParaRPr lang="ru-RU" sz="3200" dirty="0">
              <a:solidFill>
                <a:srgbClr val="00B0F0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7317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Докладний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механізмів коректувальної дії групової психокорекції представлений в роботах І.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Ялома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(1970) і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С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Кратохвіла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(1978).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Биография Ирвин Яло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14173">
            <a:off x="891268" y="1956735"/>
            <a:ext cx="2961110" cy="418531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Психология, психотерапия, психиатрия. Медицинский центр Гранат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69" t="4848" r="21464"/>
          <a:stretch/>
        </p:blipFill>
        <p:spPr bwMode="auto">
          <a:xfrm rot="245420">
            <a:off x="4138085" y="2289196"/>
            <a:ext cx="4218913" cy="392936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34297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3367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Як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</a:t>
            </a:r>
            <a:r>
              <a:rPr lang="uk-UA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механізми коректувального </a:t>
            </a:r>
            <a:r>
              <a:rPr lang="uk-UA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впливу 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І.Ялом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виділяє наступні: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Clr>
                <a:schemeClr val="tx1"/>
              </a:buClr>
              <a:buFont typeface="+mj-lt"/>
              <a:buAutoNum type="arabicPeriod"/>
            </a:pP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Повідомлення 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інформації.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Отримання клієнтом в ході групової психокорекції різноманітних відомостей про особливості людської поведінки, міжособистісної взаємодії, конфлікту, нервово-психічного здоров'я і тощо. З'ясування причин виникнення і розвитку порушень, інформація про суть психокорекції і ході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психокорекційного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процесу, інформаційний обмін між учасниками групи.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Clr>
                <a:schemeClr val="tx1"/>
              </a:buClr>
              <a:buFont typeface="+mj-lt"/>
              <a:buAutoNum type="arabicPeriod"/>
            </a:pP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Навіювання 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надії.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Поява надії на успіх вирішення проблеми під впливом покращання стану інших клієнтів і власних досягнень. Успішна психокорекція одного клієнта служить іншим як позитивна модель, відкриває їм оптимістичні перспективи. Найсильніше цей чинник діє у відкритих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психокорекційних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групах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2618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32656"/>
            <a:ext cx="8856984" cy="6525344"/>
          </a:xfrm>
        </p:spPr>
        <p:txBody>
          <a:bodyPr>
            <a:normAutofit lnSpcReduction="10000"/>
          </a:bodyPr>
          <a:lstStyle/>
          <a:p>
            <a:pPr marL="457200" indent="-457200" algn="just">
              <a:buClr>
                <a:schemeClr val="tx1"/>
              </a:buClr>
              <a:buFont typeface="+mj-lt"/>
              <a:buAutoNum type="arabicPeriod" startAt="3"/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Універсальність страждань,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переживань і розуміння клієнтом того, що він не самотній, що інші члени групи також мають проблеми, конфлікти, переживання. Таке розуміння сприяє подоланню егоцентричної позиції, появі почуття спільності і солідарності з іншими, підвищенню самооцінки.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Clr>
                <a:schemeClr val="tx1"/>
              </a:buClr>
              <a:buFont typeface="+mj-lt"/>
              <a:buAutoNum type="arabicPeriod" startAt="3"/>
            </a:pP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Альтруїзм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можливість в процесі групової психокорекції допомагати один одному, робити щось для іншого. Допомагаючи іншим, клієнт стає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упевненішим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собі. Він відчуває себе здатним бути корисним і потрібним, починає більше поважати себе і вірити у власні можливості.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Clr>
                <a:schemeClr val="tx1"/>
              </a:buClr>
              <a:buFont typeface="+mj-lt"/>
              <a:buAutoNum type="arabicPeriod" startAt="3"/>
            </a:pP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Коригуючі 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рекапітуляції первинної сімейної групи.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Клієнти виявляють в групі проблеми і переживання, що йдуть з батьківської сім'ї, почуття і способи поведінки, характерні для батьківських і сімейних стосунків у минулому. Виявлення і реконструкція минулих емоційних і поведінкових стереотипів в групі дає можливість їх опрацьовування, виходячи з актуальної ситуації, коли психолог виступає в ролі батька або матері для клієнта, а інші учасники — в ролі братів, сестер і інших членів сім'ї.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chemeClr val="tx1"/>
              </a:buClr>
              <a:buFont typeface="+mj-lt"/>
              <a:buAutoNum type="arabicPeriod" startAt="3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96833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6768752"/>
          </a:xfrm>
        </p:spPr>
        <p:txBody>
          <a:bodyPr>
            <a:normAutofit/>
          </a:bodyPr>
          <a:lstStyle/>
          <a:p>
            <a:pPr marL="457200" indent="-457200" algn="just">
              <a:buClr>
                <a:schemeClr val="tx1"/>
              </a:buClr>
              <a:buFont typeface="+mj-lt"/>
              <a:buAutoNum type="arabicPeriod" startAt="6"/>
            </a:pP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 міжособистісного спілкування.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Клієнт має можливість за рахунок зворотного зв'язку і аналізу власних переживань побачити свою неадекватну міжособистісну взаємодію і в ситуації взаємного прийняття змінити її, виробити і закріпити норми, конструктивніші способи поведінки і спілкування.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Clr>
                <a:schemeClr val="tx1"/>
              </a:buClr>
              <a:buFont typeface="+mj-lt"/>
              <a:buAutoNum type="arabicPeriod" startAt="6"/>
            </a:pP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Імітаційна 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поведінка.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Клієнт може навчитися конструктивнішим способам поведінки за рахунок наслідування поведінки психолога і інших успішних членів групи. Підкреслюється, що багато психологів явно недооцінюють роль цього чинника.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Clr>
                <a:schemeClr val="tx1"/>
              </a:buClr>
              <a:buFont typeface="+mj-lt"/>
              <a:buAutoNum type="arabicPeriod" startAt="6"/>
            </a:pPr>
            <a:r>
              <a:rPr lang="uk-UA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Інтерперсональний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вплив.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Отримання нової інформації про себе за рахунок зворотного зв'язку, що призводить до зміни і розширення образу «Я». Можливість виникнення в групі емоційних ситуацій, з якими клієнт раніше не міг впоратися, їх вичленення, аналіз і опрацьовування.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Clr>
                <a:schemeClr val="tx1"/>
              </a:buClr>
              <a:buFont typeface="+mj-lt"/>
              <a:buAutoNum type="arabicPeriod" startAt="6"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chemeClr val="tx1"/>
              </a:buClr>
              <a:buFont typeface="+mj-lt"/>
              <a:buAutoNum type="arabicPeriod" startAt="6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3983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5774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uk-UA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Індивідуально-психологічна </a:t>
            </a:r>
            <a:r>
              <a:rPr lang="uk-UA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корекція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обґрунтована дія психолога на дискретні характеристики внутрішнього світу людини.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marL="0" indent="0" algn="just">
              <a:buNone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Специфіка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групової психокорекції полягає в цілеспрямованому використанні групової динаміки, тобто всієї сукупності взаємостосунків і взаємодій, що виникають між учасниками групи, включаючи і психолога, в коректувальних цілях.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3182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435280" cy="4713387"/>
          </a:xfrm>
        </p:spPr>
        <p:txBody>
          <a:bodyPr/>
          <a:lstStyle/>
          <a:p>
            <a:pPr marL="457200" indent="-457200" algn="just">
              <a:buClr>
                <a:schemeClr val="tx1"/>
              </a:buClr>
              <a:buFont typeface="+mj-lt"/>
              <a:buAutoNum type="arabicPeriod" startAt="9"/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Групова згуртованість.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Привабливість групи для її членів, бажання залишатися в групі, відчуття приналежності групі, довіра, прийняття групою, взаємне прийняття один одного, почуття «Ми» групи. Групова згуртованість розглядається як чинник, аналогічний стосункам «психолог — клієнт» в індивідуальній психокорекції|.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Clr>
                <a:schemeClr val="tx1"/>
              </a:buClr>
              <a:buFont typeface="+mj-lt"/>
              <a:buAutoNum type="arabicPeriod" startAt="9"/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Катарсис.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Відреагування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емоційне розвантаження, вираження сильних почуттів.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77284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92696"/>
            <a:ext cx="8363272" cy="54334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С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Кратохвіл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основні механізми указує наступні: участь в групі, емоційну підтримку, самодослідження і самоуправління, зворотний зв'язок або конфронтацію, контроль,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корективний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емоційний досвід, перевірку і навчання новим способам поведінки, отримання інформації, розвиток соціальних навиків.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Клієнти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основні механізми найчастіше вказують: усвідомлення нового (самого себе, сприйняття іншими, розуміння інших людей), переживання в групі позитивних емоцій (відносно самого себе, інших членів групи, групи загалом, позитивних емоцій від учасників групи), надбання нових способів поведінки, перш передусім міжособистісної взаємодії і поведінки в емоційно напружених ситуаціях.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9387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Вказані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механізми охоплюють всі три площини зміни: когнітивну, емоційну, поведінкову — і можуть бути представлені у вигляді трьох основних більш узагальнених механізмів: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коригуючі емоційні переживання (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корективний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емоційний досвід);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конфронтація;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44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8000" y="476672"/>
            <a:ext cx="8147627" cy="554461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Групова динаміка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це система поведінкових та психологічних процесів, що відбуваються в рамках соціальної групи, або між соціальними групами. Вивчення групової динаміки може бути корисним для розуміння поведінки прийняття рішень, відстеження поширення захворювань у суспільстві, створення ефективних терапевтичних методик, а також у зв'язку з появою та поширенням нових ідей та технологій.</a:t>
            </a:r>
          </a:p>
          <a:p>
            <a:pPr marL="0" indent="0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Три основних фактори, що впливають на згуртованість команди (працювати разом добре):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 оточення,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особистісні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лідерські.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927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1" y="1314450"/>
            <a:ext cx="7794336" cy="498764"/>
          </a:xfrm>
        </p:spPr>
        <p:txBody>
          <a:bodyPr>
            <a:normAutofit/>
          </a:bodyPr>
          <a:lstStyle/>
          <a:p>
            <a:pPr algn="ctr"/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Групова динаміка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Динамічні характеристики малої групи - Studentam.net.u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56178"/>
            <a:ext cx="7272808" cy="657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2716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Групова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психокорекція не є самостійним напрямом психокорекції, а представляє лише специфічну форму, при використанні якої основним інструментом дії виступає група клієнтів, на відміну від індивідуальної психокорекції, де таким інструментом є лише сам психолог.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 algn="just">
              <a:buNone/>
            </a:pPr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uk-UA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Психокорекційна </a:t>
            </a:r>
            <a:r>
              <a:rPr lang="uk-UA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штучно створена мала група, об'єднана цілями міжособистісного дослідження, особового навчання, саморозкриття. Це взаємодія «тут і тепер», при якій учасники вивчають процеси міжособистісної взаємодії, що відбуваються з ними, в даний момент і в даному місці.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391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1196777"/>
              </p:ext>
            </p:extLst>
          </p:nvPr>
        </p:nvGraphicFramePr>
        <p:xfrm>
          <a:off x="323528" y="332656"/>
          <a:ext cx="8496944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92227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568952" cy="59046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Взаємостосунки </a:t>
            </a:r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взаємодії, в які вступає клієнт в групі, значною мірою відображають його дійсні взаємостосунки. Група виступає як модель реального життя, де клієнт будує ті ж стосунки, проявляє ті ж  установки, цінності, ті ж способи емоційного реагування і ті ж поведінкові реакції.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Цей процес полегшується і прискорюється, зокрема, завдяки ранньому виявленню в груповому контексті типової для окремих учасників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дезадаптивної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міжособистісної поведінки.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Головним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змістом роботи груп стає аналіз типових зразків взаємодії, зіставлення поведінки в актуальній ситуації «тут і тепер» з її характером і наслідками у минулому. Дякуючи тактовній участі психолога, який заохочує і спрямовує дискусію, сприяє створенню атмосфери сприйняття і співпраці, така аналітична робота полегшує переживання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коректуючого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емоційного досвіду, необхідного для навчання.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84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23470" y="0"/>
            <a:ext cx="6541017" cy="666935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Р. </a:t>
            </a:r>
            <a:r>
              <a:rPr lang="uk-UA" sz="2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Кочюнас</a:t>
            </a:r>
            <a:r>
              <a:rPr lang="uk-UA" sz="2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виділяє чотири основних стадії розвитку групи:</a:t>
            </a:r>
            <a:endParaRPr lang="uk-UA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uk-UA" sz="2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Початкову</a:t>
            </a: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якій притаманні пошук стилю роботи, структури, конкретизація особистих цілей, велика залежність від терапевта.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uk-UA" sz="2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Перехідну</a:t>
            </a: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якій вирішуються питання домінування у взаємовідносинах і виникає особливо багато випадків частих конфліктів як між учасниками, так і з терапевтом.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uk-UA" sz="2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Продуктивну</a:t>
            </a: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коли через вирішення конфліктів учасники прагнуть до гармонії взаємовідносин, коли вони раді згуртованості групи відмовляючись від певних індивідуальних потреб, коли ведеться глибинний аналіз самих себе та взаємних відносин.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uk-UA" sz="2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Завершальну</a:t>
            </a: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якій відбувається консолідація групового досвіду, оцінка її ефективності та емоційна підготовка до завершення відносин у групі.</a:t>
            </a:r>
            <a:endParaRPr lang="uk-UA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Терапевтическая группа экзистенциального опыта Римантаса Кочюнаса | г.  Краснодар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" y="908720"/>
            <a:ext cx="2548517" cy="40324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948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1872</TotalTime>
  <Words>2379</Words>
  <Application>Microsoft Office PowerPoint</Application>
  <PresentationFormat>Экран (4:3)</PresentationFormat>
  <Paragraphs>136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8" baseType="lpstr">
      <vt:lpstr>Arial</vt:lpstr>
      <vt:lpstr>Calibri</vt:lpstr>
      <vt:lpstr>Times New Roman</vt:lpstr>
      <vt:lpstr>Tw Cen MT</vt:lpstr>
      <vt:lpstr>Wingdings</vt:lpstr>
      <vt:lpstr>Паркет</vt:lpstr>
      <vt:lpstr>Презентация PowerPoint</vt:lpstr>
      <vt:lpstr>Порівняльна характеристика індивідуальної та групової психокорекції.</vt:lpstr>
      <vt:lpstr>Презентация PowerPoint</vt:lpstr>
      <vt:lpstr>Презентация PowerPoint</vt:lpstr>
      <vt:lpstr>Групова динаміка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Теорія групової психокорекції.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237</cp:revision>
  <dcterms:created xsi:type="dcterms:W3CDTF">2023-09-11T21:20:14Z</dcterms:created>
  <dcterms:modified xsi:type="dcterms:W3CDTF">2023-10-14T06:51:46Z</dcterms:modified>
</cp:coreProperties>
</file>