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1"/>
  </p:notesMasterIdLst>
  <p:handoutMasterIdLst>
    <p:handoutMasterId r:id="rId22"/>
  </p:handoutMasterIdLst>
  <p:sldIdLst>
    <p:sldId id="261" r:id="rId2"/>
    <p:sldId id="521" r:id="rId3"/>
    <p:sldId id="477" r:id="rId4"/>
    <p:sldId id="523" r:id="rId5"/>
    <p:sldId id="524" r:id="rId6"/>
    <p:sldId id="522" r:id="rId7"/>
    <p:sldId id="525" r:id="rId8"/>
    <p:sldId id="526" r:id="rId9"/>
    <p:sldId id="528" r:id="rId10"/>
    <p:sldId id="527" r:id="rId11"/>
    <p:sldId id="536" r:id="rId12"/>
    <p:sldId id="529" r:id="rId13"/>
    <p:sldId id="530" r:id="rId14"/>
    <p:sldId id="531" r:id="rId15"/>
    <p:sldId id="532" r:id="rId16"/>
    <p:sldId id="535" r:id="rId17"/>
    <p:sldId id="533" r:id="rId18"/>
    <p:sldId id="534" r:id="rId19"/>
    <p:sldId id="421" r:id="rId2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39MtQPrFR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P39MtQPrFR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Єременко Олександр Іванович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130553" cy="4343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структури та принципи створення бази даних</a:t>
            </a:r>
            <a:endParaRPr lang="uk-UA" sz="2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447" y="3124201"/>
            <a:ext cx="91440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Організація роботи з даними..………………………………...........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Визначення бази даних як автоматизованої системи .....…....14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3. Відео матеріали ………………………………………………………..19</a:t>
            </a: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 fontScale="85000" lnSpcReduction="10000"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структури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зберігання даних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використовують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 даних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даних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— призначена для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спільного використання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користувачами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спеціально організована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сукупність взаємозалежних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та їх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стан. 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це комплекс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інформаційних, технічних, програмних, лінгвістичних і організаційних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що забезпечують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збір, зберігання, пошук і обробку даних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обслуговує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будь-які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запити прикладних програм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разом з відповідним програмним забезпеченням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привів до використання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браузерів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для доступу до інформації, необхідної для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співробітників багатьох </a:t>
            </a:r>
            <a:r>
              <a:rPr lang="uk-UA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галузних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підприємств.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вміщують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виконавчі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ІС, системи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и, розгорнуті за допомогою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браузерів і СУБД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передаванням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інформації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Інтернету. 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Найбільш поширені розробники Систем управління базами даних (СУБД):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Lotus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Approach, Microsoft Access, Borland dbase, Borland Paradox, Microsoft Visual Fox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Розробники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реляційних СУБД — компанії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Informix», «Oracle»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«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метою використання клієнт-серверного і Інтернет-Інтранет програмного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17948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Просте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визначення бази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це набір інформації, організованої в той чи інший спосіб.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це сховище даних різного типу по об'єкти певної предметної області та взаємозв'язків між ними.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Дані зберігаються,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оновлюються й опрацьовуються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 встановленими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правилами.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48000"/>
            <a:ext cx="2213374" cy="2971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4876800"/>
            <a:ext cx="442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youtu.be/P39MtQPrFRc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Створення нової бази даних із шаблону веб-сайті Office.com: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  	Запустіть програму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меню "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Пуск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 або ярлика.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Відображається подання </a:t>
            </a:r>
            <a:r>
              <a:rPr lang="uk-UA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Backstage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  	У розділі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Шаблони Office.com 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область виберіть категорію а потім, коли відобразяться шаблони в цій категорії, клацніть шаблон.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  	У полі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Ім'я файлу</a:t>
            </a:r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введіть ім'я файлу або використайте надається для вас.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  	Натисніть кнопку </a:t>
            </a:r>
            <a:r>
              <a:rPr lang="uk-UA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</a:t>
            </a:r>
            <a:r>
              <a:rPr lang="uk-UA" sz="2000" dirty="0">
                <a:solidFill>
                  <a:srgbClr val="1E1E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(Завантажити).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794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Одним із самих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простих прикладів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 даних може бути записна книжка з номерами телефонів ваших знайомих. Цей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прізвищ власників телефонів та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телефонних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номерів, представлений у вашому записникові за абеткою, є проіндексованою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базою даних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Використання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індексу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в даному випадку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прізвища чи імені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дозволяє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швидко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відшукати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необхідний номер телефону.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Визначення бази даних як автоматизованої системи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502" y="684312"/>
            <a:ext cx="910349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Найважливішою умовою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ефективного функціонування 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організації є наявність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розвиненої інформаційної системи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Інформаційна система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це система, що реалізує автоматизований збір, обробку і маніпулювання даними і  включає технічні засоби обробки даних, програмне забезпечення та обслуговуючий персонал.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Сучасною формою інформаційних систем є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банки даних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Банки даних у своєму складі мають: 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обчислювальну систему;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одну чи кілька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баз даних 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(БД);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систему управління базами даних (СУБД);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набір прикладних програм (ПП).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Банки даних 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виконують такі основні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функції</a:t>
            </a: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збереження даних та їхній захист; 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зміна (відновлення, додавання і вилучення) даних, що зберігаються;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пошук даних з запитами користувачів;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обробка даних і виведення результатів.</a:t>
            </a:r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Визначення бази даних як автоматизованої системи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502" y="914400"/>
            <a:ext cx="910349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/>
            <a:r>
              <a:rPr kumimoji="0" lang="uk-UA" altLang="en-US" sz="2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База даних </a:t>
            </a:r>
            <a:r>
              <a:rPr kumimoji="0" lang="uk-UA" alt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 складі інформаційної системи забезпечує збереження інформації і є пойменованою сукупністю даних, організованих за певними правилами, що включають загальні принципи опису, збереження і маніпулювання даними</a:t>
            </a:r>
            <a:r>
              <a:rPr kumimoji="0" lang="uk-UA" alt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indent="444500"/>
            <a:endParaRPr kumimoji="0" lang="uk-UA" altLang="en-US" sz="20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Система управління базами даних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(СУБД) – це пакет прикладних програм і сукупність </a:t>
            </a:r>
            <a:r>
              <a:rPr kumimoji="0" lang="uk-UA" altLang="en-US" sz="2000" dirty="0" err="1" smtClean="0">
                <a:cs typeface="Arial" panose="020B0604020202020204" pitchFamily="34" charset="0"/>
              </a:rPr>
              <a:t>мовних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 засобів, що призначені для створення, супроводження і використання 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баз даних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.</a:t>
            </a:r>
          </a:p>
          <a:p>
            <a:pPr lvl="0" indent="444500"/>
            <a:endParaRPr kumimoji="0" lang="uk-UA" altLang="en-US" sz="2000" dirty="0" smtClean="0"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Прикладні програми (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додатки)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 у складі 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банків даних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служать для 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обробки даних, обчислень і формування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вихідних документів за заданою формою.</a:t>
            </a:r>
            <a:endParaRPr kumimoji="0" lang="ru-RU" altLang="en-US" sz="2000" dirty="0" smtClean="0">
              <a:cs typeface="Arial" panose="020B0604020202020204" pitchFamily="34" charset="0"/>
            </a:endParaRPr>
          </a:p>
          <a:p>
            <a:pPr lvl="0" indent="444500"/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Визначення бази даних як автоматизованої системи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67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Визначення бази даних як автоматизованої системи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99" y="616857"/>
            <a:ext cx="9103498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/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Процес створення інформаційної системи БД включає такі етапи: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проектування бази даних;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файлу проекту бази даних;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бази даних (формування і зв'язування таблиць, введення даних);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меню додатку;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запитів;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екранних форм, звітів;</a:t>
            </a: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	створення виконуючого модулю додатку</a:t>
            </a:r>
          </a:p>
          <a:p>
            <a:pPr lvl="0" indent="444500"/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Додаток</a:t>
            </a:r>
            <a:r>
              <a:rPr kumimoji="0" lang="uk-UA" altLang="en-US" sz="2000" dirty="0">
                <a:cs typeface="Arial" panose="020B0604020202020204" pitchFamily="34" charset="0"/>
              </a:rPr>
              <a:t> – це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програма, </a:t>
            </a:r>
            <a:r>
              <a:rPr kumimoji="0" lang="uk-UA" altLang="en-US" sz="2000" dirty="0">
                <a:cs typeface="Arial" panose="020B0604020202020204" pitchFamily="34" charset="0"/>
              </a:rPr>
              <a:t>що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використовує </a:t>
            </a:r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базу даних </a:t>
            </a:r>
            <a:r>
              <a:rPr kumimoji="0" lang="uk-UA" altLang="en-US" sz="2000" dirty="0">
                <a:cs typeface="Arial" panose="020B0604020202020204" pitchFamily="34" charset="0"/>
              </a:rPr>
              <a:t>і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забезпечує </a:t>
            </a:r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автоматизацію обробки інформації </a:t>
            </a:r>
            <a:r>
              <a:rPr kumimoji="0" lang="uk-UA" altLang="en-US" sz="2000" dirty="0">
                <a:cs typeface="Arial" panose="020B0604020202020204" pitchFamily="34" charset="0"/>
              </a:rPr>
              <a:t>з деякої предметної області. </a:t>
            </a:r>
            <a:endParaRPr kumimoji="0" lang="uk-UA" altLang="en-US" sz="2000" dirty="0" smtClean="0"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Додатки </a:t>
            </a:r>
            <a:r>
              <a:rPr kumimoji="0" lang="uk-UA" altLang="en-US" sz="2000" dirty="0">
                <a:cs typeface="Arial" panose="020B0604020202020204" pitchFamily="34" charset="0"/>
              </a:rPr>
              <a:t>можуть створюватися як у середовищі </a:t>
            </a:r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СУБД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, </a:t>
            </a:r>
            <a:r>
              <a:rPr kumimoji="0" lang="uk-UA" altLang="en-US" sz="2000" dirty="0">
                <a:cs typeface="Arial" panose="020B0604020202020204" pitchFamily="34" charset="0"/>
              </a:rPr>
              <a:t>так і поза неї – за допомогою системи програмування (наприклад </a:t>
            </a:r>
            <a:r>
              <a:rPr kumimoji="0" lang="en-US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Delphi, C++ Builder, Visual Basic</a:t>
            </a:r>
            <a:r>
              <a:rPr kumimoji="0" lang="en-US" altLang="en-US" sz="2000" dirty="0">
                <a:cs typeface="Arial" panose="020B0604020202020204" pitchFamily="34" charset="0"/>
              </a:rPr>
              <a:t> – </a:t>
            </a:r>
            <a:r>
              <a:rPr kumimoji="0" lang="uk-UA" altLang="en-US" sz="2000" dirty="0">
                <a:cs typeface="Arial" panose="020B0604020202020204" pitchFamily="34" charset="0"/>
              </a:rPr>
              <a:t>використовують засоби доступу до бази даних).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Для роботи з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БД у </a:t>
            </a:r>
            <a:r>
              <a:rPr kumimoji="0" lang="uk-UA" altLang="en-US" sz="2000" dirty="0">
                <a:cs typeface="Arial" panose="020B0604020202020204" pitchFamily="34" charset="0"/>
              </a:rPr>
              <a:t>багатьох випадках можна обійтися лише засобами </a:t>
            </a:r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СУБД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, </a:t>
            </a:r>
            <a:r>
              <a:rPr kumimoji="0" lang="uk-UA" altLang="en-US" sz="2000" dirty="0">
                <a:cs typeface="Arial" panose="020B0604020202020204" pitchFamily="34" charset="0"/>
              </a:rPr>
              <a:t>наприклад, під час створення запитів та звітів. </a:t>
            </a:r>
            <a:endParaRPr kumimoji="0" lang="uk-UA" altLang="en-US" sz="2000" dirty="0" smtClean="0"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 smtClean="0">
                <a:cs typeface="Arial" panose="020B0604020202020204" pitchFamily="34" charset="0"/>
              </a:rPr>
              <a:t>Додатки </a:t>
            </a:r>
            <a:r>
              <a:rPr kumimoji="0" lang="uk-UA" altLang="en-US" sz="2000" dirty="0">
                <a:cs typeface="Arial" panose="020B0604020202020204" pitchFamily="34" charset="0"/>
              </a:rPr>
              <a:t>розробляють найчастіше тоді, коли потрібно забезпечити зручність роботи з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БД 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некваліфікованим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 </a:t>
            </a:r>
            <a:r>
              <a:rPr kumimoji="0" lang="uk-UA" altLang="en-US" sz="2000" dirty="0">
                <a:cs typeface="Arial" panose="020B0604020202020204" pitchFamily="34" charset="0"/>
              </a:rPr>
              <a:t>користувачам або коли інтерфейс </a:t>
            </a:r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СУБД</a:t>
            </a:r>
            <a:r>
              <a:rPr kumimoji="0" lang="uk-UA" altLang="en-US" sz="2000" b="1" dirty="0">
                <a:solidFill>
                  <a:srgbClr val="0070C0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не </a:t>
            </a:r>
            <a:r>
              <a:rPr kumimoji="0" lang="uk-UA" altLang="en-US" sz="2000" dirty="0">
                <a:cs typeface="Arial" panose="020B0604020202020204" pitchFamily="34" charset="0"/>
              </a:rPr>
              <a:t>влаштовує користувача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.</a:t>
            </a:r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Визначення бази даних як автоматизованої системи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99" y="309081"/>
            <a:ext cx="910349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4500" algn="ctr"/>
            <a:r>
              <a:rPr kumimoji="0" lang="uk-UA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Питання для </a:t>
            </a:r>
            <a:r>
              <a:rPr kumimoji="0" lang="uk-UA" alt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самоконтролю</a:t>
            </a:r>
          </a:p>
          <a:p>
            <a:pPr lvl="0" indent="444500" algn="ctr"/>
            <a:endParaRPr kumimoji="0" lang="uk-UA" altLang="en-US" sz="1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1.</a:t>
            </a:r>
            <a:r>
              <a:rPr kumimoji="0" lang="uk-UA" altLang="en-US" sz="1800" dirty="0">
                <a:cs typeface="Arial" panose="020B0604020202020204" pitchFamily="34" charset="0"/>
              </a:rPr>
              <a:t>	</a:t>
            </a:r>
            <a:r>
              <a:rPr kumimoji="0" lang="uk-UA" altLang="en-US" sz="2000" dirty="0">
                <a:cs typeface="Arial" panose="020B0604020202020204" pitchFamily="34" charset="0"/>
              </a:rPr>
              <a:t>Що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розуміють </a:t>
            </a:r>
            <a:r>
              <a:rPr kumimoji="0" lang="uk-UA" altLang="en-US" sz="2000" dirty="0">
                <a:cs typeface="Arial" panose="020B0604020202020204" pitchFamily="34" charset="0"/>
              </a:rPr>
              <a:t>під даними?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2.	Коли виникає потреба в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3.	Як зазвичай здійснюється фіксація даних? 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4.	Що розуміють під інтерпретацією даних? 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5.	Як фіксуються дані та їхні інтерпретації в природній мові?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6.	Як фіксуються дані та їхні інтерпретації під час машинної обробки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7.	Що розуміють під базою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8.	Наведіть приклади баз даних.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9.	Що Ви розумієте під інформаційною системою?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10.	Що Ви розумієте під банком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11.	З чого складається банк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12.	Які функції виконує банк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13.	Які функції в складі інформаційної системи покладені на базу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14.	Що Ви розумієте під системою управління базами даних?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15.	З яких етапів складається процес проектування інформаційної системи?</a:t>
            </a:r>
          </a:p>
          <a:p>
            <a:pPr lvl="0" indent="444500"/>
            <a:r>
              <a:rPr kumimoji="0" lang="uk-UA" altLang="en-US" sz="2000" dirty="0">
                <a:cs typeface="Arial" panose="020B0604020202020204" pitchFamily="34" charset="0"/>
              </a:rPr>
              <a:t>16.	Наведіть приклади сучасних інформаційних </a:t>
            </a:r>
            <a:r>
              <a:rPr kumimoji="0" lang="uk-UA" altLang="en-US" sz="2000" dirty="0" smtClean="0">
                <a:cs typeface="Arial" panose="020B0604020202020204" pitchFamily="34" charset="0"/>
              </a:rPr>
              <a:t>систем.</a:t>
            </a:r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396" y="1905000"/>
            <a:ext cx="34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117" y="990600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youtu.be/P39MtQPrFRc</a:t>
            </a: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6667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615287"/>
            <a:ext cx="8915400" cy="6248401"/>
          </a:xfrm>
        </p:spPr>
        <p:txBody>
          <a:bodyPr>
            <a:normAutofit fontScale="92500" lnSpcReduction="1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Ціль ІТ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ефективна переробка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інформацію або знання.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являють собою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елементарні описи предметів, подій, дій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транзакцій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які запам’ятовано, класифіковано й збережено, але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організовано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для передавання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спеціального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" marR="50800" indent="29845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Дані </a:t>
            </a:r>
            <a:r>
              <a:rPr lang="uk-UA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це опис явищ навколишнього світу.</a:t>
            </a:r>
            <a:endParaRPr lang="uk-UA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можуть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бути: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числовими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алфавітно-числовими,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цифровими,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звуковими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образними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містить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збережені елементи даних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організовані для доступу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uk-UA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дані, </a:t>
            </a:r>
            <a:r>
              <a:rPr lang="uk-UA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організовані</a:t>
            </a:r>
            <a:r>
              <a:rPr lang="uk-UA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так, що мають значення та цінність для одержувача. </a:t>
            </a:r>
            <a:r>
              <a:rPr lang="uk-UA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Одержувач (користувач) </a:t>
            </a:r>
            <a:r>
              <a:rPr lang="uk-UA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інтегрує ці значення, </a:t>
            </a:r>
            <a:r>
              <a:rPr lang="uk-UA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приймає рішення </a:t>
            </a:r>
            <a:r>
              <a:rPr lang="uk-UA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робить висновки.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складаються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з даних або інформації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організованих і оброблених з метою передавання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розуміння, 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досвіду, навчання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експертизи.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81400"/>
            <a:ext cx="4938480" cy="31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 fontScale="925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оброблені для розуміння змісту 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відображення досвіду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експертизи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забезпечують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користувача знаннями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високої потенційної цінності.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Потреба в даних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у людини виникає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процесі спілкування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внаслідок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передавання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інформації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 об’єкти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явища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іншим людям.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передачі даних потрібно їх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запам’ятати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іншими словами </a:t>
            </a: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зафіксувати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Фіксація даних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здійснюється за допомогою спілкування (наприклад, за допомогою природної мови чи зображень) на певному носії (наприклад,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камені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чи папері).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Дані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можуть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бути зафіксовані самі по собі,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наприклад,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520, через те, що буде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незрозуміло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 ж вони означають. Чи це рейс літака, чи вартість квитка,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 будь що інше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Тому дані подаються з їхніми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поясненнями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тобто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інтерпретацією, або семантикою.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" y="914400"/>
            <a:ext cx="78760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Інтерпретація (семантика</a:t>
            </a:r>
            <a:r>
              <a:rPr lang="uk-UA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це пояснення до </a:t>
            </a:r>
            <a:r>
              <a:rPr lang="uk-UA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uk-UA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5600" algn="just">
              <a:lnSpc>
                <a:spcPct val="115000"/>
              </a:lnSpc>
              <a:spcAft>
                <a:spcPts val="0"/>
              </a:spcAft>
              <a:buNone/>
              <a:tabLst>
                <a:tab pos="355600" algn="l"/>
              </a:tabLst>
            </a:pP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Дані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(факти, явища, події, ідеї чи предмети) та їхня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інтерпретація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(семантика)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фіксуються 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спільно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Адже мова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досить гнучка для представлення і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даних, і їхніх інтерпретацій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55600" algn="just">
              <a:lnSpc>
                <a:spcPct val="115000"/>
              </a:lnSpc>
              <a:spcAft>
                <a:spcPts val="0"/>
              </a:spcAft>
              <a:buNone/>
              <a:tabLst>
                <a:tab pos="3556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Приклад: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"Вартість авіаквитка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520 гривень". Тобто «520"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дане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"Вартість авіаквитка" –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семантика (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нтерпретація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55600" algn="just">
              <a:lnSpc>
                <a:spcPct val="115000"/>
              </a:lnSpc>
              <a:spcAft>
                <a:spcPts val="0"/>
              </a:spcAft>
              <a:buNone/>
              <a:tabLst>
                <a:tab pos="355600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Нерідко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дані та їхні інтерпретації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розділені. Наприклад, "Розклад руху літаків" 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представлений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вигляді таблиці, у верхній частині якої (окремо від даних) наводиться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їхня інтерпретація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Такий розподіл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ускладнює роботу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даними (спробуйте швидко знайти відомості з нижньої частини таблиці, особливо, якщо вона досить велика).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355600" algn="just">
              <a:lnSpc>
                <a:spcPct val="115000"/>
              </a:lnSpc>
              <a:spcAft>
                <a:spcPts val="0"/>
              </a:spcAft>
              <a:buNone/>
              <a:tabLst>
                <a:tab pos="355600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Застосування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ЕОМ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обробки даних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зазвичай приводить до ще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більшого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розподілу даних та інтерпретацій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Машина має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справу з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самими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даними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Значна частина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інтерпретуючої інформації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взагалі не фіксується в явній формі (машина не "знає", чи є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«520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вартістю авіаквитка чи часом вильоту).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363538">
              <a:lnSpc>
                <a:spcPct val="120000"/>
              </a:lnSpc>
              <a:buNone/>
            </a:pPr>
            <a:endParaRPr lang="uk-UA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/>
              <a:t>Два </a:t>
            </a:r>
            <a:r>
              <a:rPr lang="uk-UA" sz="2000" dirty="0" err="1" smtClean="0"/>
              <a:t>типа</a:t>
            </a:r>
            <a:r>
              <a:rPr lang="uk-UA" sz="2000" dirty="0" smtClean="0"/>
              <a:t> </a:t>
            </a:r>
            <a:r>
              <a:rPr lang="uk-UA" sz="2000" b="1" dirty="0"/>
              <a:t>даних</a:t>
            </a:r>
            <a:r>
              <a:rPr lang="uk-UA" sz="2000" dirty="0" smtClean="0"/>
              <a:t>:</a:t>
            </a:r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/>
              <a:t>- </a:t>
            </a:r>
            <a:r>
              <a:rPr lang="uk-UA" sz="2000" b="1" dirty="0" smtClean="0"/>
              <a:t>внутрішні дані </a:t>
            </a:r>
            <a:r>
              <a:rPr lang="uk-UA" sz="2000" dirty="0"/>
              <a:t>зберігаються в одному або кількох місцях на підприємстві. Це — дані про людину, продукцію, послуги, процеси. </a:t>
            </a:r>
            <a:r>
              <a:rPr lang="uk-UA" sz="2000" b="1" dirty="0"/>
              <a:t>Інформаційна керівна система</a:t>
            </a:r>
            <a:r>
              <a:rPr lang="uk-UA" sz="2000" dirty="0"/>
              <a:t> може використовувати як </a:t>
            </a:r>
            <a:r>
              <a:rPr lang="uk-UA" sz="2000" b="1" dirty="0"/>
              <a:t>необроблені</a:t>
            </a:r>
            <a:r>
              <a:rPr lang="uk-UA" sz="2000" dirty="0"/>
              <a:t>, так і </a:t>
            </a:r>
            <a:r>
              <a:rPr lang="uk-UA" sz="2000" b="1" dirty="0"/>
              <a:t>оброблені дані </a:t>
            </a:r>
            <a:r>
              <a:rPr lang="uk-UA" sz="2000" dirty="0"/>
              <a:t>(такі як звіти й відомості). </a:t>
            </a:r>
            <a:r>
              <a:rPr lang="uk-UA" sz="2000" b="1" dirty="0"/>
              <a:t>Внутрішні дані </a:t>
            </a:r>
            <a:r>
              <a:rPr lang="uk-UA" sz="2000" dirty="0"/>
              <a:t>доступні через комп’ютерні мережі підприємства. </a:t>
            </a:r>
            <a:endParaRPr lang="uk-UA" sz="2000" dirty="0" smtClean="0"/>
          </a:p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/>
              <a:t>- </a:t>
            </a:r>
            <a:r>
              <a:rPr lang="uk-UA" sz="2000" b="1" dirty="0" smtClean="0"/>
              <a:t>зовнішні дані:  н</a:t>
            </a:r>
            <a:r>
              <a:rPr lang="uk-UA" sz="2000" dirty="0" smtClean="0"/>
              <a:t>априклад</a:t>
            </a:r>
            <a:r>
              <a:rPr lang="uk-UA" sz="2000" dirty="0"/>
              <a:t>, комерційні БД, Інтернет, супутникова інформація, фільми, музика, звукова інформація, ілюстрації, діаграми, атласи, телебачення. Постанови, нормативні акти і звіти уряду є основними джерелами </a:t>
            </a:r>
            <a:r>
              <a:rPr lang="uk-UA" sz="2000" b="1" dirty="0"/>
              <a:t>зовнішніх даних</a:t>
            </a:r>
            <a:r>
              <a:rPr lang="uk-UA" sz="2000" dirty="0"/>
              <a:t>. Більшість </a:t>
            </a:r>
            <a:r>
              <a:rPr lang="uk-UA" sz="2000" b="1" dirty="0"/>
              <a:t>зовнішніх даних </a:t>
            </a:r>
            <a:r>
              <a:rPr lang="uk-UA" sz="2000" dirty="0"/>
              <a:t>не стосується діяльності конкретної ІС, тому здійснюється </a:t>
            </a:r>
            <a:r>
              <a:rPr lang="uk-UA" sz="2000" b="1" dirty="0"/>
              <a:t>цілеспрямований моніторинг даних </a:t>
            </a:r>
            <a:r>
              <a:rPr lang="uk-UA" sz="2000" dirty="0"/>
              <a:t>з метою одержання необхідної інформації й </a:t>
            </a:r>
            <a:r>
              <a:rPr lang="uk-UA" sz="2000" dirty="0" smtClean="0"/>
              <a:t>мінімізації. </a:t>
            </a:r>
            <a:r>
              <a:rPr lang="uk-UA" sz="2000" b="1" dirty="0"/>
              <a:t>Користувачі ІС </a:t>
            </a:r>
            <a:r>
              <a:rPr lang="uk-UA" sz="2000" dirty="0" smtClean="0"/>
              <a:t>підприємства </a:t>
            </a:r>
            <a:r>
              <a:rPr lang="uk-UA" sz="2000" dirty="0"/>
              <a:t>можуть використовувати </a:t>
            </a:r>
            <a:r>
              <a:rPr lang="uk-UA" sz="2000" dirty="0" smtClean="0"/>
              <a:t>власні </a:t>
            </a:r>
            <a:r>
              <a:rPr lang="uk-UA" sz="2000" b="1" dirty="0" smtClean="0"/>
              <a:t>експертні </a:t>
            </a:r>
            <a:r>
              <a:rPr lang="uk-UA" sz="2000" b="1" dirty="0"/>
              <a:t>знання й інформацію для створення персональних даних</a:t>
            </a:r>
            <a:r>
              <a:rPr lang="uk-UA" sz="2000" dirty="0"/>
              <a:t>: </a:t>
            </a:r>
            <a:r>
              <a:rPr lang="uk-UA" sz="2000" dirty="0">
                <a:solidFill>
                  <a:srgbClr val="002060"/>
                </a:solidFill>
              </a:rPr>
              <a:t>суб’єктивні оцінки продажу, думки про можливі дії конкурентів, інтерпретації ринкової або виробничої інформації, прогнозні оцінки тощо.</a:t>
            </a:r>
            <a:endParaRPr lang="uk-UA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Autofit/>
          </a:bodyPr>
          <a:lstStyle/>
          <a:p>
            <a:pPr marL="0" lvl="0" indent="363538">
              <a:lnSpc>
                <a:spcPct val="100000"/>
              </a:lnSpc>
              <a:buNone/>
            </a:pPr>
            <a:r>
              <a:rPr lang="uk-UA" sz="2400" dirty="0"/>
              <a:t>Типовими </a:t>
            </a:r>
            <a:r>
              <a:rPr lang="uk-UA" sz="2400" b="1" dirty="0">
                <a:solidFill>
                  <a:srgbClr val="0070C0"/>
                </a:solidFill>
              </a:rPr>
              <a:t>методами збору даних </a:t>
            </a:r>
            <a:r>
              <a:rPr lang="uk-UA" sz="2400" b="1" dirty="0" smtClean="0"/>
              <a:t>є:</a:t>
            </a:r>
          </a:p>
          <a:p>
            <a:pPr lvl="0">
              <a:lnSpc>
                <a:spcPct val="100000"/>
              </a:lnSpc>
              <a:buFontTx/>
              <a:buChar char="-"/>
            </a:pPr>
            <a:r>
              <a:rPr lang="uk-UA" sz="2400" b="1" dirty="0" smtClean="0"/>
              <a:t>вивчення </a:t>
            </a:r>
            <a:r>
              <a:rPr lang="uk-UA" sz="2400" b="1" dirty="0"/>
              <a:t>в </a:t>
            </a:r>
            <a:r>
              <a:rPr lang="uk-UA" sz="2400" b="1" dirty="0" smtClean="0"/>
              <a:t>часі</a:t>
            </a:r>
            <a:r>
              <a:rPr lang="uk-UA" sz="2400" dirty="0" smtClean="0"/>
              <a:t>, </a:t>
            </a:r>
          </a:p>
          <a:p>
            <a:pPr lvl="0">
              <a:lnSpc>
                <a:spcPct val="100000"/>
              </a:lnSpc>
              <a:buFontTx/>
              <a:buChar char="-"/>
            </a:pPr>
            <a:r>
              <a:rPr lang="uk-UA" sz="2400" dirty="0" smtClean="0"/>
              <a:t>обстеження </a:t>
            </a:r>
            <a:r>
              <a:rPr lang="uk-UA" sz="2400" dirty="0"/>
              <a:t>(з використанням анкетування</a:t>
            </a:r>
            <a:r>
              <a:rPr lang="uk-UA" sz="2400" dirty="0" smtClean="0"/>
              <a:t>), </a:t>
            </a:r>
          </a:p>
          <a:p>
            <a:pPr lvl="0">
              <a:lnSpc>
                <a:spcPct val="100000"/>
              </a:lnSpc>
              <a:buFontTx/>
              <a:buChar char="-"/>
            </a:pPr>
            <a:r>
              <a:rPr lang="uk-UA" sz="2400" dirty="0" smtClean="0"/>
              <a:t>спостереження </a:t>
            </a:r>
            <a:r>
              <a:rPr lang="uk-UA" sz="2400" dirty="0"/>
              <a:t>(наприклад, з використанням </a:t>
            </a:r>
            <a:r>
              <a:rPr lang="uk-UA" sz="2400" dirty="0" smtClean="0"/>
              <a:t>відеокамери)</a:t>
            </a:r>
          </a:p>
          <a:p>
            <a:pPr lvl="0">
              <a:lnSpc>
                <a:spcPct val="100000"/>
              </a:lnSpc>
              <a:buFontTx/>
              <a:buChar char="-"/>
            </a:pPr>
            <a:r>
              <a:rPr lang="uk-UA" sz="2400" dirty="0" smtClean="0"/>
              <a:t>інформація </a:t>
            </a:r>
            <a:r>
              <a:rPr lang="uk-UA" sz="2400" dirty="0"/>
              <a:t>від експертів (наприклад, з використанням інтерв’ю).</a:t>
            </a:r>
          </a:p>
          <a:p>
            <a:pPr marL="0" lvl="0" indent="363538">
              <a:lnSpc>
                <a:spcPct val="100000"/>
              </a:lnSpc>
              <a:buNone/>
            </a:pPr>
            <a:r>
              <a:rPr lang="uk-UA" sz="2400" dirty="0" smtClean="0"/>
              <a:t>Важливий фактор - </a:t>
            </a:r>
            <a:r>
              <a:rPr lang="uk-UA" sz="2400" b="1" dirty="0" smtClean="0">
                <a:solidFill>
                  <a:srgbClr val="0070C0"/>
                </a:solidFill>
              </a:rPr>
              <a:t>необхідність </a:t>
            </a:r>
            <a:r>
              <a:rPr lang="uk-UA" sz="2400" b="1" dirty="0">
                <a:solidFill>
                  <a:srgbClr val="0070C0"/>
                </a:solidFill>
              </a:rPr>
              <a:t>у вірогідних і точних </a:t>
            </a:r>
            <a:r>
              <a:rPr lang="uk-UA" sz="2400" b="1" dirty="0" smtClean="0">
                <a:solidFill>
                  <a:srgbClr val="0070C0"/>
                </a:solidFill>
              </a:rPr>
              <a:t>даних </a:t>
            </a:r>
            <a:r>
              <a:rPr lang="uk-UA" sz="2400" dirty="0" smtClean="0"/>
              <a:t>для </a:t>
            </a:r>
            <a:r>
              <a:rPr lang="uk-UA" sz="2400" dirty="0"/>
              <a:t>будь-якої системи підтримки прийняття рішень. Однак </a:t>
            </a:r>
            <a:r>
              <a:rPr lang="uk-UA" sz="2400" b="1" dirty="0"/>
              <a:t>у реальному </a:t>
            </a:r>
            <a:r>
              <a:rPr lang="uk-UA" sz="2400" dirty="0"/>
              <a:t>житті </a:t>
            </a:r>
            <a:r>
              <a:rPr lang="uk-UA" sz="2400" dirty="0" smtClean="0"/>
              <a:t>…</a:t>
            </a:r>
          </a:p>
          <a:p>
            <a:pPr marL="0" lvl="0" indent="363538">
              <a:lnSpc>
                <a:spcPct val="100000"/>
              </a:lnSpc>
              <a:buNone/>
            </a:pPr>
            <a:r>
              <a:rPr lang="uk-UA" sz="2400" dirty="0" smtClean="0"/>
              <a:t>Дані </a:t>
            </a:r>
            <a:r>
              <a:rPr lang="uk-UA" sz="2400" dirty="0"/>
              <a:t>мають бути </a:t>
            </a:r>
            <a:r>
              <a:rPr lang="uk-UA" sz="2400" b="1" dirty="0">
                <a:solidFill>
                  <a:srgbClr val="0070C0"/>
                </a:solidFill>
              </a:rPr>
              <a:t>доступні системі </a:t>
            </a:r>
            <a:r>
              <a:rPr lang="uk-UA" sz="2400" dirty="0"/>
              <a:t>або система має </a:t>
            </a:r>
            <a:r>
              <a:rPr lang="uk-UA" sz="2400" dirty="0" smtClean="0"/>
              <a:t>вміщувати </a:t>
            </a:r>
            <a:r>
              <a:rPr lang="uk-UA" sz="2400" b="1" dirty="0" smtClean="0">
                <a:solidFill>
                  <a:srgbClr val="0070C0"/>
                </a:solidFill>
              </a:rPr>
              <a:t>підсистему </a:t>
            </a:r>
            <a:r>
              <a:rPr lang="uk-UA" sz="2400" dirty="0"/>
              <a:t>вилучення даних.</a:t>
            </a:r>
          </a:p>
          <a:p>
            <a:pPr marL="0" lvl="0" indent="363538">
              <a:lnSpc>
                <a:spcPct val="100000"/>
              </a:lnSpc>
              <a:buNone/>
            </a:pPr>
            <a:r>
              <a:rPr lang="uk-UA" sz="2400" dirty="0" smtClean="0"/>
              <a:t> </a:t>
            </a:r>
            <a:r>
              <a:rPr lang="uk-UA" sz="2400" dirty="0"/>
              <a:t>Деякі </a:t>
            </a:r>
            <a:r>
              <a:rPr lang="uk-UA" sz="2400" b="1" dirty="0" smtClean="0">
                <a:solidFill>
                  <a:srgbClr val="0070C0"/>
                </a:solidFill>
              </a:rPr>
              <a:t>зовнішні дані </a:t>
            </a:r>
            <a:r>
              <a:rPr lang="uk-UA" sz="2400" dirty="0"/>
              <a:t>надходять </a:t>
            </a:r>
            <a:r>
              <a:rPr lang="uk-UA" sz="2400" b="1" dirty="0">
                <a:solidFill>
                  <a:srgbClr val="0070C0"/>
                </a:solidFill>
              </a:rPr>
              <a:t>на постійній основі </a:t>
            </a:r>
            <a:r>
              <a:rPr lang="uk-UA" sz="2400" dirty="0"/>
              <a:t>за допомогою </a:t>
            </a:r>
            <a:r>
              <a:rPr lang="uk-UA" sz="2400" b="1" dirty="0" err="1">
                <a:solidFill>
                  <a:srgbClr val="0070C0"/>
                </a:solidFill>
              </a:rPr>
              <a:t>міжмашинного</a:t>
            </a:r>
            <a:r>
              <a:rPr lang="uk-UA" sz="2400" b="1" dirty="0">
                <a:solidFill>
                  <a:srgbClr val="0070C0"/>
                </a:solidFill>
              </a:rPr>
              <a:t> обміну </a:t>
            </a:r>
            <a:r>
              <a:rPr lang="uk-UA" sz="2400" dirty="0"/>
              <a:t>по каналах зв’язку, інші — </a:t>
            </a:r>
            <a:r>
              <a:rPr lang="uk-UA" sz="2400" b="1" dirty="0">
                <a:solidFill>
                  <a:srgbClr val="0070C0"/>
                </a:solidFill>
              </a:rPr>
              <a:t>за допомогою Інтернету</a:t>
            </a:r>
            <a:r>
              <a:rPr lang="uk-UA" sz="2400" dirty="0"/>
              <a:t>, який уможливлює доступ до багатьох тисяч </a:t>
            </a:r>
            <a:r>
              <a:rPr lang="uk-UA" sz="2400" b="1" dirty="0" smtClean="0">
                <a:solidFill>
                  <a:srgbClr val="0070C0"/>
                </a:solidFill>
              </a:rPr>
              <a:t>Баз Даних </a:t>
            </a:r>
            <a:r>
              <a:rPr lang="uk-UA" sz="2400" dirty="0" smtClean="0"/>
              <a:t>у всьому </a:t>
            </a:r>
            <a:r>
              <a:rPr lang="uk-UA" sz="2400" dirty="0"/>
              <a:t>світі</a:t>
            </a:r>
            <a:r>
              <a:rPr lang="uk-U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3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/>
            <a:r>
              <a:rPr lang="uk-UA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роботи з даними</a:t>
            </a:r>
            <a:endParaRPr lang="uk-UA" alt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599"/>
            <a:ext cx="8915400" cy="6248401"/>
          </a:xfrm>
        </p:spPr>
        <p:txBody>
          <a:bodyPr>
            <a:normAutofit/>
          </a:bodyPr>
          <a:lstStyle/>
          <a:p>
            <a:pPr marL="0" lvl="0" indent="363538">
              <a:lnSpc>
                <a:spcPct val="120000"/>
              </a:lnSpc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" y="1295400"/>
            <a:ext cx="8915400" cy="44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11255</TotalTime>
  <Words>1179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Викладач – Єременко Олександр Іванович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1. Організація роботи з даними</vt:lpstr>
      <vt:lpstr>2. Визначення бази даних як автоматизованої системи</vt:lpstr>
      <vt:lpstr>2. Визначення бази даних як автоматизованої системи</vt:lpstr>
      <vt:lpstr>2. Визначення бази даних як автоматизованої системи</vt:lpstr>
      <vt:lpstr>2. Визначення бази даних як автоматизованої системи</vt:lpstr>
      <vt:lpstr>2. Визначення бази даних як автоматизованої системи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737</cp:revision>
  <dcterms:created xsi:type="dcterms:W3CDTF">2007-10-17T13:38:43Z</dcterms:created>
  <dcterms:modified xsi:type="dcterms:W3CDTF">2022-10-17T13:24:06Z</dcterms:modified>
</cp:coreProperties>
</file>