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61" r:id="rId6"/>
    <p:sldId id="280" r:id="rId7"/>
    <p:sldId id="282" r:id="rId8"/>
    <p:sldId id="299" r:id="rId9"/>
    <p:sldId id="284" r:id="rId10"/>
    <p:sldId id="286" r:id="rId11"/>
    <p:sldId id="288" r:id="rId12"/>
    <p:sldId id="262" r:id="rId13"/>
    <p:sldId id="326" r:id="rId14"/>
    <p:sldId id="263" r:id="rId15"/>
    <p:sldId id="264" r:id="rId16"/>
    <p:sldId id="328" r:id="rId17"/>
    <p:sldId id="265" r:id="rId18"/>
    <p:sldId id="266" r:id="rId19"/>
    <p:sldId id="290" r:id="rId20"/>
    <p:sldId id="307" r:id="rId21"/>
    <p:sldId id="309" r:id="rId22"/>
    <p:sldId id="268" r:id="rId23"/>
    <p:sldId id="330" r:id="rId24"/>
    <p:sldId id="294" r:id="rId25"/>
    <p:sldId id="296" r:id="rId26"/>
    <p:sldId id="269" r:id="rId27"/>
    <p:sldId id="332" r:id="rId28"/>
    <p:sldId id="311" r:id="rId29"/>
    <p:sldId id="270" r:id="rId30"/>
    <p:sldId id="271" r:id="rId31"/>
    <p:sldId id="272" r:id="rId32"/>
    <p:sldId id="318" r:id="rId33"/>
    <p:sldId id="320" r:id="rId34"/>
    <p:sldId id="324" r:id="rId35"/>
    <p:sldId id="322" r:id="rId36"/>
    <p:sldId id="273" r:id="rId37"/>
    <p:sldId id="274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310AD-E602-4D07-BA52-55C077C914CE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B994C2-B403-4DA5-83E2-190D7FA836C6}">
      <dgm:prSet phldrT="[Текст]" custT="1"/>
      <dgm:spPr/>
      <dgm:t>
        <a:bodyPr/>
        <a:lstStyle/>
        <a:p>
          <a:pPr algn="just"/>
          <a:r>
            <a:rPr lang="ru-RU" sz="1600" i="0" dirty="0" err="1" smtClean="0">
              <a:latin typeface="Trebuchet MS" panose="020B0603020202020204" pitchFamily="34" charset="0"/>
            </a:rPr>
            <a:t>Журналістика</a:t>
          </a:r>
          <a:r>
            <a:rPr lang="ru-RU" sz="1600" i="0" dirty="0" smtClean="0">
              <a:latin typeface="Trebuchet MS" panose="020B0603020202020204" pitchFamily="34" charset="0"/>
            </a:rPr>
            <a:t> і </a:t>
          </a:r>
          <a:r>
            <a:rPr lang="ru-RU" sz="1600" i="0" dirty="0" err="1" smtClean="0">
              <a:latin typeface="Trebuchet MS" panose="020B0603020202020204" pitchFamily="34" charset="0"/>
            </a:rPr>
            <a:t>література</a:t>
          </a:r>
          <a:r>
            <a:rPr lang="ru-RU" sz="1600" i="0" dirty="0" smtClean="0">
              <a:latin typeface="Trebuchet MS" panose="020B0603020202020204" pitchFamily="34" charset="0"/>
            </a:rPr>
            <a:t>: </a:t>
          </a:r>
          <a:r>
            <a:rPr lang="ru-RU" sz="1600" i="0" dirty="0" err="1" smtClean="0">
              <a:latin typeface="Trebuchet MS" panose="020B0603020202020204" pitchFamily="34" charset="0"/>
            </a:rPr>
            <a:t>симбіоз</a:t>
          </a:r>
          <a:r>
            <a:rPr lang="ru-RU" sz="1600" i="0" dirty="0" smtClean="0">
              <a:latin typeface="Trebuchet MS" panose="020B0603020202020204" pitchFamily="34" charset="0"/>
            </a:rPr>
            <a:t> понять. </a:t>
          </a:r>
          <a:r>
            <a:rPr lang="ru-RU" sz="1600" i="0" dirty="0" err="1" smtClean="0">
              <a:latin typeface="Trebuchet MS" panose="020B0603020202020204" pitchFamily="34" charset="0"/>
            </a:rPr>
            <a:t>Жанри</a:t>
          </a:r>
          <a:r>
            <a:rPr lang="ru-RU" sz="1600" i="0" dirty="0" smtClean="0">
              <a:latin typeface="Trebuchet MS" panose="020B0603020202020204" pitchFamily="34" charset="0"/>
            </a:rPr>
            <a:t> та </a:t>
          </a:r>
          <a:r>
            <a:rPr lang="ru-RU" sz="1600" i="0" dirty="0" err="1" smtClean="0">
              <a:latin typeface="Trebuchet MS" panose="020B0603020202020204" pitchFamily="34" charset="0"/>
            </a:rPr>
            <a:t>форми</a:t>
          </a:r>
          <a:r>
            <a:rPr lang="ru-RU" sz="1600" i="0" dirty="0" smtClean="0">
              <a:latin typeface="Trebuchet MS" panose="020B0603020202020204" pitchFamily="34" charset="0"/>
            </a:rPr>
            <a:t> </a:t>
          </a:r>
          <a:r>
            <a:rPr lang="ru-RU" sz="1600" i="0" dirty="0" err="1" smtClean="0">
              <a:latin typeface="Trebuchet MS" panose="020B0603020202020204" pitchFamily="34" charset="0"/>
            </a:rPr>
            <a:t>літературної</a:t>
          </a:r>
          <a:r>
            <a:rPr lang="ru-RU" sz="1600" i="0" dirty="0" smtClean="0">
              <a:latin typeface="Trebuchet MS" panose="020B0603020202020204" pitchFamily="34" charset="0"/>
            </a:rPr>
            <a:t> </a:t>
          </a:r>
          <a:r>
            <a:rPr lang="ru-RU" sz="1600" i="0" dirty="0" err="1" smtClean="0">
              <a:latin typeface="Trebuchet MS" panose="020B0603020202020204" pitchFamily="34" charset="0"/>
            </a:rPr>
            <a:t>журналістики</a:t>
          </a:r>
          <a:r>
            <a:rPr lang="ru-RU" sz="1600" i="0" dirty="0" smtClean="0">
              <a:latin typeface="Trebuchet MS" panose="020B0603020202020204" pitchFamily="34" charset="0"/>
            </a:rPr>
            <a:t> та </a:t>
          </a:r>
          <a:r>
            <a:rPr lang="ru-RU" sz="1600" i="0" dirty="0" err="1" smtClean="0">
              <a:latin typeface="Trebuchet MS" panose="020B0603020202020204" pitchFamily="34" charset="0"/>
            </a:rPr>
            <a:t>публіцистики</a:t>
          </a:r>
          <a:r>
            <a:rPr lang="ru-RU" sz="1600" i="0" dirty="0" smtClean="0">
              <a:latin typeface="Trebuchet MS" panose="020B0603020202020204" pitchFamily="34" charset="0"/>
            </a:rPr>
            <a:t>. </a:t>
          </a:r>
          <a:endParaRPr lang="ru-RU" sz="1600" i="1" dirty="0">
            <a:latin typeface="Trebuchet MS" panose="020B0603020202020204" pitchFamily="34" charset="0"/>
          </a:endParaRPr>
        </a:p>
      </dgm:t>
    </dgm:pt>
    <dgm:pt modelId="{B56C1E3B-4E5B-42D4-8C35-0EE240FE9DD0}" type="parTrans" cxnId="{E33EFEE5-397B-4D06-BB62-8AF48A2377DB}">
      <dgm:prSet/>
      <dgm:spPr/>
      <dgm:t>
        <a:bodyPr/>
        <a:lstStyle/>
        <a:p>
          <a:endParaRPr lang="ru-RU"/>
        </a:p>
      </dgm:t>
    </dgm:pt>
    <dgm:pt modelId="{DDEE4950-2868-41A3-BA31-C9AEC0A16DCA}" type="sibTrans" cxnId="{E33EFEE5-397B-4D06-BB62-8AF48A2377DB}">
      <dgm:prSet/>
      <dgm:spPr/>
      <dgm:t>
        <a:bodyPr/>
        <a:lstStyle/>
        <a:p>
          <a:endParaRPr lang="ru-RU"/>
        </a:p>
      </dgm:t>
    </dgm:pt>
    <dgm:pt modelId="{5DA0B6E6-E3D2-43F1-82CD-997D97EF7BA8}">
      <dgm:prSet custT="1"/>
      <dgm:spPr/>
      <dgm:t>
        <a:bodyPr/>
        <a:lstStyle/>
        <a:p>
          <a:pPr algn="just"/>
          <a:r>
            <a:rPr lang="ru-RU" sz="1400" dirty="0" smtClean="0">
              <a:latin typeface="Trebuchet MS" panose="020B0603020202020204" pitchFamily="34" charset="0"/>
            </a:rPr>
            <a:t>Джонатан </a:t>
          </a:r>
          <a:r>
            <a:rPr lang="ru-RU" sz="1400" dirty="0" err="1" smtClean="0">
              <a:latin typeface="Trebuchet MS" panose="020B0603020202020204" pitchFamily="34" charset="0"/>
            </a:rPr>
            <a:t>Свіфт</a:t>
          </a:r>
          <a:r>
            <a:rPr lang="ru-RU" sz="1400" dirty="0" smtClean="0">
              <a:latin typeface="Trebuchet MS" panose="020B0603020202020204" pitchFamily="34" charset="0"/>
            </a:rPr>
            <a:t>. </a:t>
          </a:r>
          <a:r>
            <a:rPr lang="ru-RU" sz="1400" dirty="0" err="1" smtClean="0">
              <a:latin typeface="Trebuchet MS" panose="020B0603020202020204" pitchFamily="34" charset="0"/>
            </a:rPr>
            <a:t>Провідні</a:t>
          </a:r>
          <a:r>
            <a:rPr lang="ru-RU" sz="1400" dirty="0" smtClean="0">
              <a:latin typeface="Trebuchet MS" panose="020B0603020202020204" pitchFamily="34" charset="0"/>
            </a:rPr>
            <a:t> </a:t>
          </a:r>
          <a:r>
            <a:rPr lang="ru-RU" sz="1400" dirty="0" err="1" smtClean="0">
              <a:latin typeface="Trebuchet MS" panose="020B0603020202020204" pitchFamily="34" charset="0"/>
            </a:rPr>
            <a:t>публіцистичні</a:t>
          </a:r>
          <a:r>
            <a:rPr lang="ru-RU" sz="1400" dirty="0" smtClean="0">
              <a:latin typeface="Trebuchet MS" panose="020B0603020202020204" pitchFamily="34" charset="0"/>
            </a:rPr>
            <a:t> твори. «</a:t>
          </a:r>
          <a:r>
            <a:rPr lang="ru-RU" sz="1400" dirty="0" err="1" smtClean="0">
              <a:latin typeface="Trebuchet MS" panose="020B0603020202020204" pitchFamily="34" charset="0"/>
            </a:rPr>
            <a:t>Мандри</a:t>
          </a:r>
          <a:r>
            <a:rPr lang="ru-RU" sz="1400" dirty="0" smtClean="0">
              <a:latin typeface="Trebuchet MS" panose="020B0603020202020204" pitchFamily="34" charset="0"/>
            </a:rPr>
            <a:t> </a:t>
          </a:r>
          <a:r>
            <a:rPr lang="ru-RU" sz="1400" dirty="0" err="1" smtClean="0">
              <a:latin typeface="Trebuchet MS" panose="020B0603020202020204" pitchFamily="34" charset="0"/>
            </a:rPr>
            <a:t>Гулівера</a:t>
          </a:r>
          <a:r>
            <a:rPr lang="ru-RU" sz="1400" dirty="0" smtClean="0">
              <a:latin typeface="Trebuchet MS" panose="020B0603020202020204" pitchFamily="34" charset="0"/>
            </a:rPr>
            <a:t>» як </a:t>
          </a:r>
          <a:r>
            <a:rPr lang="ru-RU" sz="1400" dirty="0" err="1" smtClean="0">
              <a:latin typeface="Trebuchet MS" panose="020B0603020202020204" pitchFamily="34" charset="0"/>
            </a:rPr>
            <a:t>журналістський</a:t>
          </a:r>
          <a:r>
            <a:rPr lang="ru-RU" sz="1400" dirty="0" smtClean="0">
              <a:latin typeface="Trebuchet MS" panose="020B0603020202020204" pitchFamily="34" charset="0"/>
            </a:rPr>
            <a:t> памфлет: </a:t>
          </a:r>
          <a:r>
            <a:rPr lang="ru-RU" sz="1400" dirty="0" err="1" smtClean="0">
              <a:latin typeface="Trebuchet MS" panose="020B0603020202020204" pitchFamily="34" charset="0"/>
            </a:rPr>
            <a:t>ознаки</a:t>
          </a:r>
          <a:r>
            <a:rPr lang="ru-RU" sz="1400" dirty="0" smtClean="0">
              <a:latin typeface="Trebuchet MS" panose="020B0603020202020204" pitchFamily="34" charset="0"/>
            </a:rPr>
            <a:t> </a:t>
          </a:r>
          <a:r>
            <a:rPr lang="ru-RU" sz="1400" dirty="0" err="1" smtClean="0">
              <a:latin typeface="Trebuchet MS" panose="020B0603020202020204" pitchFamily="34" charset="0"/>
            </a:rPr>
            <a:t>спорідненості</a:t>
          </a:r>
          <a:r>
            <a:rPr lang="ru-RU" sz="1400" dirty="0" smtClean="0">
              <a:latin typeface="Trebuchet MS" panose="020B0603020202020204" pitchFamily="34" charset="0"/>
            </a:rPr>
            <a:t> </a:t>
          </a:r>
          <a:r>
            <a:rPr lang="ru-RU" sz="1400" dirty="0" err="1" smtClean="0">
              <a:latin typeface="Trebuchet MS" panose="020B0603020202020204" pitchFamily="34" charset="0"/>
            </a:rPr>
            <a:t>журналістики</a:t>
          </a:r>
          <a:r>
            <a:rPr lang="ru-RU" sz="1400" dirty="0" smtClean="0">
              <a:latin typeface="Trebuchet MS" panose="020B0603020202020204" pitchFamily="34" charset="0"/>
            </a:rPr>
            <a:t> і </a:t>
          </a:r>
          <a:r>
            <a:rPr lang="ru-RU" sz="1400" dirty="0" err="1" smtClean="0">
              <a:latin typeface="Trebuchet MS" panose="020B0603020202020204" pitchFamily="34" charset="0"/>
            </a:rPr>
            <a:t>літератури</a:t>
          </a:r>
          <a:r>
            <a:rPr lang="ru-RU" sz="1400" dirty="0" smtClean="0">
              <a:latin typeface="Trebuchet MS" panose="020B0603020202020204" pitchFamily="34" charset="0"/>
            </a:rPr>
            <a:t>.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31D652A4-E01C-4521-89E4-4B62A1ADC630}" type="parTrans" cxnId="{5439E797-4E1C-4637-A2E0-91116286EFA4}">
      <dgm:prSet/>
      <dgm:spPr/>
      <dgm:t>
        <a:bodyPr/>
        <a:lstStyle/>
        <a:p>
          <a:endParaRPr lang="ru-RU"/>
        </a:p>
      </dgm:t>
    </dgm:pt>
    <dgm:pt modelId="{85440735-F2F9-4BC0-B1A3-1583522D0C4A}" type="sibTrans" cxnId="{5439E797-4E1C-4637-A2E0-91116286EFA4}">
      <dgm:prSet/>
      <dgm:spPr/>
      <dgm:t>
        <a:bodyPr/>
        <a:lstStyle/>
        <a:p>
          <a:endParaRPr lang="ru-RU"/>
        </a:p>
      </dgm:t>
    </dgm:pt>
    <dgm:pt modelId="{030796B4-EBE2-4346-8899-7C0DA46D4A59}">
      <dgm:prSet custT="1"/>
      <dgm:spPr/>
      <dgm:t>
        <a:bodyPr/>
        <a:lstStyle/>
        <a:p>
          <a:pPr algn="just"/>
          <a:r>
            <a:rPr lang="ru-RU" sz="1600" dirty="0" err="1" smtClean="0">
              <a:latin typeface="Trebuchet MS" panose="020B0603020202020204" pitchFamily="34" charset="0"/>
            </a:rPr>
            <a:t>Публіцистика</a:t>
          </a:r>
          <a:r>
            <a:rPr lang="ru-RU" sz="1400" dirty="0" smtClean="0">
              <a:latin typeface="Trebuchet MS" panose="020B0603020202020204" pitchFamily="34" charset="0"/>
            </a:rPr>
            <a:t> Марка Твена: характеристика </a:t>
          </a:r>
          <a:r>
            <a:rPr lang="ru-RU" sz="1400" dirty="0" err="1" smtClean="0">
              <a:latin typeface="Trebuchet MS" panose="020B0603020202020204" pitchFamily="34" charset="0"/>
            </a:rPr>
            <a:t>творчої</a:t>
          </a:r>
          <a:r>
            <a:rPr lang="ru-RU" sz="1400" dirty="0" smtClean="0">
              <a:latin typeface="Trebuchet MS" panose="020B0603020202020204" pitchFamily="34" charset="0"/>
            </a:rPr>
            <a:t> </a:t>
          </a:r>
          <a:r>
            <a:rPr lang="ru-RU" sz="1400" dirty="0" err="1" smtClean="0">
              <a:latin typeface="Trebuchet MS" panose="020B0603020202020204" pitchFamily="34" charset="0"/>
            </a:rPr>
            <a:t>майстерні</a:t>
          </a:r>
          <a:r>
            <a:rPr lang="ru-RU" sz="1400" dirty="0" smtClean="0">
              <a:latin typeface="Trebuchet MS" panose="020B0603020202020204" pitchFamily="34" charset="0"/>
            </a:rPr>
            <a:t>. </a:t>
          </a:r>
          <a:r>
            <a:rPr lang="ru-RU" sz="1400" dirty="0" err="1" smtClean="0">
              <a:latin typeface="Trebuchet MS" panose="020B0603020202020204" pitchFamily="34" charset="0"/>
            </a:rPr>
            <a:t>взаємодія</a:t>
          </a:r>
          <a:r>
            <a:rPr lang="ru-RU" sz="1400" dirty="0" smtClean="0">
              <a:latin typeface="Trebuchet MS" panose="020B0603020202020204" pitchFamily="34" charset="0"/>
            </a:rPr>
            <a:t> </a:t>
          </a:r>
          <a:r>
            <a:rPr lang="ru-RU" sz="1600" dirty="0" smtClean="0">
              <a:latin typeface="Trebuchet MS" panose="020B0603020202020204" pitchFamily="34" charset="0"/>
            </a:rPr>
            <a:t>факту</a:t>
          </a:r>
          <a:r>
            <a:rPr lang="ru-RU" sz="1400" dirty="0" smtClean="0">
              <a:latin typeface="Trebuchet MS" panose="020B0603020202020204" pitchFamily="34" charset="0"/>
            </a:rPr>
            <a:t> та </a:t>
          </a:r>
          <a:r>
            <a:rPr lang="ru-RU" sz="1400" dirty="0" err="1" smtClean="0">
              <a:latin typeface="Trebuchet MS" panose="020B0603020202020204" pitchFamily="34" charset="0"/>
            </a:rPr>
            <a:t>вимислу</a:t>
          </a:r>
          <a:r>
            <a:rPr lang="ru-RU" sz="1400" dirty="0" smtClean="0">
              <a:latin typeface="Trebuchet MS" panose="020B0603020202020204" pitchFamily="34" charset="0"/>
            </a:rPr>
            <a:t> в </a:t>
          </a:r>
          <a:r>
            <a:rPr lang="ru-RU" sz="1400" dirty="0" err="1" smtClean="0">
              <a:latin typeface="Trebuchet MS" panose="020B0603020202020204" pitchFamily="34" charset="0"/>
            </a:rPr>
            <a:t>публіцистичних</a:t>
          </a:r>
          <a:r>
            <a:rPr lang="ru-RU" sz="1400" dirty="0" smtClean="0">
              <a:latin typeface="Trebuchet MS" panose="020B0603020202020204" pitchFamily="34" charset="0"/>
            </a:rPr>
            <a:t> </a:t>
          </a:r>
          <a:r>
            <a:rPr lang="ru-RU" sz="1400" dirty="0" err="1" smtClean="0">
              <a:latin typeface="Trebuchet MS" panose="020B0603020202020204" pitchFamily="34" charset="0"/>
            </a:rPr>
            <a:t>творах</a:t>
          </a:r>
          <a:r>
            <a:rPr lang="ru-RU" sz="1400" dirty="0" smtClean="0">
              <a:latin typeface="Trebuchet MS" panose="020B0603020202020204" pitchFamily="34" charset="0"/>
            </a:rPr>
            <a:t> Марка Твена .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B6E8BB98-73F6-4FF5-AFDC-EC0F89D9A1C4}" type="parTrans" cxnId="{21CCE375-1A49-47FB-9951-4DD976F963B1}">
      <dgm:prSet/>
      <dgm:spPr/>
      <dgm:t>
        <a:bodyPr/>
        <a:lstStyle/>
        <a:p>
          <a:endParaRPr lang="ru-RU"/>
        </a:p>
      </dgm:t>
    </dgm:pt>
    <dgm:pt modelId="{0F181250-FC83-4FA3-BBFC-CBEE1CE99DA5}" type="sibTrans" cxnId="{21CCE375-1A49-47FB-9951-4DD976F963B1}">
      <dgm:prSet/>
      <dgm:spPr/>
      <dgm:t>
        <a:bodyPr/>
        <a:lstStyle/>
        <a:p>
          <a:endParaRPr lang="ru-RU"/>
        </a:p>
      </dgm:t>
    </dgm:pt>
    <dgm:pt modelId="{5F242280-2534-4F29-8923-75E3D8F6A0FD}">
      <dgm:prSet custT="1"/>
      <dgm:spPr/>
      <dgm:t>
        <a:bodyPr/>
        <a:lstStyle/>
        <a:p>
          <a:pPr algn="just"/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Публіцистика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Ернеста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Хемінгуея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: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характерні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домінанти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.</a:t>
          </a:r>
        </a:p>
        <a:p>
          <a:pPr algn="just"/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Публіцистика Трумена </a:t>
          </a:r>
          <a:r>
            <a:rPr lang="uk-UA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Капоте</a:t>
          </a:r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F110D861-6AE6-42E1-B885-CD871D368C6E}" type="parTrans" cxnId="{1EA0261D-FB6B-4A91-8E18-4627EEDEAD2F}">
      <dgm:prSet/>
      <dgm:spPr/>
      <dgm:t>
        <a:bodyPr/>
        <a:lstStyle/>
        <a:p>
          <a:endParaRPr lang="ru-RU"/>
        </a:p>
      </dgm:t>
    </dgm:pt>
    <dgm:pt modelId="{59556CFC-A142-4F25-BAA3-3D2F494CD9A5}" type="sibTrans" cxnId="{1EA0261D-FB6B-4A91-8E18-4627EEDEAD2F}">
      <dgm:prSet/>
      <dgm:spPr/>
      <dgm:t>
        <a:bodyPr/>
        <a:lstStyle/>
        <a:p>
          <a:endParaRPr lang="ru-RU"/>
        </a:p>
      </dgm:t>
    </dgm:pt>
    <dgm:pt modelId="{B9C6B35A-9BCC-4136-9242-AE1A2B76FE67}" type="pres">
      <dgm:prSet presAssocID="{DE7310AD-E602-4D07-BA52-55C077C914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B29A91-53DC-410E-86CC-4AED1D4EED0B}" type="pres">
      <dgm:prSet presAssocID="{DE7310AD-E602-4D07-BA52-55C077C914CE}" presName="Name1" presStyleCnt="0"/>
      <dgm:spPr/>
    </dgm:pt>
    <dgm:pt modelId="{0A62D919-A7C8-4CF7-B6DF-5836DB76D759}" type="pres">
      <dgm:prSet presAssocID="{DE7310AD-E602-4D07-BA52-55C077C914CE}" presName="cycle" presStyleCnt="0"/>
      <dgm:spPr/>
    </dgm:pt>
    <dgm:pt modelId="{C9EA6344-4A9B-4D36-812F-680A93EB450B}" type="pres">
      <dgm:prSet presAssocID="{DE7310AD-E602-4D07-BA52-55C077C914CE}" presName="srcNode" presStyleLbl="node1" presStyleIdx="0" presStyleCnt="4"/>
      <dgm:spPr/>
    </dgm:pt>
    <dgm:pt modelId="{0984B323-E537-4330-922C-FEE6D92C1E20}" type="pres">
      <dgm:prSet presAssocID="{DE7310AD-E602-4D07-BA52-55C077C914CE}" presName="conn" presStyleLbl="parChTrans1D2" presStyleIdx="0" presStyleCnt="1"/>
      <dgm:spPr/>
      <dgm:t>
        <a:bodyPr/>
        <a:lstStyle/>
        <a:p>
          <a:endParaRPr lang="ru-RU"/>
        </a:p>
      </dgm:t>
    </dgm:pt>
    <dgm:pt modelId="{9B86B63F-C53C-4A48-A822-19E9C3D0AB71}" type="pres">
      <dgm:prSet presAssocID="{DE7310AD-E602-4D07-BA52-55C077C914CE}" presName="extraNode" presStyleLbl="node1" presStyleIdx="0" presStyleCnt="4"/>
      <dgm:spPr/>
    </dgm:pt>
    <dgm:pt modelId="{B8AB7E90-3E5C-4832-9EA5-9B39A0FBA1AB}" type="pres">
      <dgm:prSet presAssocID="{DE7310AD-E602-4D07-BA52-55C077C914CE}" presName="dstNode" presStyleLbl="node1" presStyleIdx="0" presStyleCnt="4"/>
      <dgm:spPr/>
    </dgm:pt>
    <dgm:pt modelId="{AFE01714-93E5-4F96-92EE-0F7E12F3EF75}" type="pres">
      <dgm:prSet presAssocID="{65B994C2-B403-4DA5-83E2-190D7FA836C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2DA30-69C6-4D31-ABA0-58860D3DCEAE}" type="pres">
      <dgm:prSet presAssocID="{65B994C2-B403-4DA5-83E2-190D7FA836C6}" presName="accent_1" presStyleCnt="0"/>
      <dgm:spPr/>
    </dgm:pt>
    <dgm:pt modelId="{847EE9D1-9DFF-46D4-802C-E7922EBC65F5}" type="pres">
      <dgm:prSet presAssocID="{65B994C2-B403-4DA5-83E2-190D7FA836C6}" presName="accentRepeatNode" presStyleLbl="solidFgAcc1" presStyleIdx="0" presStyleCnt="4" custLinFactNeighborX="-2680" custLinFactNeighborY="-1491"/>
      <dgm:spPr/>
      <dgm:t>
        <a:bodyPr/>
        <a:lstStyle/>
        <a:p>
          <a:endParaRPr lang="ru-RU"/>
        </a:p>
      </dgm:t>
    </dgm:pt>
    <dgm:pt modelId="{35704E6C-686F-43D3-A084-052213723FFB}" type="pres">
      <dgm:prSet presAssocID="{5DA0B6E6-E3D2-43F1-82CD-997D97EF7BA8}" presName="text_2" presStyleLbl="node1" presStyleIdx="1" presStyleCnt="4" custScaleX="98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D6EC6-B83E-4847-8E16-B98E56A0093C}" type="pres">
      <dgm:prSet presAssocID="{5DA0B6E6-E3D2-43F1-82CD-997D97EF7BA8}" presName="accent_2" presStyleCnt="0"/>
      <dgm:spPr/>
    </dgm:pt>
    <dgm:pt modelId="{4C21F46A-46E9-43A9-A6BF-C96C87A2774A}" type="pres">
      <dgm:prSet presAssocID="{5DA0B6E6-E3D2-43F1-82CD-997D97EF7BA8}" presName="accentRepeatNode" presStyleLbl="solidFgAcc1" presStyleIdx="1" presStyleCnt="4"/>
      <dgm:spPr/>
    </dgm:pt>
    <dgm:pt modelId="{2E16C459-B7D6-4A2D-8212-FF997555403B}" type="pres">
      <dgm:prSet presAssocID="{030796B4-EBE2-4346-8899-7C0DA46D4A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3A821-B779-4ECC-8E6E-CCBB670AF7C1}" type="pres">
      <dgm:prSet presAssocID="{030796B4-EBE2-4346-8899-7C0DA46D4A59}" presName="accent_3" presStyleCnt="0"/>
      <dgm:spPr/>
    </dgm:pt>
    <dgm:pt modelId="{A6D5EFAE-9B10-47D8-BF01-325F7674CEDE}" type="pres">
      <dgm:prSet presAssocID="{030796B4-EBE2-4346-8899-7C0DA46D4A59}" presName="accentRepeatNode" presStyleLbl="solidFgAcc1" presStyleIdx="2" presStyleCnt="4"/>
      <dgm:spPr/>
    </dgm:pt>
    <dgm:pt modelId="{612C6D4F-5662-4416-B1DA-DABF3B53E7D9}" type="pres">
      <dgm:prSet presAssocID="{5F242280-2534-4F29-8923-75E3D8F6A0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BC583-AC00-47D5-88A3-46C6B1E48F68}" type="pres">
      <dgm:prSet presAssocID="{5F242280-2534-4F29-8923-75E3D8F6A0FD}" presName="accent_4" presStyleCnt="0"/>
      <dgm:spPr/>
    </dgm:pt>
    <dgm:pt modelId="{6C2B6D6F-2120-429B-975A-6BE7B9848063}" type="pres">
      <dgm:prSet presAssocID="{5F242280-2534-4F29-8923-75E3D8F6A0FD}" presName="accentRepeatNode" presStyleLbl="solidFgAcc1" presStyleIdx="3" presStyleCnt="4"/>
      <dgm:spPr/>
    </dgm:pt>
  </dgm:ptLst>
  <dgm:cxnLst>
    <dgm:cxn modelId="{21CCE375-1A49-47FB-9951-4DD976F963B1}" srcId="{DE7310AD-E602-4D07-BA52-55C077C914CE}" destId="{030796B4-EBE2-4346-8899-7C0DA46D4A59}" srcOrd="2" destOrd="0" parTransId="{B6E8BB98-73F6-4FF5-AFDC-EC0F89D9A1C4}" sibTransId="{0F181250-FC83-4FA3-BBFC-CBEE1CE99DA5}"/>
    <dgm:cxn modelId="{E33EFEE5-397B-4D06-BB62-8AF48A2377DB}" srcId="{DE7310AD-E602-4D07-BA52-55C077C914CE}" destId="{65B994C2-B403-4DA5-83E2-190D7FA836C6}" srcOrd="0" destOrd="0" parTransId="{B56C1E3B-4E5B-42D4-8C35-0EE240FE9DD0}" sibTransId="{DDEE4950-2868-41A3-BA31-C9AEC0A16DCA}"/>
    <dgm:cxn modelId="{157A7AB8-2AF2-461C-A470-0825D0F35ACD}" type="presOf" srcId="{5DA0B6E6-E3D2-43F1-82CD-997D97EF7BA8}" destId="{35704E6C-686F-43D3-A084-052213723FFB}" srcOrd="0" destOrd="0" presId="urn:microsoft.com/office/officeart/2008/layout/VerticalCurvedList"/>
    <dgm:cxn modelId="{1EA0261D-FB6B-4A91-8E18-4627EEDEAD2F}" srcId="{DE7310AD-E602-4D07-BA52-55C077C914CE}" destId="{5F242280-2534-4F29-8923-75E3D8F6A0FD}" srcOrd="3" destOrd="0" parTransId="{F110D861-6AE6-42E1-B885-CD871D368C6E}" sibTransId="{59556CFC-A142-4F25-BAA3-3D2F494CD9A5}"/>
    <dgm:cxn modelId="{70FC4B86-E6BF-468A-B8CC-1F631823EC17}" type="presOf" srcId="{65B994C2-B403-4DA5-83E2-190D7FA836C6}" destId="{AFE01714-93E5-4F96-92EE-0F7E12F3EF75}" srcOrd="0" destOrd="0" presId="urn:microsoft.com/office/officeart/2008/layout/VerticalCurvedList"/>
    <dgm:cxn modelId="{07F30A95-CAE9-4018-B1FA-75DD5BC3709B}" type="presOf" srcId="{DE7310AD-E602-4D07-BA52-55C077C914CE}" destId="{B9C6B35A-9BCC-4136-9242-AE1A2B76FE67}" srcOrd="0" destOrd="0" presId="urn:microsoft.com/office/officeart/2008/layout/VerticalCurvedList"/>
    <dgm:cxn modelId="{1CF9553B-C6FE-4210-BE21-841FC9CBB874}" type="presOf" srcId="{030796B4-EBE2-4346-8899-7C0DA46D4A59}" destId="{2E16C459-B7D6-4A2D-8212-FF997555403B}" srcOrd="0" destOrd="0" presId="urn:microsoft.com/office/officeart/2008/layout/VerticalCurvedList"/>
    <dgm:cxn modelId="{5439E797-4E1C-4637-A2E0-91116286EFA4}" srcId="{DE7310AD-E602-4D07-BA52-55C077C914CE}" destId="{5DA0B6E6-E3D2-43F1-82CD-997D97EF7BA8}" srcOrd="1" destOrd="0" parTransId="{31D652A4-E01C-4521-89E4-4B62A1ADC630}" sibTransId="{85440735-F2F9-4BC0-B1A3-1583522D0C4A}"/>
    <dgm:cxn modelId="{0FCB9B4E-AAC8-49F1-94E8-05DA5CE5F8F1}" type="presOf" srcId="{DDEE4950-2868-41A3-BA31-C9AEC0A16DCA}" destId="{0984B323-E537-4330-922C-FEE6D92C1E20}" srcOrd="0" destOrd="0" presId="urn:microsoft.com/office/officeart/2008/layout/VerticalCurvedList"/>
    <dgm:cxn modelId="{985C5AF9-096C-40BB-BD58-587F8D2E0C32}" type="presOf" srcId="{5F242280-2534-4F29-8923-75E3D8F6A0FD}" destId="{612C6D4F-5662-4416-B1DA-DABF3B53E7D9}" srcOrd="0" destOrd="0" presId="urn:microsoft.com/office/officeart/2008/layout/VerticalCurvedList"/>
    <dgm:cxn modelId="{B19EA9BA-1C5B-47C0-8E80-AFCE6FC60C1F}" type="presParOf" srcId="{B9C6B35A-9BCC-4136-9242-AE1A2B76FE67}" destId="{B3B29A91-53DC-410E-86CC-4AED1D4EED0B}" srcOrd="0" destOrd="0" presId="urn:microsoft.com/office/officeart/2008/layout/VerticalCurvedList"/>
    <dgm:cxn modelId="{3E51A448-3EDF-42D7-8961-3304143918DC}" type="presParOf" srcId="{B3B29A91-53DC-410E-86CC-4AED1D4EED0B}" destId="{0A62D919-A7C8-4CF7-B6DF-5836DB76D759}" srcOrd="0" destOrd="0" presId="urn:microsoft.com/office/officeart/2008/layout/VerticalCurvedList"/>
    <dgm:cxn modelId="{84826DC0-712B-4540-B46C-8B8ACE1BD5A1}" type="presParOf" srcId="{0A62D919-A7C8-4CF7-B6DF-5836DB76D759}" destId="{C9EA6344-4A9B-4D36-812F-680A93EB450B}" srcOrd="0" destOrd="0" presId="urn:microsoft.com/office/officeart/2008/layout/VerticalCurvedList"/>
    <dgm:cxn modelId="{9A5D3FE1-3AF3-4055-85D8-942D8F69C87A}" type="presParOf" srcId="{0A62D919-A7C8-4CF7-B6DF-5836DB76D759}" destId="{0984B323-E537-4330-922C-FEE6D92C1E20}" srcOrd="1" destOrd="0" presId="urn:microsoft.com/office/officeart/2008/layout/VerticalCurvedList"/>
    <dgm:cxn modelId="{D24A634A-622D-431F-B38E-96AA5E9D03EF}" type="presParOf" srcId="{0A62D919-A7C8-4CF7-B6DF-5836DB76D759}" destId="{9B86B63F-C53C-4A48-A822-19E9C3D0AB71}" srcOrd="2" destOrd="0" presId="urn:microsoft.com/office/officeart/2008/layout/VerticalCurvedList"/>
    <dgm:cxn modelId="{3C1E6B4C-0823-4262-ADBB-5F5A5BF4D4A5}" type="presParOf" srcId="{0A62D919-A7C8-4CF7-B6DF-5836DB76D759}" destId="{B8AB7E90-3E5C-4832-9EA5-9B39A0FBA1AB}" srcOrd="3" destOrd="0" presId="urn:microsoft.com/office/officeart/2008/layout/VerticalCurvedList"/>
    <dgm:cxn modelId="{7FC37900-4A86-4FA7-BB8B-68B39D0BC0B4}" type="presParOf" srcId="{B3B29A91-53DC-410E-86CC-4AED1D4EED0B}" destId="{AFE01714-93E5-4F96-92EE-0F7E12F3EF75}" srcOrd="1" destOrd="0" presId="urn:microsoft.com/office/officeart/2008/layout/VerticalCurvedList"/>
    <dgm:cxn modelId="{27830EF1-EFA4-4A94-9E39-931CD827EA35}" type="presParOf" srcId="{B3B29A91-53DC-410E-86CC-4AED1D4EED0B}" destId="{2C52DA30-69C6-4D31-ABA0-58860D3DCEAE}" srcOrd="2" destOrd="0" presId="urn:microsoft.com/office/officeart/2008/layout/VerticalCurvedList"/>
    <dgm:cxn modelId="{136ECC23-D97F-479E-83F1-E0F5283F4A77}" type="presParOf" srcId="{2C52DA30-69C6-4D31-ABA0-58860D3DCEAE}" destId="{847EE9D1-9DFF-46D4-802C-E7922EBC65F5}" srcOrd="0" destOrd="0" presId="urn:microsoft.com/office/officeart/2008/layout/VerticalCurvedList"/>
    <dgm:cxn modelId="{AC0EF35C-23C9-4CB6-A370-92FF27370211}" type="presParOf" srcId="{B3B29A91-53DC-410E-86CC-4AED1D4EED0B}" destId="{35704E6C-686F-43D3-A084-052213723FFB}" srcOrd="3" destOrd="0" presId="urn:microsoft.com/office/officeart/2008/layout/VerticalCurvedList"/>
    <dgm:cxn modelId="{4E164CAE-4B7A-45C1-B36D-4BA22CFABD5D}" type="presParOf" srcId="{B3B29A91-53DC-410E-86CC-4AED1D4EED0B}" destId="{0C2D6EC6-B83E-4847-8E16-B98E56A0093C}" srcOrd="4" destOrd="0" presId="urn:microsoft.com/office/officeart/2008/layout/VerticalCurvedList"/>
    <dgm:cxn modelId="{2804FF6A-7379-4ACD-8616-FA3DE4488907}" type="presParOf" srcId="{0C2D6EC6-B83E-4847-8E16-B98E56A0093C}" destId="{4C21F46A-46E9-43A9-A6BF-C96C87A2774A}" srcOrd="0" destOrd="0" presId="urn:microsoft.com/office/officeart/2008/layout/VerticalCurvedList"/>
    <dgm:cxn modelId="{722FB6F2-4C66-434F-A019-F40C5B52AC06}" type="presParOf" srcId="{B3B29A91-53DC-410E-86CC-4AED1D4EED0B}" destId="{2E16C459-B7D6-4A2D-8212-FF997555403B}" srcOrd="5" destOrd="0" presId="urn:microsoft.com/office/officeart/2008/layout/VerticalCurvedList"/>
    <dgm:cxn modelId="{B45E727E-4B06-49D7-A023-C8E6B2D37F9B}" type="presParOf" srcId="{B3B29A91-53DC-410E-86CC-4AED1D4EED0B}" destId="{0B73A821-B779-4ECC-8E6E-CCBB670AF7C1}" srcOrd="6" destOrd="0" presId="urn:microsoft.com/office/officeart/2008/layout/VerticalCurvedList"/>
    <dgm:cxn modelId="{4A7DFED1-72B1-4B1E-8573-5F062EEABB58}" type="presParOf" srcId="{0B73A821-B779-4ECC-8E6E-CCBB670AF7C1}" destId="{A6D5EFAE-9B10-47D8-BF01-325F7674CEDE}" srcOrd="0" destOrd="0" presId="urn:microsoft.com/office/officeart/2008/layout/VerticalCurvedList"/>
    <dgm:cxn modelId="{A9012B86-9B10-47F2-AA70-456FFAB989A7}" type="presParOf" srcId="{B3B29A91-53DC-410E-86CC-4AED1D4EED0B}" destId="{612C6D4F-5662-4416-B1DA-DABF3B53E7D9}" srcOrd="7" destOrd="0" presId="urn:microsoft.com/office/officeart/2008/layout/VerticalCurvedList"/>
    <dgm:cxn modelId="{3E6AE28C-0D15-4E57-9ADA-2B9064AAEA8F}" type="presParOf" srcId="{B3B29A91-53DC-410E-86CC-4AED1D4EED0B}" destId="{C57BC583-AC00-47D5-88A3-46C6B1E48F68}" srcOrd="8" destOrd="0" presId="urn:microsoft.com/office/officeart/2008/layout/VerticalCurvedList"/>
    <dgm:cxn modelId="{98567808-76BC-479D-9AC3-1057ED376E4B}" type="presParOf" srcId="{C57BC583-AC00-47D5-88A3-46C6B1E48F68}" destId="{6C2B6D6F-2120-429B-975A-6BE7B98480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7B8FD-AFF7-4F05-887D-2271FA9E16D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B635E8-1382-4AD2-A0EC-B5E6616857A4}">
      <dgm:prSet/>
      <dgm:spPr/>
      <dgm:t>
        <a:bodyPr/>
        <a:lstStyle/>
        <a:p>
          <a:r>
            <a:rPr lang="en-US" dirty="0"/>
            <a:t>У 1696 – 1697 </a:t>
          </a:r>
          <a:r>
            <a:rPr lang="en-US" dirty="0" err="1"/>
            <a:t>рр</a:t>
          </a:r>
          <a:r>
            <a:rPr lang="en-US" dirty="0"/>
            <a:t>. </a:t>
          </a:r>
          <a:r>
            <a:rPr lang="en-US" dirty="0" err="1"/>
            <a:t>Свіфт</a:t>
          </a:r>
          <a:r>
            <a:rPr lang="en-US" dirty="0"/>
            <a:t> </a:t>
          </a:r>
          <a:r>
            <a:rPr lang="en-US" dirty="0" err="1"/>
            <a:t>майже</a:t>
          </a:r>
          <a:r>
            <a:rPr lang="en-US" dirty="0"/>
            <a:t> </a:t>
          </a:r>
          <a:r>
            <a:rPr lang="en-US" dirty="0" err="1"/>
            <a:t>одночасно</a:t>
          </a:r>
          <a:r>
            <a:rPr lang="en-US" dirty="0"/>
            <a:t> </a:t>
          </a:r>
          <a:r>
            <a:rPr lang="en-US" dirty="0" err="1"/>
            <a:t>створив</a:t>
          </a:r>
          <a:r>
            <a:rPr lang="en-US" dirty="0"/>
            <a:t> </a:t>
          </a:r>
          <a:r>
            <a:rPr lang="en-US" dirty="0" err="1"/>
            <a:t>два</a:t>
          </a:r>
          <a:r>
            <a:rPr lang="en-US" dirty="0"/>
            <a:t> </a:t>
          </a:r>
          <a:r>
            <a:rPr lang="en-US" dirty="0" err="1"/>
            <a:t>великих</a:t>
          </a:r>
          <a:r>
            <a:rPr lang="en-US" dirty="0"/>
            <a:t> </a:t>
          </a:r>
          <a:r>
            <a:rPr lang="en-US" dirty="0" err="1"/>
            <a:t>памфлети</a:t>
          </a:r>
          <a:r>
            <a:rPr lang="en-US" dirty="0"/>
            <a:t>: «</a:t>
          </a:r>
          <a:r>
            <a:rPr lang="en-US" dirty="0" err="1"/>
            <a:t>Битва</a:t>
          </a:r>
          <a:r>
            <a:rPr lang="en-US" dirty="0"/>
            <a:t> </a:t>
          </a:r>
          <a:r>
            <a:rPr lang="en-US" dirty="0" err="1"/>
            <a:t>книг</a:t>
          </a:r>
          <a:r>
            <a:rPr lang="en-US" dirty="0"/>
            <a:t>» і «</a:t>
          </a:r>
          <a:r>
            <a:rPr lang="en-US" dirty="0" err="1"/>
            <a:t>Казка</a:t>
          </a:r>
          <a:r>
            <a:rPr lang="en-US" dirty="0"/>
            <a:t> </a:t>
          </a:r>
          <a:r>
            <a:rPr lang="en-US" dirty="0" err="1"/>
            <a:t>бочки</a:t>
          </a:r>
          <a:r>
            <a:rPr lang="en-US" dirty="0"/>
            <a:t>».</a:t>
          </a:r>
        </a:p>
      </dgm:t>
    </dgm:pt>
    <dgm:pt modelId="{FC616710-9480-48CF-9C4F-C610DA381EAD}" type="parTrans" cxnId="{692A4CCC-CDD6-40BA-B21A-D677FC039D7C}">
      <dgm:prSet/>
      <dgm:spPr/>
      <dgm:t>
        <a:bodyPr/>
        <a:lstStyle/>
        <a:p>
          <a:endParaRPr lang="en-US"/>
        </a:p>
      </dgm:t>
    </dgm:pt>
    <dgm:pt modelId="{D5684AE9-0378-40C4-8D87-1ABE6C7DECC8}" type="sibTrans" cxnId="{692A4CCC-CDD6-40BA-B21A-D677FC039D7C}">
      <dgm:prSet/>
      <dgm:spPr/>
      <dgm:t>
        <a:bodyPr/>
        <a:lstStyle/>
        <a:p>
          <a:endParaRPr lang="en-US"/>
        </a:p>
      </dgm:t>
    </dgm:pt>
    <dgm:pt modelId="{023D7E11-FC6F-403E-8EBF-8A9F864EE218}">
      <dgm:prSet/>
      <dgm:spPr/>
      <dgm:t>
        <a:bodyPr/>
        <a:lstStyle/>
        <a:p>
          <a:r>
            <a:rPr lang="en-US" b="1" i="1"/>
            <a:t>«Казка бочки»</a:t>
          </a:r>
          <a:r>
            <a:rPr lang="en-US"/>
            <a:t> – один із яскравих памфлетів у творчій спадщині сатирика.</a:t>
          </a:r>
        </a:p>
      </dgm:t>
    </dgm:pt>
    <dgm:pt modelId="{59E92F13-0DC1-464B-A77C-A4C3B3DD0FFD}" type="parTrans" cxnId="{6A8B8D17-C732-4332-AEE9-5BAB63DBB614}">
      <dgm:prSet/>
      <dgm:spPr/>
      <dgm:t>
        <a:bodyPr/>
        <a:lstStyle/>
        <a:p>
          <a:endParaRPr lang="en-US"/>
        </a:p>
      </dgm:t>
    </dgm:pt>
    <dgm:pt modelId="{45A069DB-4BCA-49B9-B6E9-4DF5D67A0B73}" type="sibTrans" cxnId="{6A8B8D17-C732-4332-AEE9-5BAB63DBB614}">
      <dgm:prSet/>
      <dgm:spPr/>
      <dgm:t>
        <a:bodyPr/>
        <a:lstStyle/>
        <a:p>
          <a:endParaRPr lang="en-US"/>
        </a:p>
      </dgm:t>
    </dgm:pt>
    <dgm:pt modelId="{F8A7C623-4A49-4F32-B2F4-D0DBD5C48004}">
      <dgm:prSet/>
      <dgm:spPr/>
      <dgm:t>
        <a:bodyPr/>
        <a:lstStyle/>
        <a:p>
          <a:r>
            <a:rPr lang="en-US"/>
            <a:t>Серія його знаменитих </a:t>
          </a:r>
          <a:r>
            <a:rPr lang="en-US" b="1"/>
            <a:t>«Бікерстафових памфлетів»</a:t>
          </a:r>
          <a:r>
            <a:rPr lang="en-US"/>
            <a:t> з’явилася у 1708 – 1709 рр. Під вигаданим псевдонімом Ісаака Бікерстафа памфлетист створив комічну маску, із якою виступив проти шарлатанства і брехні різноманітних астрологів.</a:t>
          </a:r>
        </a:p>
      </dgm:t>
    </dgm:pt>
    <dgm:pt modelId="{BC59E09B-60A4-4D5D-8B33-BE53EB29399D}" type="parTrans" cxnId="{06EA446C-6CE3-426B-86F2-39A83F2F8CAA}">
      <dgm:prSet/>
      <dgm:spPr/>
      <dgm:t>
        <a:bodyPr/>
        <a:lstStyle/>
        <a:p>
          <a:endParaRPr lang="en-US"/>
        </a:p>
      </dgm:t>
    </dgm:pt>
    <dgm:pt modelId="{8C0DC4F9-0CA5-40C3-BA47-F5A365B86673}" type="sibTrans" cxnId="{06EA446C-6CE3-426B-86F2-39A83F2F8CAA}">
      <dgm:prSet/>
      <dgm:spPr/>
      <dgm:t>
        <a:bodyPr/>
        <a:lstStyle/>
        <a:p>
          <a:endParaRPr lang="en-US"/>
        </a:p>
      </dgm:t>
    </dgm:pt>
    <dgm:pt modelId="{14E0EDF0-6A0F-41AD-AC5A-4C5831303592}">
      <dgm:prSet/>
      <dgm:spPr/>
      <dgm:t>
        <a:bodyPr/>
        <a:lstStyle/>
        <a:p>
          <a:r>
            <a:rPr lang="en-US"/>
            <a:t>У 1711 р. Свіфт написав памфлет </a:t>
          </a:r>
          <a:r>
            <a:rPr lang="en-US" b="1"/>
            <a:t>«Поведінка союзників і колишнього міністерства у сучасній війні»</a:t>
          </a:r>
          <a:r>
            <a:rPr lang="en-US"/>
            <a:t>, де викривав вігів і діяльність їхнього вождя герцога Мальборо. Письменник відкрито писав про антинародний характер війни за іспанську спадщину.</a:t>
          </a:r>
        </a:p>
      </dgm:t>
    </dgm:pt>
    <dgm:pt modelId="{7700B47F-F0C7-4CB8-9D32-3D6428F4882C}" type="parTrans" cxnId="{1BBB2C74-42F6-4891-849C-BC91AEE31641}">
      <dgm:prSet/>
      <dgm:spPr/>
      <dgm:t>
        <a:bodyPr/>
        <a:lstStyle/>
        <a:p>
          <a:endParaRPr lang="en-US"/>
        </a:p>
      </dgm:t>
    </dgm:pt>
    <dgm:pt modelId="{4855CE95-A6CF-41F1-A6E3-849DC467D3B5}" type="sibTrans" cxnId="{1BBB2C74-42F6-4891-849C-BC91AEE31641}">
      <dgm:prSet/>
      <dgm:spPr/>
      <dgm:t>
        <a:bodyPr/>
        <a:lstStyle/>
        <a:p>
          <a:endParaRPr lang="en-US"/>
        </a:p>
      </dgm:t>
    </dgm:pt>
    <dgm:pt modelId="{469A4671-382B-476F-9B24-7575F7B7066A}">
      <dgm:prSet/>
      <dgm:spPr/>
      <dgm:t>
        <a:bodyPr/>
        <a:lstStyle/>
        <a:p>
          <a:r>
            <a:rPr lang="en-US"/>
            <a:t>Особливо дієвим був памфлет </a:t>
          </a:r>
          <a:r>
            <a:rPr lang="en-US" b="1"/>
            <a:t>«Листи суконника».</a:t>
          </a:r>
          <a:r>
            <a:rPr lang="en-US"/>
            <a:t> Хоча Свіфт виступив у ньому з критикою уряду й політики Ірландії анонімно, всі одразу впізнали його фірмовий стиль.</a:t>
          </a:r>
        </a:p>
      </dgm:t>
    </dgm:pt>
    <dgm:pt modelId="{69EC3CA3-3801-41A0-9A08-C8B8818AA6FF}" type="parTrans" cxnId="{B4D9E182-97BF-449A-89CE-4F12C3C92F59}">
      <dgm:prSet/>
      <dgm:spPr/>
      <dgm:t>
        <a:bodyPr/>
        <a:lstStyle/>
        <a:p>
          <a:endParaRPr lang="en-US"/>
        </a:p>
      </dgm:t>
    </dgm:pt>
    <dgm:pt modelId="{0490AC9C-D097-4A08-8D60-EC92AE65C621}" type="sibTrans" cxnId="{B4D9E182-97BF-449A-89CE-4F12C3C92F59}">
      <dgm:prSet/>
      <dgm:spPr/>
      <dgm:t>
        <a:bodyPr/>
        <a:lstStyle/>
        <a:p>
          <a:endParaRPr lang="en-US"/>
        </a:p>
      </dgm:t>
    </dgm:pt>
    <dgm:pt modelId="{0F9DC037-93B7-4465-9C71-DDE8BD1CF40A}" type="pres">
      <dgm:prSet presAssocID="{2747B8FD-AFF7-4F05-887D-2271FA9E16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B685D-E274-4273-A8F6-E324DD7BCBDF}" type="pres">
      <dgm:prSet presAssocID="{67B635E8-1382-4AD2-A0EC-B5E6616857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A1A01-F3BF-4909-B999-7FD3CFF968BD}" type="pres">
      <dgm:prSet presAssocID="{D5684AE9-0378-40C4-8D87-1ABE6C7DECC8}" presName="spacer" presStyleCnt="0"/>
      <dgm:spPr/>
    </dgm:pt>
    <dgm:pt modelId="{3B0D9817-67EF-4FDB-94DA-8C3083E2CB2D}" type="pres">
      <dgm:prSet presAssocID="{023D7E11-FC6F-403E-8EBF-8A9F864EE218}" presName="parentText" presStyleLbl="node1" presStyleIdx="1" presStyleCnt="5" custScaleY="91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56292-91C2-4176-B805-4264E0738DCC}" type="pres">
      <dgm:prSet presAssocID="{45A069DB-4BCA-49B9-B6E9-4DF5D67A0B73}" presName="spacer" presStyleCnt="0"/>
      <dgm:spPr/>
    </dgm:pt>
    <dgm:pt modelId="{27AB5ABC-50CD-4A2E-B1D8-65F086F62EDF}" type="pres">
      <dgm:prSet presAssocID="{F8A7C623-4A49-4F32-B2F4-D0DBD5C4800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9E757-792E-4BF6-90BF-0E20A6EE243C}" type="pres">
      <dgm:prSet presAssocID="{8C0DC4F9-0CA5-40C3-BA47-F5A365B86673}" presName="spacer" presStyleCnt="0"/>
      <dgm:spPr/>
    </dgm:pt>
    <dgm:pt modelId="{347C4B2D-D074-4317-8D1D-10920B926984}" type="pres">
      <dgm:prSet presAssocID="{14E0EDF0-6A0F-41AD-AC5A-4C58313035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678AB-5E8C-4D9E-8B19-E2204F58F9B7}" type="pres">
      <dgm:prSet presAssocID="{4855CE95-A6CF-41F1-A6E3-849DC467D3B5}" presName="spacer" presStyleCnt="0"/>
      <dgm:spPr/>
    </dgm:pt>
    <dgm:pt modelId="{6AD298BB-961A-45EE-A9A3-EE9FE3237BF7}" type="pres">
      <dgm:prSet presAssocID="{469A4671-382B-476F-9B24-7575F7B706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2659B-672C-48B1-9D5F-663FC9DBC6F9}" type="presOf" srcId="{14E0EDF0-6A0F-41AD-AC5A-4C5831303592}" destId="{347C4B2D-D074-4317-8D1D-10920B926984}" srcOrd="0" destOrd="0" presId="urn:microsoft.com/office/officeart/2005/8/layout/vList2"/>
    <dgm:cxn modelId="{1BBB2C74-42F6-4891-849C-BC91AEE31641}" srcId="{2747B8FD-AFF7-4F05-887D-2271FA9E16D9}" destId="{14E0EDF0-6A0F-41AD-AC5A-4C5831303592}" srcOrd="3" destOrd="0" parTransId="{7700B47F-F0C7-4CB8-9D32-3D6428F4882C}" sibTransId="{4855CE95-A6CF-41F1-A6E3-849DC467D3B5}"/>
    <dgm:cxn modelId="{2AB2EEE6-8E55-4FD1-BDA3-5A931AB6728B}" type="presOf" srcId="{F8A7C623-4A49-4F32-B2F4-D0DBD5C48004}" destId="{27AB5ABC-50CD-4A2E-B1D8-65F086F62EDF}" srcOrd="0" destOrd="0" presId="urn:microsoft.com/office/officeart/2005/8/layout/vList2"/>
    <dgm:cxn modelId="{12516EE9-3308-43F1-AE04-2AF718842970}" type="presOf" srcId="{2747B8FD-AFF7-4F05-887D-2271FA9E16D9}" destId="{0F9DC037-93B7-4465-9C71-DDE8BD1CF40A}" srcOrd="0" destOrd="0" presId="urn:microsoft.com/office/officeart/2005/8/layout/vList2"/>
    <dgm:cxn modelId="{913662FD-8A17-4A48-9320-75EF726C617C}" type="presOf" srcId="{67B635E8-1382-4AD2-A0EC-B5E6616857A4}" destId="{E62B685D-E274-4273-A8F6-E324DD7BCBDF}" srcOrd="0" destOrd="0" presId="urn:microsoft.com/office/officeart/2005/8/layout/vList2"/>
    <dgm:cxn modelId="{6A8B8D17-C732-4332-AEE9-5BAB63DBB614}" srcId="{2747B8FD-AFF7-4F05-887D-2271FA9E16D9}" destId="{023D7E11-FC6F-403E-8EBF-8A9F864EE218}" srcOrd="1" destOrd="0" parTransId="{59E92F13-0DC1-464B-A77C-A4C3B3DD0FFD}" sibTransId="{45A069DB-4BCA-49B9-B6E9-4DF5D67A0B73}"/>
    <dgm:cxn modelId="{1B85C578-9103-47CD-8285-1E41255E9E76}" type="presOf" srcId="{469A4671-382B-476F-9B24-7575F7B7066A}" destId="{6AD298BB-961A-45EE-A9A3-EE9FE3237BF7}" srcOrd="0" destOrd="0" presId="urn:microsoft.com/office/officeart/2005/8/layout/vList2"/>
    <dgm:cxn modelId="{692A4CCC-CDD6-40BA-B21A-D677FC039D7C}" srcId="{2747B8FD-AFF7-4F05-887D-2271FA9E16D9}" destId="{67B635E8-1382-4AD2-A0EC-B5E6616857A4}" srcOrd="0" destOrd="0" parTransId="{FC616710-9480-48CF-9C4F-C610DA381EAD}" sibTransId="{D5684AE9-0378-40C4-8D87-1ABE6C7DECC8}"/>
    <dgm:cxn modelId="{9E4A367F-9D5B-4720-BECC-B676E5E23B8E}" type="presOf" srcId="{023D7E11-FC6F-403E-8EBF-8A9F864EE218}" destId="{3B0D9817-67EF-4FDB-94DA-8C3083E2CB2D}" srcOrd="0" destOrd="0" presId="urn:microsoft.com/office/officeart/2005/8/layout/vList2"/>
    <dgm:cxn modelId="{06EA446C-6CE3-426B-86F2-39A83F2F8CAA}" srcId="{2747B8FD-AFF7-4F05-887D-2271FA9E16D9}" destId="{F8A7C623-4A49-4F32-B2F4-D0DBD5C48004}" srcOrd="2" destOrd="0" parTransId="{BC59E09B-60A4-4D5D-8B33-BE53EB29399D}" sibTransId="{8C0DC4F9-0CA5-40C3-BA47-F5A365B86673}"/>
    <dgm:cxn modelId="{B4D9E182-97BF-449A-89CE-4F12C3C92F59}" srcId="{2747B8FD-AFF7-4F05-887D-2271FA9E16D9}" destId="{469A4671-382B-476F-9B24-7575F7B7066A}" srcOrd="4" destOrd="0" parTransId="{69EC3CA3-3801-41A0-9A08-C8B8818AA6FF}" sibTransId="{0490AC9C-D097-4A08-8D60-EC92AE65C621}"/>
    <dgm:cxn modelId="{9AAD55C8-FEF1-41C8-BC98-A647920E4CB3}" type="presParOf" srcId="{0F9DC037-93B7-4465-9C71-DDE8BD1CF40A}" destId="{E62B685D-E274-4273-A8F6-E324DD7BCBDF}" srcOrd="0" destOrd="0" presId="urn:microsoft.com/office/officeart/2005/8/layout/vList2"/>
    <dgm:cxn modelId="{87CC7FEC-269D-49AD-A380-D507DD4D7EAF}" type="presParOf" srcId="{0F9DC037-93B7-4465-9C71-DDE8BD1CF40A}" destId="{DC4A1A01-F3BF-4909-B999-7FD3CFF968BD}" srcOrd="1" destOrd="0" presId="urn:microsoft.com/office/officeart/2005/8/layout/vList2"/>
    <dgm:cxn modelId="{D5276E7A-011A-4A48-91E0-6B74944B4AA3}" type="presParOf" srcId="{0F9DC037-93B7-4465-9C71-DDE8BD1CF40A}" destId="{3B0D9817-67EF-4FDB-94DA-8C3083E2CB2D}" srcOrd="2" destOrd="0" presId="urn:microsoft.com/office/officeart/2005/8/layout/vList2"/>
    <dgm:cxn modelId="{1FA829EF-5144-4FE5-AF75-4B4B4A103815}" type="presParOf" srcId="{0F9DC037-93B7-4465-9C71-DDE8BD1CF40A}" destId="{AC256292-91C2-4176-B805-4264E0738DCC}" srcOrd="3" destOrd="0" presId="urn:microsoft.com/office/officeart/2005/8/layout/vList2"/>
    <dgm:cxn modelId="{6077CE87-9BEE-40A7-9B70-18D765BD056A}" type="presParOf" srcId="{0F9DC037-93B7-4465-9C71-DDE8BD1CF40A}" destId="{27AB5ABC-50CD-4A2E-B1D8-65F086F62EDF}" srcOrd="4" destOrd="0" presId="urn:microsoft.com/office/officeart/2005/8/layout/vList2"/>
    <dgm:cxn modelId="{0E1790F7-AB26-4C5E-AB2F-25591C81EBC9}" type="presParOf" srcId="{0F9DC037-93B7-4465-9C71-DDE8BD1CF40A}" destId="{07E9E757-792E-4BF6-90BF-0E20A6EE243C}" srcOrd="5" destOrd="0" presId="urn:microsoft.com/office/officeart/2005/8/layout/vList2"/>
    <dgm:cxn modelId="{A0C9823C-6894-4206-AFBD-B2C37BD47D6B}" type="presParOf" srcId="{0F9DC037-93B7-4465-9C71-DDE8BD1CF40A}" destId="{347C4B2D-D074-4317-8D1D-10920B926984}" srcOrd="6" destOrd="0" presId="urn:microsoft.com/office/officeart/2005/8/layout/vList2"/>
    <dgm:cxn modelId="{0FD0DB72-FD9F-4701-95B5-B8CBFC4885E6}" type="presParOf" srcId="{0F9DC037-93B7-4465-9C71-DDE8BD1CF40A}" destId="{EDA678AB-5E8C-4D9E-8B19-E2204F58F9B7}" srcOrd="7" destOrd="0" presId="urn:microsoft.com/office/officeart/2005/8/layout/vList2"/>
    <dgm:cxn modelId="{E2E06381-EB55-42EC-82A0-CDE29B646C87}" type="presParOf" srcId="{0F9DC037-93B7-4465-9C71-DDE8BD1CF40A}" destId="{6AD298BB-961A-45EE-A9A3-EE9FE3237B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4B323-E537-4330-922C-FEE6D92C1E20}">
      <dsp:nvSpPr>
        <dsp:cNvPr id="0" name=""/>
        <dsp:cNvSpPr/>
      </dsp:nvSpPr>
      <dsp:spPr>
        <a:xfrm>
          <a:off x="-5342096" y="-818087"/>
          <a:ext cx="6361101" cy="6361101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01714-93E5-4F96-92EE-0F7E12F3EF75}">
      <dsp:nvSpPr>
        <dsp:cNvPr id="0" name=""/>
        <dsp:cNvSpPr/>
      </dsp:nvSpPr>
      <dsp:spPr>
        <a:xfrm>
          <a:off x="533495" y="363252"/>
          <a:ext cx="7105735" cy="726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69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err="1" smtClean="0">
              <a:latin typeface="Trebuchet MS" panose="020B0603020202020204" pitchFamily="34" charset="0"/>
            </a:rPr>
            <a:t>Журналістика</a:t>
          </a:r>
          <a:r>
            <a:rPr lang="ru-RU" sz="1600" i="0" kern="1200" dirty="0" smtClean="0">
              <a:latin typeface="Trebuchet MS" panose="020B0603020202020204" pitchFamily="34" charset="0"/>
            </a:rPr>
            <a:t> і </a:t>
          </a:r>
          <a:r>
            <a:rPr lang="ru-RU" sz="1600" i="0" kern="1200" dirty="0" err="1" smtClean="0">
              <a:latin typeface="Trebuchet MS" panose="020B0603020202020204" pitchFamily="34" charset="0"/>
            </a:rPr>
            <a:t>література</a:t>
          </a:r>
          <a:r>
            <a:rPr lang="ru-RU" sz="1600" i="0" kern="1200" dirty="0" smtClean="0">
              <a:latin typeface="Trebuchet MS" panose="020B0603020202020204" pitchFamily="34" charset="0"/>
            </a:rPr>
            <a:t>: </a:t>
          </a:r>
          <a:r>
            <a:rPr lang="ru-RU" sz="1600" i="0" kern="1200" dirty="0" err="1" smtClean="0">
              <a:latin typeface="Trebuchet MS" panose="020B0603020202020204" pitchFamily="34" charset="0"/>
            </a:rPr>
            <a:t>симбіоз</a:t>
          </a:r>
          <a:r>
            <a:rPr lang="ru-RU" sz="1600" i="0" kern="1200" dirty="0" smtClean="0">
              <a:latin typeface="Trebuchet MS" panose="020B0603020202020204" pitchFamily="34" charset="0"/>
            </a:rPr>
            <a:t> понять. </a:t>
          </a:r>
          <a:r>
            <a:rPr lang="ru-RU" sz="1600" i="0" kern="1200" dirty="0" err="1" smtClean="0">
              <a:latin typeface="Trebuchet MS" panose="020B0603020202020204" pitchFamily="34" charset="0"/>
            </a:rPr>
            <a:t>Жанри</a:t>
          </a:r>
          <a:r>
            <a:rPr lang="ru-RU" sz="1600" i="0" kern="1200" dirty="0" smtClean="0">
              <a:latin typeface="Trebuchet MS" panose="020B0603020202020204" pitchFamily="34" charset="0"/>
            </a:rPr>
            <a:t> та </a:t>
          </a:r>
          <a:r>
            <a:rPr lang="ru-RU" sz="1600" i="0" kern="1200" dirty="0" err="1" smtClean="0">
              <a:latin typeface="Trebuchet MS" panose="020B0603020202020204" pitchFamily="34" charset="0"/>
            </a:rPr>
            <a:t>форми</a:t>
          </a:r>
          <a:r>
            <a:rPr lang="ru-RU" sz="1600" i="0" kern="1200" dirty="0" smtClean="0">
              <a:latin typeface="Trebuchet MS" panose="020B0603020202020204" pitchFamily="34" charset="0"/>
            </a:rPr>
            <a:t> </a:t>
          </a:r>
          <a:r>
            <a:rPr lang="ru-RU" sz="1600" i="0" kern="1200" dirty="0" err="1" smtClean="0">
              <a:latin typeface="Trebuchet MS" panose="020B0603020202020204" pitchFamily="34" charset="0"/>
            </a:rPr>
            <a:t>літературної</a:t>
          </a:r>
          <a:r>
            <a:rPr lang="ru-RU" sz="1600" i="0" kern="1200" dirty="0" smtClean="0">
              <a:latin typeface="Trebuchet MS" panose="020B0603020202020204" pitchFamily="34" charset="0"/>
            </a:rPr>
            <a:t> </a:t>
          </a:r>
          <a:r>
            <a:rPr lang="ru-RU" sz="1600" i="0" kern="1200" dirty="0" err="1" smtClean="0">
              <a:latin typeface="Trebuchet MS" panose="020B0603020202020204" pitchFamily="34" charset="0"/>
            </a:rPr>
            <a:t>журналістики</a:t>
          </a:r>
          <a:r>
            <a:rPr lang="ru-RU" sz="1600" i="0" kern="1200" dirty="0" smtClean="0">
              <a:latin typeface="Trebuchet MS" panose="020B0603020202020204" pitchFamily="34" charset="0"/>
            </a:rPr>
            <a:t> та </a:t>
          </a:r>
          <a:r>
            <a:rPr lang="ru-RU" sz="1600" i="0" kern="1200" dirty="0" err="1" smtClean="0">
              <a:latin typeface="Trebuchet MS" panose="020B0603020202020204" pitchFamily="34" charset="0"/>
            </a:rPr>
            <a:t>публіцистики</a:t>
          </a:r>
          <a:r>
            <a:rPr lang="ru-RU" sz="1600" i="0" kern="1200" dirty="0" smtClean="0">
              <a:latin typeface="Trebuchet MS" panose="020B0603020202020204" pitchFamily="34" charset="0"/>
            </a:rPr>
            <a:t>. </a:t>
          </a:r>
          <a:endParaRPr lang="ru-RU" sz="1600" i="1" kern="1200" dirty="0">
            <a:latin typeface="Trebuchet MS" panose="020B0603020202020204" pitchFamily="34" charset="0"/>
          </a:endParaRPr>
        </a:p>
      </dsp:txBody>
      <dsp:txXfrm>
        <a:off x="533495" y="363252"/>
        <a:ext cx="7105735" cy="726882"/>
      </dsp:txXfrm>
    </dsp:sp>
    <dsp:sp modelId="{847EE9D1-9DFF-46D4-802C-E7922EBC65F5}">
      <dsp:nvSpPr>
        <dsp:cNvPr id="0" name=""/>
        <dsp:cNvSpPr/>
      </dsp:nvSpPr>
      <dsp:spPr>
        <a:xfrm>
          <a:off x="54843" y="258844"/>
          <a:ext cx="908603" cy="908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704E6C-686F-43D3-A084-052213723FFB}">
      <dsp:nvSpPr>
        <dsp:cNvPr id="0" name=""/>
        <dsp:cNvSpPr/>
      </dsp:nvSpPr>
      <dsp:spPr>
        <a:xfrm>
          <a:off x="1000368" y="1453765"/>
          <a:ext cx="6588728" cy="726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6963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rebuchet MS" panose="020B0603020202020204" pitchFamily="34" charset="0"/>
            </a:rPr>
            <a:t>Джонатан </a:t>
          </a:r>
          <a:r>
            <a:rPr lang="ru-RU" sz="1400" kern="1200" dirty="0" err="1" smtClean="0">
              <a:latin typeface="Trebuchet MS" panose="020B0603020202020204" pitchFamily="34" charset="0"/>
            </a:rPr>
            <a:t>Свіфт</a:t>
          </a:r>
          <a:r>
            <a:rPr lang="ru-RU" sz="1400" kern="1200" dirty="0" smtClean="0">
              <a:latin typeface="Trebuchet MS" panose="020B0603020202020204" pitchFamily="34" charset="0"/>
            </a:rPr>
            <a:t>. </a:t>
          </a:r>
          <a:r>
            <a:rPr lang="ru-RU" sz="1400" kern="1200" dirty="0" err="1" smtClean="0">
              <a:latin typeface="Trebuchet MS" panose="020B0603020202020204" pitchFamily="34" charset="0"/>
            </a:rPr>
            <a:t>Провідні</a:t>
          </a:r>
          <a:r>
            <a:rPr lang="ru-RU" sz="1400" kern="1200" dirty="0" smtClean="0">
              <a:latin typeface="Trebuchet MS" panose="020B0603020202020204" pitchFamily="34" charset="0"/>
            </a:rPr>
            <a:t> </a:t>
          </a:r>
          <a:r>
            <a:rPr lang="ru-RU" sz="1400" kern="1200" dirty="0" err="1" smtClean="0">
              <a:latin typeface="Trebuchet MS" panose="020B0603020202020204" pitchFamily="34" charset="0"/>
            </a:rPr>
            <a:t>публіцистичні</a:t>
          </a:r>
          <a:r>
            <a:rPr lang="ru-RU" sz="1400" kern="1200" dirty="0" smtClean="0">
              <a:latin typeface="Trebuchet MS" panose="020B0603020202020204" pitchFamily="34" charset="0"/>
            </a:rPr>
            <a:t> твори. «</a:t>
          </a:r>
          <a:r>
            <a:rPr lang="ru-RU" sz="1400" kern="1200" dirty="0" err="1" smtClean="0">
              <a:latin typeface="Trebuchet MS" panose="020B0603020202020204" pitchFamily="34" charset="0"/>
            </a:rPr>
            <a:t>Мандри</a:t>
          </a:r>
          <a:r>
            <a:rPr lang="ru-RU" sz="1400" kern="1200" dirty="0" smtClean="0">
              <a:latin typeface="Trebuchet MS" panose="020B0603020202020204" pitchFamily="34" charset="0"/>
            </a:rPr>
            <a:t> </a:t>
          </a:r>
          <a:r>
            <a:rPr lang="ru-RU" sz="1400" kern="1200" dirty="0" err="1" smtClean="0">
              <a:latin typeface="Trebuchet MS" panose="020B0603020202020204" pitchFamily="34" charset="0"/>
            </a:rPr>
            <a:t>Гулівера</a:t>
          </a:r>
          <a:r>
            <a:rPr lang="ru-RU" sz="1400" kern="1200" dirty="0" smtClean="0">
              <a:latin typeface="Trebuchet MS" panose="020B0603020202020204" pitchFamily="34" charset="0"/>
            </a:rPr>
            <a:t>» як </a:t>
          </a:r>
          <a:r>
            <a:rPr lang="ru-RU" sz="1400" kern="1200" dirty="0" err="1" smtClean="0">
              <a:latin typeface="Trebuchet MS" panose="020B0603020202020204" pitchFamily="34" charset="0"/>
            </a:rPr>
            <a:t>журналістський</a:t>
          </a:r>
          <a:r>
            <a:rPr lang="ru-RU" sz="1400" kern="1200" dirty="0" smtClean="0">
              <a:latin typeface="Trebuchet MS" panose="020B0603020202020204" pitchFamily="34" charset="0"/>
            </a:rPr>
            <a:t> памфлет: </a:t>
          </a:r>
          <a:r>
            <a:rPr lang="ru-RU" sz="1400" kern="1200" dirty="0" err="1" smtClean="0">
              <a:latin typeface="Trebuchet MS" panose="020B0603020202020204" pitchFamily="34" charset="0"/>
            </a:rPr>
            <a:t>ознаки</a:t>
          </a:r>
          <a:r>
            <a:rPr lang="ru-RU" sz="1400" kern="1200" dirty="0" smtClean="0">
              <a:latin typeface="Trebuchet MS" panose="020B0603020202020204" pitchFamily="34" charset="0"/>
            </a:rPr>
            <a:t> </a:t>
          </a:r>
          <a:r>
            <a:rPr lang="ru-RU" sz="1400" kern="1200" dirty="0" err="1" smtClean="0">
              <a:latin typeface="Trebuchet MS" panose="020B0603020202020204" pitchFamily="34" charset="0"/>
            </a:rPr>
            <a:t>спорідненості</a:t>
          </a:r>
          <a:r>
            <a:rPr lang="ru-RU" sz="1400" kern="1200" dirty="0" smtClean="0">
              <a:latin typeface="Trebuchet MS" panose="020B0603020202020204" pitchFamily="34" charset="0"/>
            </a:rPr>
            <a:t> </a:t>
          </a:r>
          <a:r>
            <a:rPr lang="ru-RU" sz="1400" kern="1200" dirty="0" err="1" smtClean="0">
              <a:latin typeface="Trebuchet MS" panose="020B0603020202020204" pitchFamily="34" charset="0"/>
            </a:rPr>
            <a:t>журналістики</a:t>
          </a:r>
          <a:r>
            <a:rPr lang="ru-RU" sz="1400" kern="1200" dirty="0" smtClean="0">
              <a:latin typeface="Trebuchet MS" panose="020B0603020202020204" pitchFamily="34" charset="0"/>
            </a:rPr>
            <a:t> і </a:t>
          </a:r>
          <a:r>
            <a:rPr lang="ru-RU" sz="1400" kern="1200" dirty="0" err="1" smtClean="0">
              <a:latin typeface="Trebuchet MS" panose="020B0603020202020204" pitchFamily="34" charset="0"/>
            </a:rPr>
            <a:t>літератури</a:t>
          </a:r>
          <a:r>
            <a:rPr lang="ru-RU" sz="1400" kern="1200" dirty="0" smtClean="0">
              <a:latin typeface="Trebuchet MS" panose="020B0603020202020204" pitchFamily="34" charset="0"/>
            </a:rPr>
            <a:t>.</a:t>
          </a:r>
          <a:endParaRPr lang="ru-RU" sz="1400" kern="1200" dirty="0">
            <a:latin typeface="Trebuchet MS" panose="020B0603020202020204" pitchFamily="34" charset="0"/>
          </a:endParaRPr>
        </a:p>
      </dsp:txBody>
      <dsp:txXfrm>
        <a:off x="1000368" y="1453765"/>
        <a:ext cx="6588728" cy="726882"/>
      </dsp:txXfrm>
    </dsp:sp>
    <dsp:sp modelId="{4C21F46A-46E9-43A9-A6BF-C96C87A2774A}">
      <dsp:nvSpPr>
        <dsp:cNvPr id="0" name=""/>
        <dsp:cNvSpPr/>
      </dsp:nvSpPr>
      <dsp:spPr>
        <a:xfrm>
          <a:off x="495932" y="1362905"/>
          <a:ext cx="908603" cy="908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16C459-B7D6-4A2D-8212-FF997555403B}">
      <dsp:nvSpPr>
        <dsp:cNvPr id="0" name=""/>
        <dsp:cNvSpPr/>
      </dsp:nvSpPr>
      <dsp:spPr>
        <a:xfrm>
          <a:off x="950234" y="2544278"/>
          <a:ext cx="6688996" cy="726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69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rebuchet MS" panose="020B0603020202020204" pitchFamily="34" charset="0"/>
            </a:rPr>
            <a:t>Публіцистика</a:t>
          </a:r>
          <a:r>
            <a:rPr lang="ru-RU" sz="1400" kern="1200" dirty="0" smtClean="0">
              <a:latin typeface="Trebuchet MS" panose="020B0603020202020204" pitchFamily="34" charset="0"/>
            </a:rPr>
            <a:t> Марка Твена: характеристика </a:t>
          </a:r>
          <a:r>
            <a:rPr lang="ru-RU" sz="1400" kern="1200" dirty="0" err="1" smtClean="0">
              <a:latin typeface="Trebuchet MS" panose="020B0603020202020204" pitchFamily="34" charset="0"/>
            </a:rPr>
            <a:t>творчої</a:t>
          </a:r>
          <a:r>
            <a:rPr lang="ru-RU" sz="1400" kern="1200" dirty="0" smtClean="0">
              <a:latin typeface="Trebuchet MS" panose="020B0603020202020204" pitchFamily="34" charset="0"/>
            </a:rPr>
            <a:t> </a:t>
          </a:r>
          <a:r>
            <a:rPr lang="ru-RU" sz="1400" kern="1200" dirty="0" err="1" smtClean="0">
              <a:latin typeface="Trebuchet MS" panose="020B0603020202020204" pitchFamily="34" charset="0"/>
            </a:rPr>
            <a:t>майстерні</a:t>
          </a:r>
          <a:r>
            <a:rPr lang="ru-RU" sz="1400" kern="1200" dirty="0" smtClean="0">
              <a:latin typeface="Trebuchet MS" panose="020B0603020202020204" pitchFamily="34" charset="0"/>
            </a:rPr>
            <a:t>. </a:t>
          </a:r>
          <a:r>
            <a:rPr lang="ru-RU" sz="1400" kern="1200" dirty="0" err="1" smtClean="0">
              <a:latin typeface="Trebuchet MS" panose="020B0603020202020204" pitchFamily="34" charset="0"/>
            </a:rPr>
            <a:t>взаємодія</a:t>
          </a:r>
          <a:r>
            <a:rPr lang="ru-RU" sz="1400" kern="1200" dirty="0" smtClean="0">
              <a:latin typeface="Trebuchet MS" panose="020B0603020202020204" pitchFamily="34" charset="0"/>
            </a:rPr>
            <a:t> </a:t>
          </a:r>
          <a:r>
            <a:rPr lang="ru-RU" sz="1600" kern="1200" dirty="0" smtClean="0">
              <a:latin typeface="Trebuchet MS" panose="020B0603020202020204" pitchFamily="34" charset="0"/>
            </a:rPr>
            <a:t>факту</a:t>
          </a:r>
          <a:r>
            <a:rPr lang="ru-RU" sz="1400" kern="1200" dirty="0" smtClean="0">
              <a:latin typeface="Trebuchet MS" panose="020B0603020202020204" pitchFamily="34" charset="0"/>
            </a:rPr>
            <a:t> та </a:t>
          </a:r>
          <a:r>
            <a:rPr lang="ru-RU" sz="1400" kern="1200" dirty="0" err="1" smtClean="0">
              <a:latin typeface="Trebuchet MS" panose="020B0603020202020204" pitchFamily="34" charset="0"/>
            </a:rPr>
            <a:t>вимислу</a:t>
          </a:r>
          <a:r>
            <a:rPr lang="ru-RU" sz="1400" kern="1200" dirty="0" smtClean="0">
              <a:latin typeface="Trebuchet MS" panose="020B0603020202020204" pitchFamily="34" charset="0"/>
            </a:rPr>
            <a:t> в </a:t>
          </a:r>
          <a:r>
            <a:rPr lang="ru-RU" sz="1400" kern="1200" dirty="0" err="1" smtClean="0">
              <a:latin typeface="Trebuchet MS" panose="020B0603020202020204" pitchFamily="34" charset="0"/>
            </a:rPr>
            <a:t>публіцистичних</a:t>
          </a:r>
          <a:r>
            <a:rPr lang="ru-RU" sz="1400" kern="1200" dirty="0" smtClean="0">
              <a:latin typeface="Trebuchet MS" panose="020B0603020202020204" pitchFamily="34" charset="0"/>
            </a:rPr>
            <a:t> </a:t>
          </a:r>
          <a:r>
            <a:rPr lang="ru-RU" sz="1400" kern="1200" dirty="0" err="1" smtClean="0">
              <a:latin typeface="Trebuchet MS" panose="020B0603020202020204" pitchFamily="34" charset="0"/>
            </a:rPr>
            <a:t>творах</a:t>
          </a:r>
          <a:r>
            <a:rPr lang="ru-RU" sz="1400" kern="1200" dirty="0" smtClean="0">
              <a:latin typeface="Trebuchet MS" panose="020B0603020202020204" pitchFamily="34" charset="0"/>
            </a:rPr>
            <a:t> Марка Твена .</a:t>
          </a:r>
          <a:endParaRPr lang="ru-RU" sz="1400" kern="1200" dirty="0">
            <a:latin typeface="Trebuchet MS" panose="020B0603020202020204" pitchFamily="34" charset="0"/>
          </a:endParaRPr>
        </a:p>
      </dsp:txBody>
      <dsp:txXfrm>
        <a:off x="950234" y="2544278"/>
        <a:ext cx="6688996" cy="726882"/>
      </dsp:txXfrm>
    </dsp:sp>
    <dsp:sp modelId="{A6D5EFAE-9B10-47D8-BF01-325F7674CEDE}">
      <dsp:nvSpPr>
        <dsp:cNvPr id="0" name=""/>
        <dsp:cNvSpPr/>
      </dsp:nvSpPr>
      <dsp:spPr>
        <a:xfrm>
          <a:off x="495932" y="2453418"/>
          <a:ext cx="908603" cy="908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2C6D4F-5662-4416-B1DA-DABF3B53E7D9}">
      <dsp:nvSpPr>
        <dsp:cNvPr id="0" name=""/>
        <dsp:cNvSpPr/>
      </dsp:nvSpPr>
      <dsp:spPr>
        <a:xfrm>
          <a:off x="533495" y="3634791"/>
          <a:ext cx="7105735" cy="7268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69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Публіцистика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Ернеста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Хемінгуея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: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характерні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домінанти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Публіцистика Трумена </a:t>
          </a:r>
          <a:r>
            <a:rPr lang="uk-UA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Капоте</a:t>
          </a: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533495" y="3634791"/>
        <a:ext cx="7105735" cy="726882"/>
      </dsp:txXfrm>
    </dsp:sp>
    <dsp:sp modelId="{6C2B6D6F-2120-429B-975A-6BE7B9848063}">
      <dsp:nvSpPr>
        <dsp:cNvPr id="0" name=""/>
        <dsp:cNvSpPr/>
      </dsp:nvSpPr>
      <dsp:spPr>
        <a:xfrm>
          <a:off x="79193" y="3543931"/>
          <a:ext cx="908603" cy="908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B685D-E274-4273-A8F6-E324DD7BCBDF}">
      <dsp:nvSpPr>
        <dsp:cNvPr id="0" name=""/>
        <dsp:cNvSpPr/>
      </dsp:nvSpPr>
      <dsp:spPr>
        <a:xfrm>
          <a:off x="0" y="10107"/>
          <a:ext cx="4435657" cy="10363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У 1696 – 1697 </a:t>
          </a:r>
          <a:r>
            <a:rPr lang="en-US" sz="1200" kern="1200" dirty="0" err="1"/>
            <a:t>рр</a:t>
          </a:r>
          <a:r>
            <a:rPr lang="en-US" sz="1200" kern="1200" dirty="0"/>
            <a:t>. </a:t>
          </a:r>
          <a:r>
            <a:rPr lang="en-US" sz="1200" kern="1200" dirty="0" err="1"/>
            <a:t>Свіфт</a:t>
          </a:r>
          <a:r>
            <a:rPr lang="en-US" sz="1200" kern="1200" dirty="0"/>
            <a:t> </a:t>
          </a:r>
          <a:r>
            <a:rPr lang="en-US" sz="1200" kern="1200" dirty="0" err="1"/>
            <a:t>майже</a:t>
          </a:r>
          <a:r>
            <a:rPr lang="en-US" sz="1200" kern="1200" dirty="0"/>
            <a:t> </a:t>
          </a:r>
          <a:r>
            <a:rPr lang="en-US" sz="1200" kern="1200" dirty="0" err="1"/>
            <a:t>одночасно</a:t>
          </a:r>
          <a:r>
            <a:rPr lang="en-US" sz="1200" kern="1200" dirty="0"/>
            <a:t> </a:t>
          </a:r>
          <a:r>
            <a:rPr lang="en-US" sz="1200" kern="1200" dirty="0" err="1"/>
            <a:t>створив</a:t>
          </a:r>
          <a:r>
            <a:rPr lang="en-US" sz="1200" kern="1200" dirty="0"/>
            <a:t> </a:t>
          </a:r>
          <a:r>
            <a:rPr lang="en-US" sz="1200" kern="1200" dirty="0" err="1"/>
            <a:t>два</a:t>
          </a:r>
          <a:r>
            <a:rPr lang="en-US" sz="1200" kern="1200" dirty="0"/>
            <a:t> </a:t>
          </a:r>
          <a:r>
            <a:rPr lang="en-US" sz="1200" kern="1200" dirty="0" err="1"/>
            <a:t>великих</a:t>
          </a:r>
          <a:r>
            <a:rPr lang="en-US" sz="1200" kern="1200" dirty="0"/>
            <a:t> </a:t>
          </a:r>
          <a:r>
            <a:rPr lang="en-US" sz="1200" kern="1200" dirty="0" err="1"/>
            <a:t>памфлети</a:t>
          </a:r>
          <a:r>
            <a:rPr lang="en-US" sz="1200" kern="1200" dirty="0"/>
            <a:t>: «</a:t>
          </a:r>
          <a:r>
            <a:rPr lang="en-US" sz="1200" kern="1200" dirty="0" err="1"/>
            <a:t>Битва</a:t>
          </a:r>
          <a:r>
            <a:rPr lang="en-US" sz="1200" kern="1200" dirty="0"/>
            <a:t> </a:t>
          </a:r>
          <a:r>
            <a:rPr lang="en-US" sz="1200" kern="1200" dirty="0" err="1"/>
            <a:t>книг</a:t>
          </a:r>
          <a:r>
            <a:rPr lang="en-US" sz="1200" kern="1200" dirty="0"/>
            <a:t>» і «</a:t>
          </a:r>
          <a:r>
            <a:rPr lang="en-US" sz="1200" kern="1200" dirty="0" err="1"/>
            <a:t>Казка</a:t>
          </a:r>
          <a:r>
            <a:rPr lang="en-US" sz="1200" kern="1200" dirty="0"/>
            <a:t> </a:t>
          </a:r>
          <a:r>
            <a:rPr lang="en-US" sz="1200" kern="1200" dirty="0" err="1"/>
            <a:t>бочки</a:t>
          </a:r>
          <a:r>
            <a:rPr lang="en-US" sz="1200" kern="1200" dirty="0"/>
            <a:t>».</a:t>
          </a:r>
        </a:p>
      </dsp:txBody>
      <dsp:txXfrm>
        <a:off x="50588" y="60695"/>
        <a:ext cx="4334481" cy="935124"/>
      </dsp:txXfrm>
    </dsp:sp>
    <dsp:sp modelId="{3B0D9817-67EF-4FDB-94DA-8C3083E2CB2D}">
      <dsp:nvSpPr>
        <dsp:cNvPr id="0" name=""/>
        <dsp:cNvSpPr/>
      </dsp:nvSpPr>
      <dsp:spPr>
        <a:xfrm>
          <a:off x="0" y="1080967"/>
          <a:ext cx="4435657" cy="945002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/>
            <a:t>«Казка бочки»</a:t>
          </a:r>
          <a:r>
            <a:rPr lang="en-US" sz="1200" kern="1200"/>
            <a:t> – один із яскравих памфлетів у творчій спадщині сатирика.</a:t>
          </a:r>
        </a:p>
      </dsp:txBody>
      <dsp:txXfrm>
        <a:off x="46131" y="1127098"/>
        <a:ext cx="4343395" cy="852740"/>
      </dsp:txXfrm>
    </dsp:sp>
    <dsp:sp modelId="{27AB5ABC-50CD-4A2E-B1D8-65F086F62EDF}">
      <dsp:nvSpPr>
        <dsp:cNvPr id="0" name=""/>
        <dsp:cNvSpPr/>
      </dsp:nvSpPr>
      <dsp:spPr>
        <a:xfrm>
          <a:off x="0" y="2060529"/>
          <a:ext cx="4435657" cy="10363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Серія його знаменитих </a:t>
          </a:r>
          <a:r>
            <a:rPr lang="en-US" sz="1200" b="1" kern="1200"/>
            <a:t>«Бікерстафових памфлетів»</a:t>
          </a:r>
          <a:r>
            <a:rPr lang="en-US" sz="1200" kern="1200"/>
            <a:t> з’явилася у 1708 – 1709 рр. Під вигаданим псевдонімом Ісаака Бікерстафа памфлетист створив комічну маску, із якою виступив проти шарлатанства і брехні різноманітних астрологів.</a:t>
          </a:r>
        </a:p>
      </dsp:txBody>
      <dsp:txXfrm>
        <a:off x="50588" y="2111117"/>
        <a:ext cx="4334481" cy="935124"/>
      </dsp:txXfrm>
    </dsp:sp>
    <dsp:sp modelId="{347C4B2D-D074-4317-8D1D-10920B926984}">
      <dsp:nvSpPr>
        <dsp:cNvPr id="0" name=""/>
        <dsp:cNvSpPr/>
      </dsp:nvSpPr>
      <dsp:spPr>
        <a:xfrm>
          <a:off x="0" y="3131389"/>
          <a:ext cx="4435657" cy="103630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У 1711 р. Свіфт написав памфлет </a:t>
          </a:r>
          <a:r>
            <a:rPr lang="en-US" sz="1200" b="1" kern="1200"/>
            <a:t>«Поведінка союзників і колишнього міністерства у сучасній війні»</a:t>
          </a:r>
          <a:r>
            <a:rPr lang="en-US" sz="1200" kern="1200"/>
            <a:t>, де викривав вігів і діяльність їхнього вождя герцога Мальборо. Письменник відкрито писав про антинародний характер війни за іспанську спадщину.</a:t>
          </a:r>
        </a:p>
      </dsp:txBody>
      <dsp:txXfrm>
        <a:off x="50588" y="3181977"/>
        <a:ext cx="4334481" cy="935124"/>
      </dsp:txXfrm>
    </dsp:sp>
    <dsp:sp modelId="{6AD298BB-961A-45EE-A9A3-EE9FE3237BF7}">
      <dsp:nvSpPr>
        <dsp:cNvPr id="0" name=""/>
        <dsp:cNvSpPr/>
      </dsp:nvSpPr>
      <dsp:spPr>
        <a:xfrm>
          <a:off x="0" y="4202249"/>
          <a:ext cx="4435657" cy="10363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Особливо дієвим був памфлет </a:t>
          </a:r>
          <a:r>
            <a:rPr lang="en-US" sz="1200" b="1" kern="1200"/>
            <a:t>«Листи суконника».</a:t>
          </a:r>
          <a:r>
            <a:rPr lang="en-US" sz="1200" kern="1200"/>
            <a:t> Хоча Свіфт виступив у ньому з критикою уряду й політики Ірландії анонімно, всі одразу впізнали його фірмовий стиль.</a:t>
          </a:r>
        </a:p>
      </dsp:txBody>
      <dsp:txXfrm>
        <a:off x="50588" y="4252837"/>
        <a:ext cx="4334481" cy="93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D6F95-7B98-449C-A9D8-1C7D79CBB57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34BE9-52B9-4C5D-A7C5-4043C3A81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8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34BE9-52B9-4C5D-A7C5-4043C3A814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6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3875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208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971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694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02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017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44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4376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711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8356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323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5777-C8F2-4A5A-B7DC-F7279BDF7A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0FB6-C17C-4F10-B46D-4688641B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55675" y="1268760"/>
            <a:ext cx="583264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Симбіоз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журналістики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літератури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прикладі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творчості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публіцистів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Ірландії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та США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творча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майстерня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Дж.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Свіфта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, Марка Твена,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Ернеста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Хемінгуея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Трумена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parajita" panose="020B0604020202020204" pitchFamily="34" charset="0"/>
              </a:rPr>
              <a:t> Капоте»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04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2385"/>
            <a:ext cx="8104956" cy="886375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Найближчим</a:t>
            </a:r>
            <a:r>
              <a:rPr lang="ru-RU" sz="2400" b="1" dirty="0"/>
              <a:t> </a:t>
            </a:r>
            <a:r>
              <a:rPr lang="ru-RU" sz="2400" b="1" dirty="0" err="1"/>
              <a:t>контекстуальним</a:t>
            </a:r>
            <a:r>
              <a:rPr lang="ru-RU" sz="2400" b="1" dirty="0"/>
              <a:t> </a:t>
            </a:r>
            <a:r>
              <a:rPr lang="ru-RU" sz="2400" b="1" dirty="0" err="1"/>
              <a:t>синонімом</a:t>
            </a:r>
            <a:r>
              <a:rPr lang="ru-RU" sz="2400" b="1" dirty="0"/>
              <a:t> до «нового </a:t>
            </a:r>
            <a:r>
              <a:rPr lang="ru-RU" sz="2400" b="1" dirty="0" err="1"/>
              <a:t>журналізму</a:t>
            </a:r>
            <a:r>
              <a:rPr lang="ru-RU" sz="2400" b="1" dirty="0"/>
              <a:t>» є </a:t>
            </a:r>
            <a:r>
              <a:rPr lang="ru-RU" sz="2400" b="1" dirty="0" err="1"/>
              <a:t>літературна</a:t>
            </a:r>
            <a:r>
              <a:rPr lang="ru-RU" sz="2400" b="1" dirty="0"/>
              <a:t> </a:t>
            </a:r>
            <a:r>
              <a:rPr lang="ru-RU" sz="2400" b="1" dirty="0" err="1"/>
              <a:t>журналістика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56" y="1285105"/>
            <a:ext cx="5732136" cy="3593591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solidFill>
                  <a:srgbClr val="FF0000"/>
                </a:solidFill>
              </a:rPr>
              <a:t>Г</a:t>
            </a:r>
            <a:r>
              <a:rPr lang="ru-RU" sz="2000" dirty="0" err="1" smtClean="0">
                <a:solidFill>
                  <a:srgbClr val="FF0000"/>
                </a:solidFill>
              </a:rPr>
              <a:t>оловний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постулат «нового </a:t>
            </a:r>
            <a:r>
              <a:rPr lang="ru-RU" sz="2000" dirty="0" err="1">
                <a:solidFill>
                  <a:srgbClr val="FF0000"/>
                </a:solidFill>
              </a:rPr>
              <a:t>журналізму</a:t>
            </a:r>
            <a:r>
              <a:rPr lang="ru-RU" sz="2000" dirty="0">
                <a:solidFill>
                  <a:srgbClr val="FF0000"/>
                </a:solidFill>
              </a:rPr>
              <a:t>» — </a:t>
            </a:r>
            <a:r>
              <a:rPr lang="ru-RU" sz="2000" dirty="0" err="1">
                <a:solidFill>
                  <a:srgbClr val="FF0000"/>
                </a:solidFill>
              </a:rPr>
              <a:t>жодної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вигадки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тільки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реальність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uk-UA" sz="2000" dirty="0" smtClean="0">
                <a:solidFill>
                  <a:srgbClr val="FF0000"/>
                </a:solidFill>
              </a:rPr>
              <a:t>Базові питання - </a:t>
            </a:r>
            <a:r>
              <a:rPr lang="ru-RU" sz="2000" dirty="0" err="1" smtClean="0">
                <a:solidFill>
                  <a:srgbClr val="FF0000"/>
                </a:solidFill>
              </a:rPr>
              <a:t>основні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концептуальні</a:t>
            </a:r>
            <a:r>
              <a:rPr lang="ru-RU" sz="2000" dirty="0" smtClean="0">
                <a:solidFill>
                  <a:srgbClr val="FF0000"/>
                </a:solidFill>
              </a:rPr>
              <a:t> засади </a:t>
            </a:r>
            <a:r>
              <a:rPr lang="ru-RU" sz="2000" dirty="0" err="1">
                <a:solidFill>
                  <a:srgbClr val="FF0000"/>
                </a:solidFill>
              </a:rPr>
              <a:t>літературної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журналістики</a:t>
            </a:r>
            <a:r>
              <a:rPr lang="ru-RU" sz="2000" dirty="0">
                <a:solidFill>
                  <a:srgbClr val="FF0000"/>
                </a:solidFill>
              </a:rPr>
              <a:t> й </a:t>
            </a:r>
            <a:r>
              <a:rPr lang="ru-RU" sz="2000" dirty="0" err="1" smtClean="0">
                <a:solidFill>
                  <a:srgbClr val="FF0000"/>
                </a:solidFill>
              </a:rPr>
              <a:t>основи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професійної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майстерності</a:t>
            </a:r>
            <a:r>
              <a:rPr lang="ru-RU" sz="2000" dirty="0">
                <a:solidFill>
                  <a:srgbClr val="FF0000"/>
                </a:solidFill>
              </a:rPr>
              <a:t> «</a:t>
            </a:r>
            <a:r>
              <a:rPr lang="ru-RU" sz="2000" dirty="0" err="1">
                <a:solidFill>
                  <a:srgbClr val="FF0000"/>
                </a:solidFill>
              </a:rPr>
              <a:t>новожурналіста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07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7888932" cy="56909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solidFill>
                  <a:srgbClr val="0070C0"/>
                </a:solidFill>
              </a:rPr>
              <a:t>Літературна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журналістика</a:t>
            </a:r>
            <a:r>
              <a:rPr lang="ru-RU" sz="2400" dirty="0">
                <a:solidFill>
                  <a:srgbClr val="0070C0"/>
                </a:solidFill>
              </a:rPr>
              <a:t> — </a:t>
            </a:r>
            <a:r>
              <a:rPr lang="ru-RU" sz="2400" dirty="0" err="1">
                <a:solidFill>
                  <a:srgbClr val="0070C0"/>
                </a:solidFill>
              </a:rPr>
              <a:t>це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така</a:t>
            </a:r>
            <a:r>
              <a:rPr lang="ru-RU" sz="2400" dirty="0">
                <a:solidFill>
                  <a:srgbClr val="0070C0"/>
                </a:solidFill>
              </a:rPr>
              <a:t> форма </a:t>
            </a:r>
            <a:r>
              <a:rPr lang="ru-RU" sz="2400" dirty="0" err="1">
                <a:solidFill>
                  <a:srgbClr val="0070C0"/>
                </a:solidFill>
              </a:rPr>
              <a:t>документальної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прози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що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поєднує</a:t>
            </a:r>
            <a:r>
              <a:rPr lang="ru-RU" sz="2400" dirty="0">
                <a:solidFill>
                  <a:srgbClr val="0070C0"/>
                </a:solidFill>
              </a:rPr>
              <a:t> репортаж і </a:t>
            </a:r>
            <a:r>
              <a:rPr lang="ru-RU" sz="2400" dirty="0" err="1">
                <a:solidFill>
                  <a:srgbClr val="0070C0"/>
                </a:solidFill>
              </a:rPr>
              <a:t>певні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оповідні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техніки</a:t>
            </a:r>
            <a:r>
              <a:rPr lang="ru-RU" sz="2400" dirty="0">
                <a:solidFill>
                  <a:srgbClr val="0070C0"/>
                </a:solidFill>
              </a:rPr>
              <a:t> та </a:t>
            </a:r>
            <a:r>
              <a:rPr lang="ru-RU" sz="2400" dirty="0" err="1">
                <a:solidFill>
                  <a:srgbClr val="0070C0"/>
                </a:solidFill>
              </a:rPr>
              <a:t>стилістичні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стратегії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характерні</a:t>
            </a:r>
            <a:r>
              <a:rPr lang="ru-RU" sz="2400" dirty="0">
                <a:solidFill>
                  <a:srgbClr val="0070C0"/>
                </a:solidFill>
              </a:rPr>
              <a:t> для </a:t>
            </a:r>
            <a:r>
              <a:rPr lang="ru-RU" sz="2400" dirty="0" err="1">
                <a:solidFill>
                  <a:srgbClr val="0070C0"/>
                </a:solidFill>
              </a:rPr>
              <a:t>художньої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літератури</a:t>
            </a:r>
            <a:r>
              <a:rPr lang="ru-RU" sz="2400" dirty="0">
                <a:solidFill>
                  <a:srgbClr val="0070C0"/>
                </a:solidFill>
              </a:rPr>
              <a:t>. Як </a:t>
            </a:r>
            <a:r>
              <a:rPr lang="ru-RU" sz="2400" dirty="0" err="1">
                <a:solidFill>
                  <a:srgbClr val="0070C0"/>
                </a:solidFill>
              </a:rPr>
              <a:t>журналісти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ці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автори</a:t>
            </a:r>
            <a:r>
              <a:rPr lang="ru-RU" sz="2400" dirty="0">
                <a:solidFill>
                  <a:srgbClr val="0070C0"/>
                </a:solidFill>
              </a:rPr>
              <a:t> «</a:t>
            </a:r>
            <a:r>
              <a:rPr lang="ru-RU" sz="2400" dirty="0" err="1">
                <a:solidFill>
                  <a:srgbClr val="0070C0"/>
                </a:solidFill>
              </a:rPr>
              <a:t>колекціонували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дані</a:t>
            </a:r>
            <a:r>
              <a:rPr lang="ru-RU" sz="2400" dirty="0">
                <a:solidFill>
                  <a:srgbClr val="0070C0"/>
                </a:solidFill>
              </a:rPr>
              <a:t> й </a:t>
            </a:r>
            <a:r>
              <a:rPr lang="ru-RU" sz="2400" dirty="0" err="1">
                <a:solidFill>
                  <a:srgbClr val="0070C0"/>
                </a:solidFill>
              </a:rPr>
              <a:t>факти</a:t>
            </a:r>
            <a:r>
              <a:rPr lang="ru-RU" sz="2400" dirty="0">
                <a:solidFill>
                  <a:srgbClr val="0070C0"/>
                </a:solidFill>
              </a:rPr>
              <a:t>, тому </a:t>
            </a:r>
            <a:r>
              <a:rPr lang="ru-RU" sz="2400" dirty="0" err="1">
                <a:solidFill>
                  <a:srgbClr val="0070C0"/>
                </a:solidFill>
              </a:rPr>
              <a:t>їхні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матеріали</a:t>
            </a:r>
            <a:r>
              <a:rPr lang="ru-RU" sz="2400" dirty="0">
                <a:solidFill>
                  <a:srgbClr val="0070C0"/>
                </a:solidFill>
              </a:rPr>
              <a:t> ставали </a:t>
            </a:r>
            <a:r>
              <a:rPr lang="ru-RU" sz="2400" dirty="0" err="1">
                <a:solidFill>
                  <a:srgbClr val="0070C0"/>
                </a:solidFill>
              </a:rPr>
              <a:t>реальністю</a:t>
            </a:r>
            <a:r>
              <a:rPr lang="ru-RU" sz="2400" dirty="0" smtClean="0">
                <a:solidFill>
                  <a:srgbClr val="0070C0"/>
                </a:solidFill>
              </a:rPr>
              <a:t>», </a:t>
            </a:r>
            <a:r>
              <a:rPr lang="ru-RU" sz="2400" dirty="0">
                <a:solidFill>
                  <a:srgbClr val="0070C0"/>
                </a:solidFill>
              </a:rPr>
              <a:t>як </a:t>
            </a:r>
            <a:r>
              <a:rPr lang="ru-RU" sz="2400" dirty="0" err="1">
                <a:solidFill>
                  <a:srgbClr val="0070C0"/>
                </a:solidFill>
              </a:rPr>
              <a:t>письменники</a:t>
            </a:r>
            <a:r>
              <a:rPr lang="ru-RU" sz="2400" dirty="0">
                <a:solidFill>
                  <a:srgbClr val="0070C0"/>
                </a:solidFill>
              </a:rPr>
              <a:t> — </a:t>
            </a:r>
            <a:r>
              <a:rPr lang="ru-RU" sz="2400" dirty="0" err="1">
                <a:solidFill>
                  <a:srgbClr val="0070C0"/>
                </a:solidFill>
              </a:rPr>
              <a:t>були</a:t>
            </a:r>
            <a:r>
              <a:rPr lang="ru-RU" sz="2400" dirty="0">
                <a:solidFill>
                  <a:srgbClr val="0070C0"/>
                </a:solidFill>
              </a:rPr>
              <a:t> «</a:t>
            </a:r>
            <a:r>
              <a:rPr lang="ru-RU" sz="2400" dirty="0" err="1">
                <a:solidFill>
                  <a:srgbClr val="0070C0"/>
                </a:solidFill>
              </a:rPr>
              <a:t>обдарованими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оповідачами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історій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що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створювали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їх</a:t>
            </a:r>
            <a:r>
              <a:rPr lang="ru-RU" sz="2400" dirty="0">
                <a:solidFill>
                  <a:srgbClr val="0070C0"/>
                </a:solidFill>
              </a:rPr>
              <a:t> за </a:t>
            </a:r>
            <a:r>
              <a:rPr lang="ru-RU" sz="2400" dirty="0" err="1">
                <a:solidFill>
                  <a:srgbClr val="0070C0"/>
                </a:solidFill>
              </a:rPr>
              <a:t>допомогою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літературних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конструкцій</a:t>
            </a:r>
            <a:r>
              <a:rPr lang="ru-RU" sz="2400" dirty="0">
                <a:solidFill>
                  <a:srgbClr val="0070C0"/>
                </a:solidFill>
              </a:rPr>
              <a:t> і </a:t>
            </a:r>
            <a:r>
              <a:rPr lang="ru-RU" sz="2400" dirty="0" err="1">
                <a:solidFill>
                  <a:srgbClr val="0070C0"/>
                </a:solidFill>
              </a:rPr>
              <a:t>стилістичних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особливостей</a:t>
            </a:r>
            <a:r>
              <a:rPr lang="ru-RU" sz="2400" dirty="0" smtClean="0">
                <a:solidFill>
                  <a:srgbClr val="0070C0"/>
                </a:solidFill>
              </a:rPr>
              <a:t>». </a:t>
            </a:r>
            <a:r>
              <a:rPr lang="ru-RU" sz="2400" dirty="0">
                <a:solidFill>
                  <a:srgbClr val="0070C0"/>
                </a:solidFill>
              </a:rPr>
              <a:t>Але </a:t>
            </a:r>
            <a:r>
              <a:rPr lang="ru-RU" sz="2400" dirty="0" err="1">
                <a:solidFill>
                  <a:srgbClr val="0070C0"/>
                </a:solidFill>
              </a:rPr>
              <a:t>основними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завжди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залишався</a:t>
            </a:r>
            <a:r>
              <a:rPr lang="ru-RU" sz="2400" dirty="0">
                <a:solidFill>
                  <a:srgbClr val="0070C0"/>
                </a:solidFill>
              </a:rPr>
              <a:t> «голос» автора і </a:t>
            </a:r>
            <a:r>
              <a:rPr lang="ru-RU" sz="2400" dirty="0" err="1">
                <a:solidFill>
                  <a:srgbClr val="0070C0"/>
                </a:solidFill>
              </a:rPr>
              <a:t>точність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викладу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подій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429000"/>
            <a:ext cx="3906089" cy="30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07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60848"/>
            <a:ext cx="2987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rebuchet MS" panose="020B0603020202020204" pitchFamily="34" charset="0"/>
              </a:rPr>
              <a:t>Він</a:t>
            </a:r>
            <a:r>
              <a:rPr lang="ru-RU" sz="2400" dirty="0" smtClean="0">
                <a:latin typeface="Trebuchet MS" panose="020B0603020202020204" pitchFamily="34" charset="0"/>
              </a:rPr>
              <a:t> говорив:    «</a:t>
            </a:r>
            <a:r>
              <a:rPr lang="ru-RU" sz="2400" b="1" dirty="0" smtClean="0">
                <a:latin typeface="Trebuchet MS" panose="020B0603020202020204" pitchFamily="34" charset="0"/>
              </a:rPr>
              <a:t>Я пишу не </a:t>
            </a:r>
            <a:r>
              <a:rPr lang="ru-RU" sz="2400" b="1" dirty="0" err="1" smtClean="0">
                <a:latin typeface="Trebuchet MS" panose="020B0603020202020204" pitchFamily="34" charset="0"/>
              </a:rPr>
              <a:t>заради</a:t>
            </a:r>
            <a:r>
              <a:rPr lang="ru-RU" sz="2400" b="1" dirty="0" smtClean="0">
                <a:latin typeface="Trebuchet MS" panose="020B0603020202020204" pitchFamily="34" charset="0"/>
              </a:rPr>
              <a:t> </a:t>
            </a:r>
            <a:r>
              <a:rPr lang="ru-RU" sz="2400" b="1" dirty="0" err="1" smtClean="0">
                <a:latin typeface="Trebuchet MS" panose="020B0603020202020204" pitchFamily="34" charset="0"/>
              </a:rPr>
              <a:t>слави</a:t>
            </a:r>
            <a:r>
              <a:rPr lang="ru-RU" sz="2400" b="1" dirty="0" smtClean="0">
                <a:latin typeface="Trebuchet MS" panose="020B0603020202020204" pitchFamily="34" charset="0"/>
              </a:rPr>
              <a:t>. </a:t>
            </a:r>
            <a:r>
              <a:rPr lang="ru-RU" sz="2400" b="1" dirty="0" err="1" smtClean="0">
                <a:latin typeface="Trebuchet MS" panose="020B0603020202020204" pitchFamily="34" charset="0"/>
              </a:rPr>
              <a:t>Єдина</a:t>
            </a:r>
            <a:r>
              <a:rPr lang="ru-RU" sz="2400" b="1" dirty="0" smtClean="0">
                <a:latin typeface="Trebuchet MS" panose="020B0603020202020204" pitchFamily="34" charset="0"/>
              </a:rPr>
              <a:t> моя мета – благо </a:t>
            </a:r>
            <a:r>
              <a:rPr lang="ru-RU" sz="2400" b="1" dirty="0" err="1" smtClean="0">
                <a:latin typeface="Trebuchet MS" panose="020B0603020202020204" pitchFamily="34" charset="0"/>
              </a:rPr>
              <a:t>суспільства</a:t>
            </a:r>
            <a:r>
              <a:rPr lang="ru-RU" sz="2400" b="1" dirty="0" smtClean="0">
                <a:latin typeface="Trebuchet MS" panose="020B0603020202020204" pitchFamily="34" charset="0"/>
              </a:rPr>
              <a:t>».   </a:t>
            </a:r>
            <a:r>
              <a:rPr lang="ru-RU" sz="2400" dirty="0" err="1" smtClean="0">
                <a:latin typeface="Trebuchet MS" panose="020B0603020202020204" pitchFamily="34" charset="0"/>
              </a:rPr>
              <a:t>Свіфта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дуже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хвилювали</a:t>
            </a:r>
            <a:r>
              <a:rPr lang="ru-RU" sz="2400" dirty="0" smtClean="0">
                <a:latin typeface="Trebuchet MS" panose="020B0603020202020204" pitchFamily="34" charset="0"/>
              </a:rPr>
              <a:t> доля </a:t>
            </a:r>
            <a:r>
              <a:rPr lang="ru-RU" sz="2400" dirty="0" err="1" smtClean="0">
                <a:latin typeface="Trebuchet MS" panose="020B0603020202020204" pitchFamily="34" charset="0"/>
              </a:rPr>
              <a:t>англійського</a:t>
            </a:r>
            <a:r>
              <a:rPr lang="ru-RU" sz="2400" dirty="0" smtClean="0">
                <a:latin typeface="Trebuchet MS" panose="020B0603020202020204" pitchFamily="34" charset="0"/>
              </a:rPr>
              <a:t> народу й </a:t>
            </a:r>
            <a:r>
              <a:rPr lang="ru-RU" sz="2400" dirty="0" err="1" smtClean="0">
                <a:latin typeface="Trebuchet MS" panose="020B0603020202020204" pitchFamily="34" charset="0"/>
              </a:rPr>
              <a:t>загальний</a:t>
            </a:r>
            <a:r>
              <a:rPr lang="ru-RU" sz="2400" dirty="0" smtClean="0">
                <a:latin typeface="Trebuchet MS" panose="020B0603020202020204" pitchFamily="34" charset="0"/>
              </a:rPr>
              <a:t> стан </a:t>
            </a:r>
            <a:r>
              <a:rPr lang="ru-RU" sz="2400" dirty="0" err="1" smtClean="0">
                <a:latin typeface="Trebuchet MS" panose="020B0603020202020204" pitchFamily="34" charset="0"/>
              </a:rPr>
              <a:t>суспільства</a:t>
            </a:r>
            <a:endParaRPr lang="ru-RU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16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extBox 1">
            <a:extLst>
              <a:ext uri="{FF2B5EF4-FFF2-40B4-BE49-F238E27FC236}">
                <a16:creationId xmlns:a16="http://schemas.microsoft.com/office/drawing/2014/main" xmlns="" id="{E1D510BD-F014-46D3-8A34-B41C07DC8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268226"/>
              </p:ext>
            </p:extLst>
          </p:nvPr>
        </p:nvGraphicFramePr>
        <p:xfrm>
          <a:off x="4091772" y="819048"/>
          <a:ext cx="4435657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2001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89860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Памфлет </a:t>
            </a:r>
            <a:r>
              <a:rPr lang="ru-RU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як </a:t>
            </a:r>
            <a:r>
              <a:rPr lang="ru-RU" sz="24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улюблений</a:t>
            </a:r>
            <a:r>
              <a:rPr lang="ru-RU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жанр </a:t>
            </a:r>
            <a:r>
              <a:rPr lang="ru-RU" sz="24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Свіфта</a:t>
            </a:r>
            <a:r>
              <a:rPr lang="ru-RU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endParaRPr lang="ru-RU" sz="2400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98" y="2597057"/>
            <a:ext cx="4922912" cy="426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7431" y="836712"/>
            <a:ext cx="4791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Саме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памфлет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приніс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йому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славу, але разом з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тим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у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письменника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з’явилося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багато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ворогів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серед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церковників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чиновників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урядовців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буржуазії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та дворянства. </a:t>
            </a:r>
            <a:endParaRPr lang="ru-RU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4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7927"/>
            <a:ext cx="4406976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Памфлет«Казка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бочки»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67" y="1536174"/>
            <a:ext cx="4380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Назва</a:t>
            </a:r>
            <a:r>
              <a:rPr lang="ru-RU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походить з </a:t>
            </a:r>
            <a:r>
              <a:rPr lang="ru-RU" sz="20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англійського</a:t>
            </a:r>
            <a:r>
              <a:rPr lang="ru-RU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фразеологізму</a:t>
            </a:r>
            <a:r>
              <a:rPr lang="ru-RU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що</a:t>
            </a:r>
            <a:r>
              <a:rPr lang="ru-RU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перекладається</a:t>
            </a:r>
            <a:r>
              <a:rPr lang="ru-RU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як 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нісенітниця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», «</a:t>
            </a:r>
            <a:r>
              <a:rPr lang="ru-RU" sz="20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заплутана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історія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», «</a:t>
            </a:r>
            <a:r>
              <a:rPr lang="ru-RU" sz="20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дурниця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».</a:t>
            </a:r>
            <a:r>
              <a:rPr lang="ru-RU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У </a:t>
            </a:r>
            <a:r>
              <a:rPr lang="ru-RU" sz="2000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передмові</a:t>
            </a:r>
            <a:r>
              <a:rPr lang="ru-RU" sz="20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Свіфт</a:t>
            </a:r>
            <a:r>
              <a:rPr lang="ru-RU" sz="20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писав:          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«У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моряків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є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звичай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при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зустрічі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з китом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викидати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в море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порожню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бочку,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аби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відволікти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його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увагу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від</a:t>
            </a:r>
            <a:r>
              <a:rPr lang="ru-RU" sz="2000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корабля»</a:t>
            </a:r>
            <a:endParaRPr lang="ru-RU" sz="2000" i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13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8DCF0F-DCFC-4E87-9610-A42A698E4E7D}"/>
              </a:ext>
            </a:extLst>
          </p:cNvPr>
          <p:cNvSpPr txBox="1"/>
          <p:nvPr/>
        </p:nvSpPr>
        <p:spPr>
          <a:xfrm>
            <a:off x="793632" y="1892061"/>
            <a:ext cx="433261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1726 р.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вийшла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друком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книга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«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Мандри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Гуллівера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»,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яку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вважають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романом-памфлетом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.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Свіфт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висловив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у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ньому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свої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просвітницькі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ідеї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порушив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безліч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 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проблем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–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від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державного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устрою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країни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до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моралі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вченого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світу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.</a:t>
            </a:r>
            <a:endParaRPr lang="en-US" b="1" dirty="0">
              <a:solidFill>
                <a:srgbClr val="00B050"/>
              </a:solidFill>
              <a:latin typeface="Garamond" panose="02020404030301010803"/>
              <a:cs typeface="Calibri"/>
            </a:endParaRPr>
          </a:p>
          <a:p>
            <a:pPr algn="just"/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Спочатку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"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Мандри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Гуллівера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"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сприймаємо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як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смішну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веселу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казку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про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велетня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і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пігмеїв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але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 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ми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 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швидко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розуміємо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що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йдеться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про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найголовніше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—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про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людину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і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суспільство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.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Свіфт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заперечував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політичний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лад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, у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якому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вся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влада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належить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одній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/>
                <a:cs typeface="Calibri"/>
              </a:rPr>
              <a:t>людині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. 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119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32656"/>
            <a:ext cx="410445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rebuchet MS" panose="020B0603020202020204" pitchFamily="34" charset="0"/>
              </a:rPr>
              <a:t>Роман-памфлет </a:t>
            </a:r>
          </a:p>
          <a:p>
            <a:r>
              <a:rPr lang="ru-RU" sz="2000" b="1" dirty="0" smtClean="0">
                <a:latin typeface="Trebuchet MS" panose="020B0603020202020204" pitchFamily="34" charset="0"/>
              </a:rPr>
              <a:t>«</a:t>
            </a:r>
            <a:r>
              <a:rPr lang="ru-RU" sz="2000" b="1" dirty="0" err="1" smtClean="0">
                <a:latin typeface="Trebuchet MS" panose="020B0603020202020204" pitchFamily="34" charset="0"/>
              </a:rPr>
              <a:t>Пригоди</a:t>
            </a:r>
            <a:r>
              <a:rPr lang="ru-RU" sz="2000" b="1" dirty="0" smtClean="0">
                <a:latin typeface="Trebuchet MS" panose="020B0603020202020204" pitchFamily="34" charset="0"/>
              </a:rPr>
              <a:t> </a:t>
            </a:r>
            <a:r>
              <a:rPr lang="ru-RU" sz="2000" b="1" dirty="0" err="1" smtClean="0">
                <a:latin typeface="Trebuchet MS" panose="020B0603020202020204" pitchFamily="34" charset="0"/>
              </a:rPr>
              <a:t>Гулівера</a:t>
            </a:r>
            <a:r>
              <a:rPr lang="ru-RU" sz="2000" dirty="0" smtClean="0">
                <a:latin typeface="Trebuchet MS" panose="020B0603020202020204" pitchFamily="34" charset="0"/>
              </a:rPr>
              <a:t>» 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700808"/>
            <a:ext cx="4407447" cy="4391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rebuchet MS" panose="020B0603020202020204" pitchFamily="34" charset="0"/>
              </a:rPr>
              <a:t>Висвітлені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усі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Просвітницькі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ідеї</a:t>
            </a:r>
            <a:r>
              <a:rPr lang="ru-RU" dirty="0" smtClean="0">
                <a:latin typeface="Trebuchet MS" panose="020B0603020202020204" pitchFamily="34" charset="0"/>
              </a:rPr>
              <a:t> та теми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</a:rPr>
              <a:t>У </a:t>
            </a:r>
            <a:r>
              <a:rPr lang="ru-RU" dirty="0" err="1" smtClean="0">
                <a:latin typeface="Trebuchet MS" panose="020B0603020202020204" pitchFamily="34" charset="0"/>
              </a:rPr>
              <a:t>всіх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чотирьох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частинах</a:t>
            </a:r>
            <a:r>
              <a:rPr lang="ru-RU" b="1" dirty="0" smtClean="0">
                <a:latin typeface="Trebuchet MS" panose="020B0603020202020204" pitchFamily="34" charset="0"/>
              </a:rPr>
              <a:t> роману </a:t>
            </a:r>
            <a:r>
              <a:rPr lang="ru-RU" dirty="0" err="1" smtClean="0">
                <a:latin typeface="Trebuchet MS" panose="020B0603020202020204" pitchFamily="34" charset="0"/>
              </a:rPr>
              <a:t>сатиричну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дію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зосереджує</a:t>
            </a:r>
            <a:r>
              <a:rPr lang="ru-RU" dirty="0" smtClean="0">
                <a:latin typeface="Trebuchet MS" panose="020B0603020202020204" pitchFamily="34" charset="0"/>
              </a:rPr>
              <a:t> в </a:t>
            </a:r>
            <a:r>
              <a:rPr lang="ru-RU" dirty="0" err="1" smtClean="0">
                <a:latin typeface="Trebuchet MS" panose="020B0603020202020204" pitchFamily="34" charset="0"/>
              </a:rPr>
              <a:t>зоні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влади,державного</a:t>
            </a:r>
            <a:r>
              <a:rPr lang="ru-RU" dirty="0" smtClean="0">
                <a:latin typeface="Trebuchet MS" panose="020B0603020202020204" pitchFamily="34" charset="0"/>
              </a:rPr>
              <a:t> устрою, </a:t>
            </a:r>
            <a:r>
              <a:rPr lang="ru-RU" dirty="0" err="1" smtClean="0">
                <a:latin typeface="Trebuchet MS" panose="020B0603020202020204" pitchFamily="34" charset="0"/>
              </a:rPr>
              <a:t>переростаючи</a:t>
            </a:r>
            <a:r>
              <a:rPr lang="ru-RU" dirty="0" smtClean="0">
                <a:latin typeface="Trebuchet MS" panose="020B0603020202020204" pitchFamily="34" charset="0"/>
              </a:rPr>
              <a:t> в </a:t>
            </a:r>
            <a:r>
              <a:rPr lang="ru-RU" dirty="0" err="1" smtClean="0">
                <a:latin typeface="Trebuchet MS" panose="020B0603020202020204" pitchFamily="34" charset="0"/>
              </a:rPr>
              <a:t>генеральний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наступ</a:t>
            </a:r>
            <a:r>
              <a:rPr lang="ru-RU" dirty="0" smtClean="0">
                <a:latin typeface="Trebuchet MS" panose="020B0603020202020204" pitchFamily="34" charset="0"/>
              </a:rPr>
              <a:t> на </a:t>
            </a:r>
            <a:r>
              <a:rPr lang="ru-RU" dirty="0" err="1" smtClean="0">
                <a:latin typeface="Trebuchet MS" panose="020B0603020202020204" pitchFamily="34" charset="0"/>
              </a:rPr>
              <a:t>громадські</a:t>
            </a:r>
            <a:r>
              <a:rPr lang="ru-RU" dirty="0" smtClean="0">
                <a:latin typeface="Trebuchet MS" panose="020B0603020202020204" pitchFamily="34" charset="0"/>
              </a:rPr>
              <a:t> засади в </a:t>
            </a:r>
            <a:r>
              <a:rPr lang="ru-RU" dirty="0" err="1" smtClean="0">
                <a:latin typeface="Trebuchet MS" panose="020B0603020202020204" pitchFamily="34" charset="0"/>
              </a:rPr>
              <a:t>цілому</a:t>
            </a:r>
            <a:r>
              <a:rPr lang="ru-RU" dirty="0" smtClean="0">
                <a:latin typeface="Trebuchet MS" panose="020B0603020202020204" pitchFamily="34" charset="0"/>
              </a:rPr>
              <a:t> і на мораль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rebuchet MS" panose="020B0603020202020204" pitchFamily="34" charset="0"/>
              </a:rPr>
              <a:t>Узагальнення </a:t>
            </a:r>
            <a:r>
              <a:rPr lang="uk-UA" dirty="0">
                <a:latin typeface="Trebuchet MS" panose="020B0603020202020204" pitchFamily="34" charset="0"/>
              </a:rPr>
              <a:t>повсюдно носить </a:t>
            </a:r>
            <a:r>
              <a:rPr lang="uk-UA" b="1" dirty="0">
                <a:latin typeface="Trebuchet MS" panose="020B0603020202020204" pitchFamily="34" charset="0"/>
              </a:rPr>
              <a:t>художній характер </a:t>
            </a:r>
            <a:r>
              <a:rPr lang="uk-UA" dirty="0">
                <a:latin typeface="Trebuchet MS" panose="020B0603020202020204" pitchFamily="34" charset="0"/>
              </a:rPr>
              <a:t>і відрізняється від логічної аргументації і висновків, виведених суспільними науками, що досліджують форми влади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75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17903" cy="68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46" y="2132856"/>
            <a:ext cx="4139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rebuchet MS" panose="020B0603020202020204" pitchFamily="34" charset="0"/>
              </a:rPr>
              <a:t>У </a:t>
            </a:r>
            <a:r>
              <a:rPr lang="ru-RU" dirty="0" err="1" smtClean="0">
                <a:latin typeface="Trebuchet MS" panose="020B0603020202020204" pitchFamily="34" charset="0"/>
              </a:rPr>
              <a:t>першій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частині</a:t>
            </a:r>
            <a:r>
              <a:rPr lang="ru-RU" b="1" dirty="0" smtClean="0">
                <a:latin typeface="Trebuchet MS" panose="020B0603020202020204" pitchFamily="34" charset="0"/>
              </a:rPr>
              <a:t> роману - «</a:t>
            </a:r>
            <a:r>
              <a:rPr lang="ru-RU" b="1" dirty="0" err="1" smtClean="0">
                <a:latin typeface="Trebuchet MS" panose="020B0603020202020204" pitchFamily="34" charset="0"/>
              </a:rPr>
              <a:t>Подорожі</a:t>
            </a:r>
            <a:r>
              <a:rPr lang="ru-RU" b="1" dirty="0" smtClean="0">
                <a:latin typeface="Trebuchet MS" panose="020B0603020202020204" pitchFamily="34" charset="0"/>
              </a:rPr>
              <a:t> до </a:t>
            </a:r>
            <a:r>
              <a:rPr lang="ru-RU" b="1" dirty="0" err="1" smtClean="0">
                <a:latin typeface="Trebuchet MS" panose="020B0603020202020204" pitchFamily="34" charset="0"/>
              </a:rPr>
              <a:t>Ліліпутії</a:t>
            </a:r>
            <a:r>
              <a:rPr lang="ru-RU" b="1" dirty="0" smtClean="0">
                <a:latin typeface="Trebuchet MS" panose="020B0603020202020204" pitchFamily="34" charset="0"/>
              </a:rPr>
              <a:t>» </a:t>
            </a:r>
            <a:r>
              <a:rPr lang="ru-RU" dirty="0" smtClean="0">
                <a:latin typeface="Trebuchet MS" panose="020B0603020202020204" pitchFamily="34" charset="0"/>
              </a:rPr>
              <a:t>- </a:t>
            </a:r>
            <a:r>
              <a:rPr lang="ru-RU" dirty="0" err="1" smtClean="0">
                <a:latin typeface="Trebuchet MS" panose="020B0603020202020204" pitchFamily="34" charset="0"/>
              </a:rPr>
              <a:t>зображені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дії</a:t>
            </a:r>
            <a:r>
              <a:rPr lang="ru-RU" dirty="0" smtClean="0">
                <a:latin typeface="Trebuchet MS" panose="020B0603020202020204" pitchFamily="34" charset="0"/>
              </a:rPr>
              <a:t> уряду, </a:t>
            </a:r>
            <a:r>
              <a:rPr lang="ru-RU" dirty="0" err="1" smtClean="0">
                <a:latin typeface="Trebuchet MS" panose="020B0603020202020204" pitchFamily="34" charset="0"/>
              </a:rPr>
              <a:t>цього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людської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подоби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влади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 err="1" smtClean="0">
                <a:latin typeface="Trebuchet MS" panose="020B0603020202020204" pitchFamily="34" charset="0"/>
              </a:rPr>
              <a:t>держави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 err="1" smtClean="0">
                <a:latin typeface="Trebuchet MS" panose="020B0603020202020204" pitchFamily="34" charset="0"/>
              </a:rPr>
              <a:t>розглядаються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найбільш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ретельно</a:t>
            </a:r>
            <a:r>
              <a:rPr lang="ru-RU" dirty="0" smtClean="0">
                <a:latin typeface="Trebuchet MS" panose="020B0603020202020204" pitchFamily="34" charset="0"/>
              </a:rPr>
              <a:t> в </a:t>
            </a:r>
            <a:r>
              <a:rPr lang="ru-RU" dirty="0" err="1" smtClean="0">
                <a:latin typeface="Trebuchet MS" panose="020B0603020202020204" pitchFamily="34" charset="0"/>
              </a:rPr>
              <a:t>двох</a:t>
            </a:r>
            <a:r>
              <a:rPr lang="ru-RU" dirty="0" smtClean="0">
                <a:latin typeface="Trebuchet MS" panose="020B0603020202020204" pitchFamily="34" charset="0"/>
              </a:rPr>
              <a:t> аспектах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9893" y="4293096"/>
            <a:ext cx="4286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 smtClean="0">
                <a:latin typeface="Trebuchet MS" panose="020B0603020202020204" pitchFamily="34" charset="0"/>
              </a:rPr>
              <a:t>Антивоєнна</a:t>
            </a:r>
            <a:r>
              <a:rPr lang="ru-RU" dirty="0" smtClean="0">
                <a:latin typeface="Trebuchet MS" panose="020B0603020202020204" pitchFamily="34" charset="0"/>
              </a:rPr>
              <a:t> тема </a:t>
            </a:r>
            <a:r>
              <a:rPr lang="ru-RU" dirty="0" err="1" smtClean="0">
                <a:latin typeface="Trebuchet MS" panose="020B0603020202020204" pitchFamily="34" charset="0"/>
              </a:rPr>
              <a:t>далі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розвивається</a:t>
            </a:r>
            <a:r>
              <a:rPr lang="ru-RU" dirty="0" smtClean="0">
                <a:latin typeface="Trebuchet MS" panose="020B0603020202020204" pitchFamily="34" charset="0"/>
              </a:rPr>
              <a:t> в </a:t>
            </a:r>
            <a:r>
              <a:rPr lang="ru-RU" dirty="0" err="1" smtClean="0">
                <a:latin typeface="Trebuchet MS" panose="020B0603020202020204" pitchFamily="34" charset="0"/>
              </a:rPr>
              <a:t>другій</a:t>
            </a:r>
            <a:r>
              <a:rPr lang="ru-RU" dirty="0" smtClean="0">
                <a:latin typeface="Trebuchet MS" panose="020B0603020202020204" pitchFamily="34" charset="0"/>
              </a:rPr>
              <a:t> і </a:t>
            </a:r>
            <a:r>
              <a:rPr lang="ru-RU" dirty="0" err="1" smtClean="0">
                <a:latin typeface="Trebuchet MS" panose="020B0603020202020204" pitchFamily="34" charset="0"/>
              </a:rPr>
              <a:t>четвертій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частинах</a:t>
            </a:r>
            <a:r>
              <a:rPr lang="ru-RU" dirty="0" smtClean="0">
                <a:latin typeface="Trebuchet MS" panose="020B0603020202020204" pitchFamily="34" charset="0"/>
              </a:rPr>
              <a:t> роману: </a:t>
            </a:r>
            <a:r>
              <a:rPr lang="ru-RU" dirty="0" err="1" smtClean="0">
                <a:latin typeface="Trebuchet MS" panose="020B0603020202020204" pitchFamily="34" charset="0"/>
              </a:rPr>
              <a:t>спочатку</a:t>
            </a:r>
            <a:r>
              <a:rPr lang="ru-RU" dirty="0" smtClean="0">
                <a:latin typeface="Trebuchet MS" panose="020B0603020202020204" pitchFamily="34" charset="0"/>
              </a:rPr>
              <a:t> король </a:t>
            </a:r>
            <a:r>
              <a:rPr lang="ru-RU" dirty="0" err="1" smtClean="0">
                <a:latin typeface="Trebuchet MS" panose="020B0603020202020204" pitchFamily="34" charset="0"/>
              </a:rPr>
              <a:t>Бробдінгнега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висловлює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своє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обурення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 err="1" smtClean="0">
                <a:latin typeface="Trebuchet MS" panose="020B0603020202020204" pitchFamily="34" charset="0"/>
              </a:rPr>
              <a:t>дізнавшись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 err="1" smtClean="0">
                <a:latin typeface="Trebuchet MS" panose="020B0603020202020204" pitchFamily="34" charset="0"/>
              </a:rPr>
              <a:t>що</a:t>
            </a:r>
            <a:r>
              <a:rPr lang="ru-RU" dirty="0" smtClean="0">
                <a:latin typeface="Trebuchet MS" panose="020B0603020202020204" pitchFamily="34" charset="0"/>
              </a:rPr>
              <a:t> люди </a:t>
            </a:r>
            <a:r>
              <a:rPr lang="ru-RU" dirty="0" err="1" smtClean="0">
                <a:latin typeface="Trebuchet MS" panose="020B0603020202020204" pitchFamily="34" charset="0"/>
              </a:rPr>
              <a:t>використовують</a:t>
            </a:r>
            <a:r>
              <a:rPr lang="ru-RU" dirty="0" smtClean="0">
                <a:latin typeface="Trebuchet MS" panose="020B0603020202020204" pitchFamily="34" charset="0"/>
              </a:rPr>
              <a:t> порох, </a:t>
            </a:r>
            <a:r>
              <a:rPr lang="ru-RU" dirty="0" err="1" smtClean="0">
                <a:latin typeface="Trebuchet MS" panose="020B0603020202020204" pitchFamily="34" charset="0"/>
              </a:rPr>
              <a:t>гармати</a:t>
            </a:r>
            <a:r>
              <a:rPr lang="ru-RU" dirty="0" smtClean="0">
                <a:latin typeface="Trebuchet MS" panose="020B0603020202020204" pitchFamily="34" charset="0"/>
              </a:rPr>
              <a:t> та </a:t>
            </a:r>
            <a:r>
              <a:rPr lang="ru-RU" dirty="0" err="1" smtClean="0">
                <a:latin typeface="Trebuchet MS" panose="020B0603020202020204" pitchFamily="34" charset="0"/>
              </a:rPr>
              <a:t>інші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засоби</a:t>
            </a:r>
            <a:r>
              <a:rPr lang="ru-RU" dirty="0" smtClean="0">
                <a:latin typeface="Trebuchet MS" panose="020B0603020202020204" pitchFamily="34" charset="0"/>
              </a:rPr>
              <a:t> для </a:t>
            </a:r>
            <a:r>
              <a:rPr lang="ru-RU" dirty="0" err="1" smtClean="0">
                <a:latin typeface="Trebuchet MS" panose="020B0603020202020204" pitchFamily="34" charset="0"/>
              </a:rPr>
              <a:t>ведення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винищувальних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воєн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47110"/>
            <a:ext cx="457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 err="1" smtClean="0">
                <a:latin typeface="Trebuchet MS" panose="020B0603020202020204" pitchFamily="34" charset="0"/>
              </a:rPr>
              <a:t>Аспекти</a:t>
            </a:r>
            <a:r>
              <a:rPr lang="ru-RU" sz="2800" b="1" dirty="0" smtClean="0">
                <a:latin typeface="Trebuchet MS" panose="020B0603020202020204" pitchFamily="34" charset="0"/>
              </a:rPr>
              <a:t> памфлету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56884" cy="630779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B0F0"/>
                </a:solidFill>
              </a:rPr>
              <a:t>М</a:t>
            </a:r>
            <a:r>
              <a:rPr lang="ru-RU" sz="4400" dirty="0" err="1" smtClean="0">
                <a:solidFill>
                  <a:srgbClr val="00B0F0"/>
                </a:solidFill>
              </a:rPr>
              <a:t>аніфест</a:t>
            </a:r>
            <a:r>
              <a:rPr lang="ru-RU" sz="4400" dirty="0" smtClean="0">
                <a:solidFill>
                  <a:srgbClr val="00B0F0"/>
                </a:solidFill>
              </a:rPr>
              <a:t> </a:t>
            </a:r>
            <a:r>
              <a:rPr lang="ru-RU" sz="4400" dirty="0" err="1">
                <a:solidFill>
                  <a:srgbClr val="00B0F0"/>
                </a:solidFill>
              </a:rPr>
              <a:t>Свіфта</a:t>
            </a:r>
            <a:r>
              <a:rPr lang="ru-RU" sz="4400" dirty="0">
                <a:solidFill>
                  <a:srgbClr val="00B0F0"/>
                </a:solidFill>
              </a:rPr>
              <a:t>-сатирика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220872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«</a:t>
            </a:r>
            <a:r>
              <a:rPr lang="ru-RU" sz="1800" dirty="0" err="1" smtClean="0">
                <a:solidFill>
                  <a:srgbClr val="7030A0"/>
                </a:solidFill>
              </a:rPr>
              <a:t>Мандри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Гуллівера</a:t>
            </a:r>
            <a:r>
              <a:rPr lang="ru-RU" sz="1800" dirty="0">
                <a:solidFill>
                  <a:srgbClr val="7030A0"/>
                </a:solidFill>
              </a:rPr>
              <a:t>» - </a:t>
            </a:r>
            <a:r>
              <a:rPr lang="ru-RU" sz="1800" dirty="0" err="1">
                <a:solidFill>
                  <a:srgbClr val="7030A0"/>
                </a:solidFill>
              </a:rPr>
              <a:t>програмний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маніфест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Свіфта</a:t>
            </a:r>
            <a:r>
              <a:rPr lang="ru-RU" sz="1800" dirty="0">
                <a:solidFill>
                  <a:srgbClr val="7030A0"/>
                </a:solidFill>
              </a:rPr>
              <a:t>-сатирика. У </a:t>
            </a:r>
            <a:r>
              <a:rPr lang="ru-RU" sz="1800" dirty="0" err="1">
                <a:solidFill>
                  <a:srgbClr val="7030A0"/>
                </a:solidFill>
              </a:rPr>
              <a:t>першій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частині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читач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сміється</a:t>
            </a:r>
            <a:r>
              <a:rPr lang="ru-RU" sz="1800" dirty="0">
                <a:solidFill>
                  <a:srgbClr val="7030A0"/>
                </a:solidFill>
              </a:rPr>
              <a:t> над </a:t>
            </a:r>
            <a:r>
              <a:rPr lang="ru-RU" sz="1800" dirty="0" err="1">
                <a:solidFill>
                  <a:srgbClr val="7030A0"/>
                </a:solidFill>
              </a:rPr>
              <a:t>безглуздим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зарозумілістю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ліліпутів</a:t>
            </a:r>
            <a:r>
              <a:rPr lang="ru-RU" sz="1800" dirty="0">
                <a:solidFill>
                  <a:srgbClr val="7030A0"/>
                </a:solidFill>
              </a:rPr>
              <a:t>. У </a:t>
            </a:r>
            <a:r>
              <a:rPr lang="ru-RU" sz="1800" dirty="0" err="1">
                <a:solidFill>
                  <a:srgbClr val="7030A0"/>
                </a:solidFill>
              </a:rPr>
              <a:t>другій</a:t>
            </a:r>
            <a:r>
              <a:rPr lang="ru-RU" sz="1800" dirty="0">
                <a:solidFill>
                  <a:srgbClr val="7030A0"/>
                </a:solidFill>
              </a:rPr>
              <a:t>, в </a:t>
            </a:r>
            <a:r>
              <a:rPr lang="ru-RU" sz="1800" dirty="0" err="1">
                <a:solidFill>
                  <a:srgbClr val="7030A0"/>
                </a:solidFill>
              </a:rPr>
              <a:t>країні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велетнів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змінюється</a:t>
            </a:r>
            <a:r>
              <a:rPr lang="ru-RU" sz="1800" dirty="0">
                <a:solidFill>
                  <a:srgbClr val="7030A0"/>
                </a:solidFill>
              </a:rPr>
              <a:t> точка </a:t>
            </a:r>
            <a:r>
              <a:rPr lang="ru-RU" sz="1800" dirty="0" err="1">
                <a:solidFill>
                  <a:srgbClr val="7030A0"/>
                </a:solidFill>
              </a:rPr>
              <a:t>зору</a:t>
            </a:r>
            <a:r>
              <a:rPr lang="ru-RU" sz="1800" dirty="0">
                <a:solidFill>
                  <a:srgbClr val="7030A0"/>
                </a:solidFill>
              </a:rPr>
              <a:t>, і </a:t>
            </a:r>
            <a:r>
              <a:rPr lang="ru-RU" sz="1800" dirty="0" err="1">
                <a:solidFill>
                  <a:srgbClr val="7030A0"/>
                </a:solidFill>
              </a:rPr>
              <a:t>з'ясовується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що</a:t>
            </a:r>
            <a:r>
              <a:rPr lang="ru-RU" sz="1800" dirty="0">
                <a:solidFill>
                  <a:srgbClr val="7030A0"/>
                </a:solidFill>
              </a:rPr>
              <a:t> наша </a:t>
            </a:r>
            <a:r>
              <a:rPr lang="ru-RU" sz="1800" dirty="0" err="1">
                <a:solidFill>
                  <a:srgbClr val="7030A0"/>
                </a:solidFill>
              </a:rPr>
              <a:t>цивілізація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заслуговує</a:t>
            </a:r>
            <a:r>
              <a:rPr lang="ru-RU" sz="1800" dirty="0">
                <a:solidFill>
                  <a:srgbClr val="7030A0"/>
                </a:solidFill>
              </a:rPr>
              <a:t> такого ж </a:t>
            </a:r>
            <a:r>
              <a:rPr lang="ru-RU" sz="1800" dirty="0" err="1">
                <a:solidFill>
                  <a:srgbClr val="7030A0"/>
                </a:solidFill>
              </a:rPr>
              <a:t>осміяння</a:t>
            </a:r>
            <a:r>
              <a:rPr lang="ru-RU" sz="1800" dirty="0">
                <a:solidFill>
                  <a:srgbClr val="7030A0"/>
                </a:solidFill>
              </a:rPr>
              <a:t>. У </a:t>
            </a:r>
            <a:r>
              <a:rPr lang="ru-RU" sz="1800" dirty="0" err="1">
                <a:solidFill>
                  <a:srgbClr val="7030A0"/>
                </a:solidFill>
              </a:rPr>
              <a:t>третій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висміюються</a:t>
            </a:r>
            <a:r>
              <a:rPr lang="ru-RU" sz="1800" dirty="0">
                <a:solidFill>
                  <a:srgbClr val="7030A0"/>
                </a:solidFill>
              </a:rPr>
              <a:t> наука і </a:t>
            </a:r>
            <a:r>
              <a:rPr lang="ru-RU" sz="1800" dirty="0" err="1">
                <a:solidFill>
                  <a:srgbClr val="7030A0"/>
                </a:solidFill>
              </a:rPr>
              <a:t>людський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розум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взагалі</a:t>
            </a:r>
            <a:r>
              <a:rPr lang="ru-RU" sz="1800" dirty="0">
                <a:solidFill>
                  <a:srgbClr val="7030A0"/>
                </a:solidFill>
              </a:rPr>
              <a:t>. </a:t>
            </a:r>
            <a:r>
              <a:rPr lang="ru-RU" sz="1800" dirty="0" err="1">
                <a:solidFill>
                  <a:srgbClr val="7030A0"/>
                </a:solidFill>
              </a:rPr>
              <a:t>Нарешті</a:t>
            </a:r>
            <a:r>
              <a:rPr lang="ru-RU" sz="1800" dirty="0">
                <a:solidFill>
                  <a:srgbClr val="7030A0"/>
                </a:solidFill>
              </a:rPr>
              <a:t>, у </a:t>
            </a:r>
            <a:r>
              <a:rPr lang="ru-RU" sz="1800" dirty="0" err="1">
                <a:solidFill>
                  <a:srgbClr val="7030A0"/>
                </a:solidFill>
              </a:rPr>
              <a:t>четвертій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з'являються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мерзенні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йеху</a:t>
            </a:r>
            <a:r>
              <a:rPr lang="ru-RU" sz="1800" dirty="0">
                <a:solidFill>
                  <a:srgbClr val="7030A0"/>
                </a:solidFill>
              </a:rPr>
              <a:t> як концентрат </a:t>
            </a:r>
            <a:r>
              <a:rPr lang="ru-RU" sz="1800" dirty="0" err="1">
                <a:solidFill>
                  <a:srgbClr val="7030A0"/>
                </a:solidFill>
              </a:rPr>
              <a:t>споконвічної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людської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природи</a:t>
            </a:r>
            <a:r>
              <a:rPr lang="ru-RU" sz="1800" dirty="0">
                <a:solidFill>
                  <a:srgbClr val="7030A0"/>
                </a:solidFill>
              </a:rPr>
              <a:t>, не </a:t>
            </a:r>
            <a:r>
              <a:rPr lang="ru-RU" sz="1800" dirty="0" err="1">
                <a:solidFill>
                  <a:srgbClr val="7030A0"/>
                </a:solidFill>
              </a:rPr>
              <a:t>облагородженої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духовністю</a:t>
            </a:r>
            <a:r>
              <a:rPr lang="ru-RU" sz="1800" dirty="0">
                <a:solidFill>
                  <a:srgbClr val="7030A0"/>
                </a:solidFill>
              </a:rPr>
              <a:t>. </a:t>
            </a:r>
            <a:r>
              <a:rPr lang="ru-RU" sz="1800" dirty="0" err="1">
                <a:solidFill>
                  <a:srgbClr val="7030A0"/>
                </a:solidFill>
              </a:rPr>
              <a:t>Свіфт</a:t>
            </a:r>
            <a:r>
              <a:rPr lang="ru-RU" sz="1800" dirty="0">
                <a:solidFill>
                  <a:srgbClr val="7030A0"/>
                </a:solidFill>
              </a:rPr>
              <a:t>, як правило, не </a:t>
            </a:r>
            <a:r>
              <a:rPr lang="ru-RU" sz="1800" dirty="0" err="1">
                <a:solidFill>
                  <a:srgbClr val="7030A0"/>
                </a:solidFill>
              </a:rPr>
              <a:t>вдається</a:t>
            </a:r>
            <a:r>
              <a:rPr lang="ru-RU" sz="1800" dirty="0">
                <a:solidFill>
                  <a:srgbClr val="7030A0"/>
                </a:solidFill>
              </a:rPr>
              <a:t> до </a:t>
            </a:r>
            <a:r>
              <a:rPr lang="ru-RU" sz="1800" dirty="0" err="1" smtClean="0">
                <a:solidFill>
                  <a:srgbClr val="7030A0"/>
                </a:solidFill>
              </a:rPr>
              <a:t>моралізаторського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повчання</a:t>
            </a:r>
            <a:r>
              <a:rPr lang="ru-RU" sz="1800" dirty="0" smtClean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надаючи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читачеві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зробити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власні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висновки</a:t>
            </a:r>
            <a:r>
              <a:rPr lang="ru-RU" sz="1800" dirty="0">
                <a:solidFill>
                  <a:srgbClr val="7030A0"/>
                </a:solidFill>
              </a:rPr>
              <a:t> - </a:t>
            </a:r>
            <a:r>
              <a:rPr lang="ru-RU" sz="1800" dirty="0" err="1">
                <a:solidFill>
                  <a:srgbClr val="7030A0"/>
                </a:solidFill>
              </a:rPr>
              <a:t>вибрати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між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йеху</a:t>
            </a:r>
            <a:r>
              <a:rPr lang="ru-RU" sz="1800" dirty="0">
                <a:solidFill>
                  <a:srgbClr val="7030A0"/>
                </a:solidFill>
              </a:rPr>
              <a:t> і </a:t>
            </a:r>
            <a:r>
              <a:rPr lang="ru-RU" sz="1800" dirty="0" err="1">
                <a:solidFill>
                  <a:srgbClr val="7030A0"/>
                </a:solidFill>
              </a:rPr>
              <a:t>їх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моральним</a:t>
            </a:r>
            <a:r>
              <a:rPr lang="ru-RU" sz="1800" dirty="0">
                <a:solidFill>
                  <a:srgbClr val="7030A0"/>
                </a:solidFill>
              </a:rPr>
              <a:t> антиподом, химерно </a:t>
            </a:r>
            <a:r>
              <a:rPr lang="ru-RU" sz="1800" dirty="0" err="1">
                <a:solidFill>
                  <a:srgbClr val="7030A0"/>
                </a:solidFill>
              </a:rPr>
              <a:t>наділеним</a:t>
            </a:r>
            <a:r>
              <a:rPr lang="ru-RU" sz="1800" dirty="0">
                <a:solidFill>
                  <a:srgbClr val="7030A0"/>
                </a:solidFill>
              </a:rPr>
              <a:t> в </a:t>
            </a:r>
            <a:r>
              <a:rPr lang="ru-RU" sz="1800" dirty="0" err="1">
                <a:solidFill>
                  <a:srgbClr val="7030A0"/>
                </a:solidFill>
              </a:rPr>
              <a:t>кінську</a:t>
            </a:r>
            <a:r>
              <a:rPr lang="ru-RU" sz="1800" dirty="0">
                <a:solidFill>
                  <a:srgbClr val="7030A0"/>
                </a:solidFill>
              </a:rPr>
              <a:t> форму.</a:t>
            </a:r>
          </a:p>
        </p:txBody>
      </p:sp>
    </p:spTree>
    <p:extLst>
      <p:ext uri="{BB962C8B-B14F-4D97-AF65-F5344CB8AC3E}">
        <p14:creationId xmlns:p14="http://schemas.microsoft.com/office/powerpoint/2010/main" val="1287545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892669"/>
            <a:ext cx="3401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latin typeface="Trebuchet MS" panose="020B0603020202020204" pitchFamily="34" charset="0"/>
              </a:rPr>
              <a:t>План лекції:</a:t>
            </a:r>
          </a:p>
          <a:p>
            <a:pPr algn="ctr"/>
            <a:endParaRPr lang="ru-RU" sz="2000" b="1" dirty="0" smtClean="0">
              <a:latin typeface="Trebuchet MS" panose="020B0603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71600" y="1308167"/>
            <a:ext cx="7704856" cy="4724927"/>
            <a:chOff x="1043608" y="1368369"/>
            <a:chExt cx="7704856" cy="472492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965052532"/>
                </p:ext>
              </p:extLst>
            </p:nvPr>
          </p:nvGraphicFramePr>
          <p:xfrm>
            <a:off x="1043608" y="1368369"/>
            <a:ext cx="7704856" cy="4724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1349639" y="1760745"/>
              <a:ext cx="4251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1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787658" y="2857291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7658" y="38837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2542" y="501317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3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9304" y="38201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err="1">
                <a:solidFill>
                  <a:srgbClr val="002060"/>
                </a:solidFill>
              </a:rPr>
              <a:t>Риси</a:t>
            </a:r>
            <a:r>
              <a:rPr lang="ru-RU" sz="2400" b="1" u="sng" dirty="0">
                <a:solidFill>
                  <a:srgbClr val="002060"/>
                </a:solidFill>
              </a:rPr>
              <a:t> памфлету: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Цикл </a:t>
            </a:r>
            <a:r>
              <a:rPr lang="ru-RU" sz="2400" b="1" dirty="0" err="1">
                <a:solidFill>
                  <a:srgbClr val="00B050"/>
                </a:solidFill>
              </a:rPr>
              <a:t>створених</a:t>
            </a:r>
            <a:r>
              <a:rPr lang="ru-RU" sz="2400" b="1" dirty="0">
                <a:solidFill>
                  <a:srgbClr val="00B050"/>
                </a:solidFill>
              </a:rPr>
              <a:t> в </a:t>
            </a:r>
            <a:r>
              <a:rPr lang="ru-RU" sz="2400" b="1" dirty="0" err="1">
                <a:solidFill>
                  <a:srgbClr val="00B050"/>
                </a:solidFill>
              </a:rPr>
              <a:t>традиціях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алегоричній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сатири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памфлетів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увібрали</a:t>
            </a:r>
            <a:r>
              <a:rPr lang="ru-RU" sz="2400" b="1" dirty="0">
                <a:solidFill>
                  <a:srgbClr val="00B050"/>
                </a:solidFill>
              </a:rPr>
              <a:t> в себе </a:t>
            </a:r>
            <a:r>
              <a:rPr lang="ru-RU" sz="2400" b="1" dirty="0" err="1">
                <a:solidFill>
                  <a:srgbClr val="00B050"/>
                </a:solidFill>
              </a:rPr>
              <a:t>кардинальні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проблеми</a:t>
            </a:r>
            <a:r>
              <a:rPr lang="ru-RU" sz="2400" b="1" dirty="0">
                <a:solidFill>
                  <a:srgbClr val="00B050"/>
                </a:solidFill>
              </a:rPr>
              <a:t> його </a:t>
            </a:r>
            <a:r>
              <a:rPr lang="ru-RU" sz="2400" b="1" dirty="0" err="1">
                <a:solidFill>
                  <a:srgbClr val="00B050"/>
                </a:solidFill>
              </a:rPr>
              <a:t>публіцистики</a:t>
            </a:r>
            <a:r>
              <a:rPr lang="ru-RU" sz="2400" b="1" dirty="0">
                <a:solidFill>
                  <a:srgbClr val="00B05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Автор </a:t>
            </a:r>
            <a:r>
              <a:rPr lang="ru-RU" sz="2400" b="1" dirty="0" err="1">
                <a:solidFill>
                  <a:srgbClr val="00B050"/>
                </a:solidFill>
              </a:rPr>
              <a:t>критикує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внутрішню</a:t>
            </a:r>
            <a:r>
              <a:rPr lang="ru-RU" sz="2400" b="1" dirty="0">
                <a:solidFill>
                  <a:srgbClr val="00B050"/>
                </a:solidFill>
              </a:rPr>
              <a:t> і </a:t>
            </a:r>
            <a:r>
              <a:rPr lang="ru-RU" sz="2400" b="1" dirty="0" err="1">
                <a:solidFill>
                  <a:srgbClr val="00B050"/>
                </a:solidFill>
              </a:rPr>
              <a:t>зовнішню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політику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Англії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висміює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парламентську</a:t>
            </a:r>
            <a:r>
              <a:rPr lang="ru-RU" sz="2400" b="1" dirty="0">
                <a:solidFill>
                  <a:srgbClr val="00B050"/>
                </a:solidFill>
              </a:rPr>
              <a:t> систему і </a:t>
            </a:r>
            <a:r>
              <a:rPr lang="ru-RU" sz="2400" b="1" dirty="0" err="1">
                <a:solidFill>
                  <a:srgbClr val="00B050"/>
                </a:solidFill>
              </a:rPr>
              <a:t>боротьбу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партій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виступає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проти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збочень</a:t>
            </a:r>
            <a:r>
              <a:rPr lang="ru-RU" sz="2400" b="1" dirty="0">
                <a:solidFill>
                  <a:srgbClr val="00B050"/>
                </a:solidFill>
              </a:rPr>
              <a:t> в </a:t>
            </a:r>
            <a:r>
              <a:rPr lang="ru-RU" sz="2400" b="1" dirty="0" err="1" smtClean="0">
                <a:solidFill>
                  <a:srgbClr val="00B050"/>
                </a:solidFill>
              </a:rPr>
              <a:t>релігії</a:t>
            </a:r>
            <a:r>
              <a:rPr lang="ru-RU" sz="24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42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10" y="2056807"/>
            <a:ext cx="4640982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78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477954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8510" y="1124744"/>
            <a:ext cx="4335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Марк Твен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справжнє</a:t>
            </a:r>
            <a:r>
              <a:rPr 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ім'я</a:t>
            </a:r>
            <a:r>
              <a:rPr lang="ru-RU" sz="2800" b="1" dirty="0" smtClean="0">
                <a:latin typeface="Trebuchet MS" panose="020B0603020202020204" pitchFamily="34" charset="0"/>
              </a:rPr>
              <a:t> і </a:t>
            </a:r>
            <a:r>
              <a:rPr lang="ru-RU" sz="2800" b="1" dirty="0" err="1" smtClean="0">
                <a:latin typeface="Trebuchet MS" panose="020B0603020202020204" pitchFamily="34" charset="0"/>
              </a:rPr>
              <a:t>прізвище</a:t>
            </a:r>
            <a:r>
              <a:rPr 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Семюель</a:t>
            </a:r>
            <a:r>
              <a:rPr 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sz="2800" b="1" dirty="0" err="1" smtClean="0">
                <a:latin typeface="Trebuchet MS" panose="020B0603020202020204" pitchFamily="34" charset="0"/>
              </a:rPr>
              <a:t>Клеменс</a:t>
            </a:r>
            <a:endParaRPr lang="ru-RU" sz="28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ru-RU" sz="2800" dirty="0" smtClean="0">
                <a:latin typeface="Trebuchet MS" panose="020B0603020202020204" pitchFamily="34" charset="0"/>
              </a:rPr>
              <a:t>(1835 1910 )─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американський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письменник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і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журналіст</a:t>
            </a:r>
            <a:r>
              <a:rPr lang="ru-RU" sz="2800" dirty="0" smtClean="0">
                <a:latin typeface="Trebuchet MS" panose="020B0603020202020204" pitchFamily="34" charset="0"/>
              </a:rPr>
              <a:t>.</a:t>
            </a:r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6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E57A16-3700-41F9-8EE6-C2E44BE08A94}"/>
              </a:ext>
            </a:extLst>
          </p:cNvPr>
          <p:cNvSpPr txBox="1"/>
          <p:nvPr/>
        </p:nvSpPr>
        <p:spPr>
          <a:xfrm>
            <a:off x="4082451" y="928779"/>
            <a:ext cx="42571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latin typeface="Calibri"/>
                <a:cs typeface="Calibri"/>
              </a:rPr>
              <a:t>Марк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Твен</a:t>
            </a:r>
            <a:endParaRPr lang="ru-RU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E3ADC9-59E8-40E8-B8B9-8327A23DE475}"/>
              </a:ext>
            </a:extLst>
          </p:cNvPr>
          <p:cNvSpPr txBox="1"/>
          <p:nvPr/>
        </p:nvSpPr>
        <p:spPr>
          <a:xfrm>
            <a:off x="4082451" y="1844824"/>
            <a:ext cx="445123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Початок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творчої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діяльності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великого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американського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письменника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і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журналіста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припадає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розпал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громадянської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війни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між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Північчю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і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Півднем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(1861-1865). 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Псевдонім-маска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«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Марк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Твен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»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з'явиться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лише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в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лютому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1863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року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Марк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Твен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використовує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відомий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прийом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розповідь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від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імені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невинного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оповідача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Його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роботи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написані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з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різних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ракурсів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починаються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детальним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описом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, а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закінчуються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статистикою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та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підрахунками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08136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82385"/>
            <a:ext cx="7528892" cy="958383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7030A0"/>
                </a:solidFill>
              </a:rPr>
              <a:t>Особливості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гумору</a:t>
            </a:r>
            <a:r>
              <a:rPr lang="ru-RU" sz="2400" b="1" i="1" dirty="0">
                <a:solidFill>
                  <a:srgbClr val="7030A0"/>
                </a:solidFill>
              </a:rPr>
              <a:t> в </a:t>
            </a:r>
            <a:r>
              <a:rPr lang="ru-RU" sz="2400" b="1" i="1" dirty="0" err="1">
                <a:solidFill>
                  <a:srgbClr val="7030A0"/>
                </a:solidFill>
              </a:rPr>
              <a:t>творчості</a:t>
            </a:r>
            <a:r>
              <a:rPr lang="ru-RU" sz="2400" b="1" i="1" dirty="0">
                <a:solidFill>
                  <a:srgbClr val="7030A0"/>
                </a:solidFill>
              </a:rPr>
              <a:t> Марка Твена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176964" cy="4826857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solidFill>
                  <a:srgbClr val="0070C0"/>
                </a:solidFill>
              </a:rPr>
              <a:t>Досить</a:t>
            </a:r>
            <a:r>
              <a:rPr lang="ru-RU" sz="2000" dirty="0">
                <a:solidFill>
                  <a:srgbClr val="0070C0"/>
                </a:solidFill>
              </a:rPr>
              <a:t> часто </a:t>
            </a:r>
            <a:r>
              <a:rPr lang="ru-RU" sz="2000" dirty="0" err="1">
                <a:solidFill>
                  <a:srgbClr val="0070C0"/>
                </a:solidFill>
              </a:rPr>
              <a:t>поняття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гумору</a:t>
            </a:r>
            <a:r>
              <a:rPr lang="ru-RU" sz="2000" dirty="0">
                <a:solidFill>
                  <a:srgbClr val="0070C0"/>
                </a:solidFill>
              </a:rPr>
              <a:t> в </a:t>
            </a:r>
            <a:r>
              <a:rPr lang="ru-RU" sz="2000" dirty="0" err="1">
                <a:solidFill>
                  <a:srgbClr val="0070C0"/>
                </a:solidFill>
              </a:rPr>
              <a:t>світовій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літературі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асоціюється</a:t>
            </a:r>
            <a:r>
              <a:rPr lang="ru-RU" sz="2000" dirty="0">
                <a:solidFill>
                  <a:srgbClr val="0070C0"/>
                </a:solidFill>
              </a:rPr>
              <a:t> з </a:t>
            </a:r>
            <a:r>
              <a:rPr lang="ru-RU" sz="2000" dirty="0" err="1" smtClean="0">
                <a:solidFill>
                  <a:srgbClr val="0070C0"/>
                </a:solidFill>
              </a:rPr>
              <a:t>ім</a:t>
            </a:r>
            <a:r>
              <a:rPr lang="en-US" sz="2000" dirty="0" smtClean="0">
                <a:solidFill>
                  <a:srgbClr val="0070C0"/>
                </a:solidFill>
              </a:rPr>
              <a:t>’</a:t>
            </a:r>
            <a:r>
              <a:rPr lang="ru-RU" sz="2000" dirty="0" smtClean="0">
                <a:solidFill>
                  <a:srgbClr val="0070C0"/>
                </a:solidFill>
              </a:rPr>
              <a:t>ям </a:t>
            </a:r>
            <a:r>
              <a:rPr lang="ru-RU" sz="2000" dirty="0">
                <a:solidFill>
                  <a:srgbClr val="0070C0"/>
                </a:solidFill>
              </a:rPr>
              <a:t>Марка Твена. </a:t>
            </a:r>
            <a:r>
              <a:rPr lang="ru-RU" sz="2000" dirty="0" err="1">
                <a:solidFill>
                  <a:srgbClr val="0070C0"/>
                </a:solidFill>
              </a:rPr>
              <a:t>Підтвердження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цьому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можна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знайти</a:t>
            </a:r>
            <a:r>
              <a:rPr lang="ru-RU" sz="2000" dirty="0">
                <a:solidFill>
                  <a:srgbClr val="0070C0"/>
                </a:solidFill>
              </a:rPr>
              <a:t> в </a:t>
            </a:r>
            <a:r>
              <a:rPr lang="ru-RU" sz="2000" dirty="0" err="1">
                <a:solidFill>
                  <a:srgbClr val="0070C0"/>
                </a:solidFill>
              </a:rPr>
              <a:t>ранніх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його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оповіданнях</a:t>
            </a:r>
            <a:r>
              <a:rPr lang="ru-RU" sz="2000" dirty="0">
                <a:solidFill>
                  <a:srgbClr val="0070C0"/>
                </a:solidFill>
              </a:rPr>
              <a:t>. В </a:t>
            </a:r>
            <a:r>
              <a:rPr lang="ru-RU" sz="2000" dirty="0" err="1">
                <a:solidFill>
                  <a:srgbClr val="0070C0"/>
                </a:solidFill>
              </a:rPr>
              <a:t>цих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оповіданнях</a:t>
            </a:r>
            <a:r>
              <a:rPr lang="ru-RU" sz="2000" dirty="0">
                <a:solidFill>
                  <a:srgbClr val="0070C0"/>
                </a:solidFill>
              </a:rPr>
              <a:t> автор </a:t>
            </a:r>
            <a:r>
              <a:rPr lang="ru-RU" sz="2000" dirty="0" err="1">
                <a:solidFill>
                  <a:srgbClr val="0070C0"/>
                </a:solidFill>
              </a:rPr>
              <a:t>зміг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передати</a:t>
            </a:r>
            <a:r>
              <a:rPr lang="ru-RU" sz="2000" dirty="0">
                <a:solidFill>
                  <a:srgbClr val="0070C0"/>
                </a:solidFill>
              </a:rPr>
              <a:t> не </a:t>
            </a:r>
            <a:r>
              <a:rPr lang="ru-RU" sz="2000" dirty="0" err="1">
                <a:solidFill>
                  <a:srgbClr val="0070C0"/>
                </a:solidFill>
              </a:rPr>
              <a:t>лише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риси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західного</a:t>
            </a:r>
            <a:r>
              <a:rPr lang="ru-RU" sz="2000" dirty="0">
                <a:solidFill>
                  <a:srgbClr val="0070C0"/>
                </a:solidFill>
              </a:rPr>
              <a:t> фольклору, а й атмосферу </a:t>
            </a:r>
            <a:r>
              <a:rPr lang="ru-RU" sz="2000" dirty="0" err="1">
                <a:solidFill>
                  <a:srgbClr val="0070C0"/>
                </a:solidFill>
              </a:rPr>
              <a:t>радісного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західного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життя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 err="1">
                <a:solidFill>
                  <a:srgbClr val="0070C0"/>
                </a:solidFill>
              </a:rPr>
              <a:t>Вплив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західного</a:t>
            </a:r>
            <a:r>
              <a:rPr lang="ru-RU" sz="2000" dirty="0">
                <a:solidFill>
                  <a:srgbClr val="0070C0"/>
                </a:solidFill>
              </a:rPr>
              <a:t> фольклору став </a:t>
            </a:r>
            <a:r>
              <a:rPr lang="ru-RU" sz="2000" dirty="0" err="1">
                <a:solidFill>
                  <a:srgbClr val="0070C0"/>
                </a:solidFill>
              </a:rPr>
              <a:t>визначальним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чинником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розвитку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творчості</a:t>
            </a:r>
            <a:r>
              <a:rPr lang="ru-RU" sz="2000" dirty="0">
                <a:solidFill>
                  <a:srgbClr val="0070C0"/>
                </a:solidFill>
              </a:rPr>
              <a:t> М. Твена. Прикладом </a:t>
            </a:r>
            <a:r>
              <a:rPr lang="ru-RU" sz="2000" dirty="0" err="1">
                <a:solidFill>
                  <a:srgbClr val="0070C0"/>
                </a:solidFill>
              </a:rPr>
              <a:t>цього</a:t>
            </a:r>
            <a:r>
              <a:rPr lang="ru-RU" sz="2000" dirty="0">
                <a:solidFill>
                  <a:srgbClr val="0070C0"/>
                </a:solidFill>
              </a:rPr>
              <a:t> є </a:t>
            </a:r>
            <a:r>
              <a:rPr lang="ru-RU" sz="2000" dirty="0" err="1">
                <a:solidFill>
                  <a:srgbClr val="0070C0"/>
                </a:solidFill>
              </a:rPr>
              <a:t>його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твір</a:t>
            </a:r>
            <a:r>
              <a:rPr lang="ru-RU" sz="2000" dirty="0">
                <a:solidFill>
                  <a:srgbClr val="0070C0"/>
                </a:solidFill>
              </a:rPr>
              <a:t> "</a:t>
            </a:r>
            <a:r>
              <a:rPr lang="ru-RU" sz="2000" dirty="0" err="1">
                <a:solidFill>
                  <a:srgbClr val="0070C0"/>
                </a:solidFill>
              </a:rPr>
              <a:t>Викрадення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білого</a:t>
            </a:r>
            <a:r>
              <a:rPr lang="ru-RU" sz="2000" dirty="0">
                <a:solidFill>
                  <a:srgbClr val="0070C0"/>
                </a:solidFill>
              </a:rPr>
              <a:t> слона" (1882). </a:t>
            </a:r>
            <a:r>
              <a:rPr lang="ru-RU" sz="2000" dirty="0" err="1">
                <a:solidFill>
                  <a:srgbClr val="0070C0"/>
                </a:solidFill>
              </a:rPr>
              <a:t>Твір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характеризується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сплеском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яскравого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насиченого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чудового</a:t>
            </a:r>
            <a:r>
              <a:rPr lang="ru-RU" sz="2000" dirty="0">
                <a:solidFill>
                  <a:srgbClr val="0070C0"/>
                </a:solidFill>
              </a:rPr>
              <a:t> та </a:t>
            </a:r>
            <a:r>
              <a:rPr lang="ru-RU" sz="2000" dirty="0" err="1">
                <a:solidFill>
                  <a:srgbClr val="0070C0"/>
                </a:solidFill>
              </a:rPr>
              <a:t>неочікуваного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гумору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який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виривається</a:t>
            </a:r>
            <a:r>
              <a:rPr lang="ru-RU" sz="2000" dirty="0">
                <a:solidFill>
                  <a:srgbClr val="0070C0"/>
                </a:solidFill>
              </a:rPr>
              <a:t> з </a:t>
            </a:r>
            <a:r>
              <a:rPr lang="ru-RU" sz="2000" dirty="0" err="1">
                <a:solidFill>
                  <a:srgbClr val="0070C0"/>
                </a:solidFill>
              </a:rPr>
              <a:t>творчих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глибин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свідомості</a:t>
            </a:r>
            <a:r>
              <a:rPr lang="ru-RU" sz="2000" dirty="0">
                <a:solidFill>
                  <a:srgbClr val="0070C0"/>
                </a:solidFill>
              </a:rPr>
              <a:t> автора.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40" y="3645024"/>
            <a:ext cx="3353246" cy="30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76964" cy="72008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Особливості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гумору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творчості</a:t>
            </a:r>
            <a:r>
              <a:rPr lang="ru-RU" dirty="0">
                <a:solidFill>
                  <a:srgbClr val="0070C0"/>
                </a:solidFill>
              </a:rPr>
              <a:t> Марка Твена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392988" cy="4610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B050"/>
                </a:solidFill>
              </a:rPr>
              <a:t>Гумористичні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оповідання</a:t>
            </a:r>
            <a:r>
              <a:rPr lang="ru-RU" sz="2000" dirty="0">
                <a:solidFill>
                  <a:srgbClr val="00B050"/>
                </a:solidFill>
              </a:rPr>
              <a:t> Марка Твена </a:t>
            </a:r>
            <a:r>
              <a:rPr lang="ru-RU" sz="2000" dirty="0" err="1">
                <a:solidFill>
                  <a:srgbClr val="00B050"/>
                </a:solidFill>
              </a:rPr>
              <a:t>начебто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переносять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читача</a:t>
            </a:r>
            <a:r>
              <a:rPr lang="ru-RU" sz="2000" dirty="0">
                <a:solidFill>
                  <a:srgbClr val="00B050"/>
                </a:solidFill>
              </a:rPr>
              <a:t> в </a:t>
            </a:r>
            <a:r>
              <a:rPr lang="ru-RU" sz="2000" dirty="0" err="1">
                <a:solidFill>
                  <a:srgbClr val="00B050"/>
                </a:solidFill>
              </a:rPr>
              <a:t>особливий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світ</a:t>
            </a:r>
            <a:r>
              <a:rPr lang="ru-RU" sz="2000" dirty="0">
                <a:solidFill>
                  <a:srgbClr val="00B050"/>
                </a:solidFill>
              </a:rPr>
              <a:t>, де </a:t>
            </a:r>
            <a:r>
              <a:rPr lang="ru-RU" sz="2000" dirty="0" err="1">
                <a:solidFill>
                  <a:srgbClr val="00B050"/>
                </a:solidFill>
              </a:rPr>
              <a:t>життя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буяє</a:t>
            </a:r>
            <a:r>
              <a:rPr lang="ru-RU" sz="2000" dirty="0">
                <a:solidFill>
                  <a:srgbClr val="00B050"/>
                </a:solidFill>
              </a:rPr>
              <a:t>. </a:t>
            </a:r>
            <a:r>
              <a:rPr lang="ru-RU" sz="2000" dirty="0" err="1">
                <a:solidFill>
                  <a:srgbClr val="00B050"/>
                </a:solidFill>
              </a:rPr>
              <a:t>Письменник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наче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визволяє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приховану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енергію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життя</a:t>
            </a:r>
            <a:r>
              <a:rPr lang="ru-RU" sz="2000" dirty="0">
                <a:solidFill>
                  <a:srgbClr val="00B050"/>
                </a:solidFill>
              </a:rPr>
              <a:t>, </a:t>
            </a:r>
            <a:r>
              <a:rPr lang="ru-RU" sz="2000" dirty="0" err="1">
                <a:solidFill>
                  <a:srgbClr val="00B050"/>
                </a:solidFill>
              </a:rPr>
              <a:t>розкриваючи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це</a:t>
            </a:r>
            <a:r>
              <a:rPr lang="ru-RU" sz="2000" dirty="0">
                <a:solidFill>
                  <a:srgbClr val="00B050"/>
                </a:solidFill>
              </a:rPr>
              <a:t> через </a:t>
            </a:r>
            <a:r>
              <a:rPr lang="ru-RU" sz="2000" dirty="0" err="1">
                <a:solidFill>
                  <a:srgbClr val="00B050"/>
                </a:solidFill>
              </a:rPr>
              <a:t>речі</a:t>
            </a:r>
            <a:r>
              <a:rPr lang="ru-RU" sz="2000" dirty="0">
                <a:solidFill>
                  <a:srgbClr val="00B050"/>
                </a:solidFill>
              </a:rPr>
              <a:t> та людей. Твену, </a:t>
            </a:r>
            <a:r>
              <a:rPr lang="ru-RU" sz="2000" dirty="0" err="1">
                <a:solidFill>
                  <a:srgbClr val="00B050"/>
                </a:solidFill>
              </a:rPr>
              <a:t>безперечно</a:t>
            </a:r>
            <a:r>
              <a:rPr lang="ru-RU" sz="2000" dirty="0">
                <a:solidFill>
                  <a:srgbClr val="00B050"/>
                </a:solidFill>
              </a:rPr>
              <a:t>, </a:t>
            </a:r>
            <a:r>
              <a:rPr lang="ru-RU" sz="2000" dirty="0" err="1">
                <a:solidFill>
                  <a:srgbClr val="00B050"/>
                </a:solidFill>
              </a:rPr>
              <a:t>подобається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таке</a:t>
            </a:r>
            <a:r>
              <a:rPr lang="ru-RU" sz="2000" dirty="0">
                <a:solidFill>
                  <a:srgbClr val="00B050"/>
                </a:solidFill>
              </a:rPr>
              <a:t> "</a:t>
            </a:r>
            <a:r>
              <a:rPr lang="ru-RU" sz="2000" dirty="0" err="1">
                <a:solidFill>
                  <a:srgbClr val="00B050"/>
                </a:solidFill>
              </a:rPr>
              <a:t>кипіння</a:t>
            </a:r>
            <a:r>
              <a:rPr lang="ru-RU" sz="2000" dirty="0">
                <a:solidFill>
                  <a:srgbClr val="00B050"/>
                </a:solidFill>
              </a:rPr>
              <a:t>" </a:t>
            </a:r>
            <a:r>
              <a:rPr lang="ru-RU" sz="2000" dirty="0" err="1">
                <a:solidFill>
                  <a:srgbClr val="00B050"/>
                </a:solidFill>
              </a:rPr>
              <a:t>життя</a:t>
            </a:r>
            <a:r>
              <a:rPr lang="ru-RU" sz="2000" dirty="0">
                <a:solidFill>
                  <a:srgbClr val="00B050"/>
                </a:solidFill>
              </a:rPr>
              <a:t>, </a:t>
            </a:r>
            <a:r>
              <a:rPr lang="ru-RU" sz="2000" dirty="0" err="1">
                <a:solidFill>
                  <a:srgbClr val="00B050"/>
                </a:solidFill>
              </a:rPr>
              <a:t>безперервний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сміх</a:t>
            </a:r>
            <a:r>
              <a:rPr lang="ru-RU" sz="2000" dirty="0">
                <a:solidFill>
                  <a:srgbClr val="00B050"/>
                </a:solidFill>
              </a:rPr>
              <a:t>. Будь-</a:t>
            </a:r>
            <a:r>
              <a:rPr lang="ru-RU" sz="2000" dirty="0" err="1">
                <a:solidFill>
                  <a:srgbClr val="00B050"/>
                </a:solidFill>
              </a:rPr>
              <a:t>що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штучне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або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надумане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викликають</a:t>
            </a:r>
            <a:r>
              <a:rPr lang="ru-RU" sz="2000" dirty="0">
                <a:solidFill>
                  <a:srgbClr val="00B050"/>
                </a:solidFill>
              </a:rPr>
              <a:t> у </a:t>
            </a:r>
            <a:r>
              <a:rPr lang="ru-RU" sz="2000" dirty="0" err="1">
                <a:solidFill>
                  <a:srgbClr val="00B050"/>
                </a:solidFill>
              </a:rPr>
              <a:t>письменника</a:t>
            </a:r>
            <a:r>
              <a:rPr lang="ru-RU" sz="2000" dirty="0">
                <a:solidFill>
                  <a:srgbClr val="00B050"/>
                </a:solidFill>
              </a:rPr>
              <a:t> протест. </a:t>
            </a:r>
            <a:r>
              <a:rPr lang="ru-RU" sz="2000" dirty="0" err="1">
                <a:solidFill>
                  <a:srgbClr val="00B050"/>
                </a:solidFill>
              </a:rPr>
              <a:t>Йому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ненависні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канони</a:t>
            </a:r>
            <a:r>
              <a:rPr lang="ru-RU" sz="2000" dirty="0" smtClean="0">
                <a:solidFill>
                  <a:srgbClr val="00B050"/>
                </a:solidFill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</a:rPr>
              <a:t>штампи</a:t>
            </a:r>
            <a:r>
              <a:rPr lang="ru-RU" sz="2000" dirty="0">
                <a:solidFill>
                  <a:srgbClr val="00B050"/>
                </a:solidFill>
              </a:rPr>
              <a:t>, </a:t>
            </a:r>
            <a:r>
              <a:rPr lang="ru-RU" sz="2000" dirty="0" err="1">
                <a:solidFill>
                  <a:srgbClr val="00B050"/>
                </a:solidFill>
              </a:rPr>
              <a:t>догми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14331"/>
            <a:ext cx="8136904" cy="35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5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20" y="269776"/>
            <a:ext cx="419304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rebuchet MS" panose="020B0603020202020204" pitchFamily="34" charset="0"/>
              </a:rPr>
              <a:t>Марк Твен і </a:t>
            </a:r>
            <a:r>
              <a:rPr lang="ru-RU" sz="2400" b="1" dirty="0" err="1" smtClean="0">
                <a:latin typeface="Trebuchet MS" panose="020B0603020202020204" pitchFamily="34" charset="0"/>
              </a:rPr>
              <a:t>журналістика</a:t>
            </a:r>
            <a:endParaRPr lang="ru-RU" sz="2400" b="1" dirty="0"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35" y="1124744"/>
            <a:ext cx="909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У </a:t>
            </a:r>
            <a:r>
              <a:rPr lang="ru-RU" dirty="0" err="1" smtClean="0">
                <a:latin typeface="Trebuchet MS" panose="020B0603020202020204" pitchFamily="34" charset="0"/>
              </a:rPr>
              <a:t>нарисі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Мої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перші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подвиги на газетному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терені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» 1871 </a:t>
            </a:r>
            <a:r>
              <a:rPr lang="ru-RU" dirty="0" smtClean="0">
                <a:latin typeface="Trebuchet MS" panose="020B0603020202020204" pitchFamily="34" charset="0"/>
              </a:rPr>
              <a:t>Твен </a:t>
            </a:r>
            <a:r>
              <a:rPr lang="ru-RU" dirty="0" err="1" smtClean="0">
                <a:latin typeface="Trebuchet MS" panose="020B0603020202020204" pitchFamily="34" charset="0"/>
              </a:rPr>
              <a:t>розповів</a:t>
            </a:r>
            <a:r>
              <a:rPr lang="ru-RU" dirty="0" smtClean="0">
                <a:latin typeface="Trebuchet MS" panose="020B0603020202020204" pitchFamily="34" charset="0"/>
              </a:rPr>
              <a:t> про початок </a:t>
            </a:r>
            <a:r>
              <a:rPr lang="ru-RU" dirty="0" err="1" smtClean="0">
                <a:latin typeface="Trebuchet MS" panose="020B0603020202020204" pitchFamily="34" charset="0"/>
              </a:rPr>
              <a:t>своєї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журналістської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діяльності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9673" y="2889763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Перші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літературні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спроби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Твена в 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газеті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«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Ганібал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».</a:t>
            </a:r>
            <a:endParaRPr lang="ru-RU" sz="2000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Твен 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працював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репортером і 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фейлетоністом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невадскоі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газети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Терріторіел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ентерпрайз</a:t>
            </a:r>
            <a:r>
              <a:rPr lang="ru-RU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>
                <a:solidFill>
                  <a:srgbClr val="00B050"/>
                </a:solidFill>
                <a:latin typeface="Trebuchet MS" panose="020B0603020202020204" pitchFamily="34" charset="0"/>
              </a:rPr>
              <a:t>Після переїзду в Сан-Франциско Твен друкується в місцевих газетах </a:t>
            </a:r>
            <a:r>
              <a:rPr lang="uk-UA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«</a:t>
            </a:r>
            <a:r>
              <a:rPr lang="uk-UA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Морнінгколл</a:t>
            </a:r>
            <a:r>
              <a:rPr lang="uk-UA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», «Каліфорнія», «</a:t>
            </a:r>
            <a:r>
              <a:rPr lang="uk-UA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Юніон</a:t>
            </a:r>
            <a:r>
              <a:rPr lang="uk-UA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», «</a:t>
            </a:r>
            <a:r>
              <a:rPr lang="uk-UA" sz="2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Голден</a:t>
            </a:r>
            <a:r>
              <a:rPr lang="uk-UA" sz="2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Іра».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14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Журналістика</a:t>
            </a:r>
            <a:r>
              <a:rPr lang="ru-RU" dirty="0" smtClean="0"/>
              <a:t> в </a:t>
            </a:r>
            <a:r>
              <a:rPr lang="ru-RU" dirty="0" err="1" smtClean="0"/>
              <a:t>Теннессі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973534">
            <a:off x="2123728" y="2433801"/>
            <a:ext cx="504056" cy="64807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685529">
            <a:off x="6412324" y="2384615"/>
            <a:ext cx="576064" cy="58897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286489"/>
            <a:ext cx="3798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Бувальщина</a:t>
            </a:r>
            <a:r>
              <a:rPr lang="ru-RU" sz="2800" dirty="0" smtClean="0"/>
              <a:t> і </a:t>
            </a:r>
            <a:r>
              <a:rPr lang="ru-RU" sz="2800" dirty="0" err="1" smtClean="0"/>
              <a:t>небилиця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77109" y="3163237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Гротеск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7764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6395" y="1918952"/>
            <a:ext cx="41051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П</a:t>
            </a:r>
            <a:r>
              <a:rPr lang="ru-RU" sz="2800" b="1" dirty="0" smtClean="0">
                <a:solidFill>
                  <a:srgbClr val="7030A0"/>
                </a:solidFill>
              </a:rPr>
              <a:t>амфлет-новела 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з </a:t>
            </a:r>
            <a:r>
              <a:rPr lang="ru-RU" sz="2800" b="1" dirty="0" err="1">
                <a:solidFill>
                  <a:srgbClr val="7030A0"/>
                </a:solidFill>
              </a:rPr>
              <a:t>продуманим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сюжетом - «</a:t>
            </a:r>
            <a:r>
              <a:rPr lang="ru-RU" sz="2800" b="1" dirty="0">
                <a:solidFill>
                  <a:srgbClr val="7030A0"/>
                </a:solidFill>
              </a:rPr>
              <a:t>Друг </a:t>
            </a:r>
            <a:r>
              <a:rPr lang="ru-RU" sz="2800" b="1" dirty="0" err="1">
                <a:solidFill>
                  <a:srgbClr val="7030A0"/>
                </a:solidFill>
              </a:rPr>
              <a:t>Гольсміта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знову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чужині</a:t>
            </a:r>
            <a:r>
              <a:rPr lang="ru-RU" sz="2800" b="1" dirty="0">
                <a:solidFill>
                  <a:srgbClr val="7030A0"/>
                </a:solidFill>
              </a:rPr>
              <a:t>» ( "</a:t>
            </a:r>
            <a:r>
              <a:rPr lang="ru-RU" sz="2800" b="1" dirty="0" err="1">
                <a:solidFill>
                  <a:srgbClr val="7030A0"/>
                </a:solidFill>
              </a:rPr>
              <a:t>Goldsmith's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Friend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Abroad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Again</a:t>
            </a:r>
            <a:r>
              <a:rPr lang="ru-RU" sz="2800" b="1" dirty="0">
                <a:solidFill>
                  <a:srgbClr val="7030A0"/>
                </a:solidFill>
              </a:rPr>
              <a:t>").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27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785" y="4139787"/>
            <a:ext cx="319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Простаки за кордоном»             </a:t>
            </a:r>
            <a:r>
              <a:rPr lang="ru-RU" b="1" dirty="0" smtClean="0">
                <a:latin typeface="Trebuchet MS" panose="020B0603020202020204" pitchFamily="34" charset="0"/>
              </a:rPr>
              <a:t>                                                                                                                                   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                 1869р.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22" y="2957660"/>
            <a:ext cx="2770152" cy="365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6973" y="2132856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Скам'яніла</a:t>
            </a:r>
            <a:r>
              <a:rPr lang="ru-RU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людина</a:t>
            </a:r>
            <a:endParaRPr lang="ru-RU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ru-RU" b="1" dirty="0" smtClean="0">
                <a:latin typeface="Trebuchet MS" panose="020B0603020202020204" pitchFamily="34" charset="0"/>
              </a:rPr>
              <a:t>        </a:t>
            </a:r>
            <a:r>
              <a:rPr lang="ru-RU" dirty="0" smtClean="0">
                <a:latin typeface="Trebuchet MS" panose="020B0603020202020204" pitchFamily="34" charset="0"/>
              </a:rPr>
              <a:t>1870 р.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5236" y="4005063"/>
            <a:ext cx="3223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Журналістика</a:t>
            </a:r>
            <a:r>
              <a:rPr lang="ru-RU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Теннесі</a:t>
            </a:r>
            <a:r>
              <a:rPr lang="ru-RU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»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1869р.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381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045" y="1700808"/>
            <a:ext cx="41992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rebuchet MS" panose="020B0603020202020204" pitchFamily="34" charset="0"/>
              </a:rPr>
              <a:t>Журналістика</a:t>
            </a:r>
            <a:r>
              <a:rPr lang="ru-RU" sz="2000" dirty="0" smtClean="0">
                <a:latin typeface="Trebuchet MS" panose="020B0603020202020204" pitchFamily="34" charset="0"/>
              </a:rPr>
              <a:t> та </a:t>
            </a:r>
            <a:r>
              <a:rPr lang="ru-RU" sz="2000" dirty="0" err="1" smtClean="0">
                <a:latin typeface="Trebuchet MS" panose="020B0603020202020204" pitchFamily="34" charset="0"/>
              </a:rPr>
              <a:t>література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перебувають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latin typeface="Trebuchet MS" panose="020B0603020202020204" pitchFamily="34" charset="0"/>
              </a:rPr>
              <a:t>у </a:t>
            </a:r>
            <a:r>
              <a:rPr lang="ru-RU" sz="2000" b="1" dirty="0" err="1" smtClean="0">
                <a:latin typeface="Trebuchet MS" panose="020B0603020202020204" pitchFamily="34" charset="0"/>
              </a:rPr>
              <a:t>тісних</a:t>
            </a:r>
            <a:r>
              <a:rPr lang="ru-RU" sz="2000" b="1" dirty="0" smtClean="0">
                <a:latin typeface="Trebuchet MS" panose="020B0603020202020204" pitchFamily="34" charset="0"/>
              </a:rPr>
              <a:t> </a:t>
            </a:r>
            <a:r>
              <a:rPr lang="ru-RU" sz="2000" b="1" dirty="0" err="1" smtClean="0">
                <a:latin typeface="Trebuchet MS" panose="020B0603020202020204" pitchFamily="34" charset="0"/>
              </a:rPr>
              <a:t>взаємозв'язках</a:t>
            </a:r>
            <a:r>
              <a:rPr lang="ru-RU" sz="2000" dirty="0" smtClean="0">
                <a:latin typeface="Trebuchet MS" panose="020B0603020202020204" pitchFamily="34" charset="0"/>
              </a:rPr>
              <a:t>. У свою </a:t>
            </a:r>
            <a:r>
              <a:rPr lang="ru-RU" sz="2000" dirty="0" err="1" smtClean="0">
                <a:latin typeface="Trebuchet MS" panose="020B0603020202020204" pitchFamily="34" charset="0"/>
              </a:rPr>
              <a:t>чергу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відбувається</a:t>
            </a:r>
            <a:r>
              <a:rPr lang="ru-RU" sz="2000" dirty="0" smtClean="0">
                <a:latin typeface="Trebuchet MS" panose="020B0603020202020204" pitchFamily="34" charset="0"/>
              </a:rPr>
              <a:t>  </a:t>
            </a:r>
            <a:r>
              <a:rPr lang="ru-RU" sz="2000" dirty="0" err="1">
                <a:latin typeface="Trebuchet MS" panose="020B0603020202020204" pitchFamily="34" charset="0"/>
              </a:rPr>
              <a:t>м</a:t>
            </a:r>
            <a:r>
              <a:rPr lang="ru-RU" sz="2000" dirty="0" err="1" smtClean="0">
                <a:latin typeface="Trebuchet MS" panose="020B0603020202020204" pitchFamily="34" charset="0"/>
              </a:rPr>
              <a:t>едіалізація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літературних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засобів</a:t>
            </a:r>
            <a:r>
              <a:rPr lang="ru-RU" sz="2000" dirty="0" smtClean="0">
                <a:latin typeface="Trebuchet MS" panose="020B0603020202020204" pitchFamily="34" charset="0"/>
              </a:rPr>
              <a:t> і </a:t>
            </a:r>
            <a:r>
              <a:rPr lang="ru-RU" sz="2000" dirty="0" err="1" smtClean="0">
                <a:latin typeface="Trebuchet MS" panose="020B0603020202020204" pitchFamily="34" charset="0"/>
              </a:rPr>
              <a:t>прийомів</a:t>
            </a:r>
            <a:r>
              <a:rPr lang="ru-RU" sz="2000" dirty="0" smtClean="0">
                <a:latin typeface="Trebuchet MS" panose="020B0603020202020204" pitchFamily="34" charset="0"/>
              </a:rPr>
              <a:t>.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74" y="4149080"/>
            <a:ext cx="41297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...</a:t>
            </a:r>
            <a:r>
              <a:rPr lang="ru-RU" i="1" dirty="0" err="1" smtClean="0">
                <a:latin typeface="Trebuchet MS" panose="020B0603020202020204" pitchFamily="34" charset="0"/>
              </a:rPr>
              <a:t>журналістика</a:t>
            </a:r>
            <a:r>
              <a:rPr lang="ru-RU" i="1" dirty="0" smtClean="0">
                <a:latin typeface="Trebuchet MS" panose="020B0603020202020204" pitchFamily="34" charset="0"/>
              </a:rPr>
              <a:t> - </a:t>
            </a:r>
            <a:r>
              <a:rPr lang="ru-RU" i="1" dirty="0" err="1" smtClean="0">
                <a:latin typeface="Trebuchet MS" panose="020B0603020202020204" pitchFamily="34" charset="0"/>
              </a:rPr>
              <a:t>це</a:t>
            </a:r>
            <a:r>
              <a:rPr lang="ru-RU" i="1" dirty="0" smtClean="0"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latin typeface="Trebuchet MS" panose="020B0603020202020204" pitchFamily="34" charset="0"/>
              </a:rPr>
              <a:t>золотий</a:t>
            </a:r>
            <a:r>
              <a:rPr lang="ru-RU" i="1" dirty="0" smtClean="0">
                <a:latin typeface="Trebuchet MS" panose="020B0603020202020204" pitchFamily="34" charset="0"/>
              </a:rPr>
              <a:t> резерв </a:t>
            </a:r>
            <a:r>
              <a:rPr lang="ru-RU" i="1" dirty="0" err="1" smtClean="0">
                <a:latin typeface="Trebuchet MS" panose="020B0603020202020204" pitchFamily="34" charset="0"/>
              </a:rPr>
              <a:t>літератури</a:t>
            </a:r>
            <a:r>
              <a:rPr lang="ru-RU" i="1" dirty="0" smtClean="0">
                <a:latin typeface="Trebuchet MS" panose="020B0603020202020204" pitchFamily="34" charset="0"/>
              </a:rPr>
              <a:t>, за </a:t>
            </a:r>
            <a:r>
              <a:rPr lang="ru-RU" i="1" dirty="0" err="1" smtClean="0">
                <a:latin typeface="Trebuchet MS" panose="020B0603020202020204" pitchFamily="34" charset="0"/>
              </a:rPr>
              <a:t>допомогою</a:t>
            </a:r>
            <a:r>
              <a:rPr lang="ru-RU" i="1" dirty="0" smtClean="0"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latin typeface="Trebuchet MS" panose="020B0603020202020204" pitchFamily="34" charset="0"/>
              </a:rPr>
              <a:t>якого</a:t>
            </a:r>
            <a:r>
              <a:rPr lang="ru-RU" i="1" dirty="0" smtClean="0"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latin typeface="Trebuchet MS" panose="020B0603020202020204" pitchFamily="34" charset="0"/>
              </a:rPr>
              <a:t>можна</a:t>
            </a:r>
            <a:r>
              <a:rPr lang="ru-RU" i="1" dirty="0" smtClean="0"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latin typeface="Trebuchet MS" panose="020B0603020202020204" pitchFamily="34" charset="0"/>
              </a:rPr>
              <a:t>рухати</a:t>
            </a:r>
            <a:r>
              <a:rPr lang="ru-RU" i="1" dirty="0" smtClean="0"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latin typeface="Trebuchet MS" panose="020B0603020202020204" pitchFamily="34" charset="0"/>
              </a:rPr>
              <a:t>розвиток</a:t>
            </a:r>
            <a:r>
              <a:rPr lang="ru-RU" i="1" dirty="0" smtClean="0"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latin typeface="Trebuchet MS" panose="020B0603020202020204" pitchFamily="34" charset="0"/>
              </a:rPr>
              <a:t>літератури</a:t>
            </a:r>
            <a:r>
              <a:rPr lang="ru-RU" i="1" dirty="0" smtClean="0">
                <a:latin typeface="Trebuchet MS" panose="020B0603020202020204" pitchFamily="34" charset="0"/>
              </a:rPr>
              <a:t> вперед..</a:t>
            </a:r>
          </a:p>
          <a:p>
            <a:pPr algn="just"/>
            <a:r>
              <a:rPr lang="ru-RU" b="1" i="1" dirty="0" smtClean="0">
                <a:latin typeface="Trebuchet MS" panose="020B0603020202020204" pitchFamily="34" charset="0"/>
              </a:rPr>
              <a:t>©</a:t>
            </a:r>
            <a:r>
              <a:rPr lang="ru-RU" b="1" i="1" dirty="0" err="1" smtClean="0">
                <a:latin typeface="Trebuchet MS" panose="020B0603020202020204" pitchFamily="34" charset="0"/>
              </a:rPr>
              <a:t>Норман</a:t>
            </a:r>
            <a:r>
              <a:rPr lang="ru-RU" b="1" i="1" dirty="0" smtClean="0">
                <a:latin typeface="Trebuchet MS" panose="020B0603020202020204" pitchFamily="34" charset="0"/>
              </a:rPr>
              <a:t> Мейер  (1968р.)</a:t>
            </a:r>
            <a:endParaRPr lang="ru-RU" b="1" i="1" dirty="0"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11007"/>
            <a:ext cx="4427984" cy="46166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Журналістика</a:t>
            </a:r>
            <a:r>
              <a:rPr lang="ru-RU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і </a:t>
            </a:r>
            <a:r>
              <a:rPr lang="ru-RU" sz="24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література</a:t>
            </a:r>
            <a:endParaRPr lang="ru-RU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25" y="1675112"/>
            <a:ext cx="341616" cy="376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1667150"/>
            <a:ext cx="314348" cy="3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13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3401"/>
            <a:ext cx="4860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rebuchet MS" panose="020B0603020202020204" pitchFamily="34" charset="0"/>
              </a:rPr>
              <a:t>Розповідь</a:t>
            </a:r>
            <a:r>
              <a:rPr lang="ru-RU" sz="2000" dirty="0" smtClean="0">
                <a:latin typeface="Trebuchet MS" panose="020B0603020202020204" pitchFamily="34" charset="0"/>
              </a:rPr>
              <a:t> «</a:t>
            </a:r>
            <a:r>
              <a:rPr lang="ru-RU" sz="2000" b="1" dirty="0" err="1" smtClean="0">
                <a:latin typeface="Trebuchet MS" panose="020B0603020202020204" pitchFamily="34" charset="0"/>
              </a:rPr>
              <a:t>Друкованих</a:t>
            </a:r>
            <a:r>
              <a:rPr lang="ru-RU" sz="2000" b="1" dirty="0" smtClean="0">
                <a:latin typeface="Trebuchet MS" panose="020B0603020202020204" pitchFamily="34" charset="0"/>
              </a:rPr>
              <a:t> справ </a:t>
            </a:r>
            <a:r>
              <a:rPr lang="ru-RU" sz="2000" b="1" dirty="0" err="1" smtClean="0">
                <a:latin typeface="Trebuchet MS" panose="020B0603020202020204" pitchFamily="34" charset="0"/>
              </a:rPr>
              <a:t>майстер</a:t>
            </a:r>
            <a:r>
              <a:rPr lang="ru-RU" sz="2000" b="1" dirty="0" smtClean="0">
                <a:latin typeface="Trebuchet MS" panose="020B0603020202020204" pitchFamily="34" charset="0"/>
              </a:rPr>
              <a:t>» </a:t>
            </a:r>
            <a:r>
              <a:rPr lang="ru-RU" sz="2000" dirty="0" err="1" smtClean="0">
                <a:latin typeface="Trebuchet MS" panose="020B0603020202020204" pitchFamily="34" charset="0"/>
              </a:rPr>
              <a:t>підводить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підсумок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щодо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зв</a:t>
            </a:r>
            <a:r>
              <a:rPr lang="en-US" sz="2000" dirty="0" smtClean="0">
                <a:latin typeface="Trebuchet MS" panose="020B0603020202020204" pitchFamily="34" charset="0"/>
              </a:rPr>
              <a:t>’</a:t>
            </a:r>
            <a:r>
              <a:rPr lang="uk-UA" sz="2000" dirty="0" err="1" smtClean="0">
                <a:latin typeface="Trebuchet MS" panose="020B0603020202020204" pitchFamily="34" charset="0"/>
              </a:rPr>
              <a:t>язку</a:t>
            </a:r>
            <a:r>
              <a:rPr lang="uk-UA" sz="2000" dirty="0" smtClean="0">
                <a:latin typeface="Trebuchet MS" panose="020B0603020202020204" pitchFamily="34" charset="0"/>
              </a:rPr>
              <a:t> літератури і журналістики.</a:t>
            </a:r>
          </a:p>
          <a:p>
            <a:pPr algn="just"/>
            <a:endParaRPr lang="ru-RU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ru-RU" sz="2000" dirty="0" smtClean="0">
                <a:latin typeface="Trebuchet MS" panose="020B0603020202020204" pitchFamily="34" charset="0"/>
              </a:rPr>
              <a:t>В </a:t>
            </a:r>
            <a:r>
              <a:rPr lang="ru-RU" sz="2000" dirty="0" err="1" smtClean="0">
                <a:latin typeface="Trebuchet MS" panose="020B0603020202020204" pitchFamily="34" charset="0"/>
              </a:rPr>
              <a:t>оповіданні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latin typeface="Trebuchet MS" panose="020B0603020202020204" pitchFamily="34" charset="0"/>
              </a:rPr>
              <a:t>«</a:t>
            </a:r>
            <a:r>
              <a:rPr lang="ru-RU" sz="2000" b="1" dirty="0" err="1" smtClean="0">
                <a:latin typeface="Trebuchet MS" panose="020B0603020202020204" pitchFamily="34" charset="0"/>
              </a:rPr>
              <a:t>Скарга</a:t>
            </a:r>
            <a:r>
              <a:rPr lang="ru-RU" sz="2000" b="1" dirty="0" smtClean="0">
                <a:latin typeface="Trebuchet MS" panose="020B0603020202020204" pitchFamily="34" charset="0"/>
              </a:rPr>
              <a:t> на </a:t>
            </a:r>
            <a:r>
              <a:rPr lang="ru-RU" sz="2000" b="1" dirty="0" err="1" smtClean="0">
                <a:latin typeface="Trebuchet MS" panose="020B0603020202020204" pitchFamily="34" charset="0"/>
              </a:rPr>
              <a:t>кореспондентів</a:t>
            </a:r>
            <a:r>
              <a:rPr lang="ru-RU" sz="2000" b="1" dirty="0" smtClean="0">
                <a:latin typeface="Trebuchet MS" panose="020B0603020202020204" pitchFamily="34" charset="0"/>
              </a:rPr>
              <a:t>, написана в Сан-Франциско»</a:t>
            </a:r>
            <a:r>
              <a:rPr lang="ru-RU" sz="2000" dirty="0" smtClean="0">
                <a:latin typeface="Trebuchet MS" panose="020B0603020202020204" pitchFamily="34" charset="0"/>
              </a:rPr>
              <a:t> Марк Твен </a:t>
            </a:r>
            <a:r>
              <a:rPr lang="ru-RU" sz="2000" dirty="0" err="1" smtClean="0">
                <a:latin typeface="Trebuchet MS" panose="020B0603020202020204" pitchFamily="34" charset="0"/>
              </a:rPr>
              <a:t>зазначає</a:t>
            </a:r>
            <a:r>
              <a:rPr lang="ru-RU" sz="2000" dirty="0" smtClean="0"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latin typeface="Trebuchet MS" panose="020B0603020202020204" pitchFamily="34" charset="0"/>
              </a:rPr>
              <a:t>що</a:t>
            </a:r>
            <a:r>
              <a:rPr lang="ru-RU" sz="2000" dirty="0" smtClean="0">
                <a:latin typeface="Trebuchet MS" panose="020B0603020202020204" pitchFamily="34" charset="0"/>
              </a:rPr>
              <a:t> люди </a:t>
            </a:r>
            <a:r>
              <a:rPr lang="ru-RU" sz="2000" dirty="0" err="1" smtClean="0">
                <a:latin typeface="Trebuchet MS" panose="020B0603020202020204" pitchFamily="34" charset="0"/>
              </a:rPr>
              <a:t>надсилають</a:t>
            </a:r>
            <a:r>
              <a:rPr lang="ru-RU" sz="2000" dirty="0" smtClean="0">
                <a:latin typeface="Trebuchet MS" panose="020B0603020202020204" pitchFamily="34" charset="0"/>
              </a:rPr>
              <a:t> герою </a:t>
            </a:r>
            <a:r>
              <a:rPr lang="ru-RU" sz="2000" dirty="0" err="1" smtClean="0">
                <a:latin typeface="Trebuchet MS" panose="020B0603020202020204" pitchFamily="34" charset="0"/>
              </a:rPr>
              <a:t>листи</a:t>
            </a:r>
            <a:r>
              <a:rPr lang="ru-RU" sz="2000" dirty="0" smtClean="0">
                <a:latin typeface="Trebuchet MS" panose="020B0603020202020204" pitchFamily="34" charset="0"/>
              </a:rPr>
              <a:t> і </a:t>
            </a:r>
            <a:r>
              <a:rPr lang="ru-RU" sz="2000" dirty="0" err="1" smtClean="0">
                <a:latin typeface="Trebuchet MS" panose="020B0603020202020204" pitchFamily="34" charset="0"/>
              </a:rPr>
              <a:t>кореспонденції</a:t>
            </a:r>
            <a:r>
              <a:rPr lang="ru-RU" sz="2000" dirty="0" smtClean="0">
                <a:latin typeface="Trebuchet MS" panose="020B0603020202020204" pitchFamily="34" charset="0"/>
              </a:rPr>
              <a:t>, але </a:t>
            </a:r>
            <a:r>
              <a:rPr lang="ru-RU" sz="2000" dirty="0" err="1" smtClean="0">
                <a:latin typeface="Trebuchet MS" panose="020B0603020202020204" pitchFamily="34" charset="0"/>
              </a:rPr>
              <a:t>зовсім</a:t>
            </a:r>
            <a:r>
              <a:rPr lang="ru-RU" sz="2000" dirty="0" smtClean="0">
                <a:latin typeface="Trebuchet MS" panose="020B0603020202020204" pitchFamily="34" charset="0"/>
              </a:rPr>
              <a:t> не </a:t>
            </a:r>
            <a:r>
              <a:rPr lang="ru-RU" sz="2000" dirty="0" err="1" smtClean="0">
                <a:latin typeface="Trebuchet MS" panose="020B0603020202020204" pitchFamily="34" charset="0"/>
              </a:rPr>
              <a:t>вміють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їх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писати</a:t>
            </a:r>
            <a:r>
              <a:rPr lang="ru-RU" sz="20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uk-UA" sz="2000" dirty="0">
              <a:latin typeface="Trebuchet MS" panose="020B0603020202020204" pitchFamily="34" charset="0"/>
            </a:endParaRPr>
          </a:p>
          <a:p>
            <a:pPr algn="just"/>
            <a:r>
              <a:rPr lang="ru-RU" sz="2000" dirty="0" err="1" smtClean="0">
                <a:latin typeface="Trebuchet MS" panose="020B0603020202020204" pitchFamily="34" charset="0"/>
              </a:rPr>
              <a:t>Своєю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сатиричної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кульмінації</a:t>
            </a:r>
            <a:r>
              <a:rPr lang="ru-RU" sz="2000" dirty="0" smtClean="0">
                <a:latin typeface="Trebuchet MS" panose="020B0603020202020204" pitchFamily="34" charset="0"/>
              </a:rPr>
              <a:t>, </a:t>
            </a:r>
            <a:r>
              <a:rPr lang="ru-RU" sz="2000" dirty="0" err="1" smtClean="0">
                <a:latin typeface="Trebuchet MS" panose="020B0603020202020204" pitchFamily="34" charset="0"/>
              </a:rPr>
              <a:t>безумовно</a:t>
            </a:r>
            <a:r>
              <a:rPr lang="ru-RU" sz="2000" dirty="0" smtClean="0">
                <a:latin typeface="Trebuchet MS" panose="020B0603020202020204" pitchFamily="34" charset="0"/>
              </a:rPr>
              <a:t>, Марк Твен </a:t>
            </a:r>
            <a:r>
              <a:rPr lang="ru-RU" sz="2000" dirty="0" err="1" smtClean="0">
                <a:latin typeface="Trebuchet MS" panose="020B0603020202020204" pitchFamily="34" charset="0"/>
              </a:rPr>
              <a:t>досягає</a:t>
            </a:r>
            <a:r>
              <a:rPr lang="ru-RU" sz="2000" dirty="0" smtClean="0">
                <a:latin typeface="Trebuchet MS" panose="020B0603020202020204" pitchFamily="34" charset="0"/>
              </a:rPr>
              <a:t> в </a:t>
            </a:r>
            <a:r>
              <a:rPr lang="ru-RU" sz="2000" dirty="0" err="1" smtClean="0">
                <a:latin typeface="Trebuchet MS" panose="020B0603020202020204" pitchFamily="34" charset="0"/>
              </a:rPr>
              <a:t>оповіданні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latin typeface="Trebuchet MS" panose="020B0603020202020204" pitchFamily="34" charset="0"/>
              </a:rPr>
              <a:t>«Як мене обирали в </a:t>
            </a:r>
            <a:r>
              <a:rPr lang="ru-RU" sz="2000" b="1" dirty="0" err="1" smtClean="0">
                <a:latin typeface="Trebuchet MS" panose="020B0603020202020204" pitchFamily="34" charset="0"/>
              </a:rPr>
              <a:t>губернатори</a:t>
            </a:r>
            <a:r>
              <a:rPr lang="ru-RU" sz="2000" b="1" dirty="0" smtClean="0">
                <a:latin typeface="Trebuchet MS" panose="020B0603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19998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389761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Твена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дуже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сильно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хвилювало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питання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стану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сучасної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йому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преси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. </a:t>
            </a:r>
          </a:p>
          <a:p>
            <a:pPr algn="just"/>
            <a:r>
              <a:rPr lang="ru-RU" dirty="0" err="1" smtClean="0">
                <a:latin typeface="Trebuchet MS" panose="020B0603020202020204" pitchFamily="34" charset="0"/>
              </a:rPr>
              <a:t>Найбільш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непристойним</a:t>
            </a:r>
            <a:r>
              <a:rPr lang="ru-RU" dirty="0" smtClean="0">
                <a:latin typeface="Trebuchet MS" panose="020B0603020202020204" pitchFamily="34" charset="0"/>
              </a:rPr>
              <a:t> в </a:t>
            </a:r>
            <a:r>
              <a:rPr lang="ru-RU" dirty="0" err="1" smtClean="0">
                <a:latin typeface="Trebuchet MS" panose="020B0603020202020204" pitchFamily="34" charset="0"/>
              </a:rPr>
              <a:t>журналістиці</a:t>
            </a:r>
            <a:r>
              <a:rPr lang="ru-RU" dirty="0" smtClean="0">
                <a:latin typeface="Trebuchet MS" panose="020B0603020202020204" pitchFamily="34" charset="0"/>
              </a:rPr>
              <a:t>, на думку М. Твена, є: </a:t>
            </a:r>
            <a:r>
              <a:rPr lang="ru-RU" b="1" dirty="0" err="1" smtClean="0">
                <a:latin typeface="Trebuchet MS" panose="020B0603020202020204" pitchFamily="34" charset="0"/>
              </a:rPr>
              <a:t>прагнення</a:t>
            </a:r>
            <a:r>
              <a:rPr lang="ru-RU" b="1" dirty="0" smtClean="0">
                <a:latin typeface="Trebuchet MS" panose="020B0603020202020204" pitchFamily="34" charset="0"/>
              </a:rPr>
              <a:t> до </a:t>
            </a:r>
            <a:r>
              <a:rPr lang="ru-RU" b="1" dirty="0" err="1" smtClean="0">
                <a:latin typeface="Trebuchet MS" panose="020B0603020202020204" pitchFamily="34" charset="0"/>
              </a:rPr>
              <a:t>отримання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вигоди</a:t>
            </a:r>
            <a:r>
              <a:rPr lang="ru-RU" b="1" dirty="0" smtClean="0">
                <a:latin typeface="Trebuchet MS" panose="020B0603020202020204" pitchFamily="34" charset="0"/>
              </a:rPr>
              <a:t>, а не до </a:t>
            </a:r>
            <a:r>
              <a:rPr lang="ru-RU" b="1" dirty="0" err="1" smtClean="0">
                <a:latin typeface="Trebuchet MS" panose="020B0603020202020204" pitchFamily="34" charset="0"/>
              </a:rPr>
              <a:t>поліпшення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якості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видання</a:t>
            </a:r>
            <a:r>
              <a:rPr lang="ru-RU" b="1" dirty="0" smtClean="0">
                <a:latin typeface="Trebuchet MS" panose="020B0603020202020204" pitchFamily="34" charset="0"/>
              </a:rPr>
              <a:t>; </a:t>
            </a:r>
            <a:r>
              <a:rPr lang="ru-RU" b="1" dirty="0" err="1" smtClean="0">
                <a:latin typeface="Trebuchet MS" panose="020B0603020202020204" pitchFamily="34" charset="0"/>
              </a:rPr>
              <a:t>відсутність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професіоналізму</a:t>
            </a:r>
            <a:r>
              <a:rPr lang="ru-RU" b="1" dirty="0" smtClean="0">
                <a:latin typeface="Trebuchet MS" panose="020B0603020202020204" pitchFamily="34" charset="0"/>
              </a:rPr>
              <a:t> в </a:t>
            </a:r>
            <a:r>
              <a:rPr lang="ru-RU" b="1" dirty="0" err="1" smtClean="0">
                <a:latin typeface="Trebuchet MS" panose="020B0603020202020204" pitchFamily="34" charset="0"/>
              </a:rPr>
              <a:t>роботі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репортерів</a:t>
            </a:r>
            <a:r>
              <a:rPr lang="ru-RU" b="1" dirty="0" smtClean="0">
                <a:latin typeface="Trebuchet MS" panose="020B0603020202020204" pitchFamily="34" charset="0"/>
              </a:rPr>
              <a:t> і </a:t>
            </a:r>
            <a:r>
              <a:rPr lang="ru-RU" b="1" dirty="0" err="1" smtClean="0">
                <a:latin typeface="Trebuchet MS" panose="020B0603020202020204" pitchFamily="34" charset="0"/>
              </a:rPr>
              <a:t>їх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безграмотність</a:t>
            </a:r>
            <a:r>
              <a:rPr lang="ru-RU" b="1" dirty="0" smtClean="0">
                <a:latin typeface="Trebuchet MS" panose="020B0603020202020204" pitchFamily="34" charset="0"/>
              </a:rPr>
              <a:t>; </a:t>
            </a:r>
            <a:r>
              <a:rPr lang="ru-RU" b="1" dirty="0" err="1" smtClean="0">
                <a:latin typeface="Trebuchet MS" panose="020B0603020202020204" pitchFamily="34" charset="0"/>
              </a:rPr>
              <a:t>помилковий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виклад</a:t>
            </a:r>
            <a:r>
              <a:rPr lang="ru-RU" b="1" dirty="0" smtClean="0"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latin typeface="Trebuchet MS" panose="020B0603020202020204" pitchFamily="34" charset="0"/>
              </a:rPr>
              <a:t>фактів</a:t>
            </a:r>
            <a:r>
              <a:rPr lang="ru-RU" b="1" dirty="0" smtClean="0">
                <a:latin typeface="Trebuchet MS" panose="020B0603020202020204" pitchFamily="34" charset="0"/>
              </a:rPr>
              <a:t>; </a:t>
            </a:r>
            <a:r>
              <a:rPr lang="ru-RU" b="1" dirty="0" err="1" smtClean="0">
                <a:latin typeface="Trebuchet MS" panose="020B0603020202020204" pitchFamily="34" charset="0"/>
              </a:rPr>
              <a:t>образливий</a:t>
            </a:r>
            <a:r>
              <a:rPr lang="ru-RU" b="1" dirty="0" smtClean="0">
                <a:latin typeface="Trebuchet MS" panose="020B0603020202020204" pitchFamily="34" charset="0"/>
              </a:rPr>
              <a:t> тон </a:t>
            </a:r>
            <a:r>
              <a:rPr lang="ru-RU" b="1" dirty="0" err="1" smtClean="0">
                <a:latin typeface="Trebuchet MS" panose="020B0603020202020204" pitchFamily="34" charset="0"/>
              </a:rPr>
              <a:t>преси</a:t>
            </a:r>
            <a:r>
              <a:rPr lang="ru-RU" b="1" dirty="0" smtClean="0">
                <a:latin typeface="Trebuchet MS" panose="020B0603020202020204" pitchFamily="34" charset="0"/>
              </a:rPr>
              <a:t>.</a:t>
            </a:r>
            <a:endParaRPr lang="ru-RU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53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" y="116632"/>
            <a:ext cx="90341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7894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9" y="737762"/>
            <a:ext cx="2950468" cy="5802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66693" y="118034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err="1" smtClean="0">
                <a:solidFill>
                  <a:srgbClr val="00B0F0"/>
                </a:solidFill>
              </a:rPr>
              <a:t>Заслуговують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>
                <a:solidFill>
                  <a:srgbClr val="00B0F0"/>
                </a:solidFill>
              </a:rPr>
              <a:t>на </a:t>
            </a:r>
            <a:r>
              <a:rPr lang="ru-RU" sz="2800" dirty="0" err="1">
                <a:solidFill>
                  <a:srgbClr val="00B0F0"/>
                </a:solidFill>
              </a:rPr>
              <a:t>увагу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- </a:t>
            </a:r>
            <a:r>
              <a:rPr lang="ru-RU" sz="2800" dirty="0" err="1" smtClean="0">
                <a:solidFill>
                  <a:srgbClr val="00B0F0"/>
                </a:solidFill>
              </a:rPr>
              <a:t>нарис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>
                <a:solidFill>
                  <a:srgbClr val="00B0F0"/>
                </a:solidFill>
              </a:rPr>
              <a:t>«</a:t>
            </a:r>
            <a:r>
              <a:rPr lang="ru-RU" sz="2800" dirty="0" err="1">
                <a:solidFill>
                  <a:srgbClr val="00B0F0"/>
                </a:solidFill>
              </a:rPr>
              <a:t>Американська</a:t>
            </a:r>
            <a:r>
              <a:rPr lang="ru-RU" sz="2800" dirty="0">
                <a:solidFill>
                  <a:srgbClr val="00B0F0"/>
                </a:solidFill>
              </a:rPr>
              <a:t> богема в </a:t>
            </a:r>
            <a:r>
              <a:rPr lang="ru-RU" sz="2800" dirty="0" err="1">
                <a:solidFill>
                  <a:srgbClr val="00B0F0"/>
                </a:solidFill>
              </a:rPr>
              <a:t>Парижі</a:t>
            </a:r>
            <a:r>
              <a:rPr lang="ru-RU" sz="2800" dirty="0">
                <a:solidFill>
                  <a:srgbClr val="00B0F0"/>
                </a:solidFill>
              </a:rPr>
              <a:t>» і коротка </a:t>
            </a:r>
            <a:r>
              <a:rPr lang="ru-RU" sz="2800" dirty="0" err="1">
                <a:solidFill>
                  <a:srgbClr val="00B0F0"/>
                </a:solidFill>
              </a:rPr>
              <a:t>рецензія</a:t>
            </a:r>
            <a:r>
              <a:rPr lang="ru-RU" sz="2800" dirty="0">
                <a:solidFill>
                  <a:srgbClr val="00B0F0"/>
                </a:solidFill>
              </a:rPr>
              <a:t> на роман </a:t>
            </a:r>
            <a:r>
              <a:rPr lang="ru-RU" sz="2800" dirty="0" err="1">
                <a:solidFill>
                  <a:srgbClr val="00B0F0"/>
                </a:solidFill>
              </a:rPr>
              <a:t>африканського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письменника</a:t>
            </a:r>
            <a:r>
              <a:rPr lang="ru-RU" sz="2800" dirty="0">
                <a:solidFill>
                  <a:srgbClr val="00B0F0"/>
                </a:solidFill>
              </a:rPr>
              <a:t> Рене Марана «</a:t>
            </a:r>
            <a:r>
              <a:rPr lang="ru-RU" sz="2800" dirty="0" err="1">
                <a:solidFill>
                  <a:srgbClr val="00B0F0"/>
                </a:solidFill>
              </a:rPr>
              <a:t>Батуала</a:t>
            </a:r>
            <a:r>
              <a:rPr lang="ru-RU" sz="2800" dirty="0">
                <a:solidFill>
                  <a:srgbClr val="00B0F0"/>
                </a:solidFill>
              </a:rPr>
              <a:t>», який </a:t>
            </a:r>
            <a:r>
              <a:rPr lang="ru-RU" sz="2800" dirty="0" err="1">
                <a:solidFill>
                  <a:srgbClr val="00B0F0"/>
                </a:solidFill>
              </a:rPr>
              <a:t>отримав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Гонкурівську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премію</a:t>
            </a:r>
            <a:r>
              <a:rPr lang="ru-RU" sz="28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350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3"/>
            <a:ext cx="8032948" cy="468284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err="1" smtClean="0">
                <a:solidFill>
                  <a:srgbClr val="FFC000"/>
                </a:solidFill>
              </a:rPr>
              <a:t>Ернест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Хемінгуей</a:t>
            </a:r>
            <a:r>
              <a:rPr lang="ru-RU" b="1" dirty="0">
                <a:solidFill>
                  <a:srgbClr val="FFC000"/>
                </a:solidFill>
              </a:rPr>
              <a:t> створив </a:t>
            </a:r>
            <a:r>
              <a:rPr lang="ru-RU" b="1" dirty="0" err="1">
                <a:solidFill>
                  <a:srgbClr val="FFC000"/>
                </a:solidFill>
              </a:rPr>
              <a:t>оригінальний</a:t>
            </a:r>
            <a:r>
              <a:rPr lang="ru-RU" b="1" dirty="0">
                <a:solidFill>
                  <a:srgbClr val="FFC000"/>
                </a:solidFill>
              </a:rPr>
              <a:t>, </a:t>
            </a:r>
            <a:r>
              <a:rPr lang="ru-RU" b="1" dirty="0" err="1">
                <a:solidFill>
                  <a:srgbClr val="FFC000"/>
                </a:solidFill>
              </a:rPr>
              <a:t>новаторський</a:t>
            </a:r>
            <a:r>
              <a:rPr lang="ru-RU" b="1" dirty="0">
                <a:solidFill>
                  <a:srgbClr val="FFC000"/>
                </a:solidFill>
              </a:rPr>
              <a:t> стиль. </a:t>
            </a:r>
            <a:r>
              <a:rPr lang="ru-RU" b="1" dirty="0" err="1">
                <a:solidFill>
                  <a:srgbClr val="FFC000"/>
                </a:solidFill>
              </a:rPr>
              <a:t>Він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розробив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цілу</a:t>
            </a:r>
            <a:r>
              <a:rPr lang="ru-RU" b="1" dirty="0">
                <a:solidFill>
                  <a:srgbClr val="FFC000"/>
                </a:solidFill>
              </a:rPr>
              <a:t> систему </a:t>
            </a:r>
            <a:r>
              <a:rPr lang="ru-RU" b="1" dirty="0" err="1">
                <a:solidFill>
                  <a:srgbClr val="FFC000"/>
                </a:solidFill>
              </a:rPr>
              <a:t>специфічних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прийомів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художнього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відображення</a:t>
            </a:r>
            <a:r>
              <a:rPr lang="ru-RU" b="1" dirty="0">
                <a:solidFill>
                  <a:srgbClr val="FFC000"/>
                </a:solidFill>
              </a:rPr>
              <a:t>: монтаж, </a:t>
            </a:r>
            <a:r>
              <a:rPr lang="ru-RU" b="1" dirty="0" err="1">
                <a:solidFill>
                  <a:srgbClr val="FFC000"/>
                </a:solidFill>
              </a:rPr>
              <a:t>обігравання</a:t>
            </a:r>
            <a:r>
              <a:rPr lang="ru-RU" b="1" dirty="0">
                <a:solidFill>
                  <a:srgbClr val="FFC000"/>
                </a:solidFill>
              </a:rPr>
              <a:t> пауз, </a:t>
            </a:r>
            <a:r>
              <a:rPr lang="ru-RU" b="1" dirty="0" smtClean="0">
                <a:solidFill>
                  <a:srgbClr val="FFC000"/>
                </a:solidFill>
              </a:rPr>
              <a:t>перебивка </a:t>
            </a:r>
            <a:r>
              <a:rPr lang="ru-RU" b="1" dirty="0" err="1">
                <a:solidFill>
                  <a:srgbClr val="FFC000"/>
                </a:solidFill>
              </a:rPr>
              <a:t>діалогу</a:t>
            </a:r>
            <a:r>
              <a:rPr lang="ru-RU" b="1" dirty="0">
                <a:solidFill>
                  <a:srgbClr val="FFC000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1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2014543"/>
            <a:ext cx="4908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 err="1">
                <a:solidFill>
                  <a:srgbClr val="002060"/>
                </a:solidFill>
              </a:rPr>
              <a:t>письменника-початківця</a:t>
            </a:r>
            <a:r>
              <a:rPr lang="ru-RU" sz="2400" b="1" dirty="0">
                <a:solidFill>
                  <a:srgbClr val="002060"/>
                </a:solidFill>
              </a:rPr>
              <a:t> все </a:t>
            </a:r>
            <a:r>
              <a:rPr lang="ru-RU" sz="2400" b="1" dirty="0" err="1">
                <a:solidFill>
                  <a:srgbClr val="002060"/>
                </a:solidFill>
              </a:rPr>
              <a:t>задоволення</a:t>
            </a:r>
            <a:r>
              <a:rPr lang="ru-RU" sz="2400" b="1" dirty="0">
                <a:solidFill>
                  <a:srgbClr val="002060"/>
                </a:solidFill>
              </a:rPr>
              <a:t> доводиться на його долю, а </a:t>
            </a:r>
            <a:r>
              <a:rPr lang="ru-RU" sz="2400" b="1" dirty="0" err="1">
                <a:solidFill>
                  <a:srgbClr val="002060"/>
                </a:solidFill>
              </a:rPr>
              <a:t>читач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отримує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нічого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400" b="1" dirty="0" err="1">
                <a:solidFill>
                  <a:srgbClr val="002060"/>
                </a:solidFill>
              </a:rPr>
              <a:t>Поки</a:t>
            </a:r>
            <a:r>
              <a:rPr lang="ru-RU" sz="2400" b="1" dirty="0">
                <a:solidFill>
                  <a:srgbClr val="002060"/>
                </a:solidFill>
              </a:rPr>
              <a:t> диктатор </a:t>
            </a:r>
            <a:r>
              <a:rPr lang="ru-RU" sz="2400" b="1" dirty="0" err="1">
                <a:solidFill>
                  <a:srgbClr val="002060"/>
                </a:solidFill>
              </a:rPr>
              <a:t>контролює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пресу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завжди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знайдуться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чергові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великі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звершення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якими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слід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жити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400" b="1" dirty="0" err="1">
                <a:solidFill>
                  <a:srgbClr val="002060"/>
                </a:solidFill>
              </a:rPr>
              <a:t>Писати</a:t>
            </a:r>
            <a:r>
              <a:rPr lang="ru-RU" sz="2400" b="1" dirty="0">
                <a:solidFill>
                  <a:srgbClr val="002060"/>
                </a:solidFill>
              </a:rPr>
              <a:t> добре - значить </a:t>
            </a:r>
            <a:r>
              <a:rPr lang="ru-RU" sz="2400" b="1" dirty="0" err="1">
                <a:solidFill>
                  <a:srgbClr val="002060"/>
                </a:solidFill>
              </a:rPr>
              <a:t>писати</a:t>
            </a:r>
            <a:r>
              <a:rPr lang="ru-RU" sz="2400" b="1" dirty="0">
                <a:solidFill>
                  <a:srgbClr val="002060"/>
                </a:solidFill>
              </a:rPr>
              <a:t> правдиво.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52321" y="1491323"/>
            <a:ext cx="4048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ЦИТАТИ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23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4"/>
            <a:ext cx="5004048" cy="6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7068" y="1862171"/>
            <a:ext cx="37934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Капоте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Трумен</a:t>
            </a:r>
            <a:endParaRPr lang="ru-RU" sz="28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(1924- 1984 )─</a:t>
            </a:r>
          </a:p>
          <a:p>
            <a:pPr algn="ctr"/>
            <a:endParaRPr lang="uk-UA" sz="2800" b="1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Американський новеліст,романіст, драматург публіцист</a:t>
            </a:r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74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3" y="476672"/>
            <a:ext cx="502573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rebuchet MS" panose="020B0603020202020204" pitchFamily="34" charset="0"/>
              </a:rPr>
              <a:t>"</a:t>
            </a:r>
            <a:r>
              <a:rPr lang="ru-RU" sz="2400" b="1" dirty="0" err="1" smtClean="0">
                <a:latin typeface="Trebuchet MS" panose="020B0603020202020204" pitchFamily="34" charset="0"/>
              </a:rPr>
              <a:t>Сніданок</a:t>
            </a:r>
            <a:r>
              <a:rPr lang="ru-RU" sz="2400" b="1" dirty="0" smtClean="0">
                <a:latin typeface="Trebuchet MS" panose="020B0603020202020204" pitchFamily="34" charset="0"/>
              </a:rPr>
              <a:t> у </a:t>
            </a:r>
            <a:r>
              <a:rPr lang="ru-RU" sz="2400" b="1" dirty="0" err="1" smtClean="0">
                <a:latin typeface="Trebuchet MS" panose="020B0603020202020204" pitchFamily="34" charset="0"/>
              </a:rPr>
              <a:t>Тіффані</a:t>
            </a:r>
            <a:r>
              <a:rPr lang="ru-RU" sz="2400" b="1" dirty="0" smtClean="0">
                <a:latin typeface="Trebuchet MS" panose="020B0603020202020204" pitchFamily="34" charset="0"/>
              </a:rPr>
              <a:t>"  1958 року</a:t>
            </a:r>
            <a:endParaRPr lang="ru-RU" sz="2400" b="1" dirty="0"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74" y="1484784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Дія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відбувається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у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Мангеттені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(Нью-Йорк), з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осені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1943 до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осені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1944.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Молодий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письменник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(на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ім'я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Фред)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знайомиться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з 19-річною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сусідкою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—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Холлі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(англ. </a:t>
            </a:r>
            <a:r>
              <a:rPr lang="en-US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Holly),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повне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ім'я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—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Холідей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Ґолайтлі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(англ. </a:t>
            </a:r>
            <a:r>
              <a:rPr lang="en-US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Holiday Golightly).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Холлі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веде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екстравагантне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життя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у «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вищому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світі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»,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знайомиться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з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немолодими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багатіями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й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маніпулює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ними.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Іноді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вона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здається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божевільною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.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Водночас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, вона тужить за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своїм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братом,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якого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призвали до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війська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, —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єдиною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близькою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людиною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після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смерті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батьків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. З часом,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письменник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,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від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імені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якого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ведеться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розповідь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,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розуміє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,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що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Холлі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просто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шукає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себе і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біжить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від</a:t>
            </a:r>
            <a:r>
              <a:rPr lang="ru-RU" sz="1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rebuchet MS" panose="020B0603020202020204" pitchFamily="34" charset="0"/>
              </a:rPr>
              <a:t>реальності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72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364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6415" y="3244334"/>
            <a:ext cx="47900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 smtClean="0">
                <a:solidFill>
                  <a:srgbClr val="FFFF00"/>
                </a:solidFill>
              </a:rPr>
              <a:t>Дякую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5400" dirty="0">
                <a:solidFill>
                  <a:srgbClr val="FFFF00"/>
                </a:solidFill>
              </a:rPr>
              <a:t>за </a:t>
            </a:r>
            <a:r>
              <a:rPr lang="ru-RU" sz="5400" dirty="0" err="1">
                <a:solidFill>
                  <a:srgbClr val="FFFF00"/>
                </a:solidFill>
              </a:rPr>
              <a:t>увагу</a:t>
            </a:r>
            <a:r>
              <a:rPr lang="ru-RU" sz="54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31468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21" y="317802"/>
            <a:ext cx="4076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rebuchet MS" panose="020B0603020202020204" pitchFamily="34" charset="0"/>
              </a:rPr>
              <a:t>Літературна</a:t>
            </a:r>
            <a:r>
              <a:rPr 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sz="2800" b="1" dirty="0" err="1" smtClean="0">
                <a:latin typeface="Trebuchet MS" panose="020B0603020202020204" pitchFamily="34" charset="0"/>
              </a:rPr>
              <a:t>журналістика</a:t>
            </a:r>
            <a:r>
              <a:rPr lang="ru-RU" sz="2800" b="1" dirty="0" smtClean="0">
                <a:latin typeface="Trebuchet MS" panose="020B0603020202020204" pitchFamily="34" charset="0"/>
              </a:rPr>
              <a:t> в США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021" y="1700808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rebuchet MS" panose="020B0603020202020204" pitchFamily="34" charset="0"/>
              </a:rPr>
              <a:t>Майстром</a:t>
            </a:r>
            <a:r>
              <a:rPr lang="ru-RU" sz="2000" dirty="0" smtClean="0">
                <a:latin typeface="Trebuchet MS" panose="020B0603020202020204" pitchFamily="34" charset="0"/>
              </a:rPr>
              <a:t> жанру </a:t>
            </a:r>
            <a:r>
              <a:rPr lang="ru-RU" sz="2000" dirty="0" err="1" smtClean="0">
                <a:latin typeface="Trebuchet MS" panose="020B0603020202020204" pitchFamily="34" charset="0"/>
              </a:rPr>
              <a:t>літературної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журналістики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донині</a:t>
            </a:r>
            <a:r>
              <a:rPr lang="ru-RU" sz="2000" dirty="0" smtClean="0">
                <a:latin typeface="Trebuchet MS" panose="020B0603020202020204" pitchFamily="34" charset="0"/>
              </a:rPr>
              <a:t> на </a:t>
            </a:r>
            <a:r>
              <a:rPr lang="ru-RU" sz="2000" dirty="0" err="1" smtClean="0">
                <a:latin typeface="Trebuchet MS" panose="020B0603020202020204" pitchFamily="34" charset="0"/>
              </a:rPr>
              <a:t>території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Америки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вважається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Том Вулф</a:t>
            </a:r>
            <a:r>
              <a:rPr lang="ru-RU" sz="20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uk-UA" sz="2000" dirty="0" smtClean="0">
              <a:latin typeface="Trebuchet MS" panose="020B0603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6044" y="4509120"/>
            <a:ext cx="4432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 smtClean="0">
                <a:latin typeface="Trebuchet MS" panose="020B0603020202020204" pitchFamily="34" charset="0"/>
              </a:rPr>
              <a:t>журналістика</a:t>
            </a:r>
            <a:r>
              <a:rPr lang="ru-RU" i="1" dirty="0" smtClean="0">
                <a:latin typeface="Trebuchet MS" panose="020B0603020202020204" pitchFamily="34" charset="0"/>
              </a:rPr>
              <a:t> - </a:t>
            </a:r>
            <a:r>
              <a:rPr lang="ru-RU" i="1" dirty="0" err="1" smtClean="0">
                <a:latin typeface="Trebuchet MS" panose="020B0603020202020204" pitchFamily="34" charset="0"/>
              </a:rPr>
              <a:t>це</a:t>
            </a:r>
            <a:r>
              <a:rPr lang="ru-RU" i="1" dirty="0" smtClean="0"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latin typeface="Trebuchet MS" panose="020B0603020202020204" pitchFamily="34" charset="0"/>
              </a:rPr>
              <a:t>справжнє</a:t>
            </a:r>
            <a:r>
              <a:rPr lang="ru-RU" i="1" dirty="0" smtClean="0">
                <a:latin typeface="Trebuchet MS" panose="020B0603020202020204" pitchFamily="34" charset="0"/>
              </a:rPr>
              <a:t> </a:t>
            </a:r>
            <a:r>
              <a:rPr lang="ru-RU" i="1" dirty="0" err="1" smtClean="0">
                <a:latin typeface="Trebuchet MS" panose="020B0603020202020204" pitchFamily="34" charset="0"/>
              </a:rPr>
              <a:t>мистецтво</a:t>
            </a:r>
            <a:r>
              <a:rPr lang="ru-RU" i="1" dirty="0" smtClean="0">
                <a:latin typeface="Trebuchet MS" panose="020B0603020202020204" pitchFamily="34" charset="0"/>
              </a:rPr>
              <a:t>,</a:t>
            </a:r>
          </a:p>
          <a:p>
            <a:pPr lvl="1" algn="r"/>
            <a:r>
              <a:rPr lang="ru-RU" b="1" i="1" dirty="0" smtClean="0">
                <a:latin typeface="Trebuchet MS" panose="020B0603020202020204" pitchFamily="34" charset="0"/>
              </a:rPr>
              <a:t>©Том Вулф</a:t>
            </a:r>
            <a:endParaRPr lang="ru-RU" b="1" i="1" dirty="0">
              <a:latin typeface="Trebuchet MS" panose="020B0603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976"/>
            <a:ext cx="464201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10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1772816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rebuchet MS" panose="020B0603020202020204" pitchFamily="34" charset="0"/>
              </a:rPr>
              <a:t>Замальовка</a:t>
            </a:r>
            <a:endParaRPr lang="ru-RU" sz="3200" dirty="0" smtClean="0">
              <a:latin typeface="Trebuchet MS" panose="020B0603020202020204" pitchFamily="34" charset="0"/>
            </a:endParaRP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rebuchet MS" panose="020B0603020202020204" pitchFamily="34" charset="0"/>
              </a:rPr>
              <a:t>Есей</a:t>
            </a:r>
            <a:r>
              <a:rPr lang="ru-RU" sz="3200" dirty="0" smtClean="0">
                <a:latin typeface="Trebuchet MS" panose="020B0603020202020204" pitchFamily="34" charset="0"/>
              </a:rPr>
              <a:t> 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rebuchet MS" panose="020B0603020202020204" pitchFamily="34" charset="0"/>
              </a:rPr>
              <a:t>Нарис</a:t>
            </a:r>
            <a:endParaRPr lang="ru-RU" sz="3200" dirty="0" smtClean="0">
              <a:latin typeface="Trebuchet MS" panose="020B0603020202020204" pitchFamily="34" charset="0"/>
            </a:endParaRP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rebuchet MS" panose="020B0603020202020204" pitchFamily="34" charset="0"/>
              </a:rPr>
              <a:t>Пасквіль</a:t>
            </a:r>
            <a:endParaRPr lang="ru-RU" sz="3200" dirty="0" smtClean="0">
              <a:latin typeface="Trebuchet MS" panose="020B0603020202020204" pitchFamily="34" charset="0"/>
            </a:endParaRP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rebuchet MS" panose="020B0603020202020204" pitchFamily="34" charset="0"/>
              </a:rPr>
              <a:t>Фейлетон</a:t>
            </a:r>
            <a:endParaRPr lang="ru-RU" sz="3200" dirty="0" smtClean="0">
              <a:latin typeface="Trebuchet MS" panose="020B0603020202020204" pitchFamily="34" charset="0"/>
            </a:endParaRP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rebuchet MS" panose="020B0603020202020204" pitchFamily="34" charset="0"/>
              </a:rPr>
              <a:t>Памфлет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rebuchet MS" panose="020B0603020202020204" pitchFamily="34" charset="0"/>
              </a:rPr>
              <a:t>Історія</a:t>
            </a:r>
            <a:endParaRPr lang="ru-RU" sz="3200" dirty="0" smtClean="0">
              <a:latin typeface="Trebuchet MS" panose="020B0603020202020204" pitchFamily="34" charset="0"/>
            </a:endParaRP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rebuchet MS" panose="020B0603020202020204" pitchFamily="34" charset="0"/>
              </a:rPr>
              <a:t>Некрологи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rebuchet MS" panose="020B0603020202020204" pitchFamily="34" charset="0"/>
              </a:rPr>
              <a:t>Епітафія</a:t>
            </a:r>
            <a:r>
              <a:rPr lang="ru-RU" sz="3200" dirty="0" smtClean="0">
                <a:latin typeface="Trebuchet MS" panose="020B0603020202020204" pitchFamily="34" charset="0"/>
              </a:rPr>
              <a:t>  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30"/>
          <a:stretch/>
        </p:blipFill>
        <p:spPr bwMode="auto">
          <a:xfrm>
            <a:off x="0" y="620688"/>
            <a:ext cx="4551153" cy="623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9730" y="472056"/>
            <a:ext cx="6554270" cy="52322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rebuchet MS" panose="020B0603020202020204" pitchFamily="34" charset="0"/>
              </a:rPr>
              <a:t>Жанри</a:t>
            </a:r>
            <a:r>
              <a:rPr lang="ru-RU" sz="2800" b="1" dirty="0" smtClean="0">
                <a:latin typeface="Trebuchet MS" panose="020B0603020202020204" pitchFamily="34" charset="0"/>
              </a:rPr>
              <a:t>  </a:t>
            </a:r>
            <a:r>
              <a:rPr lang="ru-RU" sz="2800" b="1" dirty="0" err="1" smtClean="0">
                <a:latin typeface="Trebuchet MS" panose="020B0603020202020204" pitchFamily="34" charset="0"/>
              </a:rPr>
              <a:t>літературної</a:t>
            </a:r>
            <a:r>
              <a:rPr 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sz="2800" b="1" dirty="0" err="1" smtClean="0">
                <a:latin typeface="Trebuchet MS" panose="020B0603020202020204" pitchFamily="34" charset="0"/>
              </a:rPr>
              <a:t>журналістики</a:t>
            </a:r>
            <a:r>
              <a:rPr lang="ru-RU" sz="2800" b="1" dirty="0">
                <a:latin typeface="Trebuchet MS" panose="020B0603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8640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14035" cy="733926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70C0"/>
                </a:solidFill>
              </a:rPr>
              <a:t>Історія виникнення літературної журналістики в США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908720"/>
            <a:ext cx="8280920" cy="425282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У </a:t>
            </a:r>
            <a:r>
              <a:rPr lang="ru-RU" sz="2000" dirty="0">
                <a:solidFill>
                  <a:srgbClr val="7030A0"/>
                </a:solidFill>
              </a:rPr>
              <a:t>60-ті </a:t>
            </a:r>
            <a:r>
              <a:rPr lang="ru-RU" sz="2000" dirty="0" err="1">
                <a:solidFill>
                  <a:srgbClr val="7030A0"/>
                </a:solidFill>
              </a:rPr>
              <a:t>рр</a:t>
            </a:r>
            <a:r>
              <a:rPr lang="ru-RU" sz="2000" dirty="0">
                <a:solidFill>
                  <a:srgbClr val="7030A0"/>
                </a:solidFill>
              </a:rPr>
              <a:t>. ХХ ст. у США </a:t>
            </a:r>
            <a:r>
              <a:rPr lang="ru-RU" sz="2000" dirty="0" err="1">
                <a:solidFill>
                  <a:srgbClr val="7030A0"/>
                </a:solidFill>
              </a:rPr>
              <a:t>активізувався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інтерес</a:t>
            </a:r>
            <a:r>
              <a:rPr lang="ru-RU" sz="2000" dirty="0">
                <a:solidFill>
                  <a:srgbClr val="7030A0"/>
                </a:solidFill>
              </a:rPr>
              <a:t> до </a:t>
            </a:r>
            <a:r>
              <a:rPr lang="ru-RU" sz="2000" dirty="0" err="1">
                <a:solidFill>
                  <a:srgbClr val="7030A0"/>
                </a:solidFill>
              </a:rPr>
              <a:t>літератури</a:t>
            </a:r>
            <a:r>
              <a:rPr lang="ru-RU" sz="2000" dirty="0">
                <a:solidFill>
                  <a:srgbClr val="7030A0"/>
                </a:solidFill>
              </a:rPr>
              <a:t> факту, </a:t>
            </a:r>
            <a:r>
              <a:rPr lang="ru-RU" sz="2000" dirty="0" err="1">
                <a:solidFill>
                  <a:srgbClr val="7030A0"/>
                </a:solidFill>
              </a:rPr>
              <a:t>документальної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прози</a:t>
            </a:r>
            <a:r>
              <a:rPr lang="ru-RU" sz="2000" dirty="0">
                <a:solidFill>
                  <a:srgbClr val="7030A0"/>
                </a:solidFill>
              </a:rPr>
              <a:t>, нон-</a:t>
            </a:r>
            <a:r>
              <a:rPr lang="ru-RU" sz="2000" dirty="0" err="1">
                <a:solidFill>
                  <a:srgbClr val="7030A0"/>
                </a:solidFill>
              </a:rPr>
              <a:t>фікшн</a:t>
            </a:r>
            <a:r>
              <a:rPr lang="ru-RU" sz="2000" dirty="0">
                <a:solidFill>
                  <a:srgbClr val="7030A0"/>
                </a:solidFill>
              </a:rPr>
              <a:t> і </a:t>
            </a:r>
            <a:r>
              <a:rPr lang="ru-RU" sz="2000" dirty="0" err="1">
                <a:solidFill>
                  <a:srgbClr val="7030A0"/>
                </a:solidFill>
              </a:rPr>
              <a:t>мемуарів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</a:rPr>
              <a:t>що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зумовлено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політичними</a:t>
            </a:r>
            <a:r>
              <a:rPr lang="ru-RU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</a:rPr>
              <a:t>соціально-культурними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змінами</a:t>
            </a:r>
            <a:r>
              <a:rPr lang="ru-RU" sz="2000" dirty="0">
                <a:solidFill>
                  <a:srgbClr val="7030A0"/>
                </a:solidFill>
              </a:rPr>
              <a:t> та </a:t>
            </a:r>
            <a:r>
              <a:rPr lang="ru-RU" sz="2000" dirty="0" err="1">
                <a:solidFill>
                  <a:srgbClr val="7030A0"/>
                </a:solidFill>
              </a:rPr>
              <a:t>їх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наслідками</a:t>
            </a:r>
            <a:r>
              <a:rPr lang="ru-RU" sz="2000" dirty="0">
                <a:solidFill>
                  <a:srgbClr val="7030A0"/>
                </a:solidFill>
              </a:rPr>
              <a:t> — </a:t>
            </a:r>
            <a:r>
              <a:rPr lang="ru-RU" sz="2000" dirty="0" err="1">
                <a:solidFill>
                  <a:srgbClr val="7030A0"/>
                </a:solidFill>
              </a:rPr>
              <a:t>війною</a:t>
            </a:r>
            <a:r>
              <a:rPr lang="ru-RU" sz="2000" dirty="0">
                <a:solidFill>
                  <a:srgbClr val="7030A0"/>
                </a:solidFill>
              </a:rPr>
              <a:t> у </a:t>
            </a:r>
            <a:r>
              <a:rPr lang="ru-RU" sz="2000" dirty="0" err="1">
                <a:solidFill>
                  <a:srgbClr val="7030A0"/>
                </a:solidFill>
              </a:rPr>
              <a:t>В’єтнамі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зародженням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руху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хіпі</a:t>
            </a:r>
            <a:r>
              <a:rPr lang="ru-RU" sz="2000" dirty="0">
                <a:solidFill>
                  <a:srgbClr val="7030A0"/>
                </a:solidFill>
              </a:rPr>
              <a:t>, сексуальною </a:t>
            </a:r>
            <a:r>
              <a:rPr lang="ru-RU" sz="2000" dirty="0" err="1">
                <a:solidFill>
                  <a:srgbClr val="7030A0"/>
                </a:solidFill>
              </a:rPr>
              <a:t>революцією</a:t>
            </a:r>
            <a:r>
              <a:rPr lang="ru-RU" sz="2000" dirty="0">
                <a:solidFill>
                  <a:srgbClr val="7030A0"/>
                </a:solidFill>
              </a:rPr>
              <a:t>, протестами </a:t>
            </a:r>
            <a:r>
              <a:rPr lang="ru-RU" sz="2000" dirty="0" err="1">
                <a:solidFill>
                  <a:srgbClr val="7030A0"/>
                </a:solidFill>
              </a:rPr>
              <a:t>проти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расової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дискримінації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тощо</a:t>
            </a:r>
            <a:r>
              <a:rPr lang="ru-RU" sz="2000" dirty="0">
                <a:solidFill>
                  <a:srgbClr val="7030A0"/>
                </a:solidFill>
              </a:rPr>
              <a:t>. «Факт і документ широко </a:t>
            </a:r>
            <a:r>
              <a:rPr lang="ru-RU" sz="2000" dirty="0" err="1">
                <a:solidFill>
                  <a:srgbClr val="7030A0"/>
                </a:solidFill>
              </a:rPr>
              <a:t>використовуються</a:t>
            </a:r>
            <a:r>
              <a:rPr lang="ru-RU" sz="2000" dirty="0">
                <a:solidFill>
                  <a:srgbClr val="7030A0"/>
                </a:solidFill>
              </a:rPr>
              <a:t> як </a:t>
            </a:r>
            <a:r>
              <a:rPr lang="ru-RU" sz="2000" dirty="0" err="1">
                <a:solidFill>
                  <a:srgbClr val="7030A0"/>
                </a:solidFill>
              </a:rPr>
              <a:t>епічна</a:t>
            </a:r>
            <a:r>
              <a:rPr lang="ru-RU" sz="2000" dirty="0">
                <a:solidFill>
                  <a:srgbClr val="7030A0"/>
                </a:solidFill>
              </a:rPr>
              <a:t> основа в </a:t>
            </a:r>
            <a:r>
              <a:rPr lang="ru-RU" sz="2000" dirty="0" err="1">
                <a:solidFill>
                  <a:srgbClr val="7030A0"/>
                </a:solidFill>
              </a:rPr>
              <a:t>багатьох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творах</a:t>
            </a:r>
            <a:r>
              <a:rPr lang="ru-RU" sz="2000" dirty="0">
                <a:solidFill>
                  <a:srgbClr val="7030A0"/>
                </a:solidFill>
              </a:rPr>
              <a:t> про </a:t>
            </a:r>
            <a:r>
              <a:rPr lang="ru-RU" sz="2000" dirty="0" err="1">
                <a:solidFill>
                  <a:srgbClr val="7030A0"/>
                </a:solidFill>
              </a:rPr>
              <a:t>в’єтнамську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війну</a:t>
            </a:r>
            <a:r>
              <a:rPr lang="ru-RU" sz="2000" dirty="0" smtClean="0">
                <a:solidFill>
                  <a:srgbClr val="7030A0"/>
                </a:solidFill>
              </a:rPr>
              <a:t>», </a:t>
            </a:r>
            <a:r>
              <a:rPr lang="ru-RU" sz="2000" dirty="0" err="1">
                <a:solidFill>
                  <a:srgbClr val="7030A0"/>
                </a:solidFill>
              </a:rPr>
              <a:t>що</a:t>
            </a:r>
            <a:r>
              <a:rPr lang="ru-RU" sz="2000" dirty="0">
                <a:solidFill>
                  <a:srgbClr val="7030A0"/>
                </a:solidFill>
              </a:rPr>
              <a:t> в </a:t>
            </a:r>
            <a:r>
              <a:rPr lang="ru-RU" sz="2000" dirty="0" err="1">
                <a:solidFill>
                  <a:srgbClr val="7030A0"/>
                </a:solidFill>
              </a:rPr>
              <a:t>цей</a:t>
            </a:r>
            <a:r>
              <a:rPr lang="ru-RU" sz="2000" dirty="0">
                <a:solidFill>
                  <a:srgbClr val="7030A0"/>
                </a:solidFill>
              </a:rPr>
              <a:t> час активно </a:t>
            </a:r>
            <a:r>
              <a:rPr lang="ru-RU" sz="2000" dirty="0" err="1">
                <a:solidFill>
                  <a:srgbClr val="7030A0"/>
                </a:solidFill>
              </a:rPr>
              <a:t>з’являються</a:t>
            </a:r>
            <a:r>
              <a:rPr lang="ru-RU" sz="2000" dirty="0">
                <a:solidFill>
                  <a:srgbClr val="7030A0"/>
                </a:solidFill>
              </a:rPr>
              <a:t> в </a:t>
            </a:r>
            <a:r>
              <a:rPr lang="ru-RU" sz="2000" dirty="0" err="1" smtClean="0">
                <a:solidFill>
                  <a:srgbClr val="7030A0"/>
                </a:solidFill>
              </a:rPr>
              <a:t>країні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 err="1">
                <a:solidFill>
                  <a:srgbClr val="7030A0"/>
                </a:solidFill>
              </a:rPr>
              <a:t>Ця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інноваційна</a:t>
            </a:r>
            <a:r>
              <a:rPr lang="ru-RU" sz="2000" dirty="0">
                <a:solidFill>
                  <a:srgbClr val="7030A0"/>
                </a:solidFill>
              </a:rPr>
              <a:t> форма </a:t>
            </a:r>
            <a:r>
              <a:rPr lang="ru-RU" sz="2000" dirty="0" err="1">
                <a:solidFill>
                  <a:srgbClr val="7030A0"/>
                </a:solidFill>
              </a:rPr>
              <a:t>дістала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назву</a:t>
            </a:r>
            <a:r>
              <a:rPr lang="ru-RU" sz="2000" dirty="0">
                <a:solidFill>
                  <a:srgbClr val="7030A0"/>
                </a:solidFill>
              </a:rPr>
              <a:t> «</a:t>
            </a:r>
            <a:r>
              <a:rPr lang="ru-RU" sz="2000" dirty="0" err="1">
                <a:solidFill>
                  <a:srgbClr val="7030A0"/>
                </a:solidFill>
              </a:rPr>
              <a:t>новий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журналізм</a:t>
            </a:r>
            <a:r>
              <a:rPr lang="ru-RU" sz="2000" dirty="0">
                <a:solidFill>
                  <a:srgbClr val="7030A0"/>
                </a:solidFill>
              </a:rPr>
              <a:t>» (</a:t>
            </a:r>
            <a:r>
              <a:rPr lang="ru-RU" sz="2000" dirty="0" err="1">
                <a:solidFill>
                  <a:srgbClr val="7030A0"/>
                </a:solidFill>
              </a:rPr>
              <a:t>new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journalism</a:t>
            </a:r>
            <a:r>
              <a:rPr lang="ru-RU" sz="2000" dirty="0">
                <a:solidFill>
                  <a:srgbClr val="7030A0"/>
                </a:solidFill>
              </a:rPr>
              <a:t>), </a:t>
            </a:r>
            <a:r>
              <a:rPr lang="ru-RU" sz="2000" dirty="0" err="1">
                <a:solidFill>
                  <a:srgbClr val="7030A0"/>
                </a:solidFill>
              </a:rPr>
              <a:t>засновником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якої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вважають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відомого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публіциста</a:t>
            </a:r>
            <a:r>
              <a:rPr lang="ru-RU" sz="2000" dirty="0" smtClean="0">
                <a:solidFill>
                  <a:srgbClr val="7030A0"/>
                </a:solidFill>
              </a:rPr>
              <a:t> і </a:t>
            </a:r>
            <a:r>
              <a:rPr lang="ru-RU" sz="2000" dirty="0" err="1">
                <a:solidFill>
                  <a:srgbClr val="7030A0"/>
                </a:solidFill>
              </a:rPr>
              <a:t>письменника</a:t>
            </a:r>
            <a:r>
              <a:rPr lang="ru-RU" sz="2000" dirty="0">
                <a:solidFill>
                  <a:srgbClr val="7030A0"/>
                </a:solidFill>
              </a:rPr>
              <a:t> Тома Вулфа (1930</a:t>
            </a:r>
            <a:r>
              <a:rPr lang="ru-RU" sz="2000" dirty="0" smtClean="0">
                <a:solidFill>
                  <a:srgbClr val="7030A0"/>
                </a:solidFill>
              </a:rPr>
              <a:t>).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3376">
            <a:off x="6804248" y="3140968"/>
            <a:ext cx="1965283" cy="27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6282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48972" cy="5763142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rgbClr val="00B050"/>
                </a:solidFill>
              </a:rPr>
              <a:t>Акумулюючи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ознаки</a:t>
            </a:r>
            <a:r>
              <a:rPr lang="ru-RU" sz="2800" dirty="0">
                <a:solidFill>
                  <a:srgbClr val="00B050"/>
                </a:solidFill>
              </a:rPr>
              <a:t> репортажу і </a:t>
            </a:r>
            <a:r>
              <a:rPr lang="ru-RU" sz="2800" dirty="0" err="1">
                <a:solidFill>
                  <a:srgbClr val="00B050"/>
                </a:solidFill>
              </a:rPr>
              <a:t>художньої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літератури</a:t>
            </a:r>
            <a:r>
              <a:rPr lang="ru-RU" sz="2800" dirty="0">
                <a:solidFill>
                  <a:srgbClr val="00B050"/>
                </a:solidFill>
              </a:rPr>
              <a:t>, «</a:t>
            </a:r>
            <a:r>
              <a:rPr lang="ru-RU" sz="2800" dirty="0" err="1">
                <a:solidFill>
                  <a:srgbClr val="00B050"/>
                </a:solidFill>
              </a:rPr>
              <a:t>новий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журналізм</a:t>
            </a:r>
            <a:r>
              <a:rPr lang="ru-RU" sz="2800" dirty="0">
                <a:solidFill>
                  <a:srgbClr val="00B050"/>
                </a:solidFill>
              </a:rPr>
              <a:t>» </a:t>
            </a:r>
            <a:r>
              <a:rPr lang="ru-RU" sz="2800" dirty="0" err="1">
                <a:solidFill>
                  <a:srgbClr val="00B050"/>
                </a:solidFill>
              </a:rPr>
              <a:t>перебуває</a:t>
            </a:r>
            <a:r>
              <a:rPr lang="ru-RU" sz="2800" dirty="0">
                <a:solidFill>
                  <a:srgbClr val="00B050"/>
                </a:solidFill>
              </a:rPr>
              <a:t> в </a:t>
            </a:r>
            <a:r>
              <a:rPr lang="ru-RU" sz="2800" dirty="0" err="1">
                <a:solidFill>
                  <a:srgbClr val="00B050"/>
                </a:solidFill>
              </a:rPr>
              <a:t>опозиції</a:t>
            </a:r>
            <a:r>
              <a:rPr lang="ru-RU" sz="2800" dirty="0">
                <a:solidFill>
                  <a:srgbClr val="00B050"/>
                </a:solidFill>
              </a:rPr>
              <a:t> до </a:t>
            </a:r>
            <a:r>
              <a:rPr lang="ru-RU" sz="2800" dirty="0" err="1">
                <a:solidFill>
                  <a:srgbClr val="00B050"/>
                </a:solidFill>
              </a:rPr>
              <a:t>традиційної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інформаційної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журналістики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47" y="682428"/>
            <a:ext cx="2598312" cy="2444282"/>
          </a:xfrm>
          <a:prstGeom prst="rect">
            <a:avLst/>
          </a:prstGeom>
        </p:spPr>
      </p:pic>
      <p:sp>
        <p:nvSpPr>
          <p:cNvPr id="4" name="Плюс 3"/>
          <p:cNvSpPr/>
          <p:nvPr/>
        </p:nvSpPr>
        <p:spPr>
          <a:xfrm>
            <a:off x="4163818" y="1609859"/>
            <a:ext cx="763073" cy="7984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3612524" y="3345652"/>
            <a:ext cx="1690352" cy="10689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50" y="786750"/>
            <a:ext cx="2597121" cy="2444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915" y="1572011"/>
            <a:ext cx="2144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РЕПОРТАЖ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8183" y="1378039"/>
            <a:ext cx="26510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ОПОВІДНІ ТЕХНІКИ ТА СТИЛІСТИЧНІ СТРАТЕГІЇ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5" y="4221088"/>
            <a:ext cx="8316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ЛІТЕРАТУРНА ЖУРНАЛІСТИКА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66820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4598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884386" cy="547492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C000"/>
                </a:solidFill>
              </a:rPr>
              <a:t>У </a:t>
            </a:r>
            <a:r>
              <a:rPr lang="ru-RU" sz="2400" b="1" dirty="0" err="1">
                <a:solidFill>
                  <a:srgbClr val="FFC000"/>
                </a:solidFill>
              </a:rPr>
              <a:t>своєму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маніфесті</a:t>
            </a:r>
            <a:r>
              <a:rPr lang="ru-RU" sz="2400" b="1" dirty="0">
                <a:solidFill>
                  <a:srgbClr val="FFC000"/>
                </a:solidFill>
              </a:rPr>
              <a:t> «нового </a:t>
            </a:r>
            <a:r>
              <a:rPr lang="ru-RU" sz="2400" b="1" dirty="0" err="1">
                <a:solidFill>
                  <a:srgbClr val="FFC000"/>
                </a:solidFill>
              </a:rPr>
              <a:t>журналізму</a:t>
            </a:r>
            <a:r>
              <a:rPr lang="ru-RU" sz="2400" b="1" dirty="0">
                <a:solidFill>
                  <a:srgbClr val="FFC000"/>
                </a:solidFill>
              </a:rPr>
              <a:t>», </a:t>
            </a:r>
            <a:r>
              <a:rPr lang="ru-RU" sz="2400" b="1" dirty="0" err="1">
                <a:solidFill>
                  <a:srgbClr val="FFC000"/>
                </a:solidFill>
              </a:rPr>
              <a:t>який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вийшов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друком</a:t>
            </a:r>
            <a:r>
              <a:rPr lang="ru-RU" sz="2400" b="1" dirty="0">
                <a:solidFill>
                  <a:srgbClr val="FFC000"/>
                </a:solidFill>
              </a:rPr>
              <a:t> у 1973 р., Том Вулф </a:t>
            </a:r>
            <a:r>
              <a:rPr lang="ru-RU" sz="2400" b="1" dirty="0" err="1">
                <a:solidFill>
                  <a:srgbClr val="FFC000"/>
                </a:solidFill>
              </a:rPr>
              <a:t>зазначив</a:t>
            </a:r>
            <a:r>
              <a:rPr lang="ru-RU" sz="2400" b="1" dirty="0">
                <a:solidFill>
                  <a:srgbClr val="FFC000"/>
                </a:solidFill>
              </a:rPr>
              <a:t>, </a:t>
            </a:r>
            <a:r>
              <a:rPr lang="ru-RU" sz="2400" b="1" dirty="0" err="1">
                <a:solidFill>
                  <a:srgbClr val="FFC000"/>
                </a:solidFill>
              </a:rPr>
              <a:t>що</a:t>
            </a:r>
            <a:r>
              <a:rPr lang="ru-RU" sz="2400" b="1" dirty="0">
                <a:solidFill>
                  <a:srgbClr val="FFC000"/>
                </a:solidFill>
              </a:rPr>
              <a:t> «репортаж, а не роман, є </a:t>
            </a:r>
            <a:r>
              <a:rPr lang="ru-RU" sz="2400" b="1" dirty="0" err="1">
                <a:solidFill>
                  <a:srgbClr val="FFC000"/>
                </a:solidFill>
              </a:rPr>
              <a:t>найвищою</a:t>
            </a:r>
            <a:r>
              <a:rPr lang="ru-RU" sz="2400" b="1" dirty="0">
                <a:solidFill>
                  <a:srgbClr val="FFC000"/>
                </a:solidFill>
              </a:rPr>
              <a:t> формою </a:t>
            </a:r>
            <a:r>
              <a:rPr lang="ru-RU" sz="2400" b="1" dirty="0" err="1">
                <a:solidFill>
                  <a:srgbClr val="FFC000"/>
                </a:solidFill>
              </a:rPr>
              <a:t>літературного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мистецтва</a:t>
            </a:r>
            <a:r>
              <a:rPr lang="ru-RU" sz="2400" b="1" dirty="0">
                <a:solidFill>
                  <a:srgbClr val="FFC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3357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1501</Words>
  <Application>Microsoft Office PowerPoint</Application>
  <PresentationFormat>Экран (4:3)</PresentationFormat>
  <Paragraphs>123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 виникнення літературної журналістики в США</vt:lpstr>
      <vt:lpstr>.</vt:lpstr>
      <vt:lpstr>Презентация PowerPoint</vt:lpstr>
      <vt:lpstr>.</vt:lpstr>
      <vt:lpstr>Найближчим контекстуальним синонімом до «нового журналізму» є літературна журналістика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Маніфест Свіфта-сатирика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гумору в творчості Марка Твена </vt:lpstr>
      <vt:lpstr>Особливості гумору в творчості Марка Твена</vt:lpstr>
      <vt:lpstr>Презентация PowerPoint</vt:lpstr>
      <vt:lpstr>Журналістика в Теннессі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Юлия</cp:lastModifiedBy>
  <cp:revision>55</cp:revision>
  <dcterms:created xsi:type="dcterms:W3CDTF">2019-04-04T18:05:49Z</dcterms:created>
  <dcterms:modified xsi:type="dcterms:W3CDTF">2023-04-27T13:30:56Z</dcterms:modified>
</cp:coreProperties>
</file>