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79928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uk-UA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 і методологія диференціальної психології</a:t>
            </a:r>
            <a:endParaRPr lang="ru-RU" sz="3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План: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 принципи диференціально-психологічного аналізу.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Методологія, методика дослідження диференціальної психології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57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12776"/>
            <a:ext cx="8712968" cy="2232248"/>
          </a:xfrm>
        </p:spPr>
        <p:txBody>
          <a:bodyPr>
            <a:noAutofit/>
          </a:bodyPr>
          <a:lstStyle/>
          <a:p>
            <a:r>
              <a:rPr lang="uk-UA" dirty="0">
                <a:solidFill>
                  <a:srgbClr val="00B0F0"/>
                </a:solidFill>
                <a:latin typeface="+mn-lt"/>
              </a:rPr>
              <a:t>2</a:t>
            </a:r>
            <a:r>
              <a:rPr lang="ru-RU" dirty="0">
                <a:solidFill>
                  <a:srgbClr val="00B0F0"/>
                </a:solidFill>
                <a:latin typeface="+mn-lt"/>
              </a:rPr>
              <a:t>. </a:t>
            </a:r>
            <a:r>
              <a:rPr lang="uk-UA" dirty="0">
                <a:solidFill>
                  <a:srgbClr val="00B0F0"/>
                </a:solidFill>
                <a:latin typeface="+mn-lt"/>
                <a:cs typeface="Times New Roman" panose="02020603050405020304" pitchFamily="18" charset="0"/>
              </a:rPr>
              <a:t>Методологія, методика дослідження </a:t>
            </a:r>
            <a:r>
              <a:rPr lang="uk-UA" dirty="0" smtClean="0">
                <a:solidFill>
                  <a:srgbClr val="00B0F0"/>
                </a:solidFill>
                <a:latin typeface="+mn-lt"/>
                <a:cs typeface="Times New Roman" panose="02020603050405020304" pitchFamily="18" charset="0"/>
              </a:rPr>
              <a:t>диференціальної психології       </a:t>
            </a:r>
            <a:r>
              <a:rPr lang="ru-RU" dirty="0">
                <a:solidFill>
                  <a:srgbClr val="00B0F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B0F0"/>
                </a:solidFill>
                <a:latin typeface="+mn-lt"/>
                <a:cs typeface="Times New Roman" panose="02020603050405020304" pitchFamily="18" charset="0"/>
              </a:rPr>
            </a:br>
            <a:endParaRPr lang="ru-RU" dirty="0">
              <a:solidFill>
                <a:srgbClr val="00B0F0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676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19" y="548680"/>
            <a:ext cx="8696975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Предметом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 психології є індивідуальний внутрішній світ, закономірності його зародження, становлення, розвитку, реалізації та згасання. Як науковим методом психологія послуговується системою засобів цілісного пізнання предмета у єдності його реальних і сутнісних глибинних проявів.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У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науковому методі синтезовані методологія, методика і прийоми дослідження. Їх комплексне застосування дає змогу отримати об'єктивні, цілісні знання про предмет науки.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</a:pPr>
            <a:r>
              <a:rPr lang="uk-U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uk-UA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Методологія</a:t>
            </a:r>
            <a:r>
              <a:rPr lang="uk-UA" sz="2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вчення </a:t>
            </a:r>
            <a:r>
              <a:rPr lang="uk-UA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загальну теорію (позицію), з якої повинен виходити дослідник психічної природи «Я» людини, про правила, яких він мусить дотримуватися в дослідженні, та засоби, якими він має користуватися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62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5400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Технічна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методологія узагальнює і пропонує найдоцільніші та найефективніші способи й засоби наукового пізнання предмета науки. Оскільки психологія поєднує в собі ознаки і теоретичної, і прикладної дисципліни, її методологія вдається до засобів як наукового пізнання, так і практичного перетворення індивідуального світу «Я» людини. В уніфікованому вигляді технічна методологія синтезує методики психологічного дослідження та методики перетворювального психологічного впливу.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958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Методикою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науковому дослідженні називають процедуру або послідовність здійснюваних пізнавальних і перетворювальних дій, операцій та впливів, які реалізуються у процесі вивчення його предмета і спрямовані на розв'язання завдань дослідження.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Як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складник наукового методу психології методику розглядають на кількох рівнях: </a:t>
            </a: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перший -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 методика психологічного дослідження; </a:t>
            </a: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другий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методика здійснення конкретного типу наукового дослідження (теоретичного, емпіричного,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прикладного тощо); 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третій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детально описана послідовність реалізації того чи іншого засобу, способу психологічного дослідження.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885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61926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Диференціальна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психологія використовує загально-психологічні методи пізнання, до яких належать, наприклад, спостереження й експеримент, і спеціальні.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Спеціальні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 диференціальної психології поділяють на: методи теоретичного аналізу (моделювання, реконструювання, типологічний),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психогенетичні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(генеалогічний метод, метод прийомних дітей, метод близнюків), історичні (біографічний метод, метод щоденників, автобіографічний метод, вивчення продуктів діяльності, вивчення літературно-історичних джерел), діагностичні (тести), математичні (методи математичного моделювання, методи математичної статистики), організаційні (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лонгітюдна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порівняльно-вікова, генетико-моделювальна форми організації дослідження) та ін.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932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Блок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2 -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інсталяційний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Зняття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тривожності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зв'язку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переживанням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гострої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внутрішньосімейної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кризи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впевненості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батьків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позитивних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поведінці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в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стосунках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родині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Переформулювання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запиту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психологічної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корекції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активної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установки на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психокорекційну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роботу. </a:t>
            </a:r>
          </a:p>
          <a:p>
            <a:pPr marL="0" indent="0" algn="just"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Психологічний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щоденникових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записів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Методика «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Батьківські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збори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0" indent="0" algn="just">
              <a:buNone/>
            </a:pP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6609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Блок 3 - </a:t>
            </a:r>
            <a:r>
              <a:rPr lang="ru-RU" dirty="0" err="1"/>
              <a:t>корекційний</a:t>
            </a:r>
            <a:r>
              <a:rPr lang="ru-RU" dirty="0"/>
              <a:t>. </a:t>
            </a:r>
          </a:p>
          <a:p>
            <a:r>
              <a:rPr lang="ru-RU" dirty="0" err="1"/>
              <a:t>Цілі</a:t>
            </a:r>
            <a:r>
              <a:rPr lang="ru-RU" dirty="0"/>
              <a:t>:</a:t>
            </a:r>
          </a:p>
          <a:p>
            <a:r>
              <a:rPr lang="ru-RU" dirty="0"/>
              <a:t>- </a:t>
            </a:r>
            <a:r>
              <a:rPr lang="ru-RU" dirty="0" err="1"/>
              <a:t>Гармонізація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.</a:t>
            </a:r>
          </a:p>
          <a:p>
            <a:r>
              <a:rPr lang="ru-RU" dirty="0"/>
              <a:t>- </a:t>
            </a:r>
            <a:r>
              <a:rPr lang="ru-RU" dirty="0" err="1"/>
              <a:t>Перехід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негативної</a:t>
            </a:r>
            <a:r>
              <a:rPr lang="ru-RU" dirty="0"/>
              <a:t> до </a:t>
            </a:r>
            <a:r>
              <a:rPr lang="ru-RU" dirty="0" err="1"/>
              <a:t>позитивної</a:t>
            </a:r>
            <a:r>
              <a:rPr lang="ru-RU" dirty="0"/>
              <a:t> </a:t>
            </a:r>
            <a:r>
              <a:rPr lang="ru-RU" dirty="0" err="1"/>
              <a:t>фази</a:t>
            </a:r>
            <a:r>
              <a:rPr lang="ru-RU" dirty="0"/>
              <a:t> критичного </a:t>
            </a:r>
            <a:r>
              <a:rPr lang="ru-RU" dirty="0" err="1"/>
              <a:t>періоду</a:t>
            </a:r>
            <a:r>
              <a:rPr lang="ru-RU" dirty="0"/>
              <a:t>.</a:t>
            </a:r>
          </a:p>
          <a:p>
            <a:r>
              <a:rPr lang="ru-RU" dirty="0"/>
              <a:t>- </a:t>
            </a:r>
            <a:r>
              <a:rPr lang="ru-RU" dirty="0" err="1"/>
              <a:t>Гармонізація</a:t>
            </a:r>
            <a:r>
              <a:rPr lang="ru-RU" dirty="0"/>
              <a:t> </a:t>
            </a:r>
            <a:r>
              <a:rPr lang="ru-RU" dirty="0" err="1"/>
              <a:t>ігрової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</a:t>
            </a:r>
          </a:p>
          <a:p>
            <a:r>
              <a:rPr lang="ru-RU" dirty="0"/>
              <a:t>- </a:t>
            </a:r>
            <a:r>
              <a:rPr lang="ru-RU" dirty="0" err="1"/>
              <a:t>Досягнення</a:t>
            </a:r>
            <a:r>
              <a:rPr lang="ru-RU" dirty="0"/>
              <a:t> «</a:t>
            </a:r>
            <a:r>
              <a:rPr lang="ru-RU" dirty="0" err="1"/>
              <a:t>відкриття</a:t>
            </a:r>
            <a:r>
              <a:rPr lang="ru-RU" dirty="0"/>
              <a:t> Я».</a:t>
            </a:r>
          </a:p>
          <a:p>
            <a:r>
              <a:rPr lang="ru-RU" dirty="0"/>
              <a:t>- </a:t>
            </a:r>
            <a:r>
              <a:rPr lang="ru-RU" dirty="0" err="1"/>
              <a:t>Подолання</a:t>
            </a:r>
            <a:r>
              <a:rPr lang="ru-RU" dirty="0"/>
              <a:t> </a:t>
            </a:r>
            <a:r>
              <a:rPr lang="ru-RU" dirty="0" err="1"/>
              <a:t>внутрішньосімейної</a:t>
            </a:r>
            <a:r>
              <a:rPr lang="ru-RU" dirty="0"/>
              <a:t> </a:t>
            </a:r>
            <a:r>
              <a:rPr lang="ru-RU" dirty="0" err="1"/>
              <a:t>кризи</a:t>
            </a:r>
            <a:r>
              <a:rPr lang="ru-RU" dirty="0"/>
              <a:t>.</a:t>
            </a:r>
          </a:p>
          <a:p>
            <a:r>
              <a:rPr lang="ru-RU" dirty="0"/>
              <a:t>- </a:t>
            </a:r>
            <a:r>
              <a:rPr lang="ru-RU" dirty="0" err="1"/>
              <a:t>Розширення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усвідомленості</a:t>
            </a:r>
            <a:r>
              <a:rPr lang="ru-RU" dirty="0"/>
              <a:t> </a:t>
            </a:r>
            <a:r>
              <a:rPr lang="ru-RU" dirty="0" err="1"/>
              <a:t>мотивів</a:t>
            </a:r>
            <a:r>
              <a:rPr lang="ru-RU" dirty="0"/>
              <a:t> </a:t>
            </a:r>
            <a:r>
              <a:rPr lang="ru-RU" dirty="0" err="1"/>
              <a:t>виховання</a:t>
            </a:r>
            <a:r>
              <a:rPr lang="ru-RU" dirty="0"/>
              <a:t>.</a:t>
            </a:r>
          </a:p>
          <a:p>
            <a:r>
              <a:rPr lang="ru-RU" dirty="0"/>
              <a:t>- </a:t>
            </a:r>
            <a:r>
              <a:rPr lang="ru-RU" dirty="0" err="1"/>
              <a:t>Зняття</a:t>
            </a:r>
            <a:r>
              <a:rPr lang="ru-RU" dirty="0"/>
              <a:t> </a:t>
            </a:r>
            <a:r>
              <a:rPr lang="ru-RU" dirty="0" err="1"/>
              <a:t>протиріч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різними</a:t>
            </a:r>
            <a:r>
              <a:rPr lang="ru-RU" dirty="0"/>
              <a:t> </a:t>
            </a:r>
            <a:r>
              <a:rPr lang="ru-RU" dirty="0" err="1"/>
              <a:t>мотиваційними</a:t>
            </a:r>
            <a:r>
              <a:rPr lang="ru-RU" dirty="0"/>
              <a:t> </a:t>
            </a:r>
            <a:r>
              <a:rPr lang="ru-RU" dirty="0" err="1"/>
              <a:t>тенденціями</a:t>
            </a:r>
            <a:r>
              <a:rPr lang="ru-RU" dirty="0"/>
              <a:t>.</a:t>
            </a:r>
          </a:p>
          <a:p>
            <a:r>
              <a:rPr lang="ru-RU" dirty="0"/>
              <a:t>- 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батьківських</a:t>
            </a:r>
            <a:r>
              <a:rPr lang="ru-RU" dirty="0"/>
              <a:t> установок і </a:t>
            </a:r>
            <a:r>
              <a:rPr lang="ru-RU" dirty="0" err="1"/>
              <a:t>позицій</a:t>
            </a:r>
            <a:r>
              <a:rPr lang="ru-RU" dirty="0"/>
              <a:t>,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батьків</a:t>
            </a:r>
            <a:r>
              <a:rPr lang="ru-RU" dirty="0"/>
              <a:t> </a:t>
            </a:r>
            <a:r>
              <a:rPr lang="ru-RU" dirty="0" err="1"/>
              <a:t>новим</a:t>
            </a:r>
            <a:r>
              <a:rPr lang="ru-RU" dirty="0"/>
              <a:t> формам </a:t>
            </a:r>
            <a:r>
              <a:rPr lang="ru-RU" dirty="0" err="1"/>
              <a:t>спілкування</a:t>
            </a:r>
            <a:r>
              <a:rPr lang="ru-RU" dirty="0"/>
              <a:t> з </a:t>
            </a:r>
            <a:r>
              <a:rPr lang="ru-RU" dirty="0" err="1"/>
              <a:t>дитиною</a:t>
            </a:r>
            <a:r>
              <a:rPr lang="ru-RU" dirty="0"/>
              <a:t>, </a:t>
            </a:r>
            <a:r>
              <a:rPr lang="ru-RU" dirty="0" err="1"/>
              <a:t>розширення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про </a:t>
            </a:r>
            <a:r>
              <a:rPr lang="ru-RU" dirty="0" err="1"/>
              <a:t>психологію</a:t>
            </a:r>
            <a:r>
              <a:rPr lang="ru-RU" dirty="0"/>
              <a:t> </a:t>
            </a:r>
            <a:r>
              <a:rPr lang="ru-RU" dirty="0" err="1"/>
              <a:t>сімейного</a:t>
            </a:r>
            <a:r>
              <a:rPr lang="ru-RU" dirty="0"/>
              <a:t> </a:t>
            </a:r>
            <a:r>
              <a:rPr lang="ru-RU" dirty="0" err="1"/>
              <a:t>виховання</a:t>
            </a:r>
            <a:r>
              <a:rPr lang="ru-RU" dirty="0"/>
              <a:t>.</a:t>
            </a:r>
          </a:p>
          <a:p>
            <a:r>
              <a:rPr lang="ru-RU" dirty="0" err="1"/>
              <a:t>Методи</a:t>
            </a:r>
            <a:r>
              <a:rPr lang="ru-RU" dirty="0"/>
              <a:t>:</a:t>
            </a:r>
          </a:p>
          <a:p>
            <a:r>
              <a:rPr lang="ru-RU" dirty="0"/>
              <a:t>- </a:t>
            </a:r>
            <a:r>
              <a:rPr lang="ru-RU" dirty="0" err="1"/>
              <a:t>Ігрова</a:t>
            </a:r>
            <a:r>
              <a:rPr lang="ru-RU" dirty="0"/>
              <a:t> </a:t>
            </a:r>
            <a:r>
              <a:rPr lang="ru-RU" dirty="0" err="1"/>
              <a:t>групова</a:t>
            </a:r>
            <a:r>
              <a:rPr lang="ru-RU" dirty="0"/>
              <a:t> </a:t>
            </a:r>
            <a:r>
              <a:rPr lang="ru-RU" dirty="0" err="1"/>
              <a:t>корекція</a:t>
            </a:r>
            <a:r>
              <a:rPr lang="ru-RU" dirty="0"/>
              <a:t> для </a:t>
            </a:r>
            <a:r>
              <a:rPr lang="ru-RU" dirty="0" err="1"/>
              <a:t>дітей</a:t>
            </a:r>
            <a:r>
              <a:rPr lang="ru-RU" dirty="0"/>
              <a:t>. </a:t>
            </a:r>
          </a:p>
          <a:p>
            <a:r>
              <a:rPr lang="ru-RU" dirty="0"/>
              <a:t>- </a:t>
            </a:r>
            <a:r>
              <a:rPr lang="ru-RU" dirty="0" err="1"/>
              <a:t>Групова</a:t>
            </a:r>
            <a:r>
              <a:rPr lang="ru-RU" dirty="0"/>
              <a:t> </a:t>
            </a:r>
            <a:r>
              <a:rPr lang="ru-RU" dirty="0" err="1"/>
              <a:t>корекція</a:t>
            </a:r>
            <a:r>
              <a:rPr lang="ru-RU" dirty="0"/>
              <a:t> для </a:t>
            </a:r>
            <a:r>
              <a:rPr lang="ru-RU" dirty="0" err="1"/>
              <a:t>батьків</a:t>
            </a:r>
            <a:r>
              <a:rPr lang="ru-RU" dirty="0"/>
              <a:t>. </a:t>
            </a:r>
          </a:p>
          <a:p>
            <a:r>
              <a:rPr lang="ru-RU" dirty="0"/>
              <a:t>- «</a:t>
            </a:r>
            <a:r>
              <a:rPr lang="ru-RU" dirty="0" err="1"/>
              <a:t>Батьківський</a:t>
            </a:r>
            <a:r>
              <a:rPr lang="ru-RU" dirty="0"/>
              <a:t> </a:t>
            </a:r>
            <a:r>
              <a:rPr lang="ru-RU" dirty="0" err="1"/>
              <a:t>семінар</a:t>
            </a:r>
            <a:r>
              <a:rPr lang="ru-RU" dirty="0"/>
              <a:t>».</a:t>
            </a:r>
          </a:p>
          <a:p>
            <a:r>
              <a:rPr lang="ru-RU" dirty="0"/>
              <a:t>- </a:t>
            </a:r>
            <a:r>
              <a:rPr lang="ru-RU" dirty="0" err="1"/>
              <a:t>Спільні</a:t>
            </a:r>
            <a:r>
              <a:rPr lang="ru-RU" dirty="0"/>
              <a:t> </a:t>
            </a:r>
            <a:r>
              <a:rPr lang="ru-RU" dirty="0" err="1"/>
              <a:t>заняття</a:t>
            </a:r>
            <a:r>
              <a:rPr lang="ru-RU" dirty="0"/>
              <a:t> </a:t>
            </a:r>
            <a:r>
              <a:rPr lang="ru-RU" dirty="0" err="1"/>
              <a:t>батьків</a:t>
            </a:r>
            <a:r>
              <a:rPr lang="ru-RU" dirty="0"/>
              <a:t> з </a:t>
            </a:r>
            <a:r>
              <a:rPr lang="ru-RU" dirty="0" err="1"/>
              <a:t>дітьми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07640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Блок 4 - 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. </a:t>
            </a:r>
          </a:p>
          <a:p>
            <a:r>
              <a:rPr lang="ru-RU" dirty="0" err="1"/>
              <a:t>Цілі</a:t>
            </a:r>
            <a:r>
              <a:rPr lang="ru-RU" dirty="0"/>
              <a:t>:</a:t>
            </a:r>
          </a:p>
          <a:p>
            <a:r>
              <a:rPr lang="ru-RU" dirty="0"/>
              <a:t>- 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в </a:t>
            </a:r>
            <a:r>
              <a:rPr lang="ru-RU" dirty="0" err="1"/>
              <a:t>психологічних</a:t>
            </a:r>
            <a:r>
              <a:rPr lang="ru-RU" dirty="0"/>
              <a:t> факторах </a:t>
            </a:r>
            <a:r>
              <a:rPr lang="ru-RU" dirty="0" err="1"/>
              <a:t>ризику</a:t>
            </a:r>
            <a:r>
              <a:rPr lang="ru-RU" dirty="0"/>
              <a:t> 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корекції</a:t>
            </a:r>
            <a:r>
              <a:rPr lang="ru-RU" dirty="0"/>
              <a:t>. </a:t>
            </a:r>
          </a:p>
          <a:p>
            <a:r>
              <a:rPr lang="ru-RU" dirty="0"/>
              <a:t>- 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ефекту</a:t>
            </a:r>
            <a:r>
              <a:rPr lang="ru-RU" dirty="0"/>
              <a:t> </a:t>
            </a:r>
            <a:r>
              <a:rPr lang="ru-RU" dirty="0" err="1"/>
              <a:t>корекції</a:t>
            </a:r>
            <a:r>
              <a:rPr lang="ru-RU" dirty="0"/>
              <a:t>.</a:t>
            </a:r>
          </a:p>
          <a:p>
            <a:r>
              <a:rPr lang="ru-RU" dirty="0" err="1"/>
              <a:t>Методи</a:t>
            </a:r>
            <a:r>
              <a:rPr lang="ru-RU" dirty="0"/>
              <a:t>:</a:t>
            </a:r>
          </a:p>
          <a:p>
            <a:r>
              <a:rPr lang="ru-RU" dirty="0"/>
              <a:t>- </a:t>
            </a:r>
            <a:r>
              <a:rPr lang="ru-RU" dirty="0" err="1"/>
              <a:t>Самозвіт</a:t>
            </a:r>
            <a:r>
              <a:rPr lang="ru-RU" dirty="0"/>
              <a:t> </a:t>
            </a:r>
            <a:r>
              <a:rPr lang="ru-RU" dirty="0" err="1"/>
              <a:t>батьків</a:t>
            </a:r>
            <a:r>
              <a:rPr lang="ru-RU" dirty="0"/>
              <a:t>.</a:t>
            </a:r>
          </a:p>
          <a:p>
            <a:r>
              <a:rPr lang="ru-RU" dirty="0"/>
              <a:t>- </a:t>
            </a:r>
            <a:r>
              <a:rPr lang="ru-RU" dirty="0" err="1"/>
              <a:t>Спеціальні</a:t>
            </a:r>
            <a:r>
              <a:rPr lang="ru-RU" dirty="0"/>
              <a:t> </a:t>
            </a:r>
            <a:r>
              <a:rPr lang="ru-RU" dirty="0" err="1"/>
              <a:t>експериментальні</a:t>
            </a:r>
            <a:r>
              <a:rPr lang="ru-RU" dirty="0"/>
              <a:t> </a:t>
            </a:r>
            <a:r>
              <a:rPr lang="ru-RU" dirty="0" err="1"/>
              <a:t>процедури</a:t>
            </a:r>
            <a:r>
              <a:rPr lang="ru-RU" dirty="0"/>
              <a:t>.</a:t>
            </a:r>
          </a:p>
          <a:p>
            <a:r>
              <a:rPr lang="ru-RU" dirty="0"/>
              <a:t>- 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ступеня</a:t>
            </a:r>
            <a:r>
              <a:rPr lang="ru-RU" dirty="0"/>
              <a:t> </a:t>
            </a:r>
            <a:r>
              <a:rPr lang="ru-RU" dirty="0" err="1"/>
              <a:t>стійкості</a:t>
            </a:r>
            <a:r>
              <a:rPr lang="ru-RU" dirty="0"/>
              <a:t> </a:t>
            </a:r>
            <a:r>
              <a:rPr lang="ru-RU" dirty="0" err="1"/>
              <a:t>ліквідації</a:t>
            </a:r>
            <a:r>
              <a:rPr lang="ru-RU" dirty="0"/>
              <a:t> </a:t>
            </a:r>
            <a:r>
              <a:rPr lang="ru-RU" dirty="0" err="1"/>
              <a:t>дезадаптивної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у </a:t>
            </a:r>
            <a:r>
              <a:rPr lang="ru-RU" dirty="0" err="1"/>
              <a:t>дітей</a:t>
            </a:r>
            <a:r>
              <a:rPr lang="ru-RU" dirty="0"/>
              <a:t>.</a:t>
            </a:r>
          </a:p>
          <a:p>
            <a:r>
              <a:rPr lang="ru-RU" dirty="0" err="1"/>
              <a:t>Психокорекція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3 - 3,5 </a:t>
            </a:r>
            <a:r>
              <a:rPr lang="ru-RU" dirty="0" err="1"/>
              <a:t>місяців</a:t>
            </a:r>
            <a:r>
              <a:rPr lang="ru-RU" dirty="0"/>
              <a:t> два рази на </a:t>
            </a:r>
            <a:r>
              <a:rPr lang="ru-RU" dirty="0" err="1"/>
              <a:t>тиждень</a:t>
            </a:r>
            <a:r>
              <a:rPr lang="ru-RU"/>
              <a:t>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475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352928" cy="2592288"/>
          </a:xfrm>
        </p:spPr>
        <p:txBody>
          <a:bodyPr>
            <a:normAutofit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uk-UA" dirty="0">
                <a:solidFill>
                  <a:srgbClr val="00B0F0"/>
                </a:solidFill>
                <a:latin typeface="+mn-lt"/>
                <a:cs typeface="Times New Roman" panose="02020603050405020304" pitchFamily="18" charset="0"/>
              </a:rPr>
              <a:t>Загальні принципи диференціально-психологічного </a:t>
            </a:r>
            <a:r>
              <a:rPr lang="uk-UA" dirty="0" smtClean="0">
                <a:solidFill>
                  <a:srgbClr val="00B0F0"/>
                </a:solidFill>
                <a:latin typeface="+mn-lt"/>
                <a:cs typeface="Times New Roman" panose="02020603050405020304" pitchFamily="18" charset="0"/>
              </a:rPr>
              <a:t>аналізу</a:t>
            </a:r>
            <a:endParaRPr lang="ru-RU" dirty="0">
              <a:solidFill>
                <a:srgbClr val="00B0F0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54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5774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3200" b="1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 диференціальної психології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uk-UA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uk-UA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інтегрального аналізу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(співвідношення частини і цілого), що опирається на теорію інтегральної індивідуальності Б. Ананьєва, В.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Мерліна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спеціальну теорію індивідуальності В.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Русалова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За цими теоріями індивідуальність - це інтегральна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біопсихо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-соціальна характеристика людини, яка охоплює такі рівні, як організм, індивід і особистість. Аналіз індивідуальності здійснюють за формальним підходом від нижчого (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організмічного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індивідного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рівня і до вищого (особистісного). На основі отриманих даних роблять висновок про цілісну інтегральну індивідуальність, яка складається з усіх рівнів, об'єднаних у систему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318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2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взаємозв'язку </a:t>
            </a:r>
            <a:r>
              <a:rPr lang="uk-UA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інтра</a:t>
            </a:r>
            <a:r>
              <a:rPr lang="uk-UA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й </a:t>
            </a:r>
            <a:r>
              <a:rPr lang="uk-UA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інтеріндивідуальних</a:t>
            </a:r>
            <a:r>
              <a:rPr lang="uk-UA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закономірностей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який ґрунтується на теорії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інтеракціонізму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вказує на те, що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інтрапсихічні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вну-тріособистісні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структури (особистісні риси, цінності, мотиви, соціальні ролі, установки тощо) формуються під впливом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інтеріндивідуальної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(міжособистісної) взаємодії з іншими людьми і, у свою чергу, впливають на процеси міжособистісної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</a:p>
          <a:p>
            <a:pPr algn="just"/>
            <a:r>
              <a:rPr lang="uk-UA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взаємодії </a:t>
            </a:r>
            <a:r>
              <a:rPr lang="uk-UA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ендо</a:t>
            </a:r>
            <a:r>
              <a:rPr lang="uk-UA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й </a:t>
            </a:r>
            <a:r>
              <a:rPr lang="uk-UA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екзофакторів</a:t>
            </a:r>
            <a:r>
              <a:rPr lang="uk-UA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детермінації відмінностей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оснований на теорії О.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Лазурського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співвідношення і взаємодію в структурі особистості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ендопсихічних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(спадково детермінованих) і </a:t>
            </a:r>
            <a:r>
              <a:rPr lang="uk-UA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екзопсихічних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(детермінованих середовищем) чинників, а також теорії </a:t>
            </a:r>
            <a:r>
              <a:rPr lang="uk-UA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В.Штерна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конвергенцію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двох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чинників (спадковості і середовища) у процесі психічного розвитку особистості. За цими теоріями взаємодія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ендо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й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екзофакторів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формує нові психічні властивості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391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688632"/>
          </a:xfrm>
        </p:spPr>
        <p:txBody>
          <a:bodyPr>
            <a:normAutofit/>
          </a:bodyPr>
          <a:lstStyle/>
          <a:p>
            <a:pPr algn="just"/>
            <a:r>
              <a:rPr lang="uk-UA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uk-UA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вимірюваності</a:t>
            </a:r>
            <a:r>
              <a:rPr lang="uk-UA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статистичного оцінювання психічних явищ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який вказує, що психічні утворення можна оцінити не тільки якісно (інтелект вище середньої норми), а й кількісно (IQ - 118). Статистичні вимірювання дають уявлення про нормальний розподіл досліджуваної функції в певній вибірці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227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36723"/>
            <a:ext cx="8568952" cy="59046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Основоположним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диференціальній психології, таким, що конкретизує інші принципи, є формальний підхід.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Формальний підхід </a:t>
            </a:r>
            <a:r>
              <a:rPr lang="uk-UA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uk-UA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 аналізу структури генетично детермінованих, вроджених, крос-культурних, крос-ситуативних стійких універсальних властивостей людини, які дають змогу провести необхідну для цілей дослідження межу між найтиповішими, стабільними, відтворюваними в життєвій практиці та експериментальній ситуації індивідуально-типологічними особливостями і рештою особистісних змістових властивостей, що характеризують неповторність людини.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84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40871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У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межах формального підходу для опису структури психіки використовують такі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психодинамічні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конструкти, як </a:t>
            </a:r>
            <a:r>
              <a:rPr lang="uk-UA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темперамент, когнітивний стиль, інтелект, характер тощо.</a:t>
            </a: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Відмінність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формоутворювальних властивостей (властивості нервової системи, що становить основу темпераменту, когнітивні стилі, інтелект) від інших характеристик людської індивідуальності полягає в тому, що їх розвиток меншою мірою визначається впливом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змістово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-смислових детермінант. Формальний підхід припускає виявлення </a:t>
            </a:r>
            <a:r>
              <a:rPr lang="uk-UA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інваріантної </a:t>
            </a:r>
            <a:r>
              <a:rPr lang="uk-UA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 </a:t>
            </a:r>
            <a:r>
              <a:rPr lang="uk-UA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феномену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що вивчається, і </a:t>
            </a:r>
            <a:r>
              <a:rPr lang="uk-UA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</a:t>
            </a:r>
            <a:r>
              <a:rPr lang="uk-UA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валідності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тобто вірогідності аналізованих параметрів.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Новітні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теорії психології індивідуальних відмінностей - системна психофізіологія, спеціальна теорія індивідуальності,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психогенетичні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теорії - погоджуються, що змістова складова поведінки і діяльності, яка переважно є наслідком засвоєння етичних і культурних норм, і формально-динамічна характеристика людини зливаються в гармонійну універсальну структуру. При цьому біологічно зумовлені базові властивості (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організмічні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індивідні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або тенденції ("дозрівання" відповідних мозкових структур) часто обмежують кількість ступенів свободи в процесі формування і розвитку особистісних психологічних структур, які розміщені вище в ієрархічній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індивідуальності.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40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26469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Змістові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особистісні характеристики індивідуальності формуються під впливом соціально обумовлених законів, а формальні (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темпераментальні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когнітивно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-стильові, інтелектуальні) підпорядковані еволюційно-генетичним законам. Як правило, формальні характеристики виявляються під впливом крос-ситуативних, стійких у часі і толерантних до контекстуальної дії чинників.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Відношення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формальних і змістових характеристик індивідуальності </a:t>
            </a:r>
            <a:r>
              <a:rPr lang="uk-UA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зворотні і </a:t>
            </a:r>
            <a:r>
              <a:rPr lang="uk-UA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відносні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позицій теорії інтегральної індивідуальності їх зворотність і відносність зумовлені подвійністю якісної визначеності індивідуальності, тобто тим, розглядають її як підсистему соціальних систем чи як самостійну систему. Так, статура, зріст, риси обличчя, колір очей і волосся, форма носа самі по собі є конституційними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індивідними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характеристиками, але, будучи структурним компонентом цілісної інтегральної індивідуальності як підсистеми соціальної системи, вони можуть набувати функції соціального знаку, тобто статусу змісту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48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76672"/>
            <a:ext cx="8435280" cy="626469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i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діагностичної</a:t>
            </a:r>
            <a:r>
              <a:rPr lang="ru-RU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i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невротичними</a:t>
            </a:r>
            <a:r>
              <a:rPr lang="ru-RU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дітьми</a:t>
            </a:r>
            <a:r>
              <a:rPr lang="ru-RU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Комплексність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набору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методик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сторін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психічних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властивостей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якостей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форм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діагностичний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включається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і батьки.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сім'ї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вивчати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статус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сім'ї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й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попередніх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етапах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сімейні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ретроспективі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дотримуватися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самих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досліджуваних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все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діагностичні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мотивовані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фахівця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повинна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перетворюватися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самодіагностику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практично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всьому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протязі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006241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2346</TotalTime>
  <Words>1217</Words>
  <Application>Microsoft Office PowerPoint</Application>
  <PresentationFormat>Экран (4:3)</PresentationFormat>
  <Paragraphs>67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Tw Cen MT</vt:lpstr>
      <vt:lpstr>Wingdings</vt:lpstr>
      <vt:lpstr>Паркет</vt:lpstr>
      <vt:lpstr>Презентация PowerPoint</vt:lpstr>
      <vt:lpstr>Загальні принципи диференціально-психологічного аналізу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 Методологія, методика дослідження диференціальної психології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225</cp:revision>
  <dcterms:created xsi:type="dcterms:W3CDTF">2023-09-11T21:20:14Z</dcterms:created>
  <dcterms:modified xsi:type="dcterms:W3CDTF">2024-02-27T15:22:17Z</dcterms:modified>
</cp:coreProperties>
</file>