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974" y="304038"/>
            <a:ext cx="593661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5921" y="1085469"/>
            <a:ext cx="5941059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jp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sdavo.gov.ua/seminary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hyperlink" Target="https://www.youtube.com/watch?v=AmPyz1kCbOw&amp;ab_channel=NationalGeographic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C9EG9Vh9CA&amp;ab_channel=TenuunBatzorig" TargetMode="External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lyfix" TargetMode="External"/><Relationship Id="rId7" Type="http://schemas.openxmlformats.org/officeDocument/2006/relationships/image" Target="../media/image80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11" Type="http://schemas.openxmlformats.org/officeDocument/2006/relationships/image" Target="../media/image89.jp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jpg"/><Relationship Id="rId9" Type="http://schemas.openxmlformats.org/officeDocument/2006/relationships/image" Target="../media/image8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10" Type="http://schemas.openxmlformats.org/officeDocument/2006/relationships/image" Target="../media/image97.jpg"/><Relationship Id="rId4" Type="http://schemas.openxmlformats.org/officeDocument/2006/relationships/image" Target="../media/image91.jp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Jjy6QeLJb2g&amp;t=762s&amp;ab_channel=ArchivesnationalesdeFrance" TargetMode="External"/><Relationship Id="rId4" Type="http://schemas.openxmlformats.org/officeDocument/2006/relationships/image" Target="../media/image10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lxsx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jpg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3" Type="http://schemas.openxmlformats.org/officeDocument/2006/relationships/image" Target="../media/image125.jpg"/><Relationship Id="rId7" Type="http://schemas.openxmlformats.org/officeDocument/2006/relationships/image" Target="../media/image129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g"/><Relationship Id="rId5" Type="http://schemas.openxmlformats.org/officeDocument/2006/relationships/image" Target="../media/image127.jpg"/><Relationship Id="rId4" Type="http://schemas.openxmlformats.org/officeDocument/2006/relationships/image" Target="../media/image126.jpg"/><Relationship Id="rId9" Type="http://schemas.openxmlformats.org/officeDocument/2006/relationships/image" Target="../media/image1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5.jpg"/><Relationship Id="rId4" Type="http://schemas.openxmlformats.org/officeDocument/2006/relationships/image" Target="../media/image1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g"/><Relationship Id="rId4" Type="http://schemas.openxmlformats.org/officeDocument/2006/relationships/image" Target="../media/image1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jpg"/><Relationship Id="rId5" Type="http://schemas.openxmlformats.org/officeDocument/2006/relationships/image" Target="../media/image149.jpg"/><Relationship Id="rId4" Type="http://schemas.openxmlformats.org/officeDocument/2006/relationships/image" Target="../media/image1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jpg"/><Relationship Id="rId5" Type="http://schemas.openxmlformats.org/officeDocument/2006/relationships/image" Target="../media/image154.jpg"/><Relationship Id="rId4" Type="http://schemas.openxmlformats.org/officeDocument/2006/relationships/image" Target="../media/image15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jpg"/><Relationship Id="rId5" Type="http://schemas.openxmlformats.org/officeDocument/2006/relationships/image" Target="../media/image159.jpg"/><Relationship Id="rId4" Type="http://schemas.openxmlformats.org/officeDocument/2006/relationships/image" Target="../media/image1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jpg"/><Relationship Id="rId5" Type="http://schemas.openxmlformats.org/officeDocument/2006/relationships/image" Target="../media/image164.jpg"/><Relationship Id="rId4" Type="http://schemas.openxmlformats.org/officeDocument/2006/relationships/image" Target="../media/image16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jpg"/><Relationship Id="rId5" Type="http://schemas.openxmlformats.org/officeDocument/2006/relationships/image" Target="../media/image169.png"/><Relationship Id="rId4" Type="http://schemas.openxmlformats.org/officeDocument/2006/relationships/image" Target="../media/image168.jpg"/></Relationships>
</file>

<file path=ppt/slides/_rels/slide35.xml.rels><?xml version="1.0" encoding="UTF-8" standalone="yes" ?><Relationships xmlns="http://schemas.openxmlformats.org/package/2006/relationships"><Relationship Id="rId8" Target="../media/image176.jpeg" Type="http://schemas.openxmlformats.org/officeDocument/2006/relationships/image"/><Relationship Id="rId13" Target="../media/image181.jpg" Type="http://schemas.openxmlformats.org/officeDocument/2006/relationships/image"/><Relationship Id="rId3" Target="../media/image171.png" Type="http://schemas.openxmlformats.org/officeDocument/2006/relationships/image"/><Relationship Id="rId7" Target="../media/image175.png" Type="http://schemas.openxmlformats.org/officeDocument/2006/relationships/image"/><Relationship Id="rId12" Target="../media/image180.png" Type="http://schemas.openxmlformats.org/officeDocument/2006/relationships/image"/><Relationship Id="rId2" Target="../media/image166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174.jpeg" Type="http://schemas.openxmlformats.org/officeDocument/2006/relationships/image"/><Relationship Id="rId11" Target="../media/image179.jpg" Type="http://schemas.openxmlformats.org/officeDocument/2006/relationships/image"/><Relationship Id="rId5" Target="../media/image173.png" Type="http://schemas.openxmlformats.org/officeDocument/2006/relationships/image"/><Relationship Id="rId10" Target="../media/image178.jpg" Type="http://schemas.openxmlformats.org/officeDocument/2006/relationships/image"/><Relationship Id="rId4" Target="../media/image172.jpeg" Type="http://schemas.openxmlformats.org/officeDocument/2006/relationships/image"/><Relationship Id="rId9" Target="../media/image177.png" Type="http://schemas.openxmlformats.org/officeDocument/2006/relationships/image"/><Relationship Id="rId14" Target="../media/image182.jp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jpg"/><Relationship Id="rId5" Type="http://schemas.openxmlformats.org/officeDocument/2006/relationships/image" Target="../media/image186.png"/><Relationship Id="rId4" Type="http://schemas.openxmlformats.org/officeDocument/2006/relationships/image" Target="../media/image18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3.jpg"/><Relationship Id="rId5" Type="http://schemas.openxmlformats.org/officeDocument/2006/relationships/image" Target="../media/image192.png"/><Relationship Id="rId4" Type="http://schemas.openxmlformats.org/officeDocument/2006/relationships/image" Target="../media/image191.jpg"/><Relationship Id="rId9" Type="http://schemas.openxmlformats.org/officeDocument/2006/relationships/image" Target="../media/image196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hives.gov/" TargetMode="External"/><Relationship Id="rId3" Type="http://schemas.openxmlformats.org/officeDocument/2006/relationships/image" Target="../media/image197.jpg"/><Relationship Id="rId7" Type="http://schemas.openxmlformats.org/officeDocument/2006/relationships/image" Target="../media/image201.jp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9.jpg"/><Relationship Id="rId4" Type="http://schemas.openxmlformats.org/officeDocument/2006/relationships/image" Target="../media/image198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jpg"/><Relationship Id="rId3" Type="http://schemas.openxmlformats.org/officeDocument/2006/relationships/image" Target="../media/image202.jpg"/><Relationship Id="rId7" Type="http://schemas.openxmlformats.org/officeDocument/2006/relationships/image" Target="../media/image20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5.jpg"/><Relationship Id="rId5" Type="http://schemas.openxmlformats.org/officeDocument/2006/relationships/image" Target="../media/image204.png"/><Relationship Id="rId10" Type="http://schemas.openxmlformats.org/officeDocument/2006/relationships/hyperlink" Target="https://www.archives.gov/" TargetMode="External"/><Relationship Id="rId4" Type="http://schemas.openxmlformats.org/officeDocument/2006/relationships/image" Target="../media/image203.jpg"/><Relationship Id="rId9" Type="http://schemas.openxmlformats.org/officeDocument/2006/relationships/image" Target="../media/image208.jpg"/></Relationships>
</file>

<file path=ppt/slides/_rels/slide4.xml.rels><?xml version="1.0" encoding="UTF-8" standalone="yes" ?><Relationships xmlns="http://schemas.openxmlformats.org/package/2006/relationships"><Relationship Id="rId8" Target="../media/image24.jpg" Type="http://schemas.openxmlformats.org/officeDocument/2006/relationships/image"/><Relationship Id="rId3" Target="../media/image19.jpg" Type="http://schemas.openxmlformats.org/officeDocument/2006/relationships/image"/><Relationship Id="rId7" Target="../media/image23.jpg" Type="http://schemas.openxmlformats.org/officeDocument/2006/relationships/image"/><Relationship Id="rId2" Target="../media/image1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22.jpg" Type="http://schemas.openxmlformats.org/officeDocument/2006/relationships/image"/><Relationship Id="rId5" Target="../media/image21.jpeg" Type="http://schemas.openxmlformats.org/officeDocument/2006/relationships/image"/><Relationship Id="rId4" Target="../media/image20.jp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jpg"/><Relationship Id="rId5" Type="http://schemas.openxmlformats.org/officeDocument/2006/relationships/image" Target="../media/image211.png"/><Relationship Id="rId4" Type="http://schemas.openxmlformats.org/officeDocument/2006/relationships/image" Target="../media/image21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8.jpg"/><Relationship Id="rId4" Type="http://schemas.openxmlformats.org/officeDocument/2006/relationships/image" Target="../media/image2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jp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jpg"/><Relationship Id="rId5" Type="http://schemas.openxmlformats.org/officeDocument/2006/relationships/image" Target="../media/image222.png"/><Relationship Id="rId4" Type="http://schemas.openxmlformats.org/officeDocument/2006/relationships/image" Target="../media/image221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jpg"/><Relationship Id="rId5" Type="http://schemas.openxmlformats.org/officeDocument/2006/relationships/image" Target="../media/image228.png"/><Relationship Id="rId10" Type="http://schemas.openxmlformats.org/officeDocument/2006/relationships/image" Target="../media/image233.jpg"/><Relationship Id="rId4" Type="http://schemas.openxmlformats.org/officeDocument/2006/relationships/image" Target="../media/image227.jpg"/><Relationship Id="rId9" Type="http://schemas.openxmlformats.org/officeDocument/2006/relationships/image" Target="../media/image232.png"/></Relationships>
</file>

<file path=ppt/slides/_rels/slide44.xml.rels><?xml version="1.0" encoding="UTF-8" standalone="yes" ?><Relationships xmlns="http://schemas.openxmlformats.org/package/2006/relationships"><Relationship Id="rId3" Target="../media/image235.png" Type="http://schemas.openxmlformats.org/officeDocument/2006/relationships/image"/><Relationship Id="rId2" Target="../media/image234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238.jpeg" Type="http://schemas.openxmlformats.org/officeDocument/2006/relationships/image"/><Relationship Id="rId5" Target="../media/image237.png" Type="http://schemas.openxmlformats.org/officeDocument/2006/relationships/image"/><Relationship Id="rId4" Target="../media/image236.jp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8" Target="../media/image244.jpeg" Type="http://schemas.openxmlformats.org/officeDocument/2006/relationships/image"/><Relationship Id="rId3" Target="../media/image239.png" Type="http://schemas.openxmlformats.org/officeDocument/2006/relationships/image"/><Relationship Id="rId7" Target="../media/image243.png" Type="http://schemas.openxmlformats.org/officeDocument/2006/relationships/image"/><Relationship Id="rId12" Target="../media/image248.jpeg" Type="http://schemas.openxmlformats.org/officeDocument/2006/relationships/image"/><Relationship Id="rId2" Target="../media/image219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242.jpeg" Type="http://schemas.openxmlformats.org/officeDocument/2006/relationships/image"/><Relationship Id="rId11" Target="../media/image247.png" Type="http://schemas.openxmlformats.org/officeDocument/2006/relationships/image"/><Relationship Id="rId5" Target="../media/image241.png" Type="http://schemas.openxmlformats.org/officeDocument/2006/relationships/image"/><Relationship Id="rId10" Target="../media/image246.jpeg" Type="http://schemas.openxmlformats.org/officeDocument/2006/relationships/image"/><Relationship Id="rId4" Target="../media/image240.jpg" Type="http://schemas.openxmlformats.org/officeDocument/2006/relationships/image"/><Relationship Id="rId9" Target="../media/image245.pn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jpg"/><Relationship Id="rId5" Type="http://schemas.openxmlformats.org/officeDocument/2006/relationships/image" Target="../media/image251.jpg"/><Relationship Id="rId4" Type="http://schemas.openxmlformats.org/officeDocument/2006/relationships/image" Target="../media/image2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jpg"/><Relationship Id="rId5" Type="http://schemas.openxmlformats.org/officeDocument/2006/relationships/image" Target="../media/image256.jpg"/><Relationship Id="rId4" Type="http://schemas.openxmlformats.org/officeDocument/2006/relationships/image" Target="../media/image25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jpg"/><Relationship Id="rId5" Type="http://schemas.openxmlformats.org/officeDocument/2006/relationships/image" Target="../media/image260.jpg"/><Relationship Id="rId4" Type="http://schemas.openxmlformats.org/officeDocument/2006/relationships/image" Target="../media/image25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5.jpg"/><Relationship Id="rId5" Type="http://schemas.openxmlformats.org/officeDocument/2006/relationships/image" Target="../media/image264.jpg"/><Relationship Id="rId4" Type="http://schemas.openxmlformats.org/officeDocument/2006/relationships/image" Target="../media/image26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9.jpg"/><Relationship Id="rId4" Type="http://schemas.openxmlformats.org/officeDocument/2006/relationships/image" Target="../media/image268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0736-15#Text" TargetMode="External"/><Relationship Id="rId4" Type="http://schemas.openxmlformats.org/officeDocument/2006/relationships/hyperlink" Target="https://zakon.rada.gov.ua/laws/show/z0584-13#Text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0736-15#Text" TargetMode="External"/><Relationship Id="rId4" Type="http://schemas.openxmlformats.org/officeDocument/2006/relationships/hyperlink" Target="https://zakon.rada.gov.ua/laws/show/z0584-13#Tex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1q8IoTIc8&amp;ab_channel=OracleInnovativeItaly" TargetMode="Externa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JbgQHYGvT9I&amp;ab_channel=OracleInnovativeItaly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0736-15#Text" TargetMode="External"/><Relationship Id="rId4" Type="http://schemas.openxmlformats.org/officeDocument/2006/relationships/hyperlink" Target="https://zakon.rada.gov.ua/laws/show/z0584-13#Tex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ucha-mr.archives.kiev.ua/siteImg/bucha-mr/9d0552a33ce70fb91ef6677cded88317830065ba28ab3ad1b44c04a1da87bb875f0a3be3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jp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jp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jp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1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jp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jp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446-17#Text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z0252-15#n14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rl.li/lzjck" TargetMode="External"/><Relationship Id="rId4" Type="http://schemas.openxmlformats.org/officeDocument/2006/relationships/image" Target="../media/image304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jp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3.jpg"/><Relationship Id="rId4" Type="http://schemas.openxmlformats.org/officeDocument/2006/relationships/image" Target="../media/image312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7.jpg"/><Relationship Id="rId4" Type="http://schemas.openxmlformats.org/officeDocument/2006/relationships/image" Target="../media/image316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1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 ?><Relationships xmlns="http://schemas.openxmlformats.org/package/2006/relationships"><Relationship Id="rId8" Target="../media/image325.jpeg" Type="http://schemas.openxmlformats.org/officeDocument/2006/relationships/image"/><Relationship Id="rId3" Target="https://www.youtube.com/watch?v=2NLWE7IOD5Q&amp;t=69s&amp;ab_channel=ICAInternationalCouncilonArchives" TargetMode="External" Type="http://schemas.openxmlformats.org/officeDocument/2006/relationships/hyperlink"/><Relationship Id="rId7" Target="https://undiasd.archives.gov.ua/doc/mr-biourazhennya.pdf" TargetMode="External" Type="http://schemas.openxmlformats.org/officeDocument/2006/relationships/hyperlink"/><Relationship Id="rId2" Target="../media/image305.png" Type="http://schemas.openxmlformats.org/officeDocument/2006/relationships/image"/><Relationship Id="rId1" Target="../slideLayouts/slideLayout2.xml" Type="http://schemas.openxmlformats.org/officeDocument/2006/relationships/slideLayout"/><Relationship Id="rId6" Target="https://undiasd.archives.gov.ua/doc/Zvit-ndr-2018.pdf" TargetMode="External" Type="http://schemas.openxmlformats.org/officeDocument/2006/relationships/hyperlink"/><Relationship Id="rId5" Target="../media/image324.png" Type="http://schemas.openxmlformats.org/officeDocument/2006/relationships/image"/><Relationship Id="rId4" Target="https://www.youtube.com/watch?v=yN19xCYqCMI&amp;t=3s&amp;ab_channel=ICAInternationalCouncilonArchives" TargetMode="External" Type="http://schemas.openxmlformats.org/officeDocument/2006/relationships/hyperlink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jp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jpg"/><Relationship Id="rId4" Type="http://schemas.openxmlformats.org/officeDocument/2006/relationships/image" Target="../media/image329.jpg"/></Relationships>
</file>

<file path=ppt/slides/_rels/slide93.xml.rels><?xml version="1.0" encoding="UTF-8" standalone="yes" ?><Relationships xmlns="http://schemas.openxmlformats.org/package/2006/relationships"><Relationship Id="rId3" Target="../media/image331.jpeg" Type="http://schemas.openxmlformats.org/officeDocument/2006/relationships/image"/><Relationship Id="rId2" Target="../media/image327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 ?><Relationships xmlns="http://schemas.openxmlformats.org/package/2006/relationships"><Relationship Id="rId3" Target="../media/image333.jpg" Type="http://schemas.openxmlformats.org/officeDocument/2006/relationships/image"/><Relationship Id="rId2" Target="../media/image30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34.jpeg" Type="http://schemas.openxmlformats.org/officeDocument/2006/relationships/image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jp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heblueshield.org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jp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ca.org/en/preserving-archives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jp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ca.org/en/ica-president-message-ica-abu-dhabi-congress-2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7723"/>
            <a:ext cx="12192000" cy="6780530"/>
            <a:chOff x="0" y="77723"/>
            <a:chExt cx="12192000" cy="67805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3152" y="3813047"/>
              <a:ext cx="6585204" cy="3044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4211" y="3046475"/>
              <a:ext cx="3453384" cy="3244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3611" y="231647"/>
              <a:ext cx="4628387" cy="29672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7723"/>
              <a:ext cx="5417820" cy="3395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" y="2941319"/>
              <a:ext cx="5689092" cy="326593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3533" y="1206881"/>
            <a:ext cx="7571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074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Центральний</a:t>
            </a:r>
            <a:r>
              <a:rPr sz="24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державний</a:t>
            </a:r>
            <a:r>
              <a:rPr sz="24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архів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вищих</a:t>
            </a:r>
            <a:r>
              <a:rPr sz="24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органів влади</a:t>
            </a:r>
            <a:r>
              <a:rPr sz="24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та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управління України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7595" y="2002662"/>
            <a:ext cx="100965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Семінар</a:t>
            </a:r>
            <a:r>
              <a:rPr sz="1600" b="1" i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600" b="1"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керівників</a:t>
            </a:r>
            <a:r>
              <a:rPr sz="1600" b="1" i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служб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діловодства</a:t>
            </a:r>
            <a:r>
              <a:rPr sz="1600" b="1" i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та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архівних</a:t>
            </a:r>
            <a:r>
              <a:rPr sz="1600" b="1"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підрозділів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органів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державної</a:t>
            </a:r>
            <a:r>
              <a:rPr sz="1600" b="1" i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влади</a:t>
            </a:r>
            <a:r>
              <a:rPr sz="1600" b="1"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та</a:t>
            </a:r>
            <a:r>
              <a:rPr sz="16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державних</a:t>
            </a:r>
            <a:r>
              <a:rPr sz="1600" b="1"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установ</a:t>
            </a:r>
            <a:r>
              <a:rPr sz="1600" b="1" i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600" b="1" i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джерел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комплектування</a:t>
            </a:r>
            <a:r>
              <a:rPr sz="1600" b="1" i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1F3863"/>
                </a:solidFill>
                <a:latin typeface="Arial"/>
                <a:cs typeface="Arial"/>
              </a:rPr>
              <a:t>архіву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«Документи</a:t>
            </a:r>
            <a:r>
              <a:rPr sz="1600" b="1" i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Національного</a:t>
            </a:r>
            <a:r>
              <a:rPr sz="16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архівного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фонду:</a:t>
            </a:r>
            <a:r>
              <a:rPr sz="16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шлях</a:t>
            </a:r>
            <a:r>
              <a:rPr sz="1600" b="1" i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від</a:t>
            </a:r>
            <a:r>
              <a:rPr sz="1600" b="1"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F3863"/>
                </a:solidFill>
                <a:latin typeface="Arial"/>
                <a:cs typeface="Arial"/>
              </a:rPr>
              <a:t>установи</a:t>
            </a:r>
            <a:r>
              <a:rPr sz="16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1F3863"/>
                </a:solidFill>
                <a:latin typeface="Arial"/>
                <a:cs typeface="Arial"/>
              </a:rPr>
              <a:t>до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сховища</a:t>
            </a:r>
            <a:r>
              <a:rPr sz="16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1F3863"/>
                </a:solidFill>
                <a:latin typeface="Arial"/>
                <a:cs typeface="Arial"/>
              </a:rPr>
              <a:t>державного</a:t>
            </a:r>
            <a:r>
              <a:rPr sz="16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1F3863"/>
                </a:solidFill>
                <a:latin typeface="Arial"/>
                <a:cs typeface="Arial"/>
              </a:rPr>
              <a:t>архіву»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5695" y="2988564"/>
            <a:ext cx="10953115" cy="1225550"/>
            <a:chOff x="615695" y="2988564"/>
            <a:chExt cx="10953115" cy="122555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95" y="2988564"/>
              <a:ext cx="10952988" cy="12252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867" y="3319526"/>
              <a:ext cx="10139591" cy="495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3846" y="3200247"/>
            <a:ext cx="5047487" cy="2839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929" y="3190417"/>
            <a:ext cx="5047488" cy="2839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929" y="233552"/>
            <a:ext cx="5047488" cy="2839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3846" y="233552"/>
            <a:ext cx="5047487" cy="283921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52595" y="290753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52595" y="2884754"/>
            <a:ext cx="11023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dirty="0">
                <a:latin typeface="Times New Roman"/>
                <a:cs typeface="Times New Roman"/>
              </a:rPr>
              <a:t>Фо</a:t>
            </a:r>
            <a:r>
              <a:rPr sz="800" i="1" spc="-10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10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евче</a:t>
            </a:r>
            <a:r>
              <a:rPr sz="800" i="1" spc="-5" dirty="0">
                <a:latin typeface="Times New Roman"/>
                <a:cs typeface="Times New Roman"/>
              </a:rPr>
              <a:t>н</a:t>
            </a:r>
            <a:r>
              <a:rPr sz="800" i="1" spc="-10" dirty="0">
                <a:latin typeface="Times New Roman"/>
                <a:cs typeface="Times New Roman"/>
              </a:rPr>
              <a:t>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54446" y="290144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4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2595" y="5910884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52595" y="5888837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54446" y="590478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6594" y="2970910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86594" y="2948177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88446" y="296481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60686" y="5913780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60686" y="589188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2539" y="590768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9694" y="6232652"/>
            <a:ext cx="98456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муніципалітету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Торуні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автографом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Миколая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Коперника.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XV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виготовлена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зразком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римських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кодексів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Римської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республіки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Римської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імперії.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Торуні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(Республіка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Польща)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561"/>
            <a:ext cx="12192000" cy="6046851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80655"/>
            <a:ext cx="12192000" cy="5412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38727" y="356108"/>
            <a:ext cx="322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https://tsdavo.gov.ua/seminary-2/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8617" y="268541"/>
            <a:ext cx="4115435" cy="3098800"/>
            <a:chOff x="318617" y="268541"/>
            <a:chExt cx="4115435" cy="3098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142" y="278003"/>
              <a:ext cx="4096004" cy="30794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380" y="273304"/>
              <a:ext cx="4105910" cy="3089275"/>
            </a:xfrm>
            <a:custGeom>
              <a:avLst/>
              <a:gdLst/>
              <a:ahLst/>
              <a:cxnLst/>
              <a:rect l="l" t="t" r="r" b="b"/>
              <a:pathLst>
                <a:path w="4105910" h="3089275">
                  <a:moveTo>
                    <a:pt x="0" y="3089021"/>
                  </a:moveTo>
                  <a:lnTo>
                    <a:pt x="4105529" y="3089021"/>
                  </a:lnTo>
                  <a:lnTo>
                    <a:pt x="4105529" y="0"/>
                  </a:lnTo>
                  <a:lnTo>
                    <a:pt x="0" y="0"/>
                  </a:lnTo>
                  <a:lnTo>
                    <a:pt x="0" y="308902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842890" y="0"/>
            <a:ext cx="7150100" cy="6858000"/>
            <a:chOff x="4842890" y="0"/>
            <a:chExt cx="7150100" cy="6858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2890" y="668591"/>
              <a:ext cx="4443730" cy="50382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0937" y="0"/>
              <a:ext cx="3471481" cy="68579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8617" y="3490899"/>
            <a:ext cx="4115435" cy="2811780"/>
            <a:chOff x="318617" y="3490899"/>
            <a:chExt cx="4115435" cy="28117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142" y="3500424"/>
              <a:ext cx="4096004" cy="27922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3380" y="3495662"/>
              <a:ext cx="4105910" cy="2802255"/>
            </a:xfrm>
            <a:custGeom>
              <a:avLst/>
              <a:gdLst/>
              <a:ahLst/>
              <a:cxnLst/>
              <a:rect l="l" t="t" r="r" b="b"/>
              <a:pathLst>
                <a:path w="4105910" h="2802254">
                  <a:moveTo>
                    <a:pt x="0" y="2801747"/>
                  </a:moveTo>
                  <a:lnTo>
                    <a:pt x="4105529" y="2801747"/>
                  </a:lnTo>
                  <a:lnTo>
                    <a:pt x="4105529" y="0"/>
                  </a:lnTo>
                  <a:lnTo>
                    <a:pt x="0" y="0"/>
                  </a:lnTo>
                  <a:lnTo>
                    <a:pt x="0" y="280174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12286" y="3234308"/>
            <a:ext cx="1102360" cy="11303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885"/>
              </a:lnSpc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14139" y="3228213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2286" y="6156718"/>
            <a:ext cx="1102360" cy="11303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890"/>
              </a:lnSpc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4139" y="615062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0503" y="555162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80503" y="552947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82355" y="554553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99253" y="6134811"/>
            <a:ext cx="36626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Візантійський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сувій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книги.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1453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Візантійський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музей,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Афіни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(Греція).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2018 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546734"/>
            <a:ext cx="2733294" cy="24302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63659" y="3016961"/>
            <a:ext cx="3025140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15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Кіпу,</a:t>
            </a:r>
            <a:r>
              <a:rPr sz="14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1400-1532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рр.</a:t>
            </a:r>
            <a:r>
              <a:rPr sz="14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Смітсонія.</a:t>
            </a:r>
            <a:endParaRPr sz="1400">
              <a:latin typeface="Bahnschrift"/>
              <a:cs typeface="Bahnschrift"/>
            </a:endParaRPr>
          </a:p>
          <a:p>
            <a:pPr marL="12700" marR="5080" algn="ctr">
              <a:lnSpc>
                <a:spcPts val="1340"/>
              </a:lnSpc>
              <a:spcBef>
                <a:spcPts val="16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Національний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музей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американських </a:t>
            </a:r>
            <a:r>
              <a:rPr sz="1400" spc="-2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індіанців</a:t>
            </a:r>
            <a:r>
              <a:rPr sz="14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(Вашингтон,</a:t>
            </a:r>
            <a:r>
              <a:rPr sz="14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США)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327" y="3633177"/>
            <a:ext cx="5575300" cy="2700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03494" y="6374993"/>
            <a:ext cx="6013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Кіпу,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1450-1550</a:t>
            </a:r>
            <a:r>
              <a:rPr sz="14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рр.</a:t>
            </a:r>
            <a:r>
              <a:rPr sz="14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Берлінський</a:t>
            </a:r>
            <a:r>
              <a:rPr sz="14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національний</a:t>
            </a:r>
            <a:r>
              <a:rPr sz="1400" spc="16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музей</a:t>
            </a:r>
            <a:r>
              <a:rPr sz="14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(Берлін,</a:t>
            </a:r>
            <a:r>
              <a:rPr sz="14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Німеччина)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1490" y="556577"/>
            <a:ext cx="3378200" cy="2430145"/>
            <a:chOff x="5321490" y="556577"/>
            <a:chExt cx="3378200" cy="24301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0952" y="566039"/>
              <a:ext cx="3358515" cy="24109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26253" y="561340"/>
              <a:ext cx="3368675" cy="2420620"/>
            </a:xfrm>
            <a:custGeom>
              <a:avLst/>
              <a:gdLst/>
              <a:ahLst/>
              <a:cxnLst/>
              <a:rect l="l" t="t" r="r" b="b"/>
              <a:pathLst>
                <a:path w="3368675" h="2420620">
                  <a:moveTo>
                    <a:pt x="0" y="2420492"/>
                  </a:moveTo>
                  <a:lnTo>
                    <a:pt x="3368166" y="2420492"/>
                  </a:lnTo>
                  <a:lnTo>
                    <a:pt x="3368166" y="0"/>
                  </a:lnTo>
                  <a:lnTo>
                    <a:pt x="0" y="0"/>
                  </a:lnTo>
                  <a:lnTo>
                    <a:pt x="0" y="242049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35217" y="3001137"/>
            <a:ext cx="2259330" cy="581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27660" marR="317500" indent="635" algn="ctr">
              <a:lnSpc>
                <a:spcPts val="1340"/>
              </a:lnSpc>
              <a:spcBef>
                <a:spcPts val="430"/>
              </a:spcBef>
            </a:pPr>
            <a:r>
              <a:rPr sz="1400" spc="-5" dirty="0">
                <a:solidFill>
                  <a:srgbClr val="003366"/>
                </a:solidFill>
                <a:latin typeface="Bahnschrift"/>
                <a:cs typeface="Bahnschrift"/>
              </a:rPr>
              <a:t>Кіпу,</a:t>
            </a:r>
            <a:r>
              <a:rPr sz="1400" dirty="0">
                <a:solidFill>
                  <a:srgbClr val="003366"/>
                </a:solidFill>
                <a:latin typeface="Bahnschrift"/>
                <a:cs typeface="Bahnschrift"/>
              </a:rPr>
              <a:t> 1430-1530 рр </a:t>
            </a:r>
            <a:r>
              <a:rPr sz="1400" spc="5" dirty="0">
                <a:solidFill>
                  <a:srgbClr val="003366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Bahnschrift"/>
                <a:cs typeface="Bahnschrift"/>
              </a:rPr>
              <a:t>Британський</a:t>
            </a:r>
            <a:r>
              <a:rPr sz="1400" spc="60" dirty="0">
                <a:solidFill>
                  <a:srgbClr val="003366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003366"/>
                </a:solidFill>
                <a:latin typeface="Bahnschrift"/>
                <a:cs typeface="Bahnschrift"/>
              </a:rPr>
              <a:t>музей</a:t>
            </a:r>
            <a:endParaRPr sz="1400">
              <a:latin typeface="Bahnschrift"/>
              <a:cs typeface="Bahnschrift"/>
            </a:endParaRPr>
          </a:p>
          <a:p>
            <a:pPr algn="ctr">
              <a:lnSpc>
                <a:spcPts val="1360"/>
              </a:lnSpc>
            </a:pPr>
            <a:r>
              <a:rPr sz="1400" dirty="0">
                <a:solidFill>
                  <a:srgbClr val="003366"/>
                </a:solidFill>
                <a:latin typeface="Bahnschrift"/>
                <a:cs typeface="Bahnschrift"/>
              </a:rPr>
              <a:t>(Лондон,</a:t>
            </a:r>
            <a:r>
              <a:rPr sz="1400" spc="95" dirty="0">
                <a:solidFill>
                  <a:srgbClr val="003366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003366"/>
                </a:solidFill>
                <a:latin typeface="Bahnschrift"/>
                <a:cs typeface="Bahnschrift"/>
              </a:rPr>
              <a:t>Велика</a:t>
            </a:r>
            <a:r>
              <a:rPr sz="1400" spc="90" dirty="0">
                <a:solidFill>
                  <a:srgbClr val="003366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Bahnschrift"/>
                <a:cs typeface="Bahnschrift"/>
              </a:rPr>
              <a:t>Британія)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7118" y="769823"/>
            <a:ext cx="4052316" cy="55721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04466" y="5626328"/>
            <a:ext cx="2441575" cy="1968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i="1" spc="-10" dirty="0">
                <a:solidFill>
                  <a:srgbClr val="003366"/>
                </a:solidFill>
                <a:latin typeface="Times New Roman"/>
                <a:cs typeface="Times New Roman"/>
              </a:rPr>
              <a:t>Андська</a:t>
            </a:r>
            <a:r>
              <a:rPr sz="1400" b="1" i="1" spc="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03366"/>
                </a:solidFill>
                <a:latin typeface="Times New Roman"/>
                <a:cs typeface="Times New Roman"/>
              </a:rPr>
              <a:t>цивілізація:</a:t>
            </a:r>
            <a:r>
              <a:rPr sz="1400" b="1" i="1" spc="-3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03366"/>
                </a:solidFill>
                <a:latin typeface="Times New Roman"/>
                <a:cs typeface="Times New Roman"/>
              </a:rPr>
              <a:t>інки,</a:t>
            </a:r>
            <a:r>
              <a:rPr sz="1400" b="1" i="1" spc="-2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кіпу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230" y="252221"/>
            <a:ext cx="444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https://www.youtube.com/watch?v=AmPyz1kCbOw&amp;ab_channel= </a:t>
            </a:r>
            <a:r>
              <a:rPr sz="1200" spc="-30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NationalGeographic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6264" y="207390"/>
            <a:ext cx="7063994" cy="358724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1665" y="207390"/>
            <a:ext cx="4415155" cy="6443345"/>
            <a:chOff x="221665" y="207390"/>
            <a:chExt cx="4415155" cy="64433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65" y="207390"/>
              <a:ext cx="4415028" cy="2545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9971" y="4187012"/>
              <a:ext cx="1958212" cy="11902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553" y="2560942"/>
              <a:ext cx="2921507" cy="40896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49521" y="5843727"/>
            <a:ext cx="705548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Генеральний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Сіманкасі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засновано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Карлосом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 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1540 р.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перший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Кастильської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Корони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(Іспанія)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5781" y="3608323"/>
            <a:ext cx="3375405" cy="19960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99635" y="4419727"/>
            <a:ext cx="1647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1785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6571" y="2480513"/>
            <a:ext cx="12420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eral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1798" y="6428028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72166" y="5422138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8315" y="3606800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2231" y="2579751"/>
            <a:ext cx="3528313" cy="25053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2231" y="177927"/>
            <a:ext cx="3535172" cy="2191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814" y="361695"/>
            <a:ext cx="7074027" cy="37666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7096" y="4439830"/>
            <a:ext cx="3226180" cy="17508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814" y="3968331"/>
            <a:ext cx="3712845" cy="26159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68639" y="5343525"/>
            <a:ext cx="31134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Сховища</a:t>
            </a:r>
            <a:r>
              <a:rPr sz="1400" spc="3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скрині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Читальна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зала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Генерального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у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Сіманкасі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(Іспанія)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6210" y="3854653"/>
            <a:ext cx="12420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eral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0643" y="2178812"/>
            <a:ext cx="12420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51363" y="4897627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0500" y="6397244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1433" y="6020511"/>
            <a:ext cx="1242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eneral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8160" y="153923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80">
                <a:moveTo>
                  <a:pt x="33527" y="0"/>
                </a:moveTo>
                <a:lnTo>
                  <a:pt x="0" y="0"/>
                </a:lnTo>
                <a:lnTo>
                  <a:pt x="0" y="4572"/>
                </a:lnTo>
                <a:lnTo>
                  <a:pt x="33527" y="4572"/>
                </a:lnTo>
                <a:lnTo>
                  <a:pt x="33527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6421" y="28448"/>
            <a:ext cx="5499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Умбер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о.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800" i="1" spc="-5" dirty="0">
                <a:solidFill>
                  <a:srgbClr val="0462C1"/>
                </a:solidFill>
                <a:latin typeface="Times New Roman"/>
                <a:cs typeface="Times New Roman"/>
                <a:hlinkClick r:id="rId8"/>
              </a:rPr>
              <a:t>’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зи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8"/>
              </a:rPr>
              <a:t>https://www.youtube.com/watch?v=qC9EG9Vh9CA&amp;ab_channel=TenuunBatzorig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3967" y="211834"/>
            <a:ext cx="11905615" cy="6541134"/>
            <a:chOff x="193967" y="211834"/>
            <a:chExt cx="11905615" cy="65411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5116" y="211834"/>
              <a:ext cx="4693920" cy="6541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6505" y="404266"/>
              <a:ext cx="4309745" cy="6156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967" y="404367"/>
              <a:ext cx="7245604" cy="35954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4072" y="3525011"/>
              <a:ext cx="4357116" cy="3121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6730" y="3716375"/>
              <a:ext cx="3972686" cy="27373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92684" y="4369053"/>
            <a:ext cx="32105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713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Haus-, Hof-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und Staatsarchiv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засновано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австрійською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імператрицею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Марією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Терезією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1749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	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Габсбургів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(Відень,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Австрія)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2700" marR="5651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будівлю,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знаходиться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Австрії,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зведено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1899-1902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78294" y="632242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78294" y="630062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80147" y="6316345"/>
            <a:ext cx="4126229" cy="222250"/>
          </a:xfrm>
          <a:custGeom>
            <a:avLst/>
            <a:gdLst/>
            <a:ahLst/>
            <a:cxnLst/>
            <a:rect l="l" t="t" r="r" b="b"/>
            <a:pathLst>
              <a:path w="4126229" h="222250">
                <a:moveTo>
                  <a:pt x="22860" y="0"/>
                </a:moveTo>
                <a:lnTo>
                  <a:pt x="0" y="0"/>
                </a:lnTo>
                <a:lnTo>
                  <a:pt x="0" y="124955"/>
                </a:lnTo>
                <a:lnTo>
                  <a:pt x="22860" y="124955"/>
                </a:lnTo>
                <a:lnTo>
                  <a:pt x="22860" y="0"/>
                </a:lnTo>
                <a:close/>
              </a:path>
              <a:path w="4126229" h="222250">
                <a:moveTo>
                  <a:pt x="4125849" y="109220"/>
                </a:moveTo>
                <a:lnTo>
                  <a:pt x="3023997" y="109220"/>
                </a:lnTo>
                <a:lnTo>
                  <a:pt x="3023997" y="221996"/>
                </a:lnTo>
                <a:lnTo>
                  <a:pt x="4125849" y="221996"/>
                </a:lnTo>
                <a:lnTo>
                  <a:pt x="4125849" y="1092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04143" y="640364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05995" y="641946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642" y="3813809"/>
            <a:ext cx="1225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Haus-,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Hof-</a:t>
            </a:r>
            <a:r>
              <a:rPr sz="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und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Staatsarchiv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2580" y="3528821"/>
            <a:ext cx="1225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Haus-,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Hof-</a:t>
            </a:r>
            <a:r>
              <a:rPr sz="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und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Staatsarchiv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4484" y="224409"/>
            <a:ext cx="1616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http://surl.li/lyfix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297" y="302386"/>
            <a:ext cx="3674237" cy="48988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7515" y="302386"/>
            <a:ext cx="3674237" cy="48988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9820" y="827405"/>
            <a:ext cx="3563111" cy="26723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9820" y="3797376"/>
            <a:ext cx="3563111" cy="26723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1309" y="5681878"/>
            <a:ext cx="72351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історичний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(м.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Львів)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історію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гродських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земських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Львова,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заснованого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Австро-Угорської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імперії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наприкінці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XVIII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розміщується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історичній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колишньої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бібліотеки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Бернардинського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монастиря,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зберігає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ХІІ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14288" y="0"/>
            <a:ext cx="5994400" cy="6231890"/>
            <a:chOff x="6114288" y="0"/>
            <a:chExt cx="5994400" cy="62318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288" y="0"/>
              <a:ext cx="3166871" cy="4280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0376" y="173228"/>
              <a:ext cx="2577464" cy="3714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0639" y="0"/>
              <a:ext cx="3177540" cy="4280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6601" y="173228"/>
              <a:ext cx="2589276" cy="3714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2048" y="3462528"/>
              <a:ext cx="3727704" cy="2769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7882" y="3657714"/>
              <a:ext cx="3138551" cy="218059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9562" y="173228"/>
            <a:ext cx="5572125" cy="6685280"/>
            <a:chOff x="309562" y="173228"/>
            <a:chExt cx="5572125" cy="668528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562" y="173228"/>
              <a:ext cx="5572125" cy="37147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91" y="3462526"/>
              <a:ext cx="4943856" cy="3395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7105" y="3657701"/>
              <a:ext cx="4356100" cy="30270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91940" y="654212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72096" y="6104635"/>
            <a:ext cx="3921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архів</a:t>
            </a:r>
            <a:r>
              <a:rPr sz="14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Австрії,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Відень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(Австрія).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Сховища,</a:t>
            </a:r>
            <a:r>
              <a:rPr sz="14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комунікації,</a:t>
            </a:r>
            <a:r>
              <a:rPr sz="14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виставкова</a:t>
            </a:r>
            <a:r>
              <a:rPr sz="14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зала.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2004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1940" y="6520383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93791" y="653602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3250" y="571394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93250" y="569193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95102" y="570785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1359" y="375805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01359" y="373545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03210" y="375196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47298" y="379272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47298" y="377012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749151" y="378663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07079" y="18288"/>
            <a:ext cx="8884920" cy="6576059"/>
            <a:chOff x="3307079" y="18288"/>
            <a:chExt cx="8884920" cy="65760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7079" y="18288"/>
              <a:ext cx="4732020" cy="3456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2405" y="213867"/>
              <a:ext cx="4143375" cy="28682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5239" y="18288"/>
              <a:ext cx="4556759" cy="34320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0820" y="214375"/>
              <a:ext cx="4089400" cy="28431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7079" y="3162299"/>
              <a:ext cx="4732020" cy="3432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2405" y="3357562"/>
              <a:ext cx="4143375" cy="2843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5239" y="3162299"/>
              <a:ext cx="4556759" cy="3413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0820" y="3357549"/>
              <a:ext cx="4089400" cy="28249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42912" y="294703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1744" y="2843022"/>
            <a:ext cx="23209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Австрії.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2004 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2913" y="2924301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44765" y="2940951"/>
            <a:ext cx="4255135" cy="125095"/>
          </a:xfrm>
          <a:custGeom>
            <a:avLst/>
            <a:gdLst/>
            <a:ahLst/>
            <a:cxnLst/>
            <a:rect l="l" t="t" r="r" b="b"/>
            <a:pathLst>
              <a:path w="4255134" h="125094">
                <a:moveTo>
                  <a:pt x="22860" y="0"/>
                </a:moveTo>
                <a:lnTo>
                  <a:pt x="0" y="0"/>
                </a:lnTo>
                <a:lnTo>
                  <a:pt x="0" y="124955"/>
                </a:lnTo>
                <a:lnTo>
                  <a:pt x="22860" y="124955"/>
                </a:lnTo>
                <a:lnTo>
                  <a:pt x="22860" y="0"/>
                </a:lnTo>
                <a:close/>
              </a:path>
              <a:path w="4255134" h="125094">
                <a:moveTo>
                  <a:pt x="4254754" y="6083"/>
                </a:moveTo>
                <a:lnTo>
                  <a:pt x="3152902" y="6083"/>
                </a:lnTo>
                <a:lnTo>
                  <a:pt x="3152902" y="118859"/>
                </a:lnTo>
                <a:lnTo>
                  <a:pt x="4254754" y="118859"/>
                </a:lnTo>
                <a:lnTo>
                  <a:pt x="4254754" y="60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797667" y="2924301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42913" y="2940951"/>
            <a:ext cx="5379720" cy="3247390"/>
          </a:xfrm>
          <a:custGeom>
            <a:avLst/>
            <a:gdLst/>
            <a:ahLst/>
            <a:cxnLst/>
            <a:rect l="l" t="t" r="r" b="b"/>
            <a:pathLst>
              <a:path w="5379720" h="3247390">
                <a:moveTo>
                  <a:pt x="1101852" y="3134195"/>
                </a:moveTo>
                <a:lnTo>
                  <a:pt x="0" y="3134195"/>
                </a:lnTo>
                <a:lnTo>
                  <a:pt x="0" y="3246971"/>
                </a:lnTo>
                <a:lnTo>
                  <a:pt x="1101852" y="3246971"/>
                </a:lnTo>
                <a:lnTo>
                  <a:pt x="1101852" y="3134195"/>
                </a:lnTo>
                <a:close/>
              </a:path>
              <a:path w="5379720" h="3247390">
                <a:moveTo>
                  <a:pt x="5379466" y="0"/>
                </a:moveTo>
                <a:lnTo>
                  <a:pt x="5356606" y="0"/>
                </a:lnTo>
                <a:lnTo>
                  <a:pt x="5356606" y="124955"/>
                </a:lnTo>
                <a:lnTo>
                  <a:pt x="5379466" y="124955"/>
                </a:lnTo>
                <a:lnTo>
                  <a:pt x="537946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42913" y="605312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44765" y="6055905"/>
            <a:ext cx="4274820" cy="138430"/>
          </a:xfrm>
          <a:custGeom>
            <a:avLst/>
            <a:gdLst/>
            <a:ahLst/>
            <a:cxnLst/>
            <a:rect l="l" t="t" r="r" b="b"/>
            <a:pathLst>
              <a:path w="4274820" h="138429">
                <a:moveTo>
                  <a:pt x="22860" y="13144"/>
                </a:moveTo>
                <a:lnTo>
                  <a:pt x="0" y="13144"/>
                </a:lnTo>
                <a:lnTo>
                  <a:pt x="0" y="138112"/>
                </a:lnTo>
                <a:lnTo>
                  <a:pt x="22860" y="138112"/>
                </a:lnTo>
                <a:lnTo>
                  <a:pt x="22860" y="13144"/>
                </a:lnTo>
                <a:close/>
              </a:path>
              <a:path w="4274820" h="138429">
                <a:moveTo>
                  <a:pt x="4274312" y="0"/>
                </a:moveTo>
                <a:lnTo>
                  <a:pt x="3172460" y="0"/>
                </a:lnTo>
                <a:lnTo>
                  <a:pt x="3172460" y="112776"/>
                </a:lnTo>
                <a:lnTo>
                  <a:pt x="4274312" y="112776"/>
                </a:lnTo>
                <a:lnTo>
                  <a:pt x="427431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17225" y="603392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19077" y="604981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871" y="533400"/>
            <a:ext cx="7790815" cy="5989320"/>
            <a:chOff x="118871" y="533400"/>
            <a:chExt cx="7790815" cy="59893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533400"/>
              <a:ext cx="7790688" cy="5989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56" y="728205"/>
              <a:ext cx="7202043" cy="54015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25564" y="6001486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62670" y="2505582"/>
            <a:ext cx="339471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Будівництво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Отелю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Субіз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Парижі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(Франція) розпочалося наприкінці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XIV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1700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Отель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придбав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Франсуа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Роган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Субіз,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бажанням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</a:t>
            </a:r>
            <a:endParaRPr sz="1400">
              <a:latin typeface="Microsoft Sans Serif"/>
              <a:cs typeface="Microsoft Sans Serif"/>
            </a:endParaRPr>
          </a:p>
          <a:p>
            <a:pPr marL="12700" marR="952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1705-1709 рр.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Отель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повністю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перебудовано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архітектором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П’єром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Деламером.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1808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Отель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Субіз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викуплено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державою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Наполеон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розмістив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ньому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заснований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Французької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революції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1790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5565" y="5979363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27417" y="599539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62670" y="942594"/>
            <a:ext cx="361187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https://www.youtube.com/watch?v=Jjy6QeLJb2g&amp;t=7 </a:t>
            </a:r>
            <a:r>
              <a:rPr sz="1200" spc="-30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62s&amp;ab_channel=ArchivesnationalesdeFrance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0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хв.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14433" y="529590"/>
            <a:ext cx="169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http://surl.li/lxsxb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479" y="1571752"/>
            <a:ext cx="2355723" cy="2355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5110" y="1615821"/>
            <a:ext cx="3468242" cy="23336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7367" y="492378"/>
            <a:ext cx="66281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“If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 an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 item does</a:t>
            </a:r>
            <a:r>
              <a:rPr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appear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our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records,</a:t>
            </a:r>
            <a:r>
              <a:rPr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it does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exist”:</a:t>
            </a:r>
          </a:p>
          <a:p>
            <a:pPr marL="12700">
              <a:lnSpc>
                <a:spcPts val="2135"/>
              </a:lnSpc>
            </a:pP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Star</a:t>
            </a:r>
            <a:r>
              <a:rPr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Wars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983" y="4603750"/>
            <a:ext cx="11181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As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the Star Wars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Databank, describes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interaction,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archives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were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“disturbingly little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help,” containing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no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record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of 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“planet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Kamino” and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that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caretaker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records,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Madame</a:t>
            </a:r>
            <a:r>
              <a:rPr sz="9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Jocasta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Nu,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proclaimed the Archives complete and secure, and instead faulted Kenobi for chasing a phantom planet.” The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entry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goes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onto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say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further investigation showed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 planet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did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indeed exist”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with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“sensor data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surrounding space </a:t>
            </a:r>
            <a:r>
              <a:rPr sz="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show[ing]…the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gravitational influence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system, even though the system itself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was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missing,”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proving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Archives were tampered with, something that could only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have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been accomplished by a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Jedi.”</a:t>
            </a:r>
            <a:endParaRPr sz="9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former president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SAA, Randall Jimmerson, said about the movie,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“George Lucas presents a more confident view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archives.” Jimmerson says that the movie highlights how “Archivist Madame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Jocasta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Nu,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frail elderly woman, provides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reference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assistance,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but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Kamino does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not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appear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the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archives’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star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charts” and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tells Kenobi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</a:t>
            </a:r>
            <a:r>
              <a:rPr sz="9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Archives are comprehensive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totally secure,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my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young</a:t>
            </a:r>
            <a:r>
              <a:rPr sz="9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Jedi,”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followed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by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her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terse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response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“One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thing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may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be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absolutely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sure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of: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If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item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does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not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appear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our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records,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does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not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exist.”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He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adds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while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was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clear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that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existence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missing</a:t>
            </a:r>
            <a:r>
              <a:rPr sz="9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planetary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system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had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been erased, in an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act 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archival sabotage” that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this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futuristic vision “shows the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limits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archival control” as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“archivist’s pose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omniscience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is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truly an illusion.” Even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so, the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fact that “Obi-Wan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must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physically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Jedi Archives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his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search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shows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power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archivist,”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making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clear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that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“the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role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archivist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is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crucial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powerful.”</a:t>
            </a:r>
            <a:endParaRPr sz="900">
              <a:latin typeface="Microsoft Sans Serif"/>
              <a:cs typeface="Microsoft Sans Serif"/>
            </a:endParaRPr>
          </a:p>
          <a:p>
            <a:pPr marL="4264660">
              <a:lnSpc>
                <a:spcPct val="100000"/>
              </a:lnSpc>
            </a:pPr>
            <a:r>
              <a:rPr sz="900" i="1" spc="-5" dirty="0">
                <a:solidFill>
                  <a:srgbClr val="003366"/>
                </a:solidFill>
                <a:latin typeface="Times New Roman"/>
                <a:cs typeface="Times New Roman"/>
              </a:rPr>
              <a:t>https://archivyrep.wordpress.com/2020/08/02/if-an-item-does-not-appear-in-our-records-it-does-not-exist-star-wars-and-archives-in-popular-culture</a:t>
            </a:r>
            <a:r>
              <a:rPr sz="900" i="1" spc="-5" dirty="0">
                <a:solidFill>
                  <a:srgbClr val="003366"/>
                </a:solidFill>
                <a:latin typeface="Arial"/>
                <a:cs typeface="Arial"/>
              </a:rPr>
              <a:t>/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3970" y="1615821"/>
            <a:ext cx="5524500" cy="23336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335" y="18287"/>
            <a:ext cx="11679555" cy="6840220"/>
            <a:chOff x="21335" y="18287"/>
            <a:chExt cx="11679555" cy="6840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" y="18287"/>
              <a:ext cx="5465064" cy="6839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306" y="213715"/>
              <a:ext cx="4876800" cy="650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620" y="1980577"/>
              <a:ext cx="6223761" cy="46678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77258" y="658685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14819" y="1037970"/>
            <a:ext cx="35966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259" y="6564883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79111" y="6518465"/>
            <a:ext cx="6617334" cy="187325"/>
          </a:xfrm>
          <a:custGeom>
            <a:avLst/>
            <a:gdLst/>
            <a:ahLst/>
            <a:cxnLst/>
            <a:rect l="l" t="t" r="r" b="b"/>
            <a:pathLst>
              <a:path w="6617334" h="187325">
                <a:moveTo>
                  <a:pt x="22860" y="62293"/>
                </a:moveTo>
                <a:lnTo>
                  <a:pt x="0" y="62293"/>
                </a:lnTo>
                <a:lnTo>
                  <a:pt x="0" y="187261"/>
                </a:lnTo>
                <a:lnTo>
                  <a:pt x="22860" y="187261"/>
                </a:lnTo>
                <a:lnTo>
                  <a:pt x="22860" y="62293"/>
                </a:lnTo>
                <a:close/>
              </a:path>
              <a:path w="6617334" h="187325">
                <a:moveTo>
                  <a:pt x="6617208" y="0"/>
                </a:moveTo>
                <a:lnTo>
                  <a:pt x="5515356" y="0"/>
                </a:lnTo>
                <a:lnTo>
                  <a:pt x="5515356" y="112776"/>
                </a:lnTo>
                <a:lnTo>
                  <a:pt x="6617208" y="112776"/>
                </a:lnTo>
                <a:lnTo>
                  <a:pt x="661720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94467" y="649660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96318" y="651236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81554"/>
            <a:ext cx="12192000" cy="4980940"/>
            <a:chOff x="0" y="1781554"/>
            <a:chExt cx="12192000" cy="49809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81554"/>
              <a:ext cx="6409944" cy="4980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566" y="1976272"/>
              <a:ext cx="5856732" cy="4393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8652" y="1781554"/>
              <a:ext cx="6213348" cy="4980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4613" y="1976272"/>
              <a:ext cx="5856859" cy="43931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31028" y="624363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02404" y="654557"/>
            <a:ext cx="35966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1028" y="622167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32881" y="6237541"/>
            <a:ext cx="6009640" cy="125095"/>
          </a:xfrm>
          <a:custGeom>
            <a:avLst/>
            <a:gdLst/>
            <a:ahLst/>
            <a:cxnLst/>
            <a:rect l="l" t="t" r="r" b="b"/>
            <a:pathLst>
              <a:path w="600964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  <a:path w="6009640" h="125095">
                <a:moveTo>
                  <a:pt x="6009119" y="6096"/>
                </a:moveTo>
                <a:lnTo>
                  <a:pt x="4907280" y="6096"/>
                </a:lnTo>
                <a:lnTo>
                  <a:pt x="4907280" y="118872"/>
                </a:lnTo>
                <a:lnTo>
                  <a:pt x="6009119" y="118872"/>
                </a:lnTo>
                <a:lnTo>
                  <a:pt x="6009119" y="60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40160" y="622167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42013" y="623754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21" y="440055"/>
            <a:ext cx="3696970" cy="2772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7515" y="3320872"/>
            <a:ext cx="3696969" cy="27726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621" y="3320872"/>
            <a:ext cx="3696970" cy="277266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47515" y="440055"/>
            <a:ext cx="3696970" cy="2773045"/>
            <a:chOff x="4247515" y="440055"/>
            <a:chExt cx="3696970" cy="277304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7515" y="440055"/>
              <a:ext cx="3696969" cy="2772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23710" y="3082416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01025" y="1745995"/>
            <a:ext cx="35966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Поетажні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9514" y="308686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69514" y="306425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71365" y="308076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4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9514" y="597237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9514" y="5950407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71365" y="596628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8978" y="5972809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08978" y="595071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10830" y="596671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23709" y="3059683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25561" y="307632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1634" y="184277"/>
            <a:ext cx="4227829" cy="3170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131" y="184277"/>
            <a:ext cx="4227830" cy="3170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1634" y="3483038"/>
            <a:ext cx="4227829" cy="31709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757668" y="3483038"/>
            <a:ext cx="4236720" cy="3171190"/>
            <a:chOff x="7757668" y="3483038"/>
            <a:chExt cx="4236720" cy="317119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7668" y="3483038"/>
              <a:ext cx="4227830" cy="31709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92155" y="652815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5828" y="2394915"/>
            <a:ext cx="29279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13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Франції </a:t>
            </a:r>
            <a:r>
              <a:rPr sz="1400" spc="370" dirty="0">
                <a:solidFill>
                  <a:srgbClr val="003366"/>
                </a:solidFill>
                <a:latin typeface="Microsoft Sans Serif"/>
                <a:cs typeface="Microsoft Sans Serif"/>
              </a:rPr>
              <a:t>–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Контроль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доступу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приміщень,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системи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забезпечення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кліматичних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зберігання 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92155" y="650636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94006" y="652205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3547" y="652815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43547" y="650636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45400" y="652205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1840" y="3224910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11840" y="3202305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13692" y="321881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3547" y="321779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43547" y="319506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45400" y="321170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978" y="142620"/>
            <a:ext cx="4316349" cy="32372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280" y="194182"/>
            <a:ext cx="4247515" cy="31856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517481"/>
            <a:ext cx="4247515" cy="31856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88280" y="3517468"/>
            <a:ext cx="4258310" cy="3185795"/>
            <a:chOff x="4788280" y="3517468"/>
            <a:chExt cx="4258310" cy="318579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8280" y="3517468"/>
              <a:ext cx="4247515" cy="3185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44611" y="6583832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51644" y="2552445"/>
            <a:ext cx="25317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61214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кліматичних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1225" y="326047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51225" y="3237992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3077" y="325437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1225" y="6582409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51225" y="656061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3077" y="657631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44611" y="656183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46464" y="657773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4832" y="3250692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34832" y="3227958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36684" y="324459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97" y="194182"/>
            <a:ext cx="2585847" cy="19394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1497" y="1489583"/>
            <a:ext cx="4525645" cy="5170805"/>
            <a:chOff x="351497" y="1489583"/>
            <a:chExt cx="4525645" cy="51708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497" y="3303650"/>
              <a:ext cx="2605532" cy="1954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0654" y="1489583"/>
              <a:ext cx="2585847" cy="1939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0952" y="4720716"/>
              <a:ext cx="2585847" cy="193941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82638" y="4127030"/>
            <a:ext cx="3279013" cy="24593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601084" y="194182"/>
            <a:ext cx="6477000" cy="4899025"/>
            <a:chOff x="3601084" y="194182"/>
            <a:chExt cx="6477000" cy="489902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8944" y="194182"/>
              <a:ext cx="3279012" cy="2459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1084" y="2133600"/>
              <a:ext cx="3946016" cy="295948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40443" y="2871977"/>
            <a:ext cx="279654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987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003366"/>
                </a:solidFill>
                <a:latin typeface="Microsoft Sans Serif"/>
                <a:cs typeface="Microsoft Sans Serif"/>
              </a:rPr>
              <a:t>– </a:t>
            </a:r>
            <a:r>
              <a:rPr sz="1400" spc="-3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Деталі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кліматичного,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охоронного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і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обладнання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302" y="226186"/>
            <a:ext cx="4296664" cy="32224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36264" y="186817"/>
            <a:ext cx="8301355" cy="6484620"/>
            <a:chOff x="3636264" y="186817"/>
            <a:chExt cx="8301355" cy="64846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9685" y="186817"/>
              <a:ext cx="4296663" cy="3222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6264" y="3215131"/>
              <a:ext cx="4608068" cy="34560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35258" y="3276346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9416" y="5333441"/>
            <a:ext cx="253174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17589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418" y="332968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7355" y="3306902"/>
            <a:ext cx="11023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dirty="0">
                <a:latin typeface="Times New Roman"/>
                <a:cs typeface="Times New Roman"/>
              </a:rPr>
              <a:t>Фо</a:t>
            </a:r>
            <a:r>
              <a:rPr sz="800" i="1" spc="-10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10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евче</a:t>
            </a:r>
            <a:r>
              <a:rPr sz="800" i="1" spc="-5" dirty="0">
                <a:latin typeface="Times New Roman"/>
                <a:cs typeface="Times New Roman"/>
              </a:rPr>
              <a:t>н</a:t>
            </a:r>
            <a:r>
              <a:rPr sz="800" i="1" spc="-10" dirty="0">
                <a:latin typeface="Times New Roman"/>
                <a:cs typeface="Times New Roman"/>
              </a:rPr>
              <a:t>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9258" y="332359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35258" y="325386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29399" y="3270250"/>
            <a:ext cx="4831080" cy="3387725"/>
          </a:xfrm>
          <a:custGeom>
            <a:avLst/>
            <a:gdLst/>
            <a:ahLst/>
            <a:cxnLst/>
            <a:rect l="l" t="t" r="r" b="b"/>
            <a:pathLst>
              <a:path w="4831080" h="3387725">
                <a:moveTo>
                  <a:pt x="1101852" y="3274733"/>
                </a:moveTo>
                <a:lnTo>
                  <a:pt x="0" y="3274733"/>
                </a:lnTo>
                <a:lnTo>
                  <a:pt x="0" y="3387509"/>
                </a:lnTo>
                <a:lnTo>
                  <a:pt x="1101852" y="3387509"/>
                </a:lnTo>
                <a:lnTo>
                  <a:pt x="1101852" y="3274733"/>
                </a:lnTo>
                <a:close/>
              </a:path>
              <a:path w="4831080" h="3387725">
                <a:moveTo>
                  <a:pt x="4830559" y="0"/>
                </a:moveTo>
                <a:lnTo>
                  <a:pt x="4807712" y="0"/>
                </a:lnTo>
                <a:lnTo>
                  <a:pt x="4807712" y="124968"/>
                </a:lnTo>
                <a:lnTo>
                  <a:pt x="4830559" y="124968"/>
                </a:lnTo>
                <a:lnTo>
                  <a:pt x="48305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29398" y="652312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31251" y="653888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515" y="3544493"/>
            <a:ext cx="4227830" cy="3170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5515" y="142494"/>
            <a:ext cx="4227830" cy="31709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7659" y="1586674"/>
            <a:ext cx="6042660" cy="4530725"/>
            <a:chOff x="527659" y="1586674"/>
            <a:chExt cx="6042660" cy="453072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59" y="1586674"/>
              <a:ext cx="6040247" cy="45302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68239" y="5991072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78458" y="581406"/>
            <a:ext cx="4194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22381" y="6589610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22381" y="6567627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24233" y="658351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2381" y="318566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22381" y="3163062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24233" y="317957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8239" y="5969000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0091" y="598497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646" y="326897"/>
            <a:ext cx="5699379" cy="4274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95897" y="326897"/>
            <a:ext cx="5700395" cy="4274820"/>
            <a:chOff x="6295897" y="326897"/>
            <a:chExt cx="5700395" cy="42748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5897" y="326897"/>
              <a:ext cx="5699379" cy="42745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94313" y="4475733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84526" y="5335651"/>
            <a:ext cx="6505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 р.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Устаткування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архівосховищ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1930" y="4475734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81930" y="445325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3783" y="446963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94314" y="445325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96166" y="446963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1391" y="138937"/>
            <a:ext cx="11863070" cy="6581775"/>
            <a:chOff x="211391" y="138937"/>
            <a:chExt cx="11863070" cy="6581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91" y="138937"/>
              <a:ext cx="4572000" cy="3428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8230" y="2029079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2017" y="3291344"/>
              <a:ext cx="4572000" cy="342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2314" y="344474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00217" y="957199"/>
            <a:ext cx="65055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Устаткування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2314" y="3422141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4166" y="3438664"/>
            <a:ext cx="3898900" cy="1981835"/>
          </a:xfrm>
          <a:custGeom>
            <a:avLst/>
            <a:gdLst/>
            <a:ahLst/>
            <a:cxnLst/>
            <a:rect l="l" t="t" r="r" b="b"/>
            <a:pathLst>
              <a:path w="3898900" h="198183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  <a:path w="3898900" h="1981835">
                <a:moveTo>
                  <a:pt x="3898519" y="1869046"/>
                </a:moveTo>
                <a:lnTo>
                  <a:pt x="2796667" y="1869046"/>
                </a:lnTo>
                <a:lnTo>
                  <a:pt x="2796667" y="1981822"/>
                </a:lnTo>
                <a:lnTo>
                  <a:pt x="3898519" y="1981822"/>
                </a:lnTo>
                <a:lnTo>
                  <a:pt x="3898519" y="186904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10833" y="5285613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12685" y="5301614"/>
            <a:ext cx="4557395" cy="1396365"/>
          </a:xfrm>
          <a:custGeom>
            <a:avLst/>
            <a:gdLst/>
            <a:ahLst/>
            <a:cxnLst/>
            <a:rect l="l" t="t" r="r" b="b"/>
            <a:pathLst>
              <a:path w="4557395" h="1396365">
                <a:moveTo>
                  <a:pt x="22847" y="0"/>
                </a:moveTo>
                <a:lnTo>
                  <a:pt x="0" y="0"/>
                </a:lnTo>
                <a:lnTo>
                  <a:pt x="0" y="124968"/>
                </a:lnTo>
                <a:lnTo>
                  <a:pt x="22847" y="124968"/>
                </a:lnTo>
                <a:lnTo>
                  <a:pt x="22847" y="0"/>
                </a:lnTo>
                <a:close/>
              </a:path>
              <a:path w="4557395" h="1396365">
                <a:moveTo>
                  <a:pt x="4557268" y="1283081"/>
                </a:moveTo>
                <a:lnTo>
                  <a:pt x="3455416" y="1283081"/>
                </a:lnTo>
                <a:lnTo>
                  <a:pt x="3455416" y="1395857"/>
                </a:lnTo>
                <a:lnTo>
                  <a:pt x="4557268" y="1395857"/>
                </a:lnTo>
                <a:lnTo>
                  <a:pt x="4557268" y="128308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6797" y="6562750"/>
            <a:ext cx="1125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069953" y="657860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8157" y="306705"/>
            <a:ext cx="11364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Загальна</a:t>
            </a:r>
            <a:r>
              <a:rPr sz="1400" spc="26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періодизація</a:t>
            </a:r>
            <a:r>
              <a:rPr sz="1400" spc="27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історії</a:t>
            </a:r>
            <a:r>
              <a:rPr sz="1400" spc="254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архівів,</a:t>
            </a:r>
            <a:r>
              <a:rPr sz="1400" spc="26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запропонована</a:t>
            </a:r>
            <a:r>
              <a:rPr sz="1400" spc="254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французьким</a:t>
            </a:r>
            <a:r>
              <a:rPr sz="1400" spc="27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архівістом</a:t>
            </a:r>
            <a:r>
              <a:rPr sz="1400" spc="2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Робером-Анрі</a:t>
            </a:r>
            <a:r>
              <a:rPr sz="1400" b="1" spc="2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Ботьє</a:t>
            </a:r>
            <a:r>
              <a:rPr sz="1400" b="1" spc="2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(1922-2010;</a:t>
            </a:r>
            <a:r>
              <a:rPr sz="1400" spc="27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i="1" spc="-10" dirty="0">
                <a:solidFill>
                  <a:srgbClr val="003366"/>
                </a:solidFill>
                <a:latin typeface="Arial"/>
                <a:cs typeface="Arial"/>
              </a:rPr>
              <a:t>La</a:t>
            </a:r>
            <a:r>
              <a:rPr sz="1400" i="1" spc="2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phase</a:t>
            </a:r>
            <a:r>
              <a:rPr sz="1400" i="1" spc="2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cruciale</a:t>
            </a:r>
            <a:r>
              <a:rPr sz="1400" i="1" spc="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l’histoire</a:t>
            </a:r>
            <a:r>
              <a:rPr sz="14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des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archives:</a:t>
            </a:r>
            <a:r>
              <a:rPr sz="1400" i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constitution</a:t>
            </a:r>
            <a:r>
              <a:rPr sz="1400" i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des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dépôs</a:t>
            </a:r>
            <a:r>
              <a:rPr sz="1400" i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d’archives</a:t>
            </a:r>
            <a:r>
              <a:rPr sz="1400" i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et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la naissance</a:t>
            </a:r>
            <a:r>
              <a:rPr sz="1400" i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l’archivistique</a:t>
            </a:r>
            <a:r>
              <a:rPr sz="1400" i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(XVIe</a:t>
            </a:r>
            <a:r>
              <a:rPr sz="14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début</a:t>
            </a:r>
            <a:r>
              <a:rPr sz="1400" i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du</a:t>
            </a:r>
            <a:r>
              <a:rPr sz="14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66"/>
                </a:solidFill>
                <a:latin typeface="Arial"/>
                <a:cs typeface="Arial"/>
              </a:rPr>
              <a:t>XIXe</a:t>
            </a:r>
            <a:r>
              <a:rPr sz="1400" i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siècle),</a:t>
            </a:r>
            <a:r>
              <a:rPr sz="1400" i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66"/>
                </a:solidFill>
                <a:latin typeface="Arial"/>
                <a:cs typeface="Arial"/>
              </a:rPr>
              <a:t>1970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117" y="2012569"/>
            <a:ext cx="2397633" cy="29941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4507" y="5187188"/>
            <a:ext cx="33667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Робер-Анрі</a:t>
            </a:r>
            <a:r>
              <a:rPr sz="1400" spc="9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Ботьє,</a:t>
            </a:r>
            <a:endParaRPr sz="1400">
              <a:latin typeface="Bahnschrift"/>
              <a:cs typeface="Bahnschrif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французький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історик,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архівіст,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медієвіст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0" y="1740407"/>
            <a:ext cx="2464307" cy="18943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97095" y="3594608"/>
            <a:ext cx="3023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592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Період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палацових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архівів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Bahnschrift"/>
                <a:cs typeface="Bahnschrift"/>
              </a:rPr>
              <a:t>(Давні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часи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й</a:t>
            </a:r>
            <a:r>
              <a:rPr sz="14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раннє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Середньовіччя)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8244" y="5865977"/>
            <a:ext cx="15735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Період</a:t>
            </a:r>
            <a:r>
              <a:rPr sz="14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архівів</a:t>
            </a:r>
            <a:r>
              <a:rPr sz="14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як</a:t>
            </a:r>
            <a:endParaRPr sz="1400">
              <a:latin typeface="Bahnschrift"/>
              <a:cs typeface="Bahnschrift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«арсеналів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влади»</a:t>
            </a:r>
            <a:endParaRPr sz="1400">
              <a:latin typeface="Bahnschrift"/>
              <a:cs typeface="Bahnschrift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(XVI</a:t>
            </a:r>
            <a:r>
              <a:rPr sz="14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–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XIX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ст.)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2188" y="1752600"/>
            <a:ext cx="2462783" cy="18669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46083" y="3594608"/>
            <a:ext cx="2099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Період</a:t>
            </a:r>
            <a:r>
              <a:rPr sz="14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хартій</a:t>
            </a:r>
            <a:r>
              <a:rPr sz="14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(XII–XV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ст.)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0" y="4049267"/>
            <a:ext cx="2464307" cy="18867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462393" y="2552064"/>
            <a:ext cx="4283710" cy="3383915"/>
            <a:chOff x="7462393" y="2552064"/>
            <a:chExt cx="4283710" cy="3383915"/>
          </a:xfrm>
        </p:grpSpPr>
        <p:sp>
          <p:nvSpPr>
            <p:cNvPr id="13" name="object 13"/>
            <p:cNvSpPr/>
            <p:nvPr/>
          </p:nvSpPr>
          <p:spPr>
            <a:xfrm>
              <a:off x="7468743" y="2558414"/>
              <a:ext cx="844550" cy="304800"/>
            </a:xfrm>
            <a:custGeom>
              <a:avLst/>
              <a:gdLst/>
              <a:ahLst/>
              <a:cxnLst/>
              <a:rect l="l" t="t" r="r" b="b"/>
              <a:pathLst>
                <a:path w="844550" h="304800">
                  <a:moveTo>
                    <a:pt x="0" y="76200"/>
                  </a:moveTo>
                  <a:lnTo>
                    <a:pt x="691641" y="76200"/>
                  </a:lnTo>
                  <a:lnTo>
                    <a:pt x="691641" y="0"/>
                  </a:lnTo>
                  <a:lnTo>
                    <a:pt x="844041" y="152400"/>
                  </a:lnTo>
                  <a:lnTo>
                    <a:pt x="691641" y="304800"/>
                  </a:lnTo>
                  <a:lnTo>
                    <a:pt x="691641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2188" y="4032503"/>
              <a:ext cx="2462783" cy="19034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68743" y="2558414"/>
              <a:ext cx="4271010" cy="2574925"/>
            </a:xfrm>
            <a:custGeom>
              <a:avLst/>
              <a:gdLst/>
              <a:ahLst/>
              <a:cxnLst/>
              <a:rect l="l" t="t" r="r" b="b"/>
              <a:pathLst>
                <a:path w="4271009" h="2574925">
                  <a:moveTo>
                    <a:pt x="844041" y="2498471"/>
                  </a:moveTo>
                  <a:lnTo>
                    <a:pt x="152400" y="2498471"/>
                  </a:lnTo>
                  <a:lnTo>
                    <a:pt x="152400" y="2574671"/>
                  </a:lnTo>
                  <a:lnTo>
                    <a:pt x="0" y="2422271"/>
                  </a:lnTo>
                  <a:lnTo>
                    <a:pt x="152400" y="2269871"/>
                  </a:lnTo>
                  <a:lnTo>
                    <a:pt x="152400" y="2346071"/>
                  </a:lnTo>
                  <a:lnTo>
                    <a:pt x="844041" y="2346071"/>
                  </a:lnTo>
                  <a:lnTo>
                    <a:pt x="844041" y="2498471"/>
                  </a:lnTo>
                  <a:close/>
                </a:path>
                <a:path w="4271009" h="2574925">
                  <a:moveTo>
                    <a:pt x="4270629" y="1341628"/>
                  </a:moveTo>
                  <a:lnTo>
                    <a:pt x="4269628" y="1287146"/>
                  </a:lnTo>
                  <a:lnTo>
                    <a:pt x="4266655" y="1233333"/>
                  </a:lnTo>
                  <a:lnTo>
                    <a:pt x="4261756" y="1180249"/>
                  </a:lnTo>
                  <a:lnTo>
                    <a:pt x="4254977" y="1127952"/>
                  </a:lnTo>
                  <a:lnTo>
                    <a:pt x="4246362" y="1076501"/>
                  </a:lnTo>
                  <a:lnTo>
                    <a:pt x="4235957" y="1025954"/>
                  </a:lnTo>
                  <a:lnTo>
                    <a:pt x="4223808" y="976372"/>
                  </a:lnTo>
                  <a:lnTo>
                    <a:pt x="4209960" y="927812"/>
                  </a:lnTo>
                  <a:lnTo>
                    <a:pt x="4194459" y="880334"/>
                  </a:lnTo>
                  <a:lnTo>
                    <a:pt x="4177350" y="833996"/>
                  </a:lnTo>
                  <a:lnTo>
                    <a:pt x="4158677" y="788857"/>
                  </a:lnTo>
                  <a:lnTo>
                    <a:pt x="4138488" y="744977"/>
                  </a:lnTo>
                  <a:lnTo>
                    <a:pt x="4116827" y="702414"/>
                  </a:lnTo>
                  <a:lnTo>
                    <a:pt x="4093740" y="661227"/>
                  </a:lnTo>
                  <a:lnTo>
                    <a:pt x="4069272" y="621476"/>
                  </a:lnTo>
                  <a:lnTo>
                    <a:pt x="4043468" y="583218"/>
                  </a:lnTo>
                  <a:lnTo>
                    <a:pt x="4016375" y="546512"/>
                  </a:lnTo>
                  <a:lnTo>
                    <a:pt x="3988036" y="511419"/>
                  </a:lnTo>
                  <a:lnTo>
                    <a:pt x="3958499" y="477996"/>
                  </a:lnTo>
                  <a:lnTo>
                    <a:pt x="3927809" y="446302"/>
                  </a:lnTo>
                  <a:lnTo>
                    <a:pt x="3896010" y="416397"/>
                  </a:lnTo>
                  <a:lnTo>
                    <a:pt x="3863148" y="388339"/>
                  </a:lnTo>
                  <a:lnTo>
                    <a:pt x="3829269" y="362187"/>
                  </a:lnTo>
                  <a:lnTo>
                    <a:pt x="3794418" y="338000"/>
                  </a:lnTo>
                  <a:lnTo>
                    <a:pt x="3758641" y="315838"/>
                  </a:lnTo>
                  <a:lnTo>
                    <a:pt x="3721983" y="295758"/>
                  </a:lnTo>
                  <a:lnTo>
                    <a:pt x="3684489" y="277820"/>
                  </a:lnTo>
                  <a:lnTo>
                    <a:pt x="3646206" y="262082"/>
                  </a:lnTo>
                  <a:lnTo>
                    <a:pt x="3607177" y="248604"/>
                  </a:lnTo>
                  <a:lnTo>
                    <a:pt x="3567450" y="237445"/>
                  </a:lnTo>
                  <a:lnTo>
                    <a:pt x="3527068" y="228663"/>
                  </a:lnTo>
                  <a:lnTo>
                    <a:pt x="3486079" y="222317"/>
                  </a:lnTo>
                  <a:lnTo>
                    <a:pt x="3444526" y="218466"/>
                  </a:lnTo>
                  <a:lnTo>
                    <a:pt x="3402456" y="217170"/>
                  </a:lnTo>
                  <a:lnTo>
                    <a:pt x="3402456" y="0"/>
                  </a:lnTo>
                  <a:lnTo>
                    <a:pt x="3444526" y="1296"/>
                  </a:lnTo>
                  <a:lnTo>
                    <a:pt x="3486079" y="5148"/>
                  </a:lnTo>
                  <a:lnTo>
                    <a:pt x="3527068" y="11496"/>
                  </a:lnTo>
                  <a:lnTo>
                    <a:pt x="3567450" y="20280"/>
                  </a:lnTo>
                  <a:lnTo>
                    <a:pt x="3607177" y="31442"/>
                  </a:lnTo>
                  <a:lnTo>
                    <a:pt x="3646206" y="44923"/>
                  </a:lnTo>
                  <a:lnTo>
                    <a:pt x="3684489" y="60664"/>
                  </a:lnTo>
                  <a:lnTo>
                    <a:pt x="3721983" y="78606"/>
                  </a:lnTo>
                  <a:lnTo>
                    <a:pt x="3758641" y="98690"/>
                  </a:lnTo>
                  <a:lnTo>
                    <a:pt x="3794418" y="120857"/>
                  </a:lnTo>
                  <a:lnTo>
                    <a:pt x="3829269" y="145048"/>
                  </a:lnTo>
                  <a:lnTo>
                    <a:pt x="3863148" y="171205"/>
                  </a:lnTo>
                  <a:lnTo>
                    <a:pt x="3896010" y="199268"/>
                  </a:lnTo>
                  <a:lnTo>
                    <a:pt x="3927809" y="229179"/>
                  </a:lnTo>
                  <a:lnTo>
                    <a:pt x="3958499" y="260878"/>
                  </a:lnTo>
                  <a:lnTo>
                    <a:pt x="3988036" y="294307"/>
                  </a:lnTo>
                  <a:lnTo>
                    <a:pt x="4016375" y="329406"/>
                  </a:lnTo>
                  <a:lnTo>
                    <a:pt x="4043468" y="366117"/>
                  </a:lnTo>
                  <a:lnTo>
                    <a:pt x="4069272" y="404380"/>
                  </a:lnTo>
                  <a:lnTo>
                    <a:pt x="4093740" y="444138"/>
                  </a:lnTo>
                  <a:lnTo>
                    <a:pt x="4116827" y="485330"/>
                  </a:lnTo>
                  <a:lnTo>
                    <a:pt x="4138488" y="527898"/>
                  </a:lnTo>
                  <a:lnTo>
                    <a:pt x="4158677" y="571783"/>
                  </a:lnTo>
                  <a:lnTo>
                    <a:pt x="4177350" y="616926"/>
                  </a:lnTo>
                  <a:lnTo>
                    <a:pt x="4194459" y="663269"/>
                  </a:lnTo>
                  <a:lnTo>
                    <a:pt x="4209960" y="710751"/>
                  </a:lnTo>
                  <a:lnTo>
                    <a:pt x="4223808" y="759315"/>
                  </a:lnTo>
                  <a:lnTo>
                    <a:pt x="4235957" y="808901"/>
                  </a:lnTo>
                  <a:lnTo>
                    <a:pt x="4246362" y="859450"/>
                  </a:lnTo>
                  <a:lnTo>
                    <a:pt x="4254977" y="910904"/>
                  </a:lnTo>
                  <a:lnTo>
                    <a:pt x="4261756" y="963203"/>
                  </a:lnTo>
                  <a:lnTo>
                    <a:pt x="4266655" y="1016289"/>
                  </a:lnTo>
                  <a:lnTo>
                    <a:pt x="4269628" y="1070102"/>
                  </a:lnTo>
                  <a:lnTo>
                    <a:pt x="4270629" y="1124585"/>
                  </a:lnTo>
                  <a:lnTo>
                    <a:pt x="4270629" y="1341628"/>
                  </a:lnTo>
                  <a:lnTo>
                    <a:pt x="4269611" y="1396313"/>
                  </a:lnTo>
                  <a:lnTo>
                    <a:pt x="4266584" y="1450431"/>
                  </a:lnTo>
                  <a:lnTo>
                    <a:pt x="4261592" y="1503912"/>
                  </a:lnTo>
                  <a:lnTo>
                    <a:pt x="4254674" y="1556687"/>
                  </a:lnTo>
                  <a:lnTo>
                    <a:pt x="4245874" y="1608685"/>
                  </a:lnTo>
                  <a:lnTo>
                    <a:pt x="4235231" y="1659838"/>
                  </a:lnTo>
                  <a:lnTo>
                    <a:pt x="4222789" y="1710076"/>
                  </a:lnTo>
                  <a:lnTo>
                    <a:pt x="4208589" y="1759329"/>
                  </a:lnTo>
                  <a:lnTo>
                    <a:pt x="4192672" y="1807528"/>
                  </a:lnTo>
                  <a:lnTo>
                    <a:pt x="4175080" y="1854603"/>
                  </a:lnTo>
                  <a:lnTo>
                    <a:pt x="4155855" y="1900484"/>
                  </a:lnTo>
                  <a:lnTo>
                    <a:pt x="4135038" y="1945102"/>
                  </a:lnTo>
                  <a:lnTo>
                    <a:pt x="4112671" y="1988387"/>
                  </a:lnTo>
                  <a:lnTo>
                    <a:pt x="4088796" y="2030269"/>
                  </a:lnTo>
                  <a:lnTo>
                    <a:pt x="4063455" y="2070680"/>
                  </a:lnTo>
                  <a:lnTo>
                    <a:pt x="4036688" y="2109549"/>
                  </a:lnTo>
                  <a:lnTo>
                    <a:pt x="4008538" y="2146807"/>
                  </a:lnTo>
                  <a:lnTo>
                    <a:pt x="3979046" y="2182384"/>
                  </a:lnTo>
                  <a:lnTo>
                    <a:pt x="3948254" y="2216210"/>
                  </a:lnTo>
                  <a:lnTo>
                    <a:pt x="3916204" y="2248217"/>
                  </a:lnTo>
                  <a:lnTo>
                    <a:pt x="3882937" y="2278334"/>
                  </a:lnTo>
                  <a:lnTo>
                    <a:pt x="3848495" y="2306492"/>
                  </a:lnTo>
                  <a:lnTo>
                    <a:pt x="3812920" y="2332621"/>
                  </a:lnTo>
                  <a:lnTo>
                    <a:pt x="3776253" y="2356651"/>
                  </a:lnTo>
                  <a:lnTo>
                    <a:pt x="3738535" y="2378514"/>
                  </a:lnTo>
                  <a:lnTo>
                    <a:pt x="3699810" y="2398139"/>
                  </a:lnTo>
                  <a:lnTo>
                    <a:pt x="3660117" y="2415457"/>
                  </a:lnTo>
                  <a:lnTo>
                    <a:pt x="3619500" y="2430399"/>
                  </a:lnTo>
                  <a:lnTo>
                    <a:pt x="3619500" y="2538984"/>
                  </a:lnTo>
                  <a:lnTo>
                    <a:pt x="3402456" y="2357628"/>
                  </a:lnTo>
                  <a:lnTo>
                    <a:pt x="3619500" y="2104898"/>
                  </a:lnTo>
                  <a:lnTo>
                    <a:pt x="3619500" y="2213356"/>
                  </a:lnTo>
                  <a:lnTo>
                    <a:pt x="3659839" y="2198524"/>
                  </a:lnTo>
                  <a:lnTo>
                    <a:pt x="3699293" y="2181330"/>
                  </a:lnTo>
                  <a:lnTo>
                    <a:pt x="3737819" y="2161840"/>
                  </a:lnTo>
                  <a:lnTo>
                    <a:pt x="3775372" y="2140120"/>
                  </a:lnTo>
                  <a:lnTo>
                    <a:pt x="3811908" y="2116238"/>
                  </a:lnTo>
                  <a:lnTo>
                    <a:pt x="3847384" y="2090260"/>
                  </a:lnTo>
                  <a:lnTo>
                    <a:pt x="3881756" y="2062251"/>
                  </a:lnTo>
                  <a:lnTo>
                    <a:pt x="3914979" y="2032280"/>
                  </a:lnTo>
                  <a:lnTo>
                    <a:pt x="3947010" y="2000413"/>
                  </a:lnTo>
                  <a:lnTo>
                    <a:pt x="3977805" y="1966716"/>
                  </a:lnTo>
                  <a:lnTo>
                    <a:pt x="4007319" y="1931255"/>
                  </a:lnTo>
                  <a:lnTo>
                    <a:pt x="4035510" y="1894098"/>
                  </a:lnTo>
                  <a:lnTo>
                    <a:pt x="4062333" y="1855311"/>
                  </a:lnTo>
                  <a:lnTo>
                    <a:pt x="4087744" y="1814960"/>
                  </a:lnTo>
                  <a:lnTo>
                    <a:pt x="4111699" y="1773113"/>
                  </a:lnTo>
                  <a:lnTo>
                    <a:pt x="4134154" y="1729835"/>
                  </a:lnTo>
                  <a:lnTo>
                    <a:pt x="4155066" y="1685193"/>
                  </a:lnTo>
                  <a:lnTo>
                    <a:pt x="4174390" y="1639255"/>
                  </a:lnTo>
                  <a:lnTo>
                    <a:pt x="4192083" y="1592086"/>
                  </a:lnTo>
                  <a:lnTo>
                    <a:pt x="4208101" y="1543753"/>
                  </a:lnTo>
                  <a:lnTo>
                    <a:pt x="4222399" y="1494323"/>
                  </a:lnTo>
                  <a:lnTo>
                    <a:pt x="4234934" y="1443862"/>
                  </a:lnTo>
                  <a:lnTo>
                    <a:pt x="4245662" y="1392437"/>
                  </a:lnTo>
                  <a:lnTo>
                    <a:pt x="4254539" y="1340114"/>
                  </a:lnTo>
                  <a:lnTo>
                    <a:pt x="4261521" y="1286960"/>
                  </a:lnTo>
                  <a:lnTo>
                    <a:pt x="4266564" y="123304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70067" y="5890971"/>
            <a:ext cx="176911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Період</a:t>
            </a:r>
            <a:r>
              <a:rPr sz="14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архівів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–</a:t>
            </a:r>
            <a:endParaRPr sz="1400">
              <a:latin typeface="Bahnschrift"/>
              <a:cs typeface="Bahnschrif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«лабораторій</a:t>
            </a:r>
            <a:r>
              <a:rPr sz="1400" spc="9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історії»</a:t>
            </a:r>
            <a:endParaRPr sz="1400">
              <a:latin typeface="Bahnschrift"/>
              <a:cs typeface="Bahnschrift"/>
            </a:endParaRPr>
          </a:p>
          <a:p>
            <a:pPr marL="127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початок</a:t>
            </a:r>
            <a:r>
              <a:rPr sz="14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XIX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-</a:t>
            </a:r>
            <a:r>
              <a:rPr sz="14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XX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ст.</a:t>
            </a:r>
            <a:endParaRPr sz="1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370" y="202819"/>
            <a:ext cx="4031233" cy="30233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297" y="3547046"/>
            <a:ext cx="4031234" cy="30233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11370" y="3547046"/>
            <a:ext cx="4031615" cy="3023870"/>
            <a:chOff x="4611370" y="3547046"/>
            <a:chExt cx="4031615" cy="302387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1370" y="3547046"/>
              <a:ext cx="4031233" cy="30233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31608" y="6444576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67241" y="1002919"/>
            <a:ext cx="25317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Устаткування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читальної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5297" y="202819"/>
            <a:ext cx="4048125" cy="3023870"/>
            <a:chOff x="275297" y="202819"/>
            <a:chExt cx="4048125" cy="30238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297" y="202819"/>
              <a:ext cx="4031234" cy="30233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21482" y="308965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21482" y="3067050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3334" y="308356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4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0748" y="643474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90748" y="641278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2600" y="642865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31607" y="6422542"/>
            <a:ext cx="11023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dirty="0">
                <a:latin typeface="Times New Roman"/>
                <a:cs typeface="Times New Roman"/>
              </a:rPr>
              <a:t>Фо</a:t>
            </a:r>
            <a:r>
              <a:rPr sz="800" i="1" spc="-10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10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евче</a:t>
            </a:r>
            <a:r>
              <a:rPr sz="800" i="1" spc="-5" dirty="0">
                <a:latin typeface="Times New Roman"/>
                <a:cs typeface="Times New Roman"/>
              </a:rPr>
              <a:t>н</a:t>
            </a:r>
            <a:r>
              <a:rPr sz="800" i="1" spc="-10" dirty="0">
                <a:latin typeface="Times New Roman"/>
                <a:cs typeface="Times New Roman"/>
              </a:rPr>
              <a:t>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33459" y="643848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1829" y="3094354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21829" y="307187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23681" y="308825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246506"/>
            <a:ext cx="4048125" cy="30360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9625" y="246506"/>
            <a:ext cx="4048125" cy="30360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" y="3500475"/>
            <a:ext cx="4048125" cy="30360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619625" y="3500475"/>
            <a:ext cx="4061460" cy="3036570"/>
            <a:chOff x="4619625" y="3500475"/>
            <a:chExt cx="4061460" cy="303657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9625" y="3500475"/>
              <a:ext cx="4048125" cy="30360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8979" y="641070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28556" y="2074926"/>
            <a:ext cx="260540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 р.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Устаткування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читальної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2253" y="3156204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2253" y="3133470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4105" y="315010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2569" y="640706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2569" y="638505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84421" y="640096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78979" y="638870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80831" y="640460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78979" y="315671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78979" y="313410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80831" y="315061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2945" y="196595"/>
            <a:ext cx="4064000" cy="304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40" y="196595"/>
            <a:ext cx="4064000" cy="3048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7098" y="3428949"/>
            <a:ext cx="4263898" cy="31979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659369" y="3428949"/>
            <a:ext cx="4264025" cy="3198495"/>
            <a:chOff x="7659369" y="3428949"/>
            <a:chExt cx="4264025" cy="319849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9369" y="3428949"/>
              <a:ext cx="4263898" cy="31979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14049" y="650111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64828" y="1549145"/>
            <a:ext cx="281940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273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 системи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кліматичного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4850" y="3118866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44850" y="3096260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6702" y="311277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4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2680" y="312089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72680" y="3098419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74531" y="311480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6509" y="650111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66509" y="647923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68361" y="649502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14050" y="647923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15902" y="649502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315" y="3920591"/>
            <a:ext cx="3628136" cy="27211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8918" y="226059"/>
            <a:ext cx="4847336" cy="363550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747761" y="3920591"/>
            <a:ext cx="3632200" cy="2721610"/>
            <a:chOff x="7747761" y="3920591"/>
            <a:chExt cx="3632200" cy="272161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7761" y="3920591"/>
              <a:ext cx="3628136" cy="27211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77855" y="6515862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101" y="5284723"/>
            <a:ext cx="282003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37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Сен-Дені,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2012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кліматичного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0987" y="216281"/>
            <a:ext cx="6351905" cy="4760595"/>
            <a:chOff x="430987" y="216281"/>
            <a:chExt cx="6351905" cy="47605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87" y="216281"/>
              <a:ext cx="6338570" cy="4753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80836" y="4864100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80836" y="484187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2689" y="4858003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0409" y="651586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20409" y="649386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22260" y="650976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77856" y="649386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379707" y="650976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39450" y="3735832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9450" y="371322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41302" y="372973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776" y="583691"/>
            <a:ext cx="12079605" cy="4715510"/>
            <a:chOff x="112776" y="583691"/>
            <a:chExt cx="12079605" cy="4715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583691"/>
              <a:ext cx="6091428" cy="471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36" y="778509"/>
              <a:ext cx="5503291" cy="4127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8755" y="583691"/>
              <a:ext cx="6143244" cy="4715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3447" y="778509"/>
              <a:ext cx="5586730" cy="41277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16046" y="5406339"/>
            <a:ext cx="55994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Сполучених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Штатів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Америки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засновано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1934 р.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архітектора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Джона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Рассела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Поупа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зведено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будівлю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Пенсильванія авеню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Вашингтоні,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D.C.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Другий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збудовано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наприкінці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штаті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Меріленд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3736" y="598931"/>
            <a:ext cx="12018645" cy="5535295"/>
            <a:chOff x="173736" y="598931"/>
            <a:chExt cx="12018645" cy="55352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" y="626363"/>
              <a:ext cx="4218432" cy="3398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81" y="822325"/>
              <a:ext cx="3630295" cy="28098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1459" y="626363"/>
              <a:ext cx="4238244" cy="3398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913" y="822325"/>
              <a:ext cx="3649217" cy="2809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6136" y="598931"/>
              <a:ext cx="4245864" cy="3425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1080" y="793750"/>
              <a:ext cx="3724909" cy="2838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736" y="3642359"/>
              <a:ext cx="3124200" cy="24917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354" y="3838117"/>
              <a:ext cx="2535809" cy="19023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2259" y="3642359"/>
              <a:ext cx="3124200" cy="2491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7078" y="3838054"/>
              <a:ext cx="2535808" cy="19029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7359" y="3642359"/>
              <a:ext cx="3127247" cy="24917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2813" y="3838117"/>
              <a:ext cx="2538475" cy="19023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4926" y="3838117"/>
              <a:ext cx="3404870" cy="190233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936239" y="6044590"/>
            <a:ext cx="62274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Будівництво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корпусу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Національного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США,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1934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Елементи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внутрішніх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комунікацій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63561" y="5605526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63561" y="558342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2384" y="5598261"/>
            <a:ext cx="6485890" cy="126364"/>
          </a:xfrm>
          <a:custGeom>
            <a:avLst/>
            <a:gdLst/>
            <a:ahLst/>
            <a:cxnLst/>
            <a:rect l="l" t="t" r="r" b="b"/>
            <a:pathLst>
              <a:path w="6485890" h="126364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  <a:path w="6485890" h="126364">
                <a:moveTo>
                  <a:pt x="6485890" y="1168"/>
                </a:moveTo>
                <a:lnTo>
                  <a:pt x="6463030" y="1168"/>
                </a:lnTo>
                <a:lnTo>
                  <a:pt x="6463030" y="126136"/>
                </a:lnTo>
                <a:lnTo>
                  <a:pt x="6485890" y="126136"/>
                </a:lnTo>
                <a:lnTo>
                  <a:pt x="6485890" y="116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02383" y="557611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04236" y="5592165"/>
            <a:ext cx="2668270" cy="141605"/>
          </a:xfrm>
          <a:custGeom>
            <a:avLst/>
            <a:gdLst/>
            <a:ahLst/>
            <a:cxnLst/>
            <a:rect l="l" t="t" r="r" b="b"/>
            <a:pathLst>
              <a:path w="2668270" h="141604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  <a:path w="2668270" h="141604">
                <a:moveTo>
                  <a:pt x="2667762" y="28486"/>
                </a:moveTo>
                <a:lnTo>
                  <a:pt x="1565910" y="28486"/>
                </a:lnTo>
                <a:lnTo>
                  <a:pt x="1565910" y="141262"/>
                </a:lnTo>
                <a:lnTo>
                  <a:pt x="2667762" y="141262"/>
                </a:lnTo>
                <a:lnTo>
                  <a:pt x="2667762" y="2848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0146" y="5598667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71997" y="561455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67354" y="3468370"/>
            <a:ext cx="1016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6791" y="3433952"/>
            <a:ext cx="1016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39068" y="3453510"/>
            <a:ext cx="1016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88" y="0"/>
            <a:ext cx="9737090" cy="6858000"/>
            <a:chOff x="56388" y="0"/>
            <a:chExt cx="973709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9" y="0"/>
              <a:ext cx="4779264" cy="3686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8778" y="150748"/>
              <a:ext cx="4191000" cy="3143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" y="0"/>
              <a:ext cx="5399532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028" y="150787"/>
              <a:ext cx="4812538" cy="64168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59" y="3233926"/>
              <a:ext cx="4779264" cy="3624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8778" y="3429000"/>
              <a:ext cx="4191000" cy="3143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92083" y="6453924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92083" y="643199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92084" y="3171570"/>
            <a:ext cx="1125220" cy="3401695"/>
          </a:xfrm>
          <a:custGeom>
            <a:avLst/>
            <a:gdLst/>
            <a:ahLst/>
            <a:cxnLst/>
            <a:rect l="l" t="t" r="r" b="b"/>
            <a:pathLst>
              <a:path w="1125220" h="3401695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  <a:path w="1125220" h="3401695">
                <a:moveTo>
                  <a:pt x="1124699" y="3276269"/>
                </a:moveTo>
                <a:lnTo>
                  <a:pt x="1101852" y="3276269"/>
                </a:lnTo>
                <a:lnTo>
                  <a:pt x="1101852" y="3401225"/>
                </a:lnTo>
                <a:lnTo>
                  <a:pt x="1124699" y="3401225"/>
                </a:lnTo>
                <a:lnTo>
                  <a:pt x="1124699" y="327626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92083" y="3148964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77894" y="3165474"/>
            <a:ext cx="5439410" cy="3389629"/>
          </a:xfrm>
          <a:custGeom>
            <a:avLst/>
            <a:gdLst/>
            <a:ahLst/>
            <a:cxnLst/>
            <a:rect l="l" t="t" r="r" b="b"/>
            <a:pathLst>
              <a:path w="5439409" h="3389629">
                <a:moveTo>
                  <a:pt x="1101852" y="3276295"/>
                </a:moveTo>
                <a:lnTo>
                  <a:pt x="0" y="3276295"/>
                </a:lnTo>
                <a:lnTo>
                  <a:pt x="0" y="3389071"/>
                </a:lnTo>
                <a:lnTo>
                  <a:pt x="1101852" y="3389071"/>
                </a:lnTo>
                <a:lnTo>
                  <a:pt x="1101852" y="3276295"/>
                </a:lnTo>
                <a:close/>
              </a:path>
              <a:path w="5439409" h="3389629">
                <a:moveTo>
                  <a:pt x="5438889" y="0"/>
                </a:moveTo>
                <a:lnTo>
                  <a:pt x="5416042" y="0"/>
                </a:lnTo>
                <a:lnTo>
                  <a:pt x="5416042" y="124968"/>
                </a:lnTo>
                <a:lnTo>
                  <a:pt x="5438889" y="124968"/>
                </a:lnTo>
                <a:lnTo>
                  <a:pt x="543888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77894" y="641979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79746" y="643567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479660" y="1931873"/>
            <a:ext cx="2430780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Сполучених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Штатів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Америки,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Пенсильванія авеню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Вашингтоні,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D.C., 2008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38227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мікрофільмів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89519" y="3400042"/>
            <a:ext cx="4602480" cy="3458210"/>
            <a:chOff x="7589519" y="3400042"/>
            <a:chExt cx="4602480" cy="34582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19" y="3400042"/>
              <a:ext cx="4602480" cy="3457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5099" y="3595763"/>
              <a:ext cx="4030217" cy="302120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8204" y="124968"/>
            <a:ext cx="11707495" cy="6323330"/>
            <a:chOff x="108204" y="124968"/>
            <a:chExt cx="11707495" cy="632333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124968"/>
              <a:ext cx="4620768" cy="36103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292" y="320294"/>
              <a:ext cx="4032250" cy="302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7619" y="2837688"/>
              <a:ext cx="4619244" cy="36103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2945" y="3032506"/>
              <a:ext cx="4030217" cy="30227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4819" y="320294"/>
              <a:ext cx="4500626" cy="22672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47281" y="5927064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47281" y="590499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49133" y="5920968"/>
            <a:ext cx="3750945" cy="678815"/>
          </a:xfrm>
          <a:custGeom>
            <a:avLst/>
            <a:gdLst/>
            <a:ahLst/>
            <a:cxnLst/>
            <a:rect l="l" t="t" r="r" b="b"/>
            <a:pathLst>
              <a:path w="3750945" h="678815">
                <a:moveTo>
                  <a:pt x="22847" y="0"/>
                </a:moveTo>
                <a:lnTo>
                  <a:pt x="0" y="0"/>
                </a:lnTo>
                <a:lnTo>
                  <a:pt x="0" y="124968"/>
                </a:lnTo>
                <a:lnTo>
                  <a:pt x="22847" y="124968"/>
                </a:lnTo>
                <a:lnTo>
                  <a:pt x="22847" y="0"/>
                </a:lnTo>
                <a:close/>
              </a:path>
              <a:path w="3750945" h="678815">
                <a:moveTo>
                  <a:pt x="3750945" y="565492"/>
                </a:moveTo>
                <a:lnTo>
                  <a:pt x="2649093" y="565492"/>
                </a:lnTo>
                <a:lnTo>
                  <a:pt x="2649093" y="678268"/>
                </a:lnTo>
                <a:lnTo>
                  <a:pt x="3750945" y="678268"/>
                </a:lnTo>
                <a:lnTo>
                  <a:pt x="3750945" y="5654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98226" y="646460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238" y="3221862"/>
            <a:ext cx="11515725" cy="3383915"/>
          </a:xfrm>
          <a:custGeom>
            <a:avLst/>
            <a:gdLst/>
            <a:ahLst/>
            <a:cxnLst/>
            <a:rect l="l" t="t" r="r" b="b"/>
            <a:pathLst>
              <a:path w="11515725" h="3383915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  <a:path w="11515725" h="3383915">
                <a:moveTo>
                  <a:pt x="11515687" y="3258502"/>
                </a:moveTo>
                <a:lnTo>
                  <a:pt x="11492840" y="3258502"/>
                </a:lnTo>
                <a:lnTo>
                  <a:pt x="11492840" y="3383470"/>
                </a:lnTo>
                <a:lnTo>
                  <a:pt x="11515687" y="3383470"/>
                </a:lnTo>
                <a:lnTo>
                  <a:pt x="11515687" y="325850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7238" y="3199257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9064" y="321576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7471" y="4249927"/>
            <a:ext cx="24834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Сполучених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Штатів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Америки,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Пенсильванія авеню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Вашингтоні,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D.C., 2008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Апаратура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читання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мікрофільмів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65" y="257047"/>
            <a:ext cx="4440301" cy="2479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158" y="236474"/>
            <a:ext cx="4475099" cy="2500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465" y="3012694"/>
            <a:ext cx="4448175" cy="24860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78323" y="2817876"/>
            <a:ext cx="5064760" cy="3074035"/>
            <a:chOff x="4878323" y="2817876"/>
            <a:chExt cx="5064760" cy="307403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2817876"/>
              <a:ext cx="5064252" cy="3073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4157" y="3012694"/>
              <a:ext cx="4475099" cy="24860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44951" y="5283834"/>
            <a:ext cx="1016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4951" y="2492756"/>
            <a:ext cx="1016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6185" y="2550413"/>
            <a:ext cx="1016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00" y="5313045"/>
            <a:ext cx="1016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Photo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NARA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8750" y="5851347"/>
            <a:ext cx="704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Національний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архів США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(National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Archives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Administration)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https://www.archives.gov/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518" y="254381"/>
            <a:ext cx="5681853" cy="31746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4716" y="254381"/>
            <a:ext cx="5646166" cy="31746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470404" y="3493008"/>
            <a:ext cx="7416165" cy="1803400"/>
            <a:chOff x="2470404" y="3493008"/>
            <a:chExt cx="7416165" cy="18034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0404" y="3493008"/>
              <a:ext cx="2763012" cy="1802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238" y="3688270"/>
              <a:ext cx="2174875" cy="12144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9555" y="3493008"/>
              <a:ext cx="2731007" cy="1786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4374" y="3688270"/>
              <a:ext cx="2143125" cy="1198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5180" y="3493008"/>
              <a:ext cx="2731007" cy="1786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0887" y="3688270"/>
              <a:ext cx="2143125" cy="119856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39110" y="5625185"/>
            <a:ext cx="704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Національний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архів США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(National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Archives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Administration)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https://www.archives.gov/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243" y="210438"/>
            <a:ext cx="7162673" cy="4584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5190" y="66421"/>
            <a:ext cx="3485896" cy="22818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86902" y="4794596"/>
            <a:ext cx="3485896" cy="19772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09134" y="5487720"/>
            <a:ext cx="320802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Розкопки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реконструкція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державного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торгової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імперії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Ебла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(сучасна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Сирія),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приблизно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2300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0551" y="4125137"/>
            <a:ext cx="3694556" cy="259765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385305" y="1216025"/>
            <a:ext cx="5605780" cy="3520440"/>
            <a:chOff x="6385305" y="1216025"/>
            <a:chExt cx="5605780" cy="352044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5189" y="2395982"/>
              <a:ext cx="3485896" cy="23404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5305" y="1216025"/>
              <a:ext cx="2505202" cy="23225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84752" y="6462166"/>
            <a:ext cx="5911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dlib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63073" y="2028189"/>
            <a:ext cx="20593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Ebla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Landscape: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Early</a:t>
            </a:r>
            <a:r>
              <a:rPr sz="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800" i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Near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East.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Ed.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Paolo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Matthiae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63073" y="4456252"/>
            <a:ext cx="20599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Ebla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Landscape: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Early</a:t>
            </a:r>
            <a:r>
              <a:rPr sz="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sz="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Near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East.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Ed.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Paolo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Matthiae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3073" y="6482892"/>
            <a:ext cx="2059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Ebla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Landscape: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Early</a:t>
            </a:r>
            <a:r>
              <a:rPr sz="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800" i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Near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East.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Ed.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Paolo</a:t>
            </a:r>
            <a:r>
              <a:rPr sz="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Matthiae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5203" y="4477892"/>
            <a:ext cx="2059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Times New Roman"/>
                <a:cs typeface="Times New Roman"/>
              </a:rPr>
              <a:t>Ebla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and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its</a:t>
            </a:r>
            <a:r>
              <a:rPr sz="800" i="1" spc="-1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Landscape: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Early</a:t>
            </a:r>
            <a:r>
              <a:rPr sz="800" i="1" spc="-3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State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Formation</a:t>
            </a:r>
            <a:r>
              <a:rPr sz="800" i="1" spc="-4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in </a:t>
            </a:r>
            <a:r>
              <a:rPr sz="800" i="1" spc="-18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the</a:t>
            </a:r>
            <a:r>
              <a:rPr sz="800" i="1" spc="-2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Ancient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Near</a:t>
            </a:r>
            <a:r>
              <a:rPr sz="800" i="1" spc="-2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East.</a:t>
            </a:r>
            <a:r>
              <a:rPr sz="800" i="1" spc="-20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Ed.</a:t>
            </a:r>
            <a:r>
              <a:rPr sz="800" i="1" spc="-2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by</a:t>
            </a:r>
            <a:r>
              <a:rPr sz="800" i="1" spc="-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Paolo</a:t>
            </a:r>
            <a:r>
              <a:rPr sz="800" i="1" spc="-2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Matthiae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35822" y="3386708"/>
            <a:ext cx="5911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dlib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64" y="91439"/>
            <a:ext cx="10932160" cy="6766559"/>
            <a:chOff x="16764" y="91439"/>
            <a:chExt cx="10932160" cy="67665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" y="91439"/>
              <a:ext cx="5614416" cy="43571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37" y="286893"/>
              <a:ext cx="5026025" cy="3768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7048" y="91439"/>
              <a:ext cx="5611367" cy="43571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2247" y="286893"/>
              <a:ext cx="5023739" cy="37687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6871" y="3334510"/>
              <a:ext cx="4639056" cy="35234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1690" y="3530561"/>
              <a:ext cx="4051808" cy="30405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4884" y="3919981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4884" y="389762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6736" y="3913885"/>
            <a:ext cx="9237980" cy="125095"/>
          </a:xfrm>
          <a:custGeom>
            <a:avLst/>
            <a:gdLst/>
            <a:ahLst/>
            <a:cxnLst/>
            <a:rect l="l" t="t" r="r" b="b"/>
            <a:pathLst>
              <a:path w="923798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  <a:path w="9237980" h="125095">
                <a:moveTo>
                  <a:pt x="9237472" y="6096"/>
                </a:moveTo>
                <a:lnTo>
                  <a:pt x="8135620" y="6096"/>
                </a:lnTo>
                <a:lnTo>
                  <a:pt x="8135620" y="118872"/>
                </a:lnTo>
                <a:lnTo>
                  <a:pt x="9237472" y="118872"/>
                </a:lnTo>
                <a:lnTo>
                  <a:pt x="9237472" y="60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52356" y="3897629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08090" y="3913885"/>
            <a:ext cx="4269105" cy="2634615"/>
          </a:xfrm>
          <a:custGeom>
            <a:avLst/>
            <a:gdLst/>
            <a:ahLst/>
            <a:cxnLst/>
            <a:rect l="l" t="t" r="r" b="b"/>
            <a:pathLst>
              <a:path w="4269105" h="2634615">
                <a:moveTo>
                  <a:pt x="1101852" y="2521534"/>
                </a:moveTo>
                <a:lnTo>
                  <a:pt x="0" y="2521534"/>
                </a:lnTo>
                <a:lnTo>
                  <a:pt x="0" y="2634310"/>
                </a:lnTo>
                <a:lnTo>
                  <a:pt x="1101852" y="2634310"/>
                </a:lnTo>
                <a:lnTo>
                  <a:pt x="1101852" y="2521534"/>
                </a:lnTo>
                <a:close/>
              </a:path>
              <a:path w="4269105" h="2634615">
                <a:moveTo>
                  <a:pt x="4268965" y="0"/>
                </a:moveTo>
                <a:lnTo>
                  <a:pt x="4246118" y="0"/>
                </a:lnTo>
                <a:lnTo>
                  <a:pt x="4246118" y="124968"/>
                </a:lnTo>
                <a:lnTo>
                  <a:pt x="4268965" y="124968"/>
                </a:lnTo>
                <a:lnTo>
                  <a:pt x="426896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08090" y="641339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09942" y="642932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95438" y="4503165"/>
            <a:ext cx="4021454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аціональ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ША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ional</a:t>
            </a:r>
            <a:r>
              <a:rPr sz="1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Arc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hi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es and 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ecords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Ad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inis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trat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Ротонда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музейна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локація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NARA,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 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загалу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відвідувачів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щоденно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експонуються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хартій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незалежності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Сполучених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Штатів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Америки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Декларація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Незалежності,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Конституція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США,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Біль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права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723" y="126492"/>
            <a:ext cx="11841480" cy="4828540"/>
            <a:chOff x="77723" y="126492"/>
            <a:chExt cx="11841480" cy="4828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126492"/>
              <a:ext cx="6242304" cy="4828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542" y="321182"/>
              <a:ext cx="5655183" cy="4241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4275" y="321182"/>
              <a:ext cx="5654802" cy="42410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27777" y="442645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27778" y="440410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9630" y="4420361"/>
            <a:ext cx="5988685" cy="128905"/>
          </a:xfrm>
          <a:custGeom>
            <a:avLst/>
            <a:gdLst/>
            <a:ahLst/>
            <a:cxnLst/>
            <a:rect l="l" t="t" r="r" b="b"/>
            <a:pathLst>
              <a:path w="5988684" h="128904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  <a:path w="5988684" h="128904">
                <a:moveTo>
                  <a:pt x="5988431" y="16002"/>
                </a:moveTo>
                <a:lnTo>
                  <a:pt x="4886579" y="16002"/>
                </a:lnTo>
                <a:lnTo>
                  <a:pt x="4886579" y="128778"/>
                </a:lnTo>
                <a:lnTo>
                  <a:pt x="5988431" y="128778"/>
                </a:lnTo>
                <a:lnTo>
                  <a:pt x="5988431" y="1600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16208" y="4413884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18060" y="443026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19880" y="5583428"/>
            <a:ext cx="40913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Ізраїлю.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зала.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2015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7056"/>
            <a:ext cx="12192000" cy="5664835"/>
            <a:chOff x="0" y="67056"/>
            <a:chExt cx="12192000" cy="56648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0876" y="67056"/>
              <a:ext cx="4395216" cy="5664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6583" y="263017"/>
              <a:ext cx="3806316" cy="5075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056"/>
              <a:ext cx="4383024" cy="566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134" y="263017"/>
              <a:ext cx="3806316" cy="5075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6992" y="67056"/>
              <a:ext cx="4255008" cy="56647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2318" y="263017"/>
              <a:ext cx="3807714" cy="50759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36402" y="5213096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36402" y="519087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61810" y="5203710"/>
            <a:ext cx="5099685" cy="128270"/>
          </a:xfrm>
          <a:custGeom>
            <a:avLst/>
            <a:gdLst/>
            <a:ahLst/>
            <a:cxnLst/>
            <a:rect l="l" t="t" r="r" b="b"/>
            <a:pathLst>
              <a:path w="5099684" h="128270">
                <a:moveTo>
                  <a:pt x="1101852" y="0"/>
                </a:moveTo>
                <a:lnTo>
                  <a:pt x="0" y="0"/>
                </a:lnTo>
                <a:lnTo>
                  <a:pt x="0" y="112763"/>
                </a:lnTo>
                <a:lnTo>
                  <a:pt x="1101852" y="112763"/>
                </a:lnTo>
                <a:lnTo>
                  <a:pt x="1101852" y="0"/>
                </a:lnTo>
                <a:close/>
              </a:path>
              <a:path w="5099684" h="128270">
                <a:moveTo>
                  <a:pt x="5099291" y="3289"/>
                </a:moveTo>
                <a:lnTo>
                  <a:pt x="5076444" y="3289"/>
                </a:lnTo>
                <a:lnTo>
                  <a:pt x="5076444" y="128257"/>
                </a:lnTo>
                <a:lnTo>
                  <a:pt x="5099291" y="128257"/>
                </a:lnTo>
                <a:lnTo>
                  <a:pt x="5099291" y="328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61809" y="518134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18816" y="5197601"/>
            <a:ext cx="5267960" cy="128270"/>
          </a:xfrm>
          <a:custGeom>
            <a:avLst/>
            <a:gdLst/>
            <a:ahLst/>
            <a:cxnLst/>
            <a:rect l="l" t="t" r="r" b="b"/>
            <a:pathLst>
              <a:path w="5267959" h="128270">
                <a:moveTo>
                  <a:pt x="1101852" y="15494"/>
                </a:moveTo>
                <a:lnTo>
                  <a:pt x="0" y="15494"/>
                </a:lnTo>
                <a:lnTo>
                  <a:pt x="0" y="128270"/>
                </a:lnTo>
                <a:lnTo>
                  <a:pt x="1101852" y="128270"/>
                </a:lnTo>
                <a:lnTo>
                  <a:pt x="1101852" y="15494"/>
                </a:lnTo>
                <a:close/>
              </a:path>
              <a:path w="5267959" h="128270">
                <a:moveTo>
                  <a:pt x="5267693" y="0"/>
                </a:moveTo>
                <a:lnTo>
                  <a:pt x="5244846" y="0"/>
                </a:lnTo>
                <a:lnTo>
                  <a:pt x="5244846" y="124968"/>
                </a:lnTo>
                <a:lnTo>
                  <a:pt x="5267693" y="124968"/>
                </a:lnTo>
                <a:lnTo>
                  <a:pt x="526769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18816" y="519087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20667" y="520700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8"/>
                </a:lnTo>
                <a:lnTo>
                  <a:pt x="22860" y="124968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19880" y="5858662"/>
            <a:ext cx="36252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Ізраїлю.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Сховища.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2015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0831" y="108204"/>
            <a:ext cx="8101965" cy="6224270"/>
            <a:chOff x="560831" y="108204"/>
            <a:chExt cx="8101965" cy="62242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1" y="108204"/>
              <a:ext cx="8101583" cy="6224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285" y="303060"/>
              <a:ext cx="7512684" cy="56356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808719" y="0"/>
            <a:ext cx="3383279" cy="6858000"/>
            <a:chOff x="8808719" y="0"/>
            <a:chExt cx="3383279" cy="68580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8719" y="0"/>
              <a:ext cx="3383279" cy="2644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04553" y="104775"/>
              <a:ext cx="2862453" cy="2146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8719" y="2148839"/>
              <a:ext cx="3383279" cy="27340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4553" y="2343404"/>
              <a:ext cx="2862453" cy="2146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19" y="4399786"/>
              <a:ext cx="3383279" cy="24582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04553" y="4595050"/>
              <a:ext cx="2862453" cy="21468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63561" y="579739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63561" y="577545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65414" y="579130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61471" y="2109723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30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61471" y="2086737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63323" y="210362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59058" y="4354576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759058" y="4332223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860910" y="434847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59058" y="6616039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47629" y="6594144"/>
            <a:ext cx="1125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60910" y="660993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94738" y="6275628"/>
            <a:ext cx="5839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Ізраїлю.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2015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623" y="501395"/>
            <a:ext cx="12152630" cy="4866640"/>
            <a:chOff x="39623" y="501395"/>
            <a:chExt cx="12152630" cy="4866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" y="501395"/>
              <a:ext cx="6292596" cy="4866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937" y="696848"/>
              <a:ext cx="5705094" cy="4278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3" y="501395"/>
              <a:ext cx="6368796" cy="4866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8402" y="696848"/>
              <a:ext cx="5938647" cy="42782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35807" y="5709310"/>
            <a:ext cx="4983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сіоністський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архів,</a:t>
            </a:r>
            <a:r>
              <a:rPr sz="1400" spc="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Єрусалим</a:t>
            </a:r>
            <a:r>
              <a:rPr sz="14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(Ізраїль),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2014 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100" y="0"/>
            <a:ext cx="12153900" cy="6858000"/>
            <a:chOff x="38100" y="0"/>
            <a:chExt cx="121539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" y="13716"/>
              <a:ext cx="2741676" cy="3517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2" y="209295"/>
              <a:ext cx="2152650" cy="2928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4892" y="21335"/>
              <a:ext cx="4303776" cy="4297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582" y="217170"/>
              <a:ext cx="3715639" cy="37095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" y="3112006"/>
              <a:ext cx="2741676" cy="3745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72" y="3306991"/>
              <a:ext cx="2152650" cy="3409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7688" y="0"/>
              <a:ext cx="5544311" cy="43190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43268" y="169926"/>
              <a:ext cx="5114798" cy="3756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1704" y="3419855"/>
              <a:ext cx="2945892" cy="3438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57410" y="3614623"/>
              <a:ext cx="2357501" cy="29161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91788" y="5321553"/>
            <a:ext cx="43478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сіоністський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(Ізраїль).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старій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колекції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6102" y="265429"/>
            <a:ext cx="4070604" cy="3052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6102" y="3495331"/>
            <a:ext cx="4070604" cy="30529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459" y="3495331"/>
            <a:ext cx="4070604" cy="30529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3961" y="260477"/>
            <a:ext cx="4070985" cy="3053080"/>
            <a:chOff x="353961" y="260477"/>
            <a:chExt cx="4070985" cy="305308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961" y="260477"/>
              <a:ext cx="4070604" cy="30529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18510" y="3187700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18509" y="3165094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0361" y="318160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9046" y="6422453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89046" y="640059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90897" y="641635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5394" y="3197479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05394" y="3174873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07246" y="319138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1077" y="641668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01077" y="6394805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02929" y="641059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33815" y="5822391"/>
            <a:ext cx="26816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сіоністський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(Ізраїль).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2014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2348" y="189229"/>
            <a:ext cx="4162298" cy="31217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6851" y="189229"/>
            <a:ext cx="4162298" cy="31217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2348" y="3428949"/>
            <a:ext cx="4162298" cy="31217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6851" y="3428962"/>
            <a:ext cx="4162298" cy="312178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931397" y="3187192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31397" y="316458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33250" y="318109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4883" y="3185667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64883" y="3163062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6735" y="317957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883" y="6432702"/>
            <a:ext cx="1152525" cy="113030"/>
          </a:xfrm>
          <a:custGeom>
            <a:avLst/>
            <a:gdLst/>
            <a:ahLst/>
            <a:cxnLst/>
            <a:rect l="l" t="t" r="r" b="b"/>
            <a:pathLst>
              <a:path w="1152525" h="113029">
                <a:moveTo>
                  <a:pt x="1152144" y="0"/>
                </a:moveTo>
                <a:lnTo>
                  <a:pt x="0" y="0"/>
                </a:lnTo>
                <a:lnTo>
                  <a:pt x="0" y="112775"/>
                </a:lnTo>
                <a:lnTo>
                  <a:pt x="1152144" y="112775"/>
                </a:lnTo>
                <a:lnTo>
                  <a:pt x="11521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64883" y="6410655"/>
            <a:ext cx="115252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dirty="0">
                <a:latin typeface="Times New Roman"/>
                <a:cs typeface="Times New Roman"/>
              </a:rPr>
              <a:t>Фо</a:t>
            </a:r>
            <a:r>
              <a:rPr sz="800" i="1" spc="-10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10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евче</a:t>
            </a:r>
            <a:r>
              <a:rPr sz="800" i="1" spc="-5" dirty="0">
                <a:latin typeface="Times New Roman"/>
                <a:cs typeface="Times New Roman"/>
              </a:rPr>
              <a:t>н</a:t>
            </a:r>
            <a:r>
              <a:rPr sz="800" i="1" spc="-10" dirty="0">
                <a:latin typeface="Times New Roman"/>
                <a:cs typeface="Times New Roman"/>
              </a:rPr>
              <a:t>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17028" y="642660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1397" y="6422453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931397" y="640059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033250" y="6416357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2399" y="5556605"/>
            <a:ext cx="26968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сіоністський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архів,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(Ізраїль).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Сховища.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зала. Меморіальна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Теодора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Герцля.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2014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4348" y="164719"/>
            <a:ext cx="4183633" cy="31376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5966" y="164719"/>
            <a:ext cx="4183633" cy="31376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4348" y="3516312"/>
            <a:ext cx="4183633" cy="31376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5966" y="3516312"/>
            <a:ext cx="4183633" cy="313766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642481" y="317576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42481" y="3153282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4332" y="316966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7114" y="653798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27114" y="651611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28966" y="653188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53877" y="3175761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42446" y="3153282"/>
            <a:ext cx="11258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055729" y="3169666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53877" y="653798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942446" y="6516116"/>
            <a:ext cx="1125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055729" y="653188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8053" y="5884875"/>
            <a:ext cx="27412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сіоністський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архів,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(Ізраїль).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2014 р.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Службові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Каталоги.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1582" y="240156"/>
            <a:ext cx="2187575" cy="3070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2711" y="2475585"/>
            <a:ext cx="4289805" cy="32172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3807" y="3645966"/>
            <a:ext cx="2143125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121" y="2475585"/>
            <a:ext cx="5187950" cy="32172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6056" y="6078118"/>
            <a:ext cx="88563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вищих</a:t>
            </a:r>
            <a:r>
              <a:rPr sz="1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органів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влади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та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управління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України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(ЦДАВО</a:t>
            </a:r>
            <a:r>
              <a:rPr sz="1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України)</a:t>
            </a:r>
            <a:r>
              <a:rPr sz="1000" spc="2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як</a:t>
            </a:r>
            <a:r>
              <a:rPr sz="1000" spc="19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000" spc="2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орган</a:t>
            </a:r>
            <a:r>
              <a:rPr sz="1000" spc="2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виконує</a:t>
            </a:r>
            <a:r>
              <a:rPr sz="1000" spc="2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завдання</a:t>
            </a:r>
            <a:r>
              <a:rPr sz="1000" spc="2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та </a:t>
            </a:r>
            <a:r>
              <a:rPr sz="1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функції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держави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з</a:t>
            </a:r>
            <a:r>
              <a:rPr sz="1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управління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архівною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справою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та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діловодством,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забезпечує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облік,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збереженість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Національного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архівного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фонду </a:t>
            </a:r>
            <a:r>
              <a:rPr sz="1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загальнодержавного</a:t>
            </a:r>
            <a:r>
              <a:rPr sz="1000" spc="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значення</a:t>
            </a:r>
            <a:r>
              <a:rPr sz="1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свого</a:t>
            </a:r>
            <a:r>
              <a:rPr sz="1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профілю</a:t>
            </a:r>
            <a:r>
              <a:rPr sz="1000" spc="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і</a:t>
            </a:r>
            <a:r>
              <a:rPr sz="1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1000" spc="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відомостей,</a:t>
            </a:r>
            <a:r>
              <a:rPr sz="1000" spc="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що</a:t>
            </a:r>
            <a:r>
              <a:rPr sz="1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в</a:t>
            </a:r>
            <a:r>
              <a:rPr sz="1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них</a:t>
            </a:r>
            <a:r>
              <a:rPr sz="1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містяться.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38413" y="5566206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38413" y="5544108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40265" y="556011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313" y="1092200"/>
            <a:ext cx="9534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вищих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управління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Архівосховище.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зала.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6715" y="385190"/>
            <a:ext cx="4060190" cy="3048000"/>
            <a:chOff x="386715" y="385190"/>
            <a:chExt cx="4060190" cy="304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715" y="385190"/>
              <a:ext cx="4060190" cy="30478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531" y="3305810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5920" y="3618738"/>
            <a:ext cx="40824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Давньоассирійський</a:t>
            </a:r>
            <a:r>
              <a:rPr sz="1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</a:t>
            </a:r>
            <a:r>
              <a:rPr sz="1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розбитому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конверті</a:t>
            </a:r>
            <a:r>
              <a:rPr sz="1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циліндричною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печаткою,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Каніш,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Анатолія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(Туреччина),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XIX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Глина.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Музей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історії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Ізраїлю,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Давньоассирійський</a:t>
            </a:r>
            <a:r>
              <a:rPr sz="1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купців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торговельної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компанії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Каніша,</a:t>
            </a:r>
            <a:r>
              <a:rPr sz="1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Анатолія</a:t>
            </a:r>
            <a:r>
              <a:rPr sz="12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(Туреччина),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XIX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Глина.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Музей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історії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Ізраїлю,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0458" y="385572"/>
            <a:ext cx="4045585" cy="3027680"/>
            <a:chOff x="4680458" y="385572"/>
            <a:chExt cx="4045585" cy="30276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8840" y="385572"/>
              <a:ext cx="4036821" cy="30275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80458" y="330009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41469" y="3628390"/>
            <a:ext cx="4016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Циліндр царя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Вавилонії 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Навуходоно</a:t>
            </a:r>
            <a:r>
              <a:rPr sz="1800" spc="-44" baseline="-9259" dirty="0">
                <a:solidFill>
                  <a:srgbClr val="FFFFFF"/>
                </a:solidFill>
                <a:latin typeface="Microsoft Sans Serif"/>
                <a:cs typeface="Microsoft Sans Serif"/>
              </a:rPr>
              <a:t>́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сора II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(605-562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рр.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н.е.),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свідчить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події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часів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правління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царя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Аккада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Шумера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Нарам-Сіна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(2237-2200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рр.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н.е.)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Глина.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Музей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історії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Ізраїлю,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130774"/>
            <a:ext cx="12192000" cy="99244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267317" y="355981"/>
            <a:ext cx="2283460" cy="3044190"/>
            <a:chOff x="9267317" y="355981"/>
            <a:chExt cx="2283460" cy="304419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7317" y="355981"/>
              <a:ext cx="2283079" cy="30441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80271" y="3263900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45663" y="6312509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мертвих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Юефанха.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Папірус.Єгипет.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330 р.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MUSEO</a:t>
            </a:r>
            <a:r>
              <a:rPr sz="12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EGIZIO,</a:t>
            </a:r>
            <a:r>
              <a:rPr sz="1200" spc="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Torino</a:t>
            </a:r>
            <a:r>
              <a:rPr sz="12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(Італія)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531" y="3283076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0344" y="3299714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80458" y="3277615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2309" y="329399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68714" y="3241294"/>
            <a:ext cx="2254885" cy="16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946785" algn="l"/>
                <a:tab pos="1962150" algn="l"/>
              </a:tabLst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тниця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	Е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,	е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нсі 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Лагаша,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написана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шумерською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мовою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Гірзу,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Шумер,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Ірак,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середина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ІІІ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тис.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Глина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6985">
              <a:lnSpc>
                <a:spcPct val="100000"/>
              </a:lnSpc>
              <a:tabLst>
                <a:tab pos="850265" algn="l"/>
                <a:tab pos="1670685" algn="l"/>
              </a:tabLst>
            </a:pP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ю, 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Єрусалим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382122" y="3257803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622" y="258445"/>
            <a:ext cx="3749929" cy="49999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7007" y="258445"/>
            <a:ext cx="3749929" cy="49999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371" y="258445"/>
            <a:ext cx="3749929" cy="499999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86193" y="5123560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5"/>
                </a:lnTo>
                <a:lnTo>
                  <a:pt x="1101852" y="112775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6193" y="5101590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88045" y="511746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0458" y="5142865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60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10458" y="5120766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12310" y="513676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31956" y="5132578"/>
            <a:ext cx="1102360" cy="113030"/>
          </a:xfrm>
          <a:custGeom>
            <a:avLst/>
            <a:gdLst/>
            <a:ahLst/>
            <a:cxnLst/>
            <a:rect l="l" t="t" r="r" b="b"/>
            <a:pathLst>
              <a:path w="1102359" h="113029">
                <a:moveTo>
                  <a:pt x="1101852" y="0"/>
                </a:moveTo>
                <a:lnTo>
                  <a:pt x="0" y="0"/>
                </a:lnTo>
                <a:lnTo>
                  <a:pt x="0" y="112776"/>
                </a:lnTo>
                <a:lnTo>
                  <a:pt x="1101852" y="112776"/>
                </a:lnTo>
                <a:lnTo>
                  <a:pt x="11018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31956" y="511035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33808" y="5126482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48764" y="5858662"/>
            <a:ext cx="90620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Центральний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державний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вищих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влади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управління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архівосховищах.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62682" y="3468878"/>
            <a:ext cx="266065" cy="2964815"/>
          </a:xfrm>
          <a:custGeom>
            <a:avLst/>
            <a:gdLst/>
            <a:ahLst/>
            <a:cxnLst/>
            <a:rect l="l" t="t" r="r" b="b"/>
            <a:pathLst>
              <a:path w="266064" h="2964815">
                <a:moveTo>
                  <a:pt x="0" y="0"/>
                </a:moveTo>
                <a:lnTo>
                  <a:pt x="132842" y="0"/>
                </a:lnTo>
                <a:lnTo>
                  <a:pt x="132842" y="2964611"/>
                </a:lnTo>
                <a:lnTo>
                  <a:pt x="265684" y="2964611"/>
                </a:lnTo>
              </a:path>
              <a:path w="266064" h="2964815">
                <a:moveTo>
                  <a:pt x="0" y="0"/>
                </a:moveTo>
                <a:lnTo>
                  <a:pt x="132842" y="0"/>
                </a:lnTo>
                <a:lnTo>
                  <a:pt x="132842" y="2290648"/>
                </a:lnTo>
                <a:lnTo>
                  <a:pt x="265684" y="2290648"/>
                </a:lnTo>
              </a:path>
            </a:pathLst>
          </a:custGeom>
          <a:ln w="12700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0892" y="508927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684" y="0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2682" y="3468878"/>
            <a:ext cx="266065" cy="1620520"/>
          </a:xfrm>
          <a:custGeom>
            <a:avLst/>
            <a:gdLst/>
            <a:ahLst/>
            <a:cxnLst/>
            <a:rect l="l" t="t" r="r" b="b"/>
            <a:pathLst>
              <a:path w="266064" h="1620520">
                <a:moveTo>
                  <a:pt x="0" y="0"/>
                </a:moveTo>
                <a:lnTo>
                  <a:pt x="132842" y="0"/>
                </a:lnTo>
                <a:lnTo>
                  <a:pt x="132842" y="1620393"/>
                </a:lnTo>
                <a:lnTo>
                  <a:pt x="265684" y="1620393"/>
                </a:lnTo>
              </a:path>
              <a:path w="266064" h="1620520">
                <a:moveTo>
                  <a:pt x="0" y="0"/>
                </a:moveTo>
                <a:lnTo>
                  <a:pt x="132842" y="0"/>
                </a:lnTo>
                <a:lnTo>
                  <a:pt x="132842" y="950087"/>
                </a:lnTo>
                <a:lnTo>
                  <a:pt x="265684" y="950087"/>
                </a:lnTo>
              </a:path>
            </a:pathLst>
          </a:custGeom>
          <a:ln w="12700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0892" y="3466972"/>
            <a:ext cx="266065" cy="635000"/>
          </a:xfrm>
          <a:custGeom>
            <a:avLst/>
            <a:gdLst/>
            <a:ahLst/>
            <a:cxnLst/>
            <a:rect l="l" t="t" r="r" b="b"/>
            <a:pathLst>
              <a:path w="266064" h="635000">
                <a:moveTo>
                  <a:pt x="0" y="317372"/>
                </a:moveTo>
                <a:lnTo>
                  <a:pt x="132842" y="317372"/>
                </a:lnTo>
                <a:lnTo>
                  <a:pt x="132842" y="634619"/>
                </a:lnTo>
                <a:lnTo>
                  <a:pt x="265684" y="634619"/>
                </a:lnTo>
              </a:path>
              <a:path w="266064" h="635000">
                <a:moveTo>
                  <a:pt x="0" y="317372"/>
                </a:moveTo>
                <a:lnTo>
                  <a:pt x="132842" y="317372"/>
                </a:lnTo>
                <a:lnTo>
                  <a:pt x="132842" y="0"/>
                </a:lnTo>
                <a:lnTo>
                  <a:pt x="265684" y="0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2682" y="3468878"/>
            <a:ext cx="266065" cy="315595"/>
          </a:xfrm>
          <a:custGeom>
            <a:avLst/>
            <a:gdLst/>
            <a:ahLst/>
            <a:cxnLst/>
            <a:rect l="l" t="t" r="r" b="b"/>
            <a:pathLst>
              <a:path w="266064" h="315595">
                <a:moveTo>
                  <a:pt x="0" y="0"/>
                </a:moveTo>
                <a:lnTo>
                  <a:pt x="132842" y="0"/>
                </a:lnTo>
                <a:lnTo>
                  <a:pt x="132842" y="315468"/>
                </a:lnTo>
                <a:lnTo>
                  <a:pt x="265684" y="315468"/>
                </a:lnTo>
              </a:path>
            </a:pathLst>
          </a:custGeom>
          <a:ln w="12699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6310" y="2492882"/>
            <a:ext cx="255904" cy="338455"/>
          </a:xfrm>
          <a:custGeom>
            <a:avLst/>
            <a:gdLst/>
            <a:ahLst/>
            <a:cxnLst/>
            <a:rect l="l" t="t" r="r" b="b"/>
            <a:pathLst>
              <a:path w="255904" h="338455">
                <a:moveTo>
                  <a:pt x="0" y="0"/>
                </a:moveTo>
                <a:lnTo>
                  <a:pt x="127888" y="0"/>
                </a:lnTo>
                <a:lnTo>
                  <a:pt x="127888" y="338074"/>
                </a:lnTo>
                <a:lnTo>
                  <a:pt x="255904" y="338074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1728" y="1434338"/>
            <a:ext cx="266065" cy="1518920"/>
          </a:xfrm>
          <a:custGeom>
            <a:avLst/>
            <a:gdLst/>
            <a:ahLst/>
            <a:cxnLst/>
            <a:rect l="l" t="t" r="r" b="b"/>
            <a:pathLst>
              <a:path w="266064" h="1518920">
                <a:moveTo>
                  <a:pt x="0" y="759333"/>
                </a:moveTo>
                <a:lnTo>
                  <a:pt x="132842" y="759333"/>
                </a:lnTo>
                <a:lnTo>
                  <a:pt x="132842" y="1518539"/>
                </a:lnTo>
                <a:lnTo>
                  <a:pt x="265684" y="1518539"/>
                </a:lnTo>
              </a:path>
              <a:path w="266064" h="1518920">
                <a:moveTo>
                  <a:pt x="0" y="759333"/>
                </a:moveTo>
                <a:lnTo>
                  <a:pt x="132842" y="759333"/>
                </a:lnTo>
                <a:lnTo>
                  <a:pt x="132842" y="1012316"/>
                </a:lnTo>
                <a:lnTo>
                  <a:pt x="265684" y="1012316"/>
                </a:lnTo>
              </a:path>
              <a:path w="266064" h="1518920">
                <a:moveTo>
                  <a:pt x="0" y="759333"/>
                </a:moveTo>
                <a:lnTo>
                  <a:pt x="132842" y="759333"/>
                </a:lnTo>
                <a:lnTo>
                  <a:pt x="132842" y="506222"/>
                </a:lnTo>
                <a:lnTo>
                  <a:pt x="265684" y="506222"/>
                </a:lnTo>
              </a:path>
              <a:path w="266064" h="1518920">
                <a:moveTo>
                  <a:pt x="0" y="759333"/>
                </a:moveTo>
                <a:lnTo>
                  <a:pt x="132842" y="759333"/>
                </a:lnTo>
                <a:lnTo>
                  <a:pt x="132842" y="0"/>
                </a:lnTo>
                <a:lnTo>
                  <a:pt x="265684" y="0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6310" y="2193670"/>
            <a:ext cx="255904" cy="299720"/>
          </a:xfrm>
          <a:custGeom>
            <a:avLst/>
            <a:gdLst/>
            <a:ahLst/>
            <a:cxnLst/>
            <a:rect l="l" t="t" r="r" b="b"/>
            <a:pathLst>
              <a:path w="255904" h="299719">
                <a:moveTo>
                  <a:pt x="0" y="299212"/>
                </a:moveTo>
                <a:lnTo>
                  <a:pt x="127888" y="299212"/>
                </a:lnTo>
                <a:lnTo>
                  <a:pt x="127888" y="0"/>
                </a:lnTo>
                <a:lnTo>
                  <a:pt x="255904" y="0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2682" y="2492882"/>
            <a:ext cx="275590" cy="975994"/>
          </a:xfrm>
          <a:custGeom>
            <a:avLst/>
            <a:gdLst/>
            <a:ahLst/>
            <a:cxnLst/>
            <a:rect l="l" t="t" r="r" b="b"/>
            <a:pathLst>
              <a:path w="275589" h="975995">
                <a:moveTo>
                  <a:pt x="0" y="975994"/>
                </a:moveTo>
                <a:lnTo>
                  <a:pt x="137668" y="975994"/>
                </a:lnTo>
                <a:lnTo>
                  <a:pt x="137668" y="0"/>
                </a:lnTo>
                <a:lnTo>
                  <a:pt x="275336" y="0"/>
                </a:lnTo>
              </a:path>
            </a:pathLst>
          </a:custGeom>
          <a:ln w="12700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6532" y="357759"/>
            <a:ext cx="266065" cy="570865"/>
          </a:xfrm>
          <a:custGeom>
            <a:avLst/>
            <a:gdLst/>
            <a:ahLst/>
            <a:cxnLst/>
            <a:rect l="l" t="t" r="r" b="b"/>
            <a:pathLst>
              <a:path w="266064" h="570865">
                <a:moveTo>
                  <a:pt x="0" y="253111"/>
                </a:moveTo>
                <a:lnTo>
                  <a:pt x="132841" y="253111"/>
                </a:lnTo>
                <a:lnTo>
                  <a:pt x="132841" y="570483"/>
                </a:lnTo>
                <a:lnTo>
                  <a:pt x="265683" y="570483"/>
                </a:lnTo>
              </a:path>
              <a:path w="266064" h="570865">
                <a:moveTo>
                  <a:pt x="0" y="253111"/>
                </a:moveTo>
                <a:lnTo>
                  <a:pt x="132841" y="253111"/>
                </a:lnTo>
                <a:lnTo>
                  <a:pt x="132841" y="0"/>
                </a:lnTo>
                <a:lnTo>
                  <a:pt x="265683" y="0"/>
                </a:lnTo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251455" y="180720"/>
            <a:ext cx="683260" cy="3295015"/>
            <a:chOff x="2251455" y="180720"/>
            <a:chExt cx="683260" cy="3295015"/>
          </a:xfrm>
        </p:grpSpPr>
        <p:sp>
          <p:nvSpPr>
            <p:cNvPr id="14" name="object 14"/>
            <p:cNvSpPr/>
            <p:nvPr/>
          </p:nvSpPr>
          <p:spPr>
            <a:xfrm>
              <a:off x="2662681" y="610869"/>
              <a:ext cx="266065" cy="2858135"/>
            </a:xfrm>
            <a:custGeom>
              <a:avLst/>
              <a:gdLst/>
              <a:ahLst/>
              <a:cxnLst/>
              <a:rect l="l" t="t" r="r" b="b"/>
              <a:pathLst>
                <a:path w="266064" h="2858135">
                  <a:moveTo>
                    <a:pt x="0" y="2858007"/>
                  </a:moveTo>
                  <a:lnTo>
                    <a:pt x="132842" y="2858007"/>
                  </a:lnTo>
                  <a:lnTo>
                    <a:pt x="132842" y="0"/>
                  </a:lnTo>
                  <a:lnTo>
                    <a:pt x="265684" y="0"/>
                  </a:lnTo>
                </a:path>
              </a:pathLst>
            </a:custGeom>
            <a:ln w="12700">
              <a:solidFill>
                <a:srgbClr val="3441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7805" y="187070"/>
              <a:ext cx="396875" cy="2115185"/>
            </a:xfrm>
            <a:custGeom>
              <a:avLst/>
              <a:gdLst/>
              <a:ahLst/>
              <a:cxnLst/>
              <a:rect l="l" t="t" r="r" b="b"/>
              <a:pathLst>
                <a:path w="396875" h="2115185">
                  <a:moveTo>
                    <a:pt x="396709" y="0"/>
                  </a:moveTo>
                  <a:lnTo>
                    <a:pt x="0" y="0"/>
                  </a:lnTo>
                  <a:lnTo>
                    <a:pt x="0" y="2114930"/>
                  </a:lnTo>
                  <a:lnTo>
                    <a:pt x="396709" y="2114930"/>
                  </a:lnTo>
                  <a:lnTo>
                    <a:pt x="396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57805" y="187070"/>
              <a:ext cx="396875" cy="2115185"/>
            </a:xfrm>
            <a:custGeom>
              <a:avLst/>
              <a:gdLst/>
              <a:ahLst/>
              <a:cxnLst/>
              <a:rect l="l" t="t" r="r" b="b"/>
              <a:pathLst>
                <a:path w="396875" h="2115185">
                  <a:moveTo>
                    <a:pt x="0" y="2114930"/>
                  </a:moveTo>
                  <a:lnTo>
                    <a:pt x="396709" y="2114930"/>
                  </a:lnTo>
                  <a:lnTo>
                    <a:pt x="396709" y="0"/>
                  </a:lnTo>
                  <a:lnTo>
                    <a:pt x="0" y="0"/>
                  </a:lnTo>
                  <a:lnTo>
                    <a:pt x="0" y="2114930"/>
                  </a:lnTo>
                  <a:close/>
                </a:path>
              </a:pathLst>
            </a:custGeom>
            <a:ln w="12700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60295" y="956142"/>
            <a:ext cx="203835" cy="577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Колегія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51455" y="2396870"/>
            <a:ext cx="417830" cy="2144395"/>
            <a:chOff x="2251455" y="2396870"/>
            <a:chExt cx="417830" cy="2144395"/>
          </a:xfrm>
        </p:grpSpPr>
        <p:sp>
          <p:nvSpPr>
            <p:cNvPr id="19" name="object 19"/>
            <p:cNvSpPr/>
            <p:nvPr/>
          </p:nvSpPr>
          <p:spPr>
            <a:xfrm>
              <a:off x="2257805" y="2403220"/>
              <a:ext cx="405130" cy="2131695"/>
            </a:xfrm>
            <a:custGeom>
              <a:avLst/>
              <a:gdLst/>
              <a:ahLst/>
              <a:cxnLst/>
              <a:rect l="l" t="t" r="r" b="b"/>
              <a:pathLst>
                <a:path w="405130" h="2131695">
                  <a:moveTo>
                    <a:pt x="404939" y="0"/>
                  </a:moveTo>
                  <a:lnTo>
                    <a:pt x="0" y="0"/>
                  </a:lnTo>
                  <a:lnTo>
                    <a:pt x="0" y="2131314"/>
                  </a:lnTo>
                  <a:lnTo>
                    <a:pt x="404939" y="2131314"/>
                  </a:lnTo>
                  <a:lnTo>
                    <a:pt x="4049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7805" y="2403220"/>
              <a:ext cx="405130" cy="2131695"/>
            </a:xfrm>
            <a:custGeom>
              <a:avLst/>
              <a:gdLst/>
              <a:ahLst/>
              <a:cxnLst/>
              <a:rect l="l" t="t" r="r" b="b"/>
              <a:pathLst>
                <a:path w="405130" h="2131695">
                  <a:moveTo>
                    <a:pt x="0" y="2131314"/>
                  </a:moveTo>
                  <a:lnTo>
                    <a:pt x="404939" y="2131314"/>
                  </a:lnTo>
                  <a:lnTo>
                    <a:pt x="404939" y="0"/>
                  </a:lnTo>
                  <a:lnTo>
                    <a:pt x="0" y="0"/>
                  </a:lnTo>
                  <a:lnTo>
                    <a:pt x="0" y="213131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41372" y="2989486"/>
            <a:ext cx="254000" cy="963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Директор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22016" y="191846"/>
            <a:ext cx="1341120" cy="838200"/>
            <a:chOff x="2922016" y="191846"/>
            <a:chExt cx="1341120" cy="838200"/>
          </a:xfrm>
        </p:grpSpPr>
        <p:sp>
          <p:nvSpPr>
            <p:cNvPr id="23" name="object 23"/>
            <p:cNvSpPr/>
            <p:nvPr/>
          </p:nvSpPr>
          <p:spPr>
            <a:xfrm>
              <a:off x="2928366" y="198196"/>
              <a:ext cx="1328420" cy="825500"/>
            </a:xfrm>
            <a:custGeom>
              <a:avLst/>
              <a:gdLst/>
              <a:ahLst/>
              <a:cxnLst/>
              <a:rect l="l" t="t" r="r" b="b"/>
              <a:pathLst>
                <a:path w="1328420" h="825500">
                  <a:moveTo>
                    <a:pt x="1328166" y="0"/>
                  </a:moveTo>
                  <a:lnTo>
                    <a:pt x="0" y="0"/>
                  </a:lnTo>
                  <a:lnTo>
                    <a:pt x="0" y="825296"/>
                  </a:lnTo>
                  <a:lnTo>
                    <a:pt x="1328166" y="825296"/>
                  </a:lnTo>
                  <a:lnTo>
                    <a:pt x="132816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28366" y="198196"/>
              <a:ext cx="1328420" cy="825500"/>
            </a:xfrm>
            <a:custGeom>
              <a:avLst/>
              <a:gdLst/>
              <a:ahLst/>
              <a:cxnLst/>
              <a:rect l="l" t="t" r="r" b="b"/>
              <a:pathLst>
                <a:path w="1328420" h="825500">
                  <a:moveTo>
                    <a:pt x="0" y="825296"/>
                  </a:moveTo>
                  <a:lnTo>
                    <a:pt x="1328166" y="825296"/>
                  </a:lnTo>
                  <a:lnTo>
                    <a:pt x="1328166" y="0"/>
                  </a:lnTo>
                  <a:lnTo>
                    <a:pt x="0" y="0"/>
                  </a:lnTo>
                  <a:lnTo>
                    <a:pt x="0" y="825296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77133" y="228092"/>
            <a:ext cx="1229995" cy="7353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1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Заступник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директора,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відповідальний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напрям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формування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Національного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09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архівного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фонду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15865" y="84645"/>
            <a:ext cx="1435735" cy="546735"/>
            <a:chOff x="4515865" y="84645"/>
            <a:chExt cx="1435735" cy="546735"/>
          </a:xfrm>
        </p:grpSpPr>
        <p:sp>
          <p:nvSpPr>
            <p:cNvPr id="27" name="object 27"/>
            <p:cNvSpPr/>
            <p:nvPr/>
          </p:nvSpPr>
          <p:spPr>
            <a:xfrm>
              <a:off x="4522215" y="90995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2215" y="90995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44059" y="184150"/>
            <a:ext cx="137795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3845" marR="5080" indent="-271780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формування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НАФ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діловодства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15865" y="719391"/>
            <a:ext cx="1429385" cy="41783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8260" rIns="0" bIns="0" rtlCol="0">
            <a:spAutoFit/>
          </a:bodyPr>
          <a:lstStyle/>
          <a:p>
            <a:pPr marL="316865" marR="64769" indent="-242570">
              <a:lnSpc>
                <a:spcPts val="1210"/>
              </a:lnSpc>
              <a:spcBef>
                <a:spcPts val="380"/>
              </a:spcBef>
            </a:pP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Експертно-перевірна </a:t>
            </a:r>
            <a:r>
              <a:rPr sz="1100" b="1" spc="-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комісія</a:t>
            </a:r>
            <a:r>
              <a:rPr sz="11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(ЕПК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31667" y="2145842"/>
            <a:ext cx="1341120" cy="694055"/>
            <a:chOff x="2931667" y="2145842"/>
            <a:chExt cx="1341120" cy="694055"/>
          </a:xfrm>
        </p:grpSpPr>
        <p:sp>
          <p:nvSpPr>
            <p:cNvPr id="32" name="object 32"/>
            <p:cNvSpPr/>
            <p:nvPr/>
          </p:nvSpPr>
          <p:spPr>
            <a:xfrm>
              <a:off x="2938017" y="2152192"/>
              <a:ext cx="1328420" cy="681355"/>
            </a:xfrm>
            <a:custGeom>
              <a:avLst/>
              <a:gdLst/>
              <a:ahLst/>
              <a:cxnLst/>
              <a:rect l="l" t="t" r="r" b="b"/>
              <a:pathLst>
                <a:path w="1328420" h="681355">
                  <a:moveTo>
                    <a:pt x="1328166" y="0"/>
                  </a:moveTo>
                  <a:lnTo>
                    <a:pt x="0" y="0"/>
                  </a:lnTo>
                  <a:lnTo>
                    <a:pt x="0" y="681304"/>
                  </a:lnTo>
                  <a:lnTo>
                    <a:pt x="1328166" y="681304"/>
                  </a:lnTo>
                  <a:lnTo>
                    <a:pt x="132816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38017" y="2152192"/>
              <a:ext cx="1328420" cy="681355"/>
            </a:xfrm>
            <a:custGeom>
              <a:avLst/>
              <a:gdLst/>
              <a:ahLst/>
              <a:cxnLst/>
              <a:rect l="l" t="t" r="r" b="b"/>
              <a:pathLst>
                <a:path w="1328420" h="681355">
                  <a:moveTo>
                    <a:pt x="0" y="681304"/>
                  </a:moveTo>
                  <a:lnTo>
                    <a:pt x="1328166" y="681304"/>
                  </a:lnTo>
                  <a:lnTo>
                    <a:pt x="1328166" y="0"/>
                  </a:lnTo>
                  <a:lnTo>
                    <a:pt x="0" y="0"/>
                  </a:lnTo>
                  <a:lnTo>
                    <a:pt x="0" y="68130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56305" y="2250186"/>
            <a:ext cx="1291590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1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Заступник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директора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головний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зберігач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фондів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15865" y="1919211"/>
            <a:ext cx="1442720" cy="549275"/>
            <a:chOff x="4515865" y="1919211"/>
            <a:chExt cx="1442720" cy="549275"/>
          </a:xfrm>
        </p:grpSpPr>
        <p:sp>
          <p:nvSpPr>
            <p:cNvPr id="36" name="object 36"/>
            <p:cNvSpPr/>
            <p:nvPr/>
          </p:nvSpPr>
          <p:spPr>
            <a:xfrm>
              <a:off x="4522215" y="1925561"/>
              <a:ext cx="1430020" cy="536575"/>
            </a:xfrm>
            <a:custGeom>
              <a:avLst/>
              <a:gdLst/>
              <a:ahLst/>
              <a:cxnLst/>
              <a:rect l="l" t="t" r="r" b="b"/>
              <a:pathLst>
                <a:path w="1430020" h="536575">
                  <a:moveTo>
                    <a:pt x="1429512" y="0"/>
                  </a:moveTo>
                  <a:lnTo>
                    <a:pt x="0" y="0"/>
                  </a:lnTo>
                  <a:lnTo>
                    <a:pt x="0" y="536079"/>
                  </a:lnTo>
                  <a:lnTo>
                    <a:pt x="1429512" y="536079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2215" y="1925561"/>
              <a:ext cx="1430020" cy="536575"/>
            </a:xfrm>
            <a:custGeom>
              <a:avLst/>
              <a:gdLst/>
              <a:ahLst/>
              <a:cxnLst/>
              <a:rect l="l" t="t" r="r" b="b"/>
              <a:pathLst>
                <a:path w="1430020" h="536575">
                  <a:moveTo>
                    <a:pt x="0" y="536079"/>
                  </a:moveTo>
                  <a:lnTo>
                    <a:pt x="1429512" y="536079"/>
                  </a:lnTo>
                  <a:lnTo>
                    <a:pt x="1429512" y="0"/>
                  </a:lnTo>
                  <a:lnTo>
                    <a:pt x="0" y="0"/>
                  </a:lnTo>
                  <a:lnTo>
                    <a:pt x="0" y="536079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89779" y="1950847"/>
            <a:ext cx="1296670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indent="-635" algn="ctr">
              <a:lnSpc>
                <a:spcPct val="91500"/>
              </a:lnSpc>
              <a:spcBef>
                <a:spcPts val="1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забезпечення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збереженості та обліку </a:t>
            </a:r>
            <a:r>
              <a:rPr sz="10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документів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11061" y="1225486"/>
            <a:ext cx="3729990" cy="417830"/>
            <a:chOff x="6211061" y="1225486"/>
            <a:chExt cx="3729990" cy="417830"/>
          </a:xfrm>
        </p:grpSpPr>
        <p:sp>
          <p:nvSpPr>
            <p:cNvPr id="40" name="object 40"/>
            <p:cNvSpPr/>
            <p:nvPr/>
          </p:nvSpPr>
          <p:spPr>
            <a:xfrm>
              <a:off x="6217411" y="1231836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3716782" y="0"/>
                  </a:moveTo>
                  <a:lnTo>
                    <a:pt x="0" y="0"/>
                  </a:lnTo>
                  <a:lnTo>
                    <a:pt x="0" y="404939"/>
                  </a:lnTo>
                  <a:lnTo>
                    <a:pt x="3716782" y="404939"/>
                  </a:lnTo>
                  <a:lnTo>
                    <a:pt x="371678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17411" y="1231836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0" y="404939"/>
                  </a:moveTo>
                  <a:lnTo>
                    <a:pt x="3716782" y="404939"/>
                  </a:lnTo>
                  <a:lnTo>
                    <a:pt x="3716782" y="0"/>
                  </a:lnTo>
                  <a:lnTo>
                    <a:pt x="0" y="0"/>
                  </a:lnTo>
                  <a:lnTo>
                    <a:pt x="0" y="404939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211061" y="1731708"/>
            <a:ext cx="3729990" cy="417830"/>
            <a:chOff x="6211061" y="1731708"/>
            <a:chExt cx="3729990" cy="417830"/>
          </a:xfrm>
        </p:grpSpPr>
        <p:sp>
          <p:nvSpPr>
            <p:cNvPr id="43" name="object 43"/>
            <p:cNvSpPr/>
            <p:nvPr/>
          </p:nvSpPr>
          <p:spPr>
            <a:xfrm>
              <a:off x="6217411" y="1738058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3716782" y="0"/>
                  </a:moveTo>
                  <a:lnTo>
                    <a:pt x="0" y="0"/>
                  </a:lnTo>
                  <a:lnTo>
                    <a:pt x="0" y="404939"/>
                  </a:lnTo>
                  <a:lnTo>
                    <a:pt x="3716782" y="404939"/>
                  </a:lnTo>
                  <a:lnTo>
                    <a:pt x="371678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17411" y="1738058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0" y="404939"/>
                  </a:moveTo>
                  <a:lnTo>
                    <a:pt x="3716782" y="404939"/>
                  </a:lnTo>
                  <a:lnTo>
                    <a:pt x="3716782" y="0"/>
                  </a:lnTo>
                  <a:lnTo>
                    <a:pt x="0" y="0"/>
                  </a:lnTo>
                  <a:lnTo>
                    <a:pt x="0" y="404939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55207" y="1330833"/>
            <a:ext cx="3438525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Сектор централізованого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обліку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документів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фондів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вищих і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центральних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органів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державної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влади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211061" y="2237930"/>
            <a:ext cx="3729990" cy="417830"/>
            <a:chOff x="6211061" y="2237930"/>
            <a:chExt cx="3729990" cy="417830"/>
          </a:xfrm>
        </p:grpSpPr>
        <p:sp>
          <p:nvSpPr>
            <p:cNvPr id="47" name="object 47"/>
            <p:cNvSpPr/>
            <p:nvPr/>
          </p:nvSpPr>
          <p:spPr>
            <a:xfrm>
              <a:off x="6217411" y="2244280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3716782" y="0"/>
                  </a:moveTo>
                  <a:lnTo>
                    <a:pt x="0" y="0"/>
                  </a:lnTo>
                  <a:lnTo>
                    <a:pt x="0" y="404939"/>
                  </a:lnTo>
                  <a:lnTo>
                    <a:pt x="3716782" y="404939"/>
                  </a:lnTo>
                  <a:lnTo>
                    <a:pt x="371678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17411" y="2244280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0" y="404939"/>
                  </a:moveTo>
                  <a:lnTo>
                    <a:pt x="3716782" y="404939"/>
                  </a:lnTo>
                  <a:lnTo>
                    <a:pt x="3716782" y="0"/>
                  </a:lnTo>
                  <a:lnTo>
                    <a:pt x="0" y="0"/>
                  </a:lnTo>
                  <a:lnTo>
                    <a:pt x="0" y="404939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05498" y="2343404"/>
            <a:ext cx="3338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фондів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державного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управління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гуманітарній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сфері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211061" y="2744025"/>
            <a:ext cx="3729990" cy="417830"/>
            <a:chOff x="6211061" y="2744025"/>
            <a:chExt cx="3729990" cy="417830"/>
          </a:xfrm>
        </p:grpSpPr>
        <p:sp>
          <p:nvSpPr>
            <p:cNvPr id="51" name="object 51"/>
            <p:cNvSpPr/>
            <p:nvPr/>
          </p:nvSpPr>
          <p:spPr>
            <a:xfrm>
              <a:off x="6217411" y="2750375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3716782" y="0"/>
                  </a:moveTo>
                  <a:lnTo>
                    <a:pt x="0" y="0"/>
                  </a:lnTo>
                  <a:lnTo>
                    <a:pt x="0" y="404939"/>
                  </a:lnTo>
                  <a:lnTo>
                    <a:pt x="3716782" y="404939"/>
                  </a:lnTo>
                  <a:lnTo>
                    <a:pt x="371678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17411" y="2750375"/>
              <a:ext cx="3717290" cy="405130"/>
            </a:xfrm>
            <a:custGeom>
              <a:avLst/>
              <a:gdLst/>
              <a:ahLst/>
              <a:cxnLst/>
              <a:rect l="l" t="t" r="r" b="b"/>
              <a:pathLst>
                <a:path w="3717290" h="405130">
                  <a:moveTo>
                    <a:pt x="0" y="404939"/>
                  </a:moveTo>
                  <a:lnTo>
                    <a:pt x="3716782" y="404939"/>
                  </a:lnTo>
                  <a:lnTo>
                    <a:pt x="3716782" y="0"/>
                  </a:lnTo>
                  <a:lnTo>
                    <a:pt x="0" y="0"/>
                  </a:lnTo>
                  <a:lnTo>
                    <a:pt x="0" y="404939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413119" y="2849625"/>
            <a:ext cx="33229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Сектор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фондів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державного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управління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галузях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економіки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515865" y="2556497"/>
            <a:ext cx="1442720" cy="549275"/>
            <a:chOff x="4515865" y="2556497"/>
            <a:chExt cx="1442720" cy="549275"/>
          </a:xfrm>
        </p:grpSpPr>
        <p:sp>
          <p:nvSpPr>
            <p:cNvPr id="55" name="object 55"/>
            <p:cNvSpPr/>
            <p:nvPr/>
          </p:nvSpPr>
          <p:spPr>
            <a:xfrm>
              <a:off x="4522215" y="2562847"/>
              <a:ext cx="1430020" cy="536575"/>
            </a:xfrm>
            <a:custGeom>
              <a:avLst/>
              <a:gdLst/>
              <a:ahLst/>
              <a:cxnLst/>
              <a:rect l="l" t="t" r="r" b="b"/>
              <a:pathLst>
                <a:path w="1430020" h="536575">
                  <a:moveTo>
                    <a:pt x="1429512" y="0"/>
                  </a:moveTo>
                  <a:lnTo>
                    <a:pt x="0" y="0"/>
                  </a:lnTo>
                  <a:lnTo>
                    <a:pt x="0" y="536079"/>
                  </a:lnTo>
                  <a:lnTo>
                    <a:pt x="1429512" y="536079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22215" y="2562847"/>
              <a:ext cx="1430020" cy="536575"/>
            </a:xfrm>
            <a:custGeom>
              <a:avLst/>
              <a:gdLst/>
              <a:ahLst/>
              <a:cxnLst/>
              <a:rect l="l" t="t" r="r" b="b"/>
              <a:pathLst>
                <a:path w="1430020" h="536575">
                  <a:moveTo>
                    <a:pt x="0" y="536079"/>
                  </a:moveTo>
                  <a:lnTo>
                    <a:pt x="1429512" y="536079"/>
                  </a:lnTo>
                  <a:lnTo>
                    <a:pt x="1429512" y="0"/>
                  </a:lnTo>
                  <a:lnTo>
                    <a:pt x="0" y="0"/>
                  </a:lnTo>
                  <a:lnTo>
                    <a:pt x="0" y="536079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694935" y="2657982"/>
            <a:ext cx="108331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26390" marR="5080" indent="-314325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</a:t>
            </a: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довідкового </a:t>
            </a:r>
            <a:r>
              <a:rPr sz="10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апарату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610227" y="3193859"/>
            <a:ext cx="1435735" cy="546735"/>
            <a:chOff x="4610227" y="3193859"/>
            <a:chExt cx="1435735" cy="546735"/>
          </a:xfrm>
        </p:grpSpPr>
        <p:sp>
          <p:nvSpPr>
            <p:cNvPr id="59" name="object 59"/>
            <p:cNvSpPr/>
            <p:nvPr/>
          </p:nvSpPr>
          <p:spPr>
            <a:xfrm>
              <a:off x="4616577" y="3200209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16577" y="3200209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610227" y="3828605"/>
            <a:ext cx="1435735" cy="546735"/>
            <a:chOff x="4610227" y="3828605"/>
            <a:chExt cx="1435735" cy="546735"/>
          </a:xfrm>
        </p:grpSpPr>
        <p:sp>
          <p:nvSpPr>
            <p:cNvPr id="62" name="object 62"/>
            <p:cNvSpPr/>
            <p:nvPr/>
          </p:nvSpPr>
          <p:spPr>
            <a:xfrm>
              <a:off x="4616577" y="3834955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16577" y="3834955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2922016" y="3511232"/>
            <a:ext cx="1435735" cy="1181100"/>
            <a:chOff x="2922016" y="3511232"/>
            <a:chExt cx="1435735" cy="1181100"/>
          </a:xfrm>
        </p:grpSpPr>
        <p:sp>
          <p:nvSpPr>
            <p:cNvPr id="65" name="object 65"/>
            <p:cNvSpPr/>
            <p:nvPr/>
          </p:nvSpPr>
          <p:spPr>
            <a:xfrm>
              <a:off x="2928366" y="3517582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28366" y="3517582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28366" y="4152201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28366" y="4152201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994151" y="3294126"/>
            <a:ext cx="2929255" cy="12700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55164" marR="5080" indent="-204470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рис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ту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ння  документами</a:t>
            </a:r>
            <a:endParaRPr sz="1000">
              <a:latin typeface="Calibri"/>
              <a:cs typeface="Calibri"/>
            </a:endParaRPr>
          </a:p>
          <a:p>
            <a:pPr marL="12700" marR="1642745" indent="60960">
              <a:lnSpc>
                <a:spcPts val="1100"/>
              </a:lnSpc>
              <a:spcBef>
                <a:spcPts val="300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використання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інформації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документів</a:t>
            </a:r>
            <a:endParaRPr sz="1000">
              <a:latin typeface="Calibri"/>
              <a:cs typeface="Calibri"/>
            </a:endParaRPr>
          </a:p>
          <a:p>
            <a:pPr marL="2002789" marR="108585" indent="-147955">
              <a:lnSpc>
                <a:spcPts val="1100"/>
              </a:lnSpc>
              <a:spcBef>
                <a:spcPts val="3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публікації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документів</a:t>
            </a:r>
            <a:endParaRPr sz="1000">
              <a:latin typeface="Calibri"/>
              <a:cs typeface="Calibri"/>
            </a:endParaRPr>
          </a:p>
          <a:p>
            <a:pPr marL="169545" marR="1800860" indent="7620">
              <a:lnSpc>
                <a:spcPts val="1100"/>
              </a:lnSpc>
              <a:spcBef>
                <a:spcPts val="300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режимно-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секретної</a:t>
            </a: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роботи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922016" y="4780584"/>
            <a:ext cx="1435735" cy="617855"/>
            <a:chOff x="2922016" y="4780584"/>
            <a:chExt cx="1435735" cy="617855"/>
          </a:xfrm>
        </p:grpSpPr>
        <p:sp>
          <p:nvSpPr>
            <p:cNvPr id="71" name="object 71"/>
            <p:cNvSpPr/>
            <p:nvPr/>
          </p:nvSpPr>
          <p:spPr>
            <a:xfrm>
              <a:off x="2928366" y="4786934"/>
              <a:ext cx="1423035" cy="605155"/>
            </a:xfrm>
            <a:custGeom>
              <a:avLst/>
              <a:gdLst/>
              <a:ahLst/>
              <a:cxnLst/>
              <a:rect l="l" t="t" r="r" b="b"/>
              <a:pathLst>
                <a:path w="1423035" h="605154">
                  <a:moveTo>
                    <a:pt x="1422527" y="0"/>
                  </a:moveTo>
                  <a:lnTo>
                    <a:pt x="0" y="0"/>
                  </a:lnTo>
                  <a:lnTo>
                    <a:pt x="0" y="604596"/>
                  </a:lnTo>
                  <a:lnTo>
                    <a:pt x="1422527" y="604596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28366" y="4786934"/>
              <a:ext cx="1423035" cy="605155"/>
            </a:xfrm>
            <a:custGeom>
              <a:avLst/>
              <a:gdLst/>
              <a:ahLst/>
              <a:cxnLst/>
              <a:rect l="l" t="t" r="r" b="b"/>
              <a:pathLst>
                <a:path w="1423035" h="605154">
                  <a:moveTo>
                    <a:pt x="0" y="604596"/>
                  </a:moveTo>
                  <a:lnTo>
                    <a:pt x="1422527" y="604596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604596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942335" y="4792726"/>
            <a:ext cx="1394460" cy="5676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88265">
              <a:lnSpc>
                <a:spcPts val="1040"/>
              </a:lnSpc>
              <a:spcBef>
                <a:spcPts val="215"/>
              </a:spcBef>
            </a:pP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Відділ організаційного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забе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пе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 уп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авл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іння</a:t>
            </a:r>
            <a:endParaRPr sz="950">
              <a:latin typeface="Calibri"/>
              <a:cs typeface="Calibri"/>
            </a:endParaRPr>
          </a:p>
          <a:p>
            <a:pPr marL="378460" marR="299720" indent="-70485">
              <a:lnSpc>
                <a:spcPts val="1040"/>
              </a:lnSpc>
              <a:spcBef>
                <a:spcPts val="10"/>
              </a:spcBef>
            </a:pP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персоналом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950" b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діловодства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610227" y="4816157"/>
            <a:ext cx="1435735" cy="546735"/>
            <a:chOff x="4610227" y="4816157"/>
            <a:chExt cx="1435735" cy="546735"/>
          </a:xfrm>
        </p:grpSpPr>
        <p:sp>
          <p:nvSpPr>
            <p:cNvPr id="75" name="object 75"/>
            <p:cNvSpPr/>
            <p:nvPr/>
          </p:nvSpPr>
          <p:spPr>
            <a:xfrm>
              <a:off x="4616577" y="4822507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16577" y="4822507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802885" y="4916804"/>
            <a:ext cx="105156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70815" marR="5080" indent="-158750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равл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ін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я  персоналом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922016" y="5486437"/>
            <a:ext cx="1435735" cy="546735"/>
            <a:chOff x="2922016" y="5486437"/>
            <a:chExt cx="1435735" cy="546735"/>
          </a:xfrm>
        </p:grpSpPr>
        <p:sp>
          <p:nvSpPr>
            <p:cNvPr id="79" name="object 79"/>
            <p:cNvSpPr/>
            <p:nvPr/>
          </p:nvSpPr>
          <p:spPr>
            <a:xfrm>
              <a:off x="2928366" y="5492787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1422527" y="0"/>
                  </a:moveTo>
                  <a:lnTo>
                    <a:pt x="0" y="0"/>
                  </a:lnTo>
                  <a:lnTo>
                    <a:pt x="0" y="533463"/>
                  </a:lnTo>
                  <a:lnTo>
                    <a:pt x="1422527" y="533463"/>
                  </a:lnTo>
                  <a:lnTo>
                    <a:pt x="142252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28366" y="5492787"/>
              <a:ext cx="1423035" cy="534035"/>
            </a:xfrm>
            <a:custGeom>
              <a:avLst/>
              <a:gdLst/>
              <a:ahLst/>
              <a:cxnLst/>
              <a:rect l="l" t="t" r="r" b="b"/>
              <a:pathLst>
                <a:path w="1423035" h="534035">
                  <a:moveTo>
                    <a:pt x="0" y="533463"/>
                  </a:moveTo>
                  <a:lnTo>
                    <a:pt x="1422527" y="533463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53346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2922016" y="6121137"/>
            <a:ext cx="1443990" cy="624840"/>
            <a:chOff x="2922016" y="6121137"/>
            <a:chExt cx="1443990" cy="624840"/>
          </a:xfrm>
        </p:grpSpPr>
        <p:sp>
          <p:nvSpPr>
            <p:cNvPr id="82" name="object 82"/>
            <p:cNvSpPr/>
            <p:nvPr/>
          </p:nvSpPr>
          <p:spPr>
            <a:xfrm>
              <a:off x="2928366" y="6127487"/>
              <a:ext cx="1431290" cy="612140"/>
            </a:xfrm>
            <a:custGeom>
              <a:avLst/>
              <a:gdLst/>
              <a:ahLst/>
              <a:cxnLst/>
              <a:rect l="l" t="t" r="r" b="b"/>
              <a:pathLst>
                <a:path w="1431289" h="612140">
                  <a:moveTo>
                    <a:pt x="1431290" y="0"/>
                  </a:moveTo>
                  <a:lnTo>
                    <a:pt x="0" y="0"/>
                  </a:lnTo>
                  <a:lnTo>
                    <a:pt x="0" y="612000"/>
                  </a:lnTo>
                  <a:lnTo>
                    <a:pt x="1431290" y="612000"/>
                  </a:lnTo>
                  <a:lnTo>
                    <a:pt x="143129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28366" y="6127487"/>
              <a:ext cx="1431290" cy="612140"/>
            </a:xfrm>
            <a:custGeom>
              <a:avLst/>
              <a:gdLst/>
              <a:ahLst/>
              <a:cxnLst/>
              <a:rect l="l" t="t" r="r" b="b"/>
              <a:pathLst>
                <a:path w="1431289" h="612140">
                  <a:moveTo>
                    <a:pt x="0" y="612000"/>
                  </a:moveTo>
                  <a:lnTo>
                    <a:pt x="1431290" y="612000"/>
                  </a:lnTo>
                  <a:lnTo>
                    <a:pt x="1431290" y="0"/>
                  </a:lnTo>
                  <a:lnTo>
                    <a:pt x="0" y="0"/>
                  </a:lnTo>
                  <a:lnTo>
                    <a:pt x="0" y="612000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017011" y="5587390"/>
            <a:ext cx="1250950" cy="11182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2065" algn="ctr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Відділ інформаційних </a:t>
            </a:r>
            <a:r>
              <a:rPr sz="10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технологій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146685" marR="135890" algn="ctr">
              <a:lnSpc>
                <a:spcPts val="1040"/>
              </a:lnSpc>
            </a:pP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Відділ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фінансово- </a:t>
            </a:r>
            <a:r>
              <a:rPr sz="950" b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економічного</a:t>
            </a:r>
            <a:endParaRPr sz="950">
              <a:latin typeface="Calibri"/>
              <a:cs typeface="Calibri"/>
            </a:endParaRPr>
          </a:p>
          <a:p>
            <a:pPr marL="3810" algn="ctr">
              <a:lnSpc>
                <a:spcPts val="985"/>
              </a:lnSpc>
            </a:pP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забезпечення</a:t>
            </a:r>
            <a:r>
              <a:rPr sz="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950">
              <a:latin typeface="Calibri"/>
              <a:cs typeface="Calibri"/>
            </a:endParaRPr>
          </a:p>
          <a:p>
            <a:pPr marL="3810" algn="ctr">
              <a:lnSpc>
                <a:spcPts val="1090"/>
              </a:lnSpc>
            </a:pP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бухгалтерського</a:t>
            </a:r>
            <a:r>
              <a:rPr sz="9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обліку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251455" y="4629324"/>
            <a:ext cx="417830" cy="2144395"/>
            <a:chOff x="2251455" y="4629324"/>
            <a:chExt cx="417830" cy="2144395"/>
          </a:xfrm>
        </p:grpSpPr>
        <p:sp>
          <p:nvSpPr>
            <p:cNvPr id="86" name="object 86"/>
            <p:cNvSpPr/>
            <p:nvPr/>
          </p:nvSpPr>
          <p:spPr>
            <a:xfrm>
              <a:off x="2257805" y="4635674"/>
              <a:ext cx="405130" cy="2131695"/>
            </a:xfrm>
            <a:custGeom>
              <a:avLst/>
              <a:gdLst/>
              <a:ahLst/>
              <a:cxnLst/>
              <a:rect l="l" t="t" r="r" b="b"/>
              <a:pathLst>
                <a:path w="405130" h="2131695">
                  <a:moveTo>
                    <a:pt x="404939" y="0"/>
                  </a:moveTo>
                  <a:lnTo>
                    <a:pt x="0" y="0"/>
                  </a:lnTo>
                  <a:lnTo>
                    <a:pt x="0" y="2131314"/>
                  </a:lnTo>
                  <a:lnTo>
                    <a:pt x="404939" y="2131314"/>
                  </a:lnTo>
                  <a:lnTo>
                    <a:pt x="404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57805" y="4635674"/>
              <a:ext cx="405130" cy="2131695"/>
            </a:xfrm>
            <a:custGeom>
              <a:avLst/>
              <a:gdLst/>
              <a:ahLst/>
              <a:cxnLst/>
              <a:rect l="l" t="t" r="r" b="b"/>
              <a:pathLst>
                <a:path w="405130" h="2131695">
                  <a:moveTo>
                    <a:pt x="0" y="2131314"/>
                  </a:moveTo>
                  <a:lnTo>
                    <a:pt x="404939" y="2131314"/>
                  </a:lnTo>
                  <a:lnTo>
                    <a:pt x="404939" y="0"/>
                  </a:lnTo>
                  <a:lnTo>
                    <a:pt x="0" y="0"/>
                  </a:lnTo>
                  <a:lnTo>
                    <a:pt x="0" y="2131314"/>
                  </a:lnTo>
                  <a:close/>
                </a:path>
              </a:pathLst>
            </a:custGeom>
            <a:ln w="12700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364232" y="4736303"/>
            <a:ext cx="203835" cy="19342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Науково-методична</a:t>
            </a:r>
            <a:r>
              <a:rPr sz="1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рада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102854" y="479297"/>
            <a:ext cx="3376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Організаційна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структура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ЦДАВО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5222" y="233553"/>
            <a:ext cx="460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1565" marR="5080" indent="-10795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Порядок</a:t>
            </a:r>
            <a:r>
              <a:rPr spc="40" dirty="0"/>
              <a:t> </a:t>
            </a:r>
            <a:r>
              <a:rPr spc="-15" dirty="0"/>
              <a:t>приймання</a:t>
            </a:r>
            <a:r>
              <a:rPr spc="20" dirty="0"/>
              <a:t> </a:t>
            </a:r>
            <a:r>
              <a:rPr spc="-25" dirty="0"/>
              <a:t>документів</a:t>
            </a:r>
            <a:r>
              <a:rPr spc="45" dirty="0"/>
              <a:t> </a:t>
            </a:r>
            <a:r>
              <a:rPr spc="-10" dirty="0"/>
              <a:t>від</a:t>
            </a:r>
            <a:r>
              <a:rPr spc="25" dirty="0"/>
              <a:t> </a:t>
            </a:r>
            <a:r>
              <a:rPr spc="-25" dirty="0"/>
              <a:t>джерел </a:t>
            </a:r>
            <a:r>
              <a:rPr spc="-459" dirty="0"/>
              <a:t> </a:t>
            </a:r>
            <a:r>
              <a:rPr spc="-25" dirty="0"/>
              <a:t>комплектування</a:t>
            </a:r>
            <a:r>
              <a:rPr spc="35" dirty="0"/>
              <a:t> </a:t>
            </a:r>
            <a:r>
              <a:rPr spc="-20" dirty="0"/>
              <a:t>архіву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497" y="995552"/>
            <a:ext cx="600011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джерел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комплектування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проводять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щорічно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графіками,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затвердженими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архівом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погодженням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юридичною особою. 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незначних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обсягів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приймає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декілька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років,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але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рідше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років.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Підготовку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архіву (науково-технічне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опрацювання, створення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довідкового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апарату,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документи),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транспортування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архіву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здійснюють згідно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вимогами, визначеними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законодавством,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рахунок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юридичної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особи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джерела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комплектування,</a:t>
            </a:r>
            <a:r>
              <a:rPr sz="14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що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передає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представник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перевіряє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якість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упорядкування,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фізичний,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санітарно-гігієнічний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усувають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фумігації,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консервації,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кошти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фондоутворювача.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приймають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упорядкованому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стані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разом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із </a:t>
            </a:r>
            <a:r>
              <a:rPr sz="1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страховими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копіями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унікальних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затвердженими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описами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справ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(документів)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постійного</a:t>
            </a:r>
            <a:r>
              <a:rPr sz="1400" b="1" u="heavy" spc="3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</a:t>
            </a:r>
            <a:r>
              <a:rPr sz="1400" b="1" u="heavy" spc="3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оформлюють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актом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приймання-передавання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юридичної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особи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постійне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формою,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наведеною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України.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4977" y="206435"/>
            <a:ext cx="4617338" cy="654354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0986" y="970533"/>
            <a:ext cx="61906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14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4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передають</a:t>
            </a:r>
            <a:r>
              <a:rPr sz="14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три</a:t>
            </a:r>
            <a:r>
              <a:rPr sz="1400" b="1" u="heavy" spc="3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примірники</a:t>
            </a:r>
            <a:r>
              <a:rPr sz="1400" b="1" u="heavy" spc="3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опису</a:t>
            </a:r>
            <a:r>
              <a:rPr sz="1400" b="1" u="heavy" spc="3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786" y="1183970"/>
            <a:ext cx="664590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4755" algn="l"/>
                <a:tab pos="1998345" algn="l"/>
                <a:tab pos="2406650" algn="l"/>
                <a:tab pos="3147695" algn="l"/>
                <a:tab pos="4193540" algn="l"/>
                <a:tab pos="5211445" algn="l"/>
                <a:tab pos="5869940" algn="l"/>
                <a:tab pos="6550659" algn="l"/>
              </a:tabLst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від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вий	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	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	нь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тий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ірни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786" y="1397634"/>
            <a:ext cx="664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93165" algn="l"/>
                <a:tab pos="1678305" algn="l"/>
                <a:tab pos="490474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примірником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приймання-передавання</a:t>
            </a:r>
            <a:r>
              <a:rPr sz="1400" spc="6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залишають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фондоутворювача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(юридичної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зберігання).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986" y="1824355"/>
            <a:ext cx="61906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7290" algn="l"/>
                <a:tab pos="2305050" algn="l"/>
                <a:tab pos="3472179" algn="l"/>
                <a:tab pos="3881120" algn="l"/>
                <a:tab pos="4765040" algn="l"/>
                <a:tab pos="606806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	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	по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дини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	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786" y="2037714"/>
            <a:ext cx="6644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4440" algn="l"/>
                <a:tab pos="2620010" algn="l"/>
                <a:tab pos="4435475" algn="l"/>
                <a:tab pos="4656455" algn="l"/>
                <a:tab pos="5692775" algn="l"/>
                <a:tab pos="6392545" algn="l"/>
              </a:tabLst>
            </a:pP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	пр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е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авн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ика	</a:t>
            </a:r>
            <a:r>
              <a:rPr sz="1400" b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ор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ю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14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ча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	юри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чн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786" y="2251075"/>
            <a:ext cx="664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725" algn="l"/>
                <a:tab pos="1868805" algn="l"/>
                <a:tab pos="2219325" algn="l"/>
                <a:tab pos="3289300" algn="l"/>
                <a:tab pos="3921760" algn="l"/>
                <a:tab pos="4156710" algn="l"/>
                <a:tab pos="5331460" algn="l"/>
                <a:tab pos="657225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ік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-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786" y="2464384"/>
            <a:ext cx="664908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подокументно</a:t>
            </a:r>
            <a:r>
              <a:rPr sz="14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поаркушно</a:t>
            </a:r>
            <a:r>
              <a:rPr sz="14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фіксують</a:t>
            </a:r>
            <a:r>
              <a:rPr sz="14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відповідним</a:t>
            </a:r>
            <a:r>
              <a:rPr sz="14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підсумковим</a:t>
            </a:r>
            <a:r>
              <a:rPr sz="14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записом</a:t>
            </a:r>
            <a:r>
              <a:rPr sz="14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номери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зазначають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акті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приймання-передавання</a:t>
            </a:r>
            <a:r>
              <a:rPr sz="1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юридичної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786" y="3318128"/>
            <a:ext cx="6647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8369" algn="l"/>
                <a:tab pos="2010410" algn="l"/>
                <a:tab pos="2371725" algn="l"/>
                <a:tab pos="3033395" algn="l"/>
                <a:tab pos="4301490" algn="l"/>
                <a:tab pos="4603115" algn="l"/>
                <a:tab pos="581914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постійне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графі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«Примітки»),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письмовому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поясненні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786" y="3531489"/>
            <a:ext cx="6647815" cy="194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(юридичної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зберігання),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підсумковому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запису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постійного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особа, 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зобов’язана вжити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розшуку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відсутніх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справ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притягнення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винних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відповідальності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згідно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втрати</a:t>
            </a:r>
            <a:r>
              <a:rPr sz="14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оригіналів</a:t>
            </a:r>
            <a:r>
              <a:rPr sz="14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</a:t>
            </a:r>
            <a:r>
              <a:rPr sz="14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заміна</a:t>
            </a:r>
            <a:r>
              <a:rPr sz="1400" b="1" u="heavy" spc="48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їх</a:t>
            </a:r>
            <a:r>
              <a:rPr sz="1400" b="1" u="heavy" spc="4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копіями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засвідченими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установленому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першого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надходження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справами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786" y="5452364"/>
            <a:ext cx="664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2021205" algn="l"/>
                <a:tab pos="3129280" algn="l"/>
                <a:tab pos="4214495" algn="l"/>
                <a:tab pos="5112385" algn="l"/>
                <a:tab pos="5626100" algn="l"/>
                <a:tab pos="657225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ор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ич</a:t>
            </a:r>
            <a:r>
              <a:rPr sz="1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	д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-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786" y="5665723"/>
            <a:ext cx="6647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фондоутворювача.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5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наступних</a:t>
            </a:r>
            <a:r>
              <a:rPr sz="1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надходженнях</a:t>
            </a:r>
            <a:r>
              <a:rPr sz="1400" spc="5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подають</a:t>
            </a:r>
            <a:r>
              <a:rPr sz="1400" spc="5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доповнення</a:t>
            </a:r>
            <a:r>
              <a:rPr sz="1400" b="1" u="heavy" spc="5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786" y="5879084"/>
            <a:ext cx="6647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960245" algn="l"/>
                <a:tab pos="2207260" algn="l"/>
                <a:tab pos="3417570" algn="l"/>
                <a:tab pos="3876040" algn="l"/>
                <a:tab pos="4531360" algn="l"/>
                <a:tab pos="4940300" algn="l"/>
                <a:tab pos="5913755" algn="l"/>
                <a:tab pos="6174740" algn="l"/>
              </a:tabLst>
            </a:pP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ор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ичн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ї	д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дки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	в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786" y="6092444"/>
            <a:ext cx="66465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підпорядкованості,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функціях,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юридичної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91538" y="247650"/>
            <a:ext cx="4612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835" marR="5080" indent="-10807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Порядок</a:t>
            </a:r>
            <a:r>
              <a:rPr spc="45" dirty="0"/>
              <a:t> </a:t>
            </a:r>
            <a:r>
              <a:rPr spc="-15" dirty="0"/>
              <a:t>приймання</a:t>
            </a:r>
            <a:r>
              <a:rPr spc="30" dirty="0"/>
              <a:t> </a:t>
            </a:r>
            <a:r>
              <a:rPr spc="-25" dirty="0"/>
              <a:t>документів</a:t>
            </a:r>
            <a:r>
              <a:rPr spc="60" dirty="0"/>
              <a:t> </a:t>
            </a:r>
            <a:r>
              <a:rPr spc="-10" dirty="0"/>
              <a:t>від</a:t>
            </a:r>
            <a:r>
              <a:rPr spc="30" dirty="0"/>
              <a:t> </a:t>
            </a:r>
            <a:r>
              <a:rPr spc="-25" dirty="0"/>
              <a:t>джерел </a:t>
            </a:r>
            <a:r>
              <a:rPr spc="-459" dirty="0"/>
              <a:t> </a:t>
            </a:r>
            <a:r>
              <a:rPr spc="-25" dirty="0"/>
              <a:t>комплектування</a:t>
            </a:r>
            <a:r>
              <a:rPr spc="35" dirty="0"/>
              <a:t> </a:t>
            </a:r>
            <a:r>
              <a:rPr spc="-20" dirty="0"/>
              <a:t>архіву</a:t>
            </a: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9076" y="773150"/>
            <a:ext cx="2934080" cy="572465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609076" y="773150"/>
            <a:ext cx="2934335" cy="5725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Детальніше: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92075" marR="24511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роботи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архівних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України,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8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квітня</a:t>
            </a:r>
            <a:r>
              <a:rPr sz="12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2013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656/5,</a:t>
            </a:r>
            <a:endParaRPr sz="1200">
              <a:latin typeface="Arial"/>
              <a:cs typeface="Arial"/>
            </a:endParaRPr>
          </a:p>
          <a:p>
            <a:pPr marL="92075" marR="16700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10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квітня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2013</a:t>
            </a:r>
            <a:r>
              <a:rPr sz="12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року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584/23116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https://zakon.rada.gov.ua/laws/show/z0584-13#Tex</a:t>
            </a:r>
            <a:r>
              <a:rPr sz="9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t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підрозділів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2075" marR="14287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організації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діловодства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та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архівного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зберігання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документів</a:t>
            </a:r>
            <a:r>
              <a:rPr sz="12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у 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органах,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органах</a:t>
            </a:r>
            <a:endParaRPr sz="1200">
              <a:latin typeface="Arial"/>
              <a:cs typeface="Arial"/>
            </a:endParaRPr>
          </a:p>
          <a:p>
            <a:pPr marL="92075" marR="49149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місцевого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самоврядування,</a:t>
            </a:r>
            <a:r>
              <a:rPr sz="12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підприємствах,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установах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і</a:t>
            </a:r>
            <a:endParaRPr sz="1200">
              <a:latin typeface="Arial"/>
              <a:cs typeface="Arial"/>
            </a:endParaRPr>
          </a:p>
          <a:p>
            <a:pPr marL="92075" marR="230504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організаціях,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200">
              <a:latin typeface="Arial"/>
              <a:cs typeface="Arial"/>
            </a:endParaRPr>
          </a:p>
          <a:p>
            <a:pPr marL="92075" marR="9334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18 червня 2015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 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1000/5,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22 червня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2015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 </a:t>
            </a:r>
            <a:r>
              <a:rPr sz="1200" b="1" spc="-3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736/27181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https://zakon.rada.gov.ua/laws/show/z0736-15#Tex</a:t>
            </a:r>
            <a:r>
              <a:rPr sz="9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5"/>
              </a:rPr>
              <a:t>t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83963" y="973963"/>
            <a:ext cx="7209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8555" algn="l"/>
                <a:tab pos="2226945" algn="l"/>
                <a:tab pos="2788285" algn="l"/>
                <a:tab pos="3208655" algn="l"/>
                <a:tab pos="4307840" algn="l"/>
                <a:tab pos="4820920" algn="l"/>
                <a:tab pos="5064760" algn="l"/>
                <a:tab pos="586359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	юридичних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джерел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комплектування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6763" y="1187322"/>
            <a:ext cx="7671434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недержавної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власником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архівом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зазначенням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ньому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копіювання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(відтворення)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цих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відомостей,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містяться.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Якщо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збереженням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права власності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них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собою,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здійснює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платній основі.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виконуються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договірних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засадах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оплатою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відповідно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тарифів,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затверджених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згідно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об’єднань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громадян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релігійних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описом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первинного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розбирання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подальшим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описів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справ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(документів)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постійного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передавання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права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власності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6763" y="3321557"/>
            <a:ext cx="7670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2195" algn="l"/>
                <a:tab pos="2286635" algn="l"/>
                <a:tab pos="3504565" algn="l"/>
                <a:tab pos="4384040" algn="l"/>
                <a:tab pos="5209540" algn="l"/>
                <a:tab pos="6662420" algn="l"/>
                <a:tab pos="7517130" algn="l"/>
              </a:tabLst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юри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ад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)	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6763" y="3534917"/>
            <a:ext cx="767080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упорядкування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безоплатно.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походження,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внесені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надходять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дарування,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купівлі-продажу,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заповіту,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рішення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безхазяйними),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згідно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чинним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зазначають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особливі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документами,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відтворення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відомостей,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містяться.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здійснюють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затвердження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ЕПК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первинного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розбирання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приймання-передавання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зазначенням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вартості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купівлі-продажу.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первинного розбирання укладають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складову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приймання-передавання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прийманню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повертають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актом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власнику,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примірниках, один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отримує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формою, наведеною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 до Правил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архівних установ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другий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залишається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55970" y="162509"/>
            <a:ext cx="4608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Порядок</a:t>
            </a:r>
            <a:r>
              <a:rPr spc="35" dirty="0"/>
              <a:t> </a:t>
            </a:r>
            <a:r>
              <a:rPr spc="-15" dirty="0"/>
              <a:t>приймання</a:t>
            </a:r>
            <a:r>
              <a:rPr spc="20" dirty="0"/>
              <a:t> </a:t>
            </a:r>
            <a:r>
              <a:rPr spc="-25" dirty="0"/>
              <a:t>документів</a:t>
            </a:r>
            <a:r>
              <a:rPr spc="45" dirty="0"/>
              <a:t> </a:t>
            </a:r>
            <a:r>
              <a:rPr spc="-10" dirty="0"/>
              <a:t>від</a:t>
            </a:r>
            <a:r>
              <a:rPr spc="25" dirty="0"/>
              <a:t> </a:t>
            </a:r>
            <a:r>
              <a:rPr spc="-25" dirty="0"/>
              <a:t>джерел</a:t>
            </a:r>
          </a:p>
          <a:p>
            <a:pPr marL="4445" algn="ctr">
              <a:lnSpc>
                <a:spcPct val="100000"/>
              </a:lnSpc>
            </a:pPr>
            <a:r>
              <a:rPr spc="-25" dirty="0"/>
              <a:t>комплектування</a:t>
            </a:r>
            <a:r>
              <a:rPr spc="20" dirty="0"/>
              <a:t> </a:t>
            </a:r>
            <a:r>
              <a:rPr spc="-20" dirty="0"/>
              <a:t>архіву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037" y="787323"/>
            <a:ext cx="2934081" cy="57246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2037" y="787323"/>
            <a:ext cx="2934335" cy="5725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Детальніше: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роботи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архівних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</a:t>
            </a:r>
            <a:endParaRPr sz="1200">
              <a:latin typeface="Arial"/>
              <a:cs typeface="Arial"/>
            </a:endParaRPr>
          </a:p>
          <a:p>
            <a:pPr marL="91440" marR="595630">
              <a:lnSpc>
                <a:spcPct val="100000"/>
              </a:lnSpc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України, затверджені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8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квітня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2013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656/5,</a:t>
            </a:r>
            <a:endParaRPr sz="1200">
              <a:latin typeface="Arial"/>
              <a:cs typeface="Arial"/>
            </a:endParaRPr>
          </a:p>
          <a:p>
            <a:pPr marL="91440" marR="16954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10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квітня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2013 року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584/23116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https://zakon.rada.gov.ua/laws/show/z0584-13#Text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підрозділів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1440" marR="14414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 організації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діловодства та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архівного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зберігання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документів</a:t>
            </a:r>
            <a:r>
              <a:rPr sz="12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у 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органах,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органах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місцевого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самоврядування,</a:t>
            </a:r>
            <a:r>
              <a:rPr sz="12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підприємствах,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установах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і</a:t>
            </a:r>
            <a:endParaRPr sz="1200">
              <a:latin typeface="Arial"/>
              <a:cs typeface="Arial"/>
            </a:endParaRPr>
          </a:p>
          <a:p>
            <a:pPr marL="91440" marR="23114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організаціях,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200">
              <a:latin typeface="Arial"/>
              <a:cs typeface="Arial"/>
            </a:endParaRPr>
          </a:p>
          <a:p>
            <a:pPr marL="91440" marR="481330">
              <a:lnSpc>
                <a:spcPct val="100000"/>
              </a:lnSpc>
            </a:pP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18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червня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2015 року 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1000/5,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</a:t>
            </a:r>
            <a:endParaRPr sz="1200">
              <a:latin typeface="Arial"/>
              <a:cs typeface="Arial"/>
            </a:endParaRPr>
          </a:p>
          <a:p>
            <a:pPr marL="91440" marR="96520">
              <a:lnSpc>
                <a:spcPct val="100000"/>
              </a:lnSpc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22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червня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2015 року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736/27181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https://zakon.rada.gov.ua/laws/show/z0736-15#Text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288"/>
            <a:ext cx="12192000" cy="20723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8699" y="2566796"/>
            <a:ext cx="930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Міжнародна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рада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архівів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виокремлює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такі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загрози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фізичній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збереженості</a:t>
            </a:r>
            <a:r>
              <a:rPr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архівних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документів: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3353" y="3760470"/>
            <a:ext cx="51847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Крадії</a:t>
            </a:r>
            <a:r>
              <a:rPr sz="18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вандали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Дисоціації</a:t>
            </a:r>
            <a:r>
              <a:rPr sz="18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(невідповідні</a:t>
            </a:r>
            <a:r>
              <a:rPr sz="18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умови</a:t>
            </a:r>
            <a:r>
              <a:rPr sz="1800" b="1" u="heavy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зберігання,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недбалість</a:t>
            </a:r>
            <a:r>
              <a:rPr sz="18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зберігачів)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Вогонь,</a:t>
            </a:r>
            <a:r>
              <a:rPr sz="18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пожежі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Вода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Microsoft Sans Serif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Microsoft Sans Serif"/>
              <a:buChar char="•"/>
            </a:pPr>
            <a:endParaRPr sz="17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Техногенна</a:t>
            </a:r>
            <a:r>
              <a:rPr sz="18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чи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природна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катастрофа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1438" y="3760470"/>
            <a:ext cx="5112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Шкідники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Світло,</a:t>
            </a:r>
            <a:r>
              <a:rPr sz="18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ультрафіолетове</a:t>
            </a:r>
            <a:r>
              <a:rPr sz="1800" b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</a:t>
            </a:r>
            <a:r>
              <a:rPr sz="18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інфрачервоне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випромінювання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Невідповідна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температура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Невідповідна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відносна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вологість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4209" y="5699861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Війна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3561" y="5584697"/>
            <a:ext cx="10393045" cy="0"/>
          </a:xfrm>
          <a:custGeom>
            <a:avLst/>
            <a:gdLst/>
            <a:ahLst/>
            <a:cxnLst/>
            <a:rect l="l" t="t" r="r" b="b"/>
            <a:pathLst>
              <a:path w="10393045">
                <a:moveTo>
                  <a:pt x="0" y="0"/>
                </a:moveTo>
                <a:lnTo>
                  <a:pt x="10392651" y="0"/>
                </a:lnTo>
              </a:path>
            </a:pathLst>
          </a:custGeom>
          <a:ln w="952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74903" y="4368672"/>
            <a:ext cx="6108700" cy="18415"/>
          </a:xfrm>
          <a:custGeom>
            <a:avLst/>
            <a:gdLst/>
            <a:ahLst/>
            <a:cxnLst/>
            <a:rect l="l" t="t" r="r" b="b"/>
            <a:pathLst>
              <a:path w="6108700" h="18414">
                <a:moveTo>
                  <a:pt x="6108141" y="0"/>
                </a:moveTo>
                <a:lnTo>
                  <a:pt x="0" y="0"/>
                </a:lnTo>
                <a:lnTo>
                  <a:pt x="0" y="18287"/>
                </a:lnTo>
                <a:lnTo>
                  <a:pt x="6108141" y="18287"/>
                </a:lnTo>
                <a:lnTo>
                  <a:pt x="610814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178" y="1386077"/>
            <a:ext cx="613918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Приймання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 здійснюють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 приміщенні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 приймання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тимчасового зберігання,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акліматизації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розташовується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першому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цокольному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поверсі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забезпечувати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зручність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надходять.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звільнити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транспортної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(ящиків,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пакувань,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коробок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розкласти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стелажах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столах.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Забороняється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нерозібраному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вигляді,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транспортній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тарі.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зберігати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межами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знищувати.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Документи,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що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надійшли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архівної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установи,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повинні пройти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обов’язковий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етап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тимчасового зберігання (карантин)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 приміщенні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приймання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і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тимчасового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зберігання,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акліматизації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або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у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відповідних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технологічних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приміщеннях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спеціального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оброблення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(знепилювання,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дезінфекції,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дезінсекції).</a:t>
            </a:r>
            <a:endParaRPr sz="1400">
              <a:latin typeface="Arial"/>
              <a:cs typeface="Arial"/>
            </a:endParaRPr>
          </a:p>
          <a:p>
            <a:pPr marL="12700" marR="825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карантину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профілактичних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зокрема,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 фізичного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виявлення: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уражених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шкідниками;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підвищеною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вологістю;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пошкодженнями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тексту;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запилених.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біологічними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(плісеневі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гриби,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комахи),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необхідно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вилучити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спеціального оброблення,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забезпечивши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ізоляцію уражених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8194" y="317753"/>
            <a:ext cx="4019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Приймання</a:t>
            </a:r>
            <a:r>
              <a:rPr dirty="0"/>
              <a:t> </a:t>
            </a:r>
            <a:r>
              <a:rPr spc="-25" dirty="0"/>
              <a:t>документів</a:t>
            </a:r>
            <a:r>
              <a:rPr spc="35" dirty="0"/>
              <a:t> </a:t>
            </a:r>
            <a:r>
              <a:rPr spc="-10" dirty="0"/>
              <a:t>на</a:t>
            </a:r>
            <a:r>
              <a:rPr spc="5" dirty="0"/>
              <a:t> </a:t>
            </a:r>
            <a:r>
              <a:rPr spc="-25" dirty="0"/>
              <a:t>зберігання: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акліматизація</a:t>
            </a:r>
            <a:r>
              <a:rPr spc="-30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44030" y="1914905"/>
            <a:ext cx="4414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https://www.youtube.com/watch?v=oZ1q8IoTIc8&amp;ab_channel=OracleI 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nnovativeItaly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4030" y="4258132"/>
            <a:ext cx="4372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https://www.youtube.com/watch?v=JbgQHYGvT9I&amp;ab_channel=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OracleInnovativeItaly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5874" y="961720"/>
            <a:ext cx="1175956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6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400" spc="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вологих</a:t>
            </a:r>
            <a:r>
              <a:rPr sz="1400" spc="6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обов’язкову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акліматизацію</a:t>
            </a:r>
            <a:r>
              <a:rPr sz="1400" spc="6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повного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висушування.</a:t>
            </a:r>
            <a:r>
              <a:rPr sz="14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Акліматизацію</a:t>
            </a:r>
            <a:endParaRPr sz="1400">
              <a:latin typeface="Microsoft Sans Serif"/>
              <a:cs typeface="Microsoft Sans Serif"/>
            </a:endParaRPr>
          </a:p>
          <a:p>
            <a:pPr marL="508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розгорнутих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столах,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7–14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діб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шляхом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інтенсивної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вентиляції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5080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Обов’язковій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підлягають:</a:t>
            </a:r>
            <a:endParaRPr sz="1400">
              <a:latin typeface="Microsoft Sans Serif"/>
              <a:cs typeface="Microsoft Sans Serif"/>
            </a:endParaRPr>
          </a:p>
          <a:p>
            <a:pPr marL="50800" marR="46355" indent="457200" algn="just">
              <a:lnSpc>
                <a:spcPct val="100000"/>
              </a:lnSpc>
              <a:buChar char="–"/>
              <a:tabLst>
                <a:tab pos="67627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високим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зазнали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прямої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води (намокання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екстримальних умовах затоплення,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пожежогасіння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тощо);</a:t>
            </a:r>
            <a:endParaRPr sz="1400">
              <a:latin typeface="Microsoft Sans Serif"/>
              <a:cs typeface="Microsoft Sans Serif"/>
            </a:endParaRPr>
          </a:p>
          <a:p>
            <a:pPr marL="50800" marR="43815" indent="457200" algn="just">
              <a:lnSpc>
                <a:spcPct val="100000"/>
              </a:lnSpc>
              <a:buChar char="–"/>
              <a:tabLst>
                <a:tab pos="67500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помірним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зазнали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короткострокової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опадів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довготривалого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підвищеною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вологістю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80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90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%;</a:t>
            </a:r>
            <a:endParaRPr sz="1400">
              <a:latin typeface="Microsoft Sans Serif"/>
              <a:cs typeface="Microsoft Sans Serif"/>
            </a:endParaRPr>
          </a:p>
          <a:p>
            <a:pPr marL="50800" marR="44450" indent="457200" algn="just">
              <a:lnSpc>
                <a:spcPct val="100000"/>
              </a:lnSpc>
              <a:buChar char="–"/>
              <a:tabLst>
                <a:tab pos="70358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низьким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зазнали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короткочасної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(перевезення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закритим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дощу,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туману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400">
              <a:latin typeface="Microsoft Sans Serif"/>
              <a:cs typeface="Microsoft Sans Serif"/>
            </a:endParaRPr>
          </a:p>
          <a:p>
            <a:pPr marL="50800" marR="43180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високим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акліматизовувати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 діб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25 </a:t>
            </a:r>
            <a:r>
              <a:rPr sz="1350" spc="7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 </a:t>
            </a:r>
            <a:r>
              <a:rPr sz="1350" spc="7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відносній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повітря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20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 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40 %.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цьому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розгорнути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розвішати,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попередньо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видаливши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надлишок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вологи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пористим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папером,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провести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примусове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нагрівання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приміщенні,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обдування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теплим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повітрям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350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40</a:t>
            </a:r>
            <a:r>
              <a:rPr sz="1350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застосовувати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вакуумні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сушіння.</a:t>
            </a:r>
            <a:endParaRPr sz="1400">
              <a:latin typeface="Microsoft Sans Serif"/>
              <a:cs typeface="Microsoft Sans Serif"/>
            </a:endParaRPr>
          </a:p>
          <a:p>
            <a:pPr marL="50800" marR="431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помірним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акліматизовувати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розгорнутими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діб при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1350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до 25</a:t>
            </a:r>
            <a:r>
              <a:rPr sz="1350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відносній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%)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5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діб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відносній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%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60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%).</a:t>
            </a:r>
            <a:endParaRPr sz="1400">
              <a:latin typeface="Microsoft Sans Serif"/>
              <a:cs typeface="Microsoft Sans Serif"/>
            </a:endParaRPr>
          </a:p>
          <a:p>
            <a:pPr marL="5080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низьким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акліматизовувати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(розгорнутими),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діб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стопах)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endParaRPr sz="1400">
              <a:latin typeface="Microsoft Sans Serif"/>
              <a:cs typeface="Microsoft Sans Serif"/>
            </a:endParaRPr>
          </a:p>
          <a:p>
            <a:pPr marL="508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 </a:t>
            </a:r>
            <a:r>
              <a:rPr sz="1350" spc="7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25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7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відносній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%.</a:t>
            </a:r>
            <a:endParaRPr sz="1400">
              <a:latin typeface="Microsoft Sans Serif"/>
              <a:cs typeface="Microsoft Sans Serif"/>
            </a:endParaRPr>
          </a:p>
          <a:p>
            <a:pPr marL="50800" marR="43815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транспортування при мінусовій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акліматизовувати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стопах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годин,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низьким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тривалих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перевезень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зимовий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період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(більше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однієї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доби)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акліматизовують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помірним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ступенем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вологості.</a:t>
            </a:r>
            <a:endParaRPr sz="1400">
              <a:latin typeface="Microsoft Sans Serif"/>
              <a:cs typeface="Microsoft Sans Serif"/>
            </a:endParaRPr>
          </a:p>
          <a:p>
            <a:pPr marL="50800" marR="4889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Карантин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потребують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дезінфекції,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триває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знепилювання.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1578" y="272288"/>
            <a:ext cx="852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Акліматизація</a:t>
            </a:r>
            <a:r>
              <a:rPr spc="-5" dirty="0"/>
              <a:t> </a:t>
            </a:r>
            <a:r>
              <a:rPr spc="-25" dirty="0"/>
              <a:t>документів</a:t>
            </a:r>
            <a:r>
              <a:rPr spc="55" dirty="0"/>
              <a:t> </a:t>
            </a:r>
            <a:r>
              <a:rPr spc="-20" dirty="0"/>
              <a:t>під</a:t>
            </a:r>
            <a:r>
              <a:rPr spc="35" dirty="0"/>
              <a:t> </a:t>
            </a:r>
            <a:r>
              <a:rPr spc="-10" dirty="0"/>
              <a:t>час</a:t>
            </a:r>
            <a:r>
              <a:rPr spc="30" dirty="0"/>
              <a:t> </a:t>
            </a:r>
            <a:r>
              <a:rPr spc="-15" dirty="0"/>
              <a:t>приймання</a:t>
            </a:r>
            <a:r>
              <a:rPr spc="40" dirty="0"/>
              <a:t> </a:t>
            </a:r>
            <a:r>
              <a:rPr spc="-25" dirty="0"/>
              <a:t>документів</a:t>
            </a:r>
            <a:r>
              <a:rPr spc="55" dirty="0"/>
              <a:t> </a:t>
            </a:r>
            <a:r>
              <a:rPr spc="-10" dirty="0"/>
              <a:t>на</a:t>
            </a:r>
            <a:r>
              <a:rPr spc="25" dirty="0"/>
              <a:t> </a:t>
            </a:r>
            <a:r>
              <a:rPr spc="-30" dirty="0"/>
              <a:t>зберігання</a:t>
            </a:r>
            <a:r>
              <a:rPr spc="50" dirty="0"/>
              <a:t> </a:t>
            </a:r>
            <a:r>
              <a:rPr dirty="0"/>
              <a:t>до</a:t>
            </a:r>
            <a:r>
              <a:rPr spc="15" dirty="0"/>
              <a:t> </a:t>
            </a:r>
            <a:r>
              <a:rPr spc="-20" dirty="0"/>
              <a:t>архіву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662" y="978534"/>
            <a:ext cx="606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Забезпечення</a:t>
            </a:r>
            <a:r>
              <a:rPr spc="35" dirty="0"/>
              <a:t> </a:t>
            </a:r>
            <a:r>
              <a:rPr spc="-25" dirty="0"/>
              <a:t>збереженості</a:t>
            </a:r>
            <a:r>
              <a:rPr spc="40" dirty="0"/>
              <a:t> </a:t>
            </a:r>
            <a:r>
              <a:rPr spc="-25" dirty="0"/>
              <a:t>документів</a:t>
            </a:r>
            <a:r>
              <a:rPr spc="50" dirty="0"/>
              <a:t> </a:t>
            </a:r>
            <a:r>
              <a:rPr dirty="0"/>
              <a:t>в</a:t>
            </a:r>
            <a:r>
              <a:rPr spc="25" dirty="0"/>
              <a:t> </a:t>
            </a:r>
            <a:r>
              <a:rPr spc="-15" dirty="0"/>
              <a:t>архіві</a:t>
            </a:r>
            <a:r>
              <a:rPr spc="55" dirty="0"/>
              <a:t> </a:t>
            </a:r>
            <a:r>
              <a:rPr spc="-15" dirty="0"/>
              <a:t>включає: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662" y="1466469"/>
            <a:ext cx="574230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оптимальних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icrosoft Sans Serif"/>
              <a:buChar char="•"/>
            </a:pPr>
            <a:endParaRPr sz="14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Microsoft Sans Serif"/>
              <a:buChar char="•"/>
            </a:pPr>
            <a:endParaRPr sz="14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Microsoft Sans Serif"/>
              <a:buChar char="•"/>
            </a:pPr>
            <a:endParaRPr sz="14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руху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662" y="3173730"/>
            <a:ext cx="6719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Організацію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662" y="3600450"/>
            <a:ext cx="5052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фізико-хімічного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662" y="4027119"/>
            <a:ext cx="54521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фізико-хімічне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662" y="4454144"/>
            <a:ext cx="5833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страхового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662" y="4880864"/>
            <a:ext cx="3088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662" y="5307533"/>
            <a:ext cx="4491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Організацію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0020" y="683806"/>
            <a:ext cx="2934080" cy="57246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50020" y="683806"/>
            <a:ext cx="2934335" cy="5725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Детальніше: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92075" marR="24447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роботи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архівних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України,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</a:t>
            </a:r>
            <a:endParaRPr sz="1200">
              <a:latin typeface="Arial"/>
              <a:cs typeface="Arial"/>
            </a:endParaRPr>
          </a:p>
          <a:p>
            <a:pPr marL="92075" marR="641985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8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квітня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2013</a:t>
            </a:r>
            <a:r>
              <a:rPr sz="12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656/5,</a:t>
            </a:r>
            <a:endParaRPr sz="1200">
              <a:latin typeface="Arial"/>
              <a:cs typeface="Arial"/>
            </a:endParaRPr>
          </a:p>
          <a:p>
            <a:pPr marL="92075" marR="16891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10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квітня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2013 року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584/23116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https://zakon.rada.gov.ua/laws/show/z0584-13#Tex</a:t>
            </a:r>
            <a:r>
              <a:rPr sz="9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t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1200" i="1" spc="-5" dirty="0">
                <a:solidFill>
                  <a:srgbClr val="003366"/>
                </a:solidFill>
                <a:latin typeface="Arial"/>
                <a:cs typeface="Arial"/>
              </a:rPr>
              <a:t>для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архівних</a:t>
            </a:r>
            <a:r>
              <a:rPr sz="1200" i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66"/>
                </a:solidFill>
                <a:latin typeface="Arial"/>
                <a:cs typeface="Arial"/>
              </a:rPr>
              <a:t>підрозділів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2075" marR="14351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 організації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діловодства та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архівного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зберігання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документів</a:t>
            </a:r>
            <a:r>
              <a:rPr sz="12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у 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державних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органах,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органах</a:t>
            </a:r>
            <a:endParaRPr sz="1200">
              <a:latin typeface="Arial"/>
              <a:cs typeface="Arial"/>
            </a:endParaRPr>
          </a:p>
          <a:p>
            <a:pPr marL="92075" marR="49149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місцевого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самоврядування,</a:t>
            </a:r>
            <a:r>
              <a:rPr sz="12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підприємствах,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установах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і</a:t>
            </a:r>
            <a:endParaRPr sz="1200">
              <a:latin typeface="Arial"/>
              <a:cs typeface="Arial"/>
            </a:endParaRPr>
          </a:p>
          <a:p>
            <a:pPr marL="92075" marR="22987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організаціях,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200">
              <a:latin typeface="Arial"/>
              <a:cs typeface="Arial"/>
            </a:endParaRPr>
          </a:p>
          <a:p>
            <a:pPr marL="92075" marR="480059">
              <a:lnSpc>
                <a:spcPct val="100000"/>
              </a:lnSpc>
            </a:pP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18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червня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2015 року 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1000/5,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</a:t>
            </a:r>
            <a:endParaRPr sz="1200">
              <a:latin typeface="Arial"/>
              <a:cs typeface="Arial"/>
            </a:endParaRPr>
          </a:p>
          <a:p>
            <a:pPr marL="92075" marR="95250">
              <a:lnSpc>
                <a:spcPct val="100000"/>
              </a:lnSpc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22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червня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2015 року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736/27181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https://zakon.rada.gov.ua/laws/show/z0736-15#Tex</a:t>
            </a:r>
            <a:r>
              <a:rPr sz="9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5"/>
              </a:rPr>
              <a:t>t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7126" y="274065"/>
            <a:ext cx="69767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Національний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стандарт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ДСТУ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8889:2019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«Документи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з</a:t>
            </a:r>
            <a:r>
              <a:rPr sz="1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паперовими </a:t>
            </a:r>
            <a:r>
              <a:rPr sz="1400" b="1" spc="-3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носіями.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Правила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зберігання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Національного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архівного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3366"/>
                </a:solidFill>
                <a:latin typeface="Arial"/>
                <a:cs typeface="Arial"/>
              </a:rPr>
              <a:t>фонду.</a:t>
            </a:r>
            <a:r>
              <a:rPr sz="1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Технічні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вимоги»,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126" y="1127887"/>
            <a:ext cx="69767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розроблений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Українським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науково-дослідним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інститутом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документознавства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службою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визначає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забезпечення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збереженості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носіями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архівній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установі,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саме: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126" y="2194941"/>
            <a:ext cx="697738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архівної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забезпечення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збереженості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Національного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архівного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635635" algn="l"/>
                <a:tab pos="1901189" algn="l"/>
                <a:tab pos="3133725" algn="l"/>
                <a:tab pos="4171950" algn="l"/>
                <a:tab pos="4389755" algn="l"/>
                <a:tab pos="5529580" algn="l"/>
                <a:tab pos="6309995" algn="l"/>
                <a:tab pos="668528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еров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635635" algn="l"/>
                <a:tab pos="1901189" algn="l"/>
                <a:tab pos="3133725" algn="l"/>
                <a:tab pos="4171950" algn="l"/>
                <a:tab pos="4389755" algn="l"/>
                <a:tab pos="5529580" algn="l"/>
                <a:tab pos="6309995" algn="l"/>
                <a:tab pos="668528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еров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транспортування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процедури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наявності,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фізико-хімічного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технічного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паперовими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marR="57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185545" algn="l"/>
                <a:tab pos="2667635" algn="l"/>
                <a:tab pos="2984500" algn="l"/>
                <a:tab pos="3973829" algn="l"/>
                <a:tab pos="4566920" algn="l"/>
                <a:tab pos="4789170" algn="l"/>
                <a:tab pos="5831840" algn="l"/>
                <a:tab pos="6054090" algn="l"/>
              </a:tabLst>
            </a:pP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ічн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ічн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основою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126" y="5395976"/>
            <a:ext cx="6976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1536065" algn="l"/>
                <a:tab pos="2873375" algn="l"/>
                <a:tab pos="4475480" algn="l"/>
                <a:tab pos="5721985" algn="l"/>
                <a:tab pos="688213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о-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ічн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26" y="5609335"/>
            <a:ext cx="697674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  <a:tab pos="1611630" algn="l"/>
                <a:tab pos="2891790" algn="l"/>
                <a:tab pos="3978275" algn="l"/>
                <a:tab pos="4244975" algn="l"/>
                <a:tab pos="5430520" algn="l"/>
                <a:tab pos="6259830" algn="l"/>
                <a:tab pos="6684009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зп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тів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335" y="1467738"/>
            <a:ext cx="2934080" cy="41241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30335" y="1467738"/>
            <a:ext cx="2934335" cy="41243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Детальніше: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2075" marR="739775">
              <a:lnSpc>
                <a:spcPct val="100000"/>
              </a:lnSpc>
            </a:pP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Національний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стандарт </a:t>
            </a:r>
            <a:r>
              <a:rPr sz="1400" b="1" spc="-3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ДСТУ</a:t>
            </a:r>
            <a:r>
              <a:rPr sz="1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8889:2019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92075" marR="2717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«Документи</a:t>
            </a:r>
            <a:r>
              <a:rPr sz="1400" b="1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з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паперовими </a:t>
            </a:r>
            <a:r>
              <a:rPr sz="1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носіями.</a:t>
            </a:r>
            <a:r>
              <a:rPr sz="1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Правила</a:t>
            </a:r>
            <a:r>
              <a:rPr sz="1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зберігання </a:t>
            </a:r>
            <a:r>
              <a:rPr sz="1400" b="1" spc="-3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Національного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архівного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3366"/>
                </a:solidFill>
                <a:latin typeface="Arial"/>
                <a:cs typeface="Arial"/>
              </a:rPr>
              <a:t>фонду.</a:t>
            </a:r>
            <a:r>
              <a:rPr sz="1400" b="1" spc="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Технічні</a:t>
            </a:r>
            <a:r>
              <a:rPr sz="1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вимоги»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Видання</a:t>
            </a:r>
            <a:r>
              <a:rPr sz="1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офіційне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Київ</a:t>
            </a:r>
            <a:r>
              <a:rPr sz="1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«УкрНДНЦ»,</a:t>
            </a:r>
            <a:r>
              <a:rPr sz="1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92075" marR="100330">
              <a:lnSpc>
                <a:spcPct val="100000"/>
              </a:lnSpc>
            </a:pPr>
            <a:r>
              <a:rPr sz="12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ttp://bucha- </a:t>
            </a:r>
            <a:r>
              <a:rPr sz="1200" spc="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mr.archives.kiev.ua/siteImg/bucha- </a:t>
            </a:r>
            <a:r>
              <a:rPr sz="1200" spc="-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mr/9d0552a33ce70fb91ef6677cded8831 </a:t>
            </a:r>
            <a:r>
              <a:rPr sz="1200" spc="-30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7830065ba28ab3ad1b44c04a1da87bb8 </a:t>
            </a:r>
            <a:r>
              <a:rPr sz="1200" spc="-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75f0a3be3.pdf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971" y="648868"/>
            <a:ext cx="5825744" cy="51480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3741" y="648868"/>
            <a:ext cx="5320537" cy="5148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75533" y="5970828"/>
            <a:ext cx="59950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7345" marR="5080" indent="-16052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розкопок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місті-державі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Лагаш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(сучасний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Ірак),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приблизно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3000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1500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рр.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6714" y="5518505"/>
            <a:ext cx="134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Posner.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75772" y="5585256"/>
            <a:ext cx="134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sz="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Posner.</a:t>
            </a:r>
            <a:r>
              <a:rPr sz="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  <a:r>
              <a:rPr sz="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FFFFFF"/>
                </a:solidFill>
                <a:latin typeface="Times New Roman"/>
                <a:cs typeface="Times New Roman"/>
              </a:rPr>
              <a:t>Archives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17" y="421640"/>
            <a:ext cx="535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Створення</a:t>
            </a:r>
            <a:r>
              <a:rPr spc="40" dirty="0"/>
              <a:t> </a:t>
            </a:r>
            <a:r>
              <a:rPr spc="-10" dirty="0"/>
              <a:t>оптимальних</a:t>
            </a:r>
            <a:r>
              <a:rPr spc="15" dirty="0"/>
              <a:t> </a:t>
            </a:r>
            <a:r>
              <a:rPr spc="-30" dirty="0"/>
              <a:t>умов</a:t>
            </a:r>
            <a:r>
              <a:rPr spc="65" dirty="0"/>
              <a:t> </a:t>
            </a:r>
            <a:r>
              <a:rPr spc="-30" dirty="0"/>
              <a:t>зберігання</a:t>
            </a:r>
            <a:r>
              <a:rPr spc="40" dirty="0"/>
              <a:t> </a:t>
            </a:r>
            <a:r>
              <a:rPr spc="-15" dirty="0"/>
              <a:t>архівних </a:t>
            </a:r>
            <a:r>
              <a:rPr spc="-459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194" y="1440307"/>
            <a:ext cx="505523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5"/>
              </a:spcBef>
              <a:tabLst>
                <a:tab pos="1138555" algn="l"/>
                <a:tab pos="1793875" algn="l"/>
                <a:tab pos="2252980" algn="l"/>
                <a:tab pos="3275329" algn="l"/>
                <a:tab pos="41351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дл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івн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ів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створюють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шляхом: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будівництва,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реконструкції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ремонту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приміщень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спеціальних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(стелажі,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сейфи,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коробки,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папки,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візки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технічними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засобами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endParaRPr sz="14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підтримання: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194" y="3787902"/>
            <a:ext cx="39808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температурно-вологісного,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світлового,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санітарно-гігієнічного,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  <a:tab pos="1937385" algn="l"/>
                <a:tab pos="2160270" algn="l"/>
                <a:tab pos="329692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протипожежного	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і	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охоронного	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режимів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8209" y="4427982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зберігання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706" y="4641596"/>
            <a:ext cx="1743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архівних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документів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80935" y="218744"/>
            <a:ext cx="4284980" cy="6420485"/>
            <a:chOff x="6980935" y="218744"/>
            <a:chExt cx="4284980" cy="64204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0935" y="218744"/>
              <a:ext cx="4284472" cy="64204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40568" y="6512979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40568" y="649112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42420" y="6506883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85" y="132969"/>
            <a:ext cx="303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10" dirty="0"/>
              <a:t> </a:t>
            </a:r>
            <a:r>
              <a:rPr spc="-5" dirty="0"/>
              <a:t>до</a:t>
            </a:r>
            <a:r>
              <a:rPr dirty="0"/>
              <a:t> </a:t>
            </a:r>
            <a:r>
              <a:rPr spc="-20" dirty="0"/>
              <a:t>приміщень</a:t>
            </a:r>
            <a:r>
              <a:rPr spc="35" dirty="0"/>
              <a:t> </a:t>
            </a:r>
            <a:r>
              <a:rPr spc="-20" dirty="0"/>
              <a:t>архіву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85" y="683513"/>
            <a:ext cx="11588750" cy="517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розміщують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побудованих,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пристосованих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будівлях,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окремих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приміщеннях.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Спеціальне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повинно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передбачатися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будівництва</a:t>
            </a:r>
            <a:r>
              <a:rPr sz="1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переобладнання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адміністративних</a:t>
            </a:r>
            <a:r>
              <a:rPr sz="1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135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 приміщення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виділяється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пристосоване приміщення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адміністративній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установи.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архіву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пристосованих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після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експертизи,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яка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визначає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придатність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3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(вогнестійкість,</a:t>
            </a:r>
            <a:r>
              <a:rPr sz="13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довговічність,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міцність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конструкцій),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(на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поверхах,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підвальне,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горище),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наявність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опалювальних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3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вентиляційних</a:t>
            </a:r>
            <a:r>
              <a:rPr sz="13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систем.</a:t>
            </a:r>
            <a:r>
              <a:rPr sz="13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експертизи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залучають представників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архівних,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пожежних,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будівельних,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охоронних, санітарно-гігієнічних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 профільних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служб. 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Результати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експертизи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оформляють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актом.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Забороняється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прийом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експлуатацію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старих,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неопалюваних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будівель,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природної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вентиляції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надійної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теплоізоляції,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відповідають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санітарно-гігієнічним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вимогам.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icrosoft Sans Serif"/>
              <a:buChar char="•"/>
            </a:pPr>
            <a:endParaRPr sz="13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архіві</a:t>
            </a:r>
            <a:r>
              <a:rPr sz="1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передбачаються:</a:t>
            </a:r>
            <a:endParaRPr sz="1300">
              <a:latin typeface="Microsoft Sans Serif"/>
              <a:cs typeface="Microsoft Sans Serif"/>
            </a:endParaRPr>
          </a:p>
          <a:p>
            <a:pPr marL="390525" lvl="1" indent="-102870">
              <a:lnSpc>
                <a:spcPct val="100000"/>
              </a:lnSpc>
              <a:buChar char="-"/>
              <a:tabLst>
                <a:tab pos="391160" algn="l"/>
              </a:tabLst>
            </a:pP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300">
              <a:latin typeface="Microsoft Sans Serif"/>
              <a:cs typeface="Microsoft Sans Serif"/>
            </a:endParaRPr>
          </a:p>
          <a:p>
            <a:pPr marL="390525" lvl="1" indent="-102870">
              <a:lnSpc>
                <a:spcPct val="100000"/>
              </a:lnSpc>
              <a:buChar char="-"/>
              <a:tabLst>
                <a:tab pos="391160" algn="l"/>
              </a:tabLst>
            </a:pP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робочі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кабінети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співробітників;</a:t>
            </a:r>
            <a:endParaRPr sz="1300">
              <a:latin typeface="Microsoft Sans Serif"/>
              <a:cs typeface="Microsoft Sans Serif"/>
            </a:endParaRPr>
          </a:p>
          <a:p>
            <a:pPr marL="390525" lvl="1" indent="-102870">
              <a:lnSpc>
                <a:spcPct val="100000"/>
              </a:lnSpc>
              <a:spcBef>
                <a:spcPts val="5"/>
              </a:spcBef>
              <a:buChar char="-"/>
              <a:tabLst>
                <a:tab pos="391160" algn="l"/>
              </a:tabLst>
            </a:pP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читальний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(кабінет)</a:t>
            </a:r>
            <a:r>
              <a:rPr sz="13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дослідників,</a:t>
            </a:r>
            <a:r>
              <a:rPr sz="13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співробітників</a:t>
            </a:r>
            <a:r>
              <a:rPr sz="1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користувачів.</a:t>
            </a:r>
            <a:endParaRPr sz="1300">
              <a:latin typeface="Microsoft Sans Serif"/>
              <a:cs typeface="Microsoft Sans Serif"/>
            </a:endParaRPr>
          </a:p>
          <a:p>
            <a:pPr marL="288290">
              <a:lnSpc>
                <a:spcPct val="100000"/>
              </a:lnSpc>
            </a:pP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Робочі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кімнати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співробітників</a:t>
            </a:r>
            <a:r>
              <a:rPr sz="1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читальний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(кабінет)</a:t>
            </a:r>
            <a:r>
              <a:rPr sz="1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ізольовані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архівосховищ.</a:t>
            </a:r>
            <a:r>
              <a:rPr sz="1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мати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запасний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вихід.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299085" marR="762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забороняється прокладення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газових,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водопровідних,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каналізаційних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магістральних трубопроводів. Проведення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труб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немагістрального</a:t>
            </a:r>
            <a:r>
              <a:rPr sz="13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</a:t>
            </a:r>
            <a:r>
              <a:rPr sz="1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ізоляції,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унеможливлює</a:t>
            </a:r>
            <a:r>
              <a:rPr sz="1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проникнення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викидів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1350">
              <a:latin typeface="Microsoft Sans Serif"/>
              <a:cs typeface="Microsoft Sans Serif"/>
            </a:endParaRPr>
          </a:p>
          <a:p>
            <a:pPr marL="299085" marR="571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Забороняється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архівосховища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поруч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харчоблоком,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складськими,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виробничими,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лабораторними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приміщеннями,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 </a:t>
            </a:r>
            <a:r>
              <a:rPr sz="1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вогненебезпечні,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хімічні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речовини.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icrosoft Sans Serif"/>
              <a:buChar char="•"/>
            </a:pPr>
            <a:endParaRPr sz="1350">
              <a:latin typeface="Microsoft Sans Serif"/>
              <a:cs typeface="Microsoft Sans Serif"/>
            </a:endParaRPr>
          </a:p>
          <a:p>
            <a:pPr marL="299085" marR="69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двері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архівосховищ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ізолюються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металом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встановлюються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металеві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двері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2-го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типу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вогнестійкості.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неробочий</a:t>
            </a:r>
            <a:r>
              <a:rPr sz="13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3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двері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опечатуються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опломбовуються.</a:t>
            </a:r>
            <a:r>
              <a:rPr sz="13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Ключі</a:t>
            </a:r>
            <a:r>
              <a:rPr sz="1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опломбованому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футлярі</a:t>
            </a:r>
            <a:r>
              <a:rPr sz="1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чергового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установі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</a:t>
            </a:r>
            <a:r>
              <a:rPr sz="1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охорони).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13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вікнах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розташованого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першому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поверсі,</a:t>
            </a:r>
            <a:r>
              <a:rPr sz="1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встановлюються</a:t>
            </a:r>
            <a:r>
              <a:rPr sz="1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відкидні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назовні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металеві</a:t>
            </a:r>
            <a:r>
              <a:rPr sz="13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ґрати</a:t>
            </a:r>
            <a:r>
              <a:rPr sz="1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охоронна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сигналізація.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568" y="237871"/>
            <a:ext cx="551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25" dirty="0"/>
              <a:t> </a:t>
            </a:r>
            <a:r>
              <a:rPr spc="-5" dirty="0"/>
              <a:t>до</a:t>
            </a:r>
            <a:r>
              <a:rPr spc="5" dirty="0"/>
              <a:t> </a:t>
            </a:r>
            <a:r>
              <a:rPr spc="-15" dirty="0"/>
              <a:t>засобів</a:t>
            </a:r>
            <a:r>
              <a:rPr spc="30" dirty="0"/>
              <a:t> </a:t>
            </a:r>
            <a:r>
              <a:rPr spc="-30" dirty="0"/>
              <a:t>зберігання</a:t>
            </a:r>
            <a:r>
              <a:rPr spc="50" dirty="0"/>
              <a:t> </a:t>
            </a:r>
            <a:r>
              <a:rPr spc="-15" dirty="0"/>
              <a:t>архівних</a:t>
            </a:r>
            <a:r>
              <a:rPr spc="55" dirty="0"/>
              <a:t> </a:t>
            </a:r>
            <a:r>
              <a:rPr spc="-25" dirty="0"/>
              <a:t>документів</a:t>
            </a:r>
            <a:r>
              <a:rPr spc="50" dirty="0"/>
              <a:t> </a:t>
            </a:r>
            <a:r>
              <a:rPr spc="-75" dirty="0"/>
              <a:t>з </a:t>
            </a:r>
            <a:r>
              <a:rPr spc="-465" dirty="0"/>
              <a:t> </a:t>
            </a:r>
            <a:r>
              <a:rPr spc="-15" dirty="0"/>
              <a:t>паперовими</a:t>
            </a:r>
            <a:r>
              <a:rPr spc="15" dirty="0"/>
              <a:t> </a:t>
            </a:r>
            <a:r>
              <a:rPr spc="-15" dirty="0"/>
              <a:t>носіями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568" y="1000125"/>
            <a:ext cx="565467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стаціонарними металевими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стелажами.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Експлуатація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існуючих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стаціонарних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дерев'яних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допускається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оброблення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вогнезахисним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розчином.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оптимальним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температурно-вологісним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режимом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 застосувати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пересувні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стелажі.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допоміжне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використовуватися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шафи, сейфи,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шафи-стелажі,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стаціонарні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відсіки-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бокси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металевими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перегородками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полицями.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6250" y="2707386"/>
            <a:ext cx="41357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0750" algn="l"/>
                <a:tab pos="1388745" algn="l"/>
                <a:tab pos="2719070" algn="l"/>
                <a:tab pos="3923029" algn="l"/>
              </a:tabLst>
            </a:pP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цією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822" y="2920745"/>
            <a:ext cx="41294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9405" algn="l"/>
                <a:tab pos="2764790" algn="l"/>
                <a:tab pos="374777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68" y="2707386"/>
            <a:ext cx="13760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рекомендується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(сейфи,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бокси,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6333" y="3134360"/>
            <a:ext cx="4224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9325" algn="l"/>
                <a:tab pos="1703705" algn="l"/>
                <a:tab pos="2632710" algn="l"/>
                <a:tab pos="3132455" algn="l"/>
                <a:tab pos="374650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ощо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)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568" y="3347720"/>
            <a:ext cx="565467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утворення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локальних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застійних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біоушкодження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Номенклатуру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полицями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(шаф) слід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 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застосовуються,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особливостей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їхнього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освітленням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шафи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перпендикулярно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вікнами.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вікон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стелажі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 особливостей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конструкції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 розміщення.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 стелажів,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упритул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опалення.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86804" y="210947"/>
            <a:ext cx="4506595" cy="2999105"/>
            <a:chOff x="6686804" y="210947"/>
            <a:chExt cx="4506595" cy="29991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804" y="210947"/>
              <a:ext cx="4506086" cy="29988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86594" y="3085083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86804" y="3559251"/>
            <a:ext cx="4506595" cy="3035300"/>
            <a:chOff x="6686804" y="3559251"/>
            <a:chExt cx="4506595" cy="30353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6804" y="3559251"/>
              <a:ext cx="4506086" cy="303517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086594" y="646860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01852" y="112776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86593" y="3062477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88445" y="3078988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86593" y="6446621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88445" y="6462509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8"/>
                </a:lnTo>
                <a:lnTo>
                  <a:pt x="22859" y="124968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52413" y="517651"/>
            <a:ext cx="54165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Вимоги</a:t>
            </a:r>
            <a:r>
              <a:rPr sz="1400" spc="10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</a:t>
            </a:r>
            <a:r>
              <a:rPr sz="1400" spc="9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8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9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9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003366"/>
                </a:solidFill>
                <a:latin typeface="Microsoft Sans Serif"/>
                <a:cs typeface="Microsoft Sans Serif"/>
              </a:rPr>
              <a:t>з</a:t>
            </a:r>
            <a:r>
              <a:rPr sz="1400" spc="10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паперовими </a:t>
            </a:r>
            <a:r>
              <a:rPr sz="1400" spc="-36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413" y="1157986"/>
            <a:ext cx="542036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Стаціонарні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шафи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нормами:</a:t>
            </a:r>
            <a:endParaRPr sz="14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buChar char="–"/>
              <a:tabLst>
                <a:tab pos="246379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більше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двох’ярусне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 стелажів.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пристосованих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будівлях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визначається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висотою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потужністю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перекриттів.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Якщо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перевищує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4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двох’ярусних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передбачити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між’ярусні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міжстелажні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перекриття;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–"/>
              <a:tabLst>
                <a:tab pos="19875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(головний прохід)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1,2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м;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проходів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стелажами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висувними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ящиками,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сейфами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врахуванням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особливостей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413" y="3505276"/>
            <a:ext cx="542036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  <a:buChar char="–"/>
              <a:tabLst>
                <a:tab pos="27940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зовнішньою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стіною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(шафами),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паралельними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стіні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менше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0,8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(для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картографічні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1,1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м);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–"/>
              <a:tabLst>
                <a:tab pos="172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стіною 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торцями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шаф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(обхід)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0,5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м;</a:t>
            </a:r>
            <a:endParaRPr sz="1400">
              <a:latin typeface="Microsoft Sans Serif"/>
              <a:cs typeface="Microsoft Sans Serif"/>
            </a:endParaRPr>
          </a:p>
          <a:p>
            <a:pPr marL="177165" indent="-165100" algn="just">
              <a:lnSpc>
                <a:spcPct val="100000"/>
              </a:lnSpc>
              <a:buChar char="–"/>
              <a:tabLst>
                <a:tab pos="17780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підлогою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нижньою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полицею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</a:t>
            </a:r>
            <a:endParaRPr sz="1400">
              <a:latin typeface="Microsoft Sans Serif"/>
              <a:cs typeface="Microsoft Sans Serif"/>
            </a:endParaRPr>
          </a:p>
          <a:p>
            <a:pPr marL="160020" indent="-147955" algn="just">
              <a:lnSpc>
                <a:spcPct val="100000"/>
              </a:lnSpc>
              <a:buChar char="–"/>
              <a:tabLst>
                <a:tab pos="16065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0,2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цокольних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поверхах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0,3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м;</a:t>
            </a:r>
            <a:endParaRPr sz="1400">
              <a:latin typeface="Microsoft Sans Serif"/>
              <a:cs typeface="Microsoft Sans Serif"/>
            </a:endParaRPr>
          </a:p>
          <a:p>
            <a:pPr marL="200025" indent="-187960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20066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стелажами</a:t>
            </a:r>
            <a:r>
              <a:rPr sz="1400" spc="3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опалювальними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системами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1,1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м;</a:t>
            </a:r>
            <a:endParaRPr sz="1400">
              <a:latin typeface="Microsoft Sans Serif"/>
              <a:cs typeface="Microsoft Sans Serif"/>
            </a:endParaRPr>
          </a:p>
          <a:p>
            <a:pPr marL="186055" indent="-173990" algn="just">
              <a:lnSpc>
                <a:spcPct val="100000"/>
              </a:lnSpc>
              <a:buChar char="–"/>
              <a:tabLst>
                <a:tab pos="18669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відстань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полицями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висоту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перемінна,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ніж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0,4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4740" y="3532860"/>
            <a:ext cx="4037965" cy="2651760"/>
            <a:chOff x="894740" y="3532860"/>
            <a:chExt cx="4037965" cy="2651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740" y="3532860"/>
              <a:ext cx="4037457" cy="26516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335" y="605901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94740" y="226186"/>
            <a:ext cx="4070985" cy="3004185"/>
            <a:chOff x="894740" y="226186"/>
            <a:chExt cx="4070985" cy="30041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740" y="226186"/>
              <a:ext cx="4070604" cy="30036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23335" y="3104007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60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23334" y="6036970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5186" y="6052921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5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3334" y="3081274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5186" y="309791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60" h="125094">
                <a:moveTo>
                  <a:pt x="22860" y="0"/>
                </a:moveTo>
                <a:lnTo>
                  <a:pt x="0" y="0"/>
                </a:lnTo>
                <a:lnTo>
                  <a:pt x="0" y="124967"/>
                </a:lnTo>
                <a:lnTo>
                  <a:pt x="22860" y="124967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659" y="226568"/>
            <a:ext cx="53409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Вимоги</a:t>
            </a:r>
            <a:r>
              <a:rPr sz="14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засобів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003366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паперовими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носіями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659" y="1080262"/>
            <a:ext cx="549656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стелажах,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шафах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горизонтально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вертикально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картонажах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пакуванні.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Креслення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зберігати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висувними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ящиками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розгорнутому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вигляді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папках.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659" y="1934082"/>
            <a:ext cx="549719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підвісне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висувних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штангах.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особливих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категорій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стаціонарні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відсіки-сейфи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шафи-сейфи.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Конструкція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стелажів,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особливого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формату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(газети,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плани)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визначаються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розмірами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цих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одиниця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вкладена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спочатку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негерметичне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індивідуальне первинне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пилу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вологи),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вторинне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пакування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(для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659" y="3854577"/>
            <a:ext cx="549783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документу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механічних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впливу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факторів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навколишнього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середовища).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Вільне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усередині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виключається.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Забороняється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виготовлення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пакування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силікатний,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казеїновий,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натуральний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гумовий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деякі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клеї,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матеріали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вмістом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сірки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хлору.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Коробки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виготовляти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безкислотного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картону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94118" y="111252"/>
            <a:ext cx="4567555" cy="3045460"/>
            <a:chOff x="6794118" y="111252"/>
            <a:chExt cx="4567555" cy="3045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4118" y="111252"/>
              <a:ext cx="4567428" cy="30449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53725" y="3020441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30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794118" y="3259289"/>
            <a:ext cx="4567555" cy="3435350"/>
            <a:chOff x="6794118" y="3259289"/>
            <a:chExt cx="4567555" cy="3435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4118" y="3259289"/>
              <a:ext cx="4567428" cy="34255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43819" y="6581685"/>
              <a:ext cx="1102360" cy="113030"/>
            </a:xfrm>
            <a:custGeom>
              <a:avLst/>
              <a:gdLst/>
              <a:ahLst/>
              <a:cxnLst/>
              <a:rect l="l" t="t" r="r" b="b"/>
              <a:pathLst>
                <a:path w="1102359" h="113029">
                  <a:moveTo>
                    <a:pt x="1101852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01852" y="112775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53726" y="2997835"/>
            <a:ext cx="1102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55578" y="3014345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4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43819" y="6559702"/>
            <a:ext cx="11023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800" i="1" spc="-40" dirty="0">
                <a:latin typeface="Times New Roman"/>
                <a:cs typeface="Times New Roman"/>
              </a:rPr>
              <a:t>©</a:t>
            </a:r>
            <a:r>
              <a:rPr sz="800" i="1" spc="-5" dirty="0">
                <a:latin typeface="Times New Roman"/>
                <a:cs typeface="Times New Roman"/>
              </a:rPr>
              <a:t>Ф</a:t>
            </a:r>
            <a:r>
              <a:rPr sz="800" i="1" spc="5" dirty="0">
                <a:latin typeface="Times New Roman"/>
                <a:cs typeface="Times New Roman"/>
              </a:rPr>
              <a:t>о</a:t>
            </a:r>
            <a:r>
              <a:rPr sz="800" i="1" spc="-5" dirty="0">
                <a:latin typeface="Times New Roman"/>
                <a:cs typeface="Times New Roman"/>
              </a:rPr>
              <a:t>т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r>
              <a:rPr sz="800" i="1" spc="5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ариси</a:t>
            </a:r>
            <a:r>
              <a:rPr sz="800" i="1" spc="-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Л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вч</a:t>
            </a:r>
            <a:r>
              <a:rPr sz="800" i="1" dirty="0">
                <a:latin typeface="Times New Roman"/>
                <a:cs typeface="Times New Roman"/>
              </a:rPr>
              <a:t>е</a:t>
            </a:r>
            <a:r>
              <a:rPr sz="800" i="1" spc="-5" dirty="0">
                <a:latin typeface="Times New Roman"/>
                <a:cs typeface="Times New Roman"/>
              </a:rPr>
              <a:t>нк</a:t>
            </a:r>
            <a:r>
              <a:rPr sz="800" i="1" dirty="0">
                <a:latin typeface="Times New Roman"/>
                <a:cs typeface="Times New Roman"/>
              </a:rPr>
              <a:t>о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45671" y="6575590"/>
            <a:ext cx="22860" cy="125095"/>
          </a:xfrm>
          <a:custGeom>
            <a:avLst/>
            <a:gdLst/>
            <a:ahLst/>
            <a:cxnLst/>
            <a:rect l="l" t="t" r="r" b="b"/>
            <a:pathLst>
              <a:path w="22859" h="125095">
                <a:moveTo>
                  <a:pt x="22859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2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655" y="404876"/>
            <a:ext cx="483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30" dirty="0"/>
              <a:t> </a:t>
            </a:r>
            <a:r>
              <a:rPr spc="-5" dirty="0"/>
              <a:t>до</a:t>
            </a:r>
            <a:r>
              <a:rPr spc="15" dirty="0"/>
              <a:t> </a:t>
            </a:r>
            <a:r>
              <a:rPr spc="-20" dirty="0"/>
              <a:t>температурно-вологісного</a:t>
            </a:r>
            <a:r>
              <a:rPr spc="90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155" y="801115"/>
            <a:ext cx="5736590" cy="426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26289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підтримувати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оптимальний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температурно-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вологісний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762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температура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повітря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від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17</a:t>
            </a:r>
            <a:r>
              <a:rPr sz="1800" b="1" spc="-7" baseline="25462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19</a:t>
            </a:r>
            <a:r>
              <a:rPr sz="1800" b="1" spc="-15" baseline="25462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С;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відносна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вологість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від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50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55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%.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76200" marR="431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нерегульованим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кліматом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здійснювати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оптимізації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температурно-вологісного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раціонального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опалювання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провітрювання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зволоження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осушення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повітря.</a:t>
            </a:r>
            <a:endParaRPr sz="1400">
              <a:latin typeface="Microsoft Sans Serif"/>
              <a:cs typeface="Microsoft Sans Serif"/>
            </a:endParaRPr>
          </a:p>
          <a:p>
            <a:pPr marL="76200" marR="431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уникати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різких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коливань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(сезонних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однієї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доби)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(±5</a:t>
            </a:r>
            <a:r>
              <a:rPr sz="1350" spc="-15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350" spc="209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C)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відносної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вологості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(±10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%).</a:t>
            </a:r>
            <a:endParaRPr sz="1400">
              <a:latin typeface="Microsoft Sans Serif"/>
              <a:cs typeface="Microsoft Sans Serif"/>
            </a:endParaRPr>
          </a:p>
          <a:p>
            <a:pPr marL="5334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4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тривалого</a:t>
            </a:r>
            <a:r>
              <a:rPr sz="1400" spc="4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порушення</a:t>
            </a:r>
            <a:r>
              <a:rPr sz="14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</a:t>
            </a:r>
            <a:r>
              <a:rPr sz="14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(від</a:t>
            </a:r>
            <a:r>
              <a:rPr sz="14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4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  <a:p>
            <a:pPr marL="76200" marR="43815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діб),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супроводжується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підвищенням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повітря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80–90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нормалізації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(інтенсивне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провітрювання,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осушення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сховища).</a:t>
            </a:r>
            <a:endParaRPr sz="1400">
              <a:latin typeface="Microsoft Sans Serif"/>
              <a:cs typeface="Microsoft Sans Serif"/>
            </a:endParaRPr>
          </a:p>
          <a:p>
            <a:pPr marL="5334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7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7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7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7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</a:t>
            </a:r>
            <a:r>
              <a:rPr sz="1400" spc="7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55" y="5038725"/>
            <a:ext cx="3990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360" algn="l"/>
                <a:tab pos="2225675" algn="l"/>
                <a:tab pos="2707005" algn="l"/>
                <a:tab pos="3024505" algn="l"/>
                <a:tab pos="3888104" algn="l"/>
              </a:tabLst>
            </a:pP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(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2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сяців)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655" y="5252084"/>
            <a:ext cx="38563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529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нерегульованим	температурно-вологісним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8594" y="5038725"/>
            <a:ext cx="14503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  <a:tabLst>
                <a:tab pos="1141730" algn="l"/>
                <a:tab pos="131572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еж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255" y="5465470"/>
            <a:ext cx="5204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20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±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350" baseline="24691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відносній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10 %.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9868" y="235356"/>
            <a:ext cx="4001642" cy="63453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2536" y="185420"/>
            <a:ext cx="483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30" dirty="0"/>
              <a:t> </a:t>
            </a:r>
            <a:r>
              <a:rPr spc="-5" dirty="0"/>
              <a:t>до</a:t>
            </a:r>
            <a:r>
              <a:rPr spc="15" dirty="0"/>
              <a:t> </a:t>
            </a:r>
            <a:r>
              <a:rPr spc="-20" dirty="0"/>
              <a:t>температурно-вологісного</a:t>
            </a:r>
            <a:r>
              <a:rPr spc="85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6" y="673100"/>
            <a:ext cx="5940425" cy="578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Температурно-вологісний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документів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регулярного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вимірювання</a:t>
            </a:r>
            <a:r>
              <a:rPr sz="14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температури,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відносної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вологості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зовнішнього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повітря:</a:t>
            </a:r>
            <a:endParaRPr sz="1400">
              <a:latin typeface="Microsoft Sans Serif"/>
              <a:cs typeface="Microsoft Sans Serif"/>
            </a:endParaRPr>
          </a:p>
          <a:p>
            <a:pPr marL="617220" indent="-147955" algn="just">
              <a:lnSpc>
                <a:spcPct val="100000"/>
              </a:lnSpc>
              <a:buChar char="–"/>
              <a:tabLst>
                <a:tab pos="61785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сховищах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кондиціонерами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двічі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тиждень;</a:t>
            </a:r>
            <a:endParaRPr sz="1400">
              <a:latin typeface="Microsoft Sans Serif"/>
              <a:cs typeface="Microsoft Sans Serif"/>
            </a:endParaRPr>
          </a:p>
          <a:p>
            <a:pPr marL="617220" indent="-147955" algn="just">
              <a:lnSpc>
                <a:spcPct val="100000"/>
              </a:lnSpc>
              <a:buChar char="–"/>
              <a:tabLst>
                <a:tab pos="61785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кондиціонерів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тричі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тиждень;</a:t>
            </a:r>
            <a:endParaRPr sz="1400">
              <a:latin typeface="Microsoft Sans Serif"/>
              <a:cs typeface="Microsoft Sans Serif"/>
            </a:endParaRPr>
          </a:p>
          <a:p>
            <a:pPr marL="617220" indent="-147955" algn="just">
              <a:lnSpc>
                <a:spcPct val="100000"/>
              </a:lnSpc>
              <a:buChar char="–"/>
              <a:tabLst>
                <a:tab pos="617855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порушення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щоденно.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Параметри</a:t>
            </a:r>
            <a:r>
              <a:rPr sz="1400" spc="5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4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зовнішнього</a:t>
            </a:r>
            <a:r>
              <a:rPr sz="14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</a:t>
            </a:r>
            <a:r>
              <a:rPr sz="14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140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spc="53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14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заміряти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безпосередньо.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Показники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контрольно-вимірювальних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приладів слід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фіксувати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спеціальному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реєстраційному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журналі.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Контрольно-вимірювальні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прилади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монтувати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одному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щиті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головному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подалі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опалювальних та вентиляційних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 (контрольна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точка).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Прилади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кожному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сховищі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розрахунку: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кімнатній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точка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кімнату,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багатоярусній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ярус.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гігрометри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установах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тільки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перевірки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налагодження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аспіраційним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психрометром.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експлуатації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гігрометрів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поточне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їхніх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показників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аспіраційним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психрометром.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Поточне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налагодження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гігрометрів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проводиться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безпосередньо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квартал.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налагодження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гігрометрів,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використовуються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установах 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резервних,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щорічно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відносно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стабільним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мікрокліматом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обмеженим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доступом.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6468" y="1778635"/>
            <a:ext cx="5368925" cy="316141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343" y="705358"/>
            <a:ext cx="315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10" dirty="0"/>
              <a:t> </a:t>
            </a:r>
            <a:r>
              <a:rPr spc="-5" dirty="0"/>
              <a:t>до</a:t>
            </a:r>
            <a:r>
              <a:rPr dirty="0"/>
              <a:t> </a:t>
            </a:r>
            <a:r>
              <a:rPr spc="-15" dirty="0"/>
              <a:t>світлового</a:t>
            </a:r>
            <a:r>
              <a:rPr spc="25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343" y="1254378"/>
            <a:ext cx="5679440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Освітлення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установ повинно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здійснюватися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лампами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розжарювання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закритих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плафонах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гладкою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зовнішньою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поверхнею.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</a:t>
            </a:r>
            <a:r>
              <a:rPr sz="1400" spc="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1400" spc="4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люмінесцентних</a:t>
            </a:r>
            <a:r>
              <a:rPr sz="14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ламп</a:t>
            </a:r>
            <a:r>
              <a:rPr sz="14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урізаною</a:t>
            </a:r>
            <a:endParaRPr sz="14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ультрафіолетовою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ділянкою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спектра.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Освітлення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природним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штучним.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руйнівної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світла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здійснювати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шляхом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відповідному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пакуванні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встановлення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світлорозсіювачів,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розсувних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віконниць,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щільних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штор тощо. Природне освітлення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захисту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попадання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сонячних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променів. Забороняється освітлення сховищ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сонячним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світлом.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освітлення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вертикальній поверхні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 на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підлоги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повинен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перевищувати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20–50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лк,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проходів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50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лк,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текстовими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100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лк,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науково-технічною документацією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300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лк.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руйнівної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світла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забезпечувати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незалежно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1081" y="210781"/>
            <a:ext cx="2878962" cy="639775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555" y="514858"/>
            <a:ext cx="430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15" dirty="0"/>
              <a:t> </a:t>
            </a:r>
            <a:r>
              <a:rPr spc="-5" dirty="0"/>
              <a:t>до</a:t>
            </a:r>
            <a:r>
              <a:rPr dirty="0"/>
              <a:t> </a:t>
            </a:r>
            <a:r>
              <a:rPr spc="-15" dirty="0"/>
              <a:t>санітарно-гігієнічного</a:t>
            </a:r>
            <a:r>
              <a:rPr spc="60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555" y="1002538"/>
            <a:ext cx="5340350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щоденно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очищати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сміття,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харчових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відходів,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слугують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притулком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поживним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середовищем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шкідників.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будівлях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гніздування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птахів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утримання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тварин.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установи,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відкриваються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теплі пори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захищати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сітками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діаметром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отворів 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більше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0,5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мм.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Захисними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сітками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обладнувати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вентиляційні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отвори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стінах,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стелях,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підлогах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отвори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вентиляційних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утримувати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зразковому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чистоті,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виключало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можливість накопичення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пилу,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появи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плісняви,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гризунів.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забезпечувати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вільну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циркуляцію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повітря,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виключає можливість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утворення непровітрюваних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зон.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Повітря, 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надходить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 бути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очищеним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пилу.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запобігання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попаданню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пилу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ззовні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рекомендується підтримувати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надлишковий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тиск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повітря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(0,05–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0,1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атм.).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0822" y="389254"/>
            <a:ext cx="2527934" cy="561771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032" y="178053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spc="15" dirty="0"/>
              <a:t> </a:t>
            </a:r>
            <a:r>
              <a:rPr spc="-5" dirty="0"/>
              <a:t>до</a:t>
            </a:r>
            <a:r>
              <a:rPr dirty="0"/>
              <a:t> </a:t>
            </a:r>
            <a:r>
              <a:rPr spc="-15" dirty="0"/>
              <a:t>санітарно-гігієнічного</a:t>
            </a:r>
            <a:r>
              <a:rPr spc="65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032" y="879475"/>
            <a:ext cx="5843270" cy="578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необхідно:</a:t>
            </a:r>
            <a:endParaRPr sz="1400">
              <a:latin typeface="Microsoft Sans Serif"/>
              <a:cs typeface="Microsoft Sans Serif"/>
            </a:endParaRPr>
          </a:p>
          <a:p>
            <a:pPr marL="12700" marR="10160" indent="457200" algn="just">
              <a:lnSpc>
                <a:spcPct val="100000"/>
              </a:lnSpc>
              <a:buChar char="–"/>
              <a:tabLst>
                <a:tab pos="652780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забезпечити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максимально можливу герметичність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обладнати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вентиляційну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протипиловими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фільтрами;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 algn="just">
              <a:lnSpc>
                <a:spcPct val="100000"/>
              </a:lnSpc>
              <a:buChar char="–"/>
              <a:tabLst>
                <a:tab pos="680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систематичне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прибирання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дезінфектантів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(спирту,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хлору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запобігають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розповсюдженню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агентів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поверхні;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  <a:buChar char="–"/>
              <a:tabLst>
                <a:tab pos="74295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періодично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(не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рідше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рік)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знепилювання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пилососами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коробок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протирати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водним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формаліну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(2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%)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катаміну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(4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%)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цокольні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підлогу,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плінтуси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підвіконня;</a:t>
            </a:r>
            <a:endParaRPr sz="1400">
              <a:latin typeface="Microsoft Sans Serif"/>
              <a:cs typeface="Microsoft Sans Serif"/>
            </a:endParaRPr>
          </a:p>
          <a:p>
            <a:pPr marL="622300" indent="-152400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62230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утворення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щілин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підлозі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плінтусами.</a:t>
            </a:r>
            <a:endParaRPr sz="1400">
              <a:latin typeface="Microsoft Sans Serif"/>
              <a:cs typeface="Microsoft Sans Serif"/>
            </a:endParaRPr>
          </a:p>
          <a:p>
            <a:pPr marL="12700" marR="1079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підлозі,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підвіконнях,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нерозібраних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стосах.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метою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своєчасного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плісеневих грибів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двічі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рік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(початок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кінець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опалювального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сезону)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 вибірково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мікологічне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ентомологічне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обстеження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підвищеній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повітря,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різких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коливаннях температури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сховищах,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обстеження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щоквартально.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аварійних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ситуаціях,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спричинили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затоплення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зволоження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обстеження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негайно,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після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виявлення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біоуражень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документах,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засобах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сховищ,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термінових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1752" y="242531"/>
            <a:ext cx="2867913" cy="6372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462" y="328929"/>
            <a:ext cx="11424666" cy="48670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368" y="5352033"/>
            <a:ext cx="11269345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 algn="just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«Дослідник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історії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архівів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Абрахам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Мелемет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звернув увагу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важливі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аспекти забезпечення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збереженості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доступу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архівів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державі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Марі. Вчений писав,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архівні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палаці Марі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опечатувалися,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 закріплювалися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відповідальні особи.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архіву був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складною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процедурою. У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цитованому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А.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Мелеметом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листі, цар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Зімрілім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(1774-1759 рр.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н.е.)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наказує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чиновнику Муканнісуму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надіслати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йому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особові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списки,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зберігалися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«опечатаних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корзинах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опечатаному сховищі».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Однак,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потрапити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Муканнісум міг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тільки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ще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 осіб: відповідальною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розбивання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печатки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дверях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була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принцеса Ініб-сіна,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 місцезнаходження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потрібних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корзин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сховищі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знав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Ігмілум.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Тільки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тоді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Муканнісум разом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іншими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чиновниками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зміг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узяти корзини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надіслати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царю,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однак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розбивати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корзинах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печатки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він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мав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права.</a:t>
            </a:r>
            <a:endParaRPr sz="9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99500"/>
              </a:lnSpc>
              <a:spcBef>
                <a:spcPts val="5"/>
              </a:spcBef>
            </a:pP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листі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царю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Зімріліму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цариця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Шібту</a:t>
            </a:r>
            <a:r>
              <a:rPr sz="9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згадує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інструкції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пошуку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передавання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її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відповідальність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царя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9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палацу.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Цариця</a:t>
            </a:r>
            <a:r>
              <a:rPr sz="9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наказала</a:t>
            </a:r>
            <a:r>
              <a:rPr sz="9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Муканнісуму</a:t>
            </a:r>
            <a:r>
              <a:rPr sz="9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9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ще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двом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чиновникам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посланцем,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який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знався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відповідних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корзинах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9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«таблетками»,</a:t>
            </a:r>
            <a:r>
              <a:rPr sz="9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піти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архіву.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Там</a:t>
            </a:r>
            <a:r>
              <a:rPr sz="9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посланець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указав</a:t>
            </a:r>
            <a:r>
              <a:rPr sz="9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сховище,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якому</a:t>
            </a:r>
            <a:r>
              <a:rPr sz="9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зберігалися</a:t>
            </a:r>
            <a:r>
              <a:rPr sz="9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потрібні документи.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Чиновники</a:t>
            </a:r>
            <a:r>
              <a:rPr sz="9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розбили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дверях сховища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печатку,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відбиток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якої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відповідав Ігмілум,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перенесли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корзини 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«таблетками»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апартаментів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Шібту.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Затим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був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знову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опечатаний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Шібту.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Вона пише: «двері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кімнати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опечатала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мотузкою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моєю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печаткою». Печатка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виглядала 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 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зліпок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глини,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зазвичай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необпалений, на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звороті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знаходився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відбиток гачка. Мотузка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закріплювалася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всередині та протягувалася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назовні через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діру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дверях.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Вона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служила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опечатування</a:t>
            </a:r>
            <a:r>
              <a:rPr sz="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дверей,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закриття</a:t>
            </a:r>
            <a:r>
              <a:rPr sz="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середини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дверного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засову».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(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Л.Левченко.</a:t>
            </a:r>
            <a:r>
              <a:rPr sz="9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Організація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державних</a:t>
            </a:r>
            <a:r>
              <a:rPr sz="9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архівів</a:t>
            </a:r>
            <a:r>
              <a:rPr sz="9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9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Стародавньому</a:t>
            </a:r>
            <a:r>
              <a:rPr sz="9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Сході.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4379" y="5004003"/>
            <a:ext cx="28848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Malamat</a:t>
            </a:r>
            <a:r>
              <a:rPr sz="800" i="1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A.</a:t>
            </a:r>
            <a:r>
              <a:rPr sz="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«Doorbells»</a:t>
            </a:r>
            <a:r>
              <a:rPr sz="800" i="1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at</a:t>
            </a:r>
            <a:r>
              <a:rPr sz="800" i="1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Mari</a:t>
            </a:r>
            <a:r>
              <a:rPr sz="800" i="1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800" i="1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textual-archaeological</a:t>
            </a:r>
            <a:r>
              <a:rPr sz="800" i="1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221F1F"/>
                </a:solidFill>
                <a:latin typeface="Times New Roman"/>
                <a:cs typeface="Times New Roman"/>
              </a:rPr>
              <a:t>correlation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713" y="249428"/>
            <a:ext cx="73533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Експлуатацію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архівних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будівель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(приміщень)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здійснюють</a:t>
            </a:r>
            <a:r>
              <a:rPr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відповідно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до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вимог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Правил</a:t>
            </a:r>
            <a:r>
              <a:rPr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пожежної </a:t>
            </a:r>
            <a:r>
              <a:rPr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безпеки</a:t>
            </a:r>
            <a:r>
              <a:rPr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для </a:t>
            </a:r>
            <a:r>
              <a:rPr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державних</a:t>
            </a:r>
            <a:r>
              <a:rPr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архівних </a:t>
            </a:r>
            <a:r>
              <a:rPr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установ</a:t>
            </a:r>
            <a:r>
              <a:rPr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України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7494" y="575817"/>
            <a:ext cx="898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Детальніше: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7494" y="941578"/>
            <a:ext cx="38792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 пожежної безпеки для архівних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установ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України,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</a:t>
            </a:r>
            <a:r>
              <a:rPr sz="12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від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27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листопада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2017</a:t>
            </a:r>
            <a:r>
              <a:rPr sz="12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 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3790/5,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Міністерстві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29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листопада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2017</a:t>
            </a:r>
            <a:r>
              <a:rPr sz="12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р.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1446/31314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7494" y="2252598"/>
            <a:ext cx="3506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https://zakon.rada.gov.ua/laws/show/z1446-17#Text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7494" y="2801188"/>
            <a:ext cx="35972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Правила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пожежної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безпеки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Україні,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наказом Міністерства внутрішніх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справ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від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30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грудня</a:t>
            </a:r>
            <a:r>
              <a:rPr sz="12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2014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 1417, 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зареєстрованим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в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Міністерстві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юстиції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березня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2015</a:t>
            </a:r>
            <a:r>
              <a:rPr sz="12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</a:t>
            </a:r>
            <a:r>
              <a:rPr sz="12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252/26697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7494" y="3898772"/>
            <a:ext cx="34817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https://zakon.rada.gov.ua/laws/show/z0252-15#n14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7494" y="4447794"/>
            <a:ext cx="4046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Наказ</a:t>
            </a:r>
            <a:r>
              <a:rPr sz="12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Міністерства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регіонального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розвитку,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будівництва</a:t>
            </a:r>
            <a:r>
              <a:rPr sz="12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та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житлово-комунального</a:t>
            </a:r>
            <a:r>
              <a:rPr sz="12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господарства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України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від</a:t>
            </a:r>
            <a:r>
              <a:rPr sz="12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13</a:t>
            </a:r>
            <a:r>
              <a:rPr sz="1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листопада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2014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року 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312</a:t>
            </a:r>
            <a:endParaRPr sz="1200">
              <a:latin typeface="Arial"/>
              <a:cs typeface="Arial"/>
            </a:endParaRPr>
          </a:p>
          <a:p>
            <a:pPr marL="12700" marR="382905">
              <a:lnSpc>
                <a:spcPct val="100000"/>
              </a:lnSpc>
            </a:pP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«Про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затвердження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ДБН В.2.5-56:2014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«Системи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протипожежного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захисту»»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7494" y="5545023"/>
            <a:ext cx="3759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https://zakon.rada.gov.ua/rada/show/v0312858-14#Text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713" y="1394206"/>
            <a:ext cx="57619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  <a:tab pos="547370" algn="l"/>
                <a:tab pos="1482725" algn="l"/>
                <a:tab pos="2121535" algn="l"/>
                <a:tab pos="3484245" algn="l"/>
                <a:tab pos="428117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щах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напівгерметична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освітлювальна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арматура.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713" y="1820926"/>
            <a:ext cx="57092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  <a:tab pos="1524000" algn="l"/>
                <a:tab pos="2760345" algn="l"/>
                <a:tab pos="3096895" algn="l"/>
                <a:tab pos="4199255" algn="l"/>
                <a:tab pos="506984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Світильники,	електрощити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розподільні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пристрої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5050" y="1394206"/>
            <a:ext cx="13976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Застосовується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53340">
              <a:lnSpc>
                <a:spcPts val="3360"/>
              </a:lnSpc>
              <a:spcBef>
                <a:spcPts val="190"/>
              </a:spcBef>
              <a:tabLst>
                <a:tab pos="589915" algn="l"/>
              </a:tabLst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	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акр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713" y="2248026"/>
            <a:ext cx="718756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51130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  <a:tab pos="1388745" algn="l"/>
                <a:tab pos="2649220" algn="l"/>
                <a:tab pos="3556000" algn="l"/>
                <a:tab pos="4398645" algn="l"/>
                <a:tab pos="4707890" algn="l"/>
              </a:tabLst>
            </a:pP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діл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рощи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побіж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уб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льник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тільки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сховищами.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електроустаткування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забезпечується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заземленням.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345565" algn="l"/>
                <a:tab pos="2873375" algn="l"/>
                <a:tab pos="4285615" algn="l"/>
                <a:tab pos="4998085" algn="l"/>
                <a:tab pos="5295265" algn="l"/>
                <a:tab pos="64973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Основним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протипожежним	устаткуванням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	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є	</a:t>
            </a:r>
            <a:r>
              <a:rPr sz="14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автоматичні	</a:t>
            </a:r>
            <a:r>
              <a:rPr sz="140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системи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713" y="3101467"/>
            <a:ext cx="71875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715">
              <a:lnSpc>
                <a:spcPct val="100000"/>
              </a:lnSpc>
              <a:spcBef>
                <a:spcPts val="105"/>
              </a:spcBef>
            </a:pPr>
            <a:r>
              <a:rPr sz="14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пожежогасіння</a:t>
            </a:r>
            <a:r>
              <a:rPr sz="1400" spc="1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переносні</a:t>
            </a:r>
            <a:r>
              <a:rPr sz="1400" u="heavy" spc="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вогнегасники</a:t>
            </a:r>
            <a:r>
              <a:rPr sz="1400" u="heavy" spc="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новітніх</a:t>
            </a:r>
            <a:r>
              <a:rPr sz="1400" u="heavy" spc="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конструкцій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справляють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побічної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руйнівної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документи.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Вогнегасники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встановлюються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розрахунку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кв.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площі,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двох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приміщення.</a:t>
            </a:r>
            <a:endParaRPr sz="1400">
              <a:latin typeface="Microsoft Sans Serif"/>
              <a:cs typeface="Microsoft Sans Serif"/>
            </a:endParaRPr>
          </a:p>
          <a:p>
            <a:pPr marL="299085" marR="635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обладнані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сигналізацією.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бути: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інструкція</a:t>
            </a:r>
            <a:r>
              <a:rPr sz="140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заходи</a:t>
            </a:r>
            <a:r>
              <a:rPr sz="140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r>
              <a:rPr sz="14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список</a:t>
            </a:r>
            <a:r>
              <a:rPr sz="14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осіб,</a:t>
            </a:r>
            <a:r>
              <a:rPr sz="14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відповідальних</a:t>
            </a:r>
            <a:r>
              <a:rPr sz="14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цю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роботу;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евакуації</a:t>
            </a:r>
            <a:r>
              <a:rPr sz="14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майна,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який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погоджується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відповідними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службами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225" y="5235702"/>
            <a:ext cx="68999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2279015" algn="l"/>
                <a:tab pos="3301365" algn="l"/>
                <a:tab pos="4184015" algn="l"/>
                <a:tab pos="5100320" algn="l"/>
                <a:tab pos="5310505" algn="l"/>
                <a:tab pos="6788784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)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її 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керівником.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713" y="5662371"/>
            <a:ext cx="7186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Заняття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практичних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дій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проводяться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співробітників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3786" y="114909"/>
            <a:ext cx="10750550" cy="64592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Відповідальними</a:t>
            </a:r>
            <a:r>
              <a:rPr sz="1400" b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пожежну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безпеку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архівних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установ</a:t>
            </a:r>
            <a:r>
              <a:rPr sz="1400" b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є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їх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керівники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уповноважені</a:t>
            </a:r>
            <a:r>
              <a:rPr sz="1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ними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особи.</a:t>
            </a:r>
            <a:endParaRPr sz="1400">
              <a:latin typeface="Arial"/>
              <a:cs typeface="Arial"/>
            </a:endParaRPr>
          </a:p>
          <a:p>
            <a:pPr marL="12700" marR="285115">
              <a:lnSpc>
                <a:spcPct val="100000"/>
              </a:lnSpc>
              <a:spcBef>
                <a:spcPts val="965"/>
              </a:spcBef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Кожен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(підрозділу)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незалежно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посади,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яку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він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обіймає,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повинен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чітко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пожежної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виникнення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дотримуватися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встановленого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архівній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(підрозділі)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режиму,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припускатися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дій,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спричинити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пожежу.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</a:t>
            </a:r>
            <a:r>
              <a:rPr sz="1400" b="1" u="heavy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кожного</a:t>
            </a:r>
            <a:r>
              <a:rPr sz="1400" b="1" u="heavy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приміщення</a:t>
            </a:r>
            <a:r>
              <a:rPr sz="1400" b="1" u="heavy" spc="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архівних</a:t>
            </a:r>
            <a:r>
              <a:rPr sz="1400" b="1" u="heavy" spc="1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установ</a:t>
            </a:r>
            <a:r>
              <a:rPr sz="1400" b="1" u="heavy" spc="1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розробляється</a:t>
            </a:r>
            <a:r>
              <a:rPr sz="1400" b="1" u="heavy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інструкція</a:t>
            </a:r>
            <a:r>
              <a:rPr sz="1400" b="1" u="heavy" spc="1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</a:t>
            </a:r>
            <a:r>
              <a:rPr sz="1400" b="1" u="heavy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встановлений</a:t>
            </a:r>
            <a:r>
              <a:rPr sz="1400" b="1" u="heavy" spc="1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протипожежний</a:t>
            </a:r>
            <a:r>
              <a:rPr sz="1400" b="1" u="heavy" spc="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режим</a:t>
            </a:r>
            <a:r>
              <a:rPr sz="1400" b="1" spc="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згідно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Правилами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затверджується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наказом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Інструкцією</a:t>
            </a: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визначаються: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утримання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евакуації;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відведенні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місця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куріння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необхідності),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відкритого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вогню,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побутових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нагрівальних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приладів;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пожежонебезпечних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робіт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зварювальних);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проїзду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стоянки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транспортних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засобів;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прибирання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відходів,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горючого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пилу,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спецодягу,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очищення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повітроводів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вентиляційних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горючих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відкладень;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відключення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мережі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електрообладнання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виникнення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огляду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зачинення приміщень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закінчення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роботи;</a:t>
            </a:r>
            <a:endParaRPr sz="1400">
              <a:latin typeface="Microsoft Sans Serif"/>
              <a:cs typeface="Microsoft Sans Serif"/>
            </a:endParaRPr>
          </a:p>
          <a:p>
            <a:pPr marL="299085" marR="571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посадовими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навчання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перевірки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питань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протипожежних інструктажів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занять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пожежно-технічного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мінімуму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призначенням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відповідальних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організації експлуатації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обслуговування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захисту;</a:t>
            </a:r>
            <a:endParaRPr sz="1400">
              <a:latin typeface="Microsoft Sans Serif"/>
              <a:cs typeface="Microsoft Sans Serif"/>
            </a:endParaRPr>
          </a:p>
          <a:p>
            <a:pPr marL="299085" marR="635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100455" algn="l"/>
                <a:tab pos="2208530" algn="l"/>
                <a:tab pos="4404995" algn="l"/>
                <a:tab pos="5269230" algn="l"/>
                <a:tab pos="5580380" algn="l"/>
                <a:tab pos="6309995" algn="l"/>
                <a:tab pos="7962265" algn="l"/>
                <a:tab pos="941832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о-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о,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технологічного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іншого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інженерного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виникнення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виклику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посадових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виникнення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вночі,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неробочі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дні.</a:t>
            </a:r>
            <a:endParaRPr sz="14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Працівники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ознайомлюються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зазначеними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вимогами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інструктажах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питань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безпеки.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Витяги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інструкції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основними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положеннями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розміщуються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місцях.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105" y="705434"/>
            <a:ext cx="4661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340" algn="l"/>
                <a:tab pos="2100580" algn="l"/>
                <a:tab pos="3286125" algn="l"/>
                <a:tab pos="4391660" algn="l"/>
              </a:tabLst>
            </a:pPr>
            <a:r>
              <a:rPr spc="-10" dirty="0"/>
              <a:t>У	</a:t>
            </a:r>
            <a:r>
              <a:rPr spc="-15" dirty="0"/>
              <a:t>п</a:t>
            </a:r>
            <a:r>
              <a:rPr spc="-25" dirty="0"/>
              <a:t>рим</a:t>
            </a:r>
            <a:r>
              <a:rPr spc="-20" dirty="0"/>
              <a:t>і</a:t>
            </a:r>
            <a:r>
              <a:rPr spc="-30" dirty="0"/>
              <a:t>щ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</a:t>
            </a:r>
            <a:r>
              <a:rPr dirty="0"/>
              <a:t>ях	</a:t>
            </a:r>
            <a:r>
              <a:rPr spc="-10" dirty="0"/>
              <a:t>а</a:t>
            </a:r>
            <a:r>
              <a:rPr spc="-20" dirty="0"/>
              <a:t>р</a:t>
            </a:r>
            <a:r>
              <a:rPr spc="-5" dirty="0"/>
              <a:t>хівних</a:t>
            </a:r>
            <a:r>
              <a:rPr dirty="0"/>
              <a:t>	</a:t>
            </a:r>
            <a:r>
              <a:rPr spc="-50" dirty="0"/>
              <a:t>у</a:t>
            </a:r>
            <a:r>
              <a:rPr dirty="0"/>
              <a:t>с</a:t>
            </a:r>
            <a:r>
              <a:rPr spc="-25" dirty="0"/>
              <a:t>т</a:t>
            </a:r>
            <a:r>
              <a:rPr dirty="0"/>
              <a:t>а</a:t>
            </a:r>
            <a:r>
              <a:rPr spc="-10" dirty="0"/>
              <a:t>но</a:t>
            </a:r>
            <a:r>
              <a:rPr spc="-5" dirty="0"/>
              <a:t>в</a:t>
            </a:r>
            <a:r>
              <a:rPr dirty="0"/>
              <a:t>	</a:t>
            </a:r>
            <a:r>
              <a:rPr spc="5" dirty="0"/>
              <a:t>не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допускається: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105" y="1528699"/>
            <a:ext cx="4664710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8890" indent="-28702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користуватися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електронагрівальними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приладами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(кип’ятильниками,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чайниками,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плитками,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камінами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передбаченими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технологічними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процесами;</a:t>
            </a:r>
            <a:endParaRPr sz="1400">
              <a:latin typeface="Microsoft Sans Serif"/>
              <a:cs typeface="Microsoft Sans Serif"/>
            </a:endParaRPr>
          </a:p>
          <a:p>
            <a:pPr marL="299085" marR="889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користуватися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газовими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паяльниками,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паяльними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лампами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будь-якими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приладами,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створюють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відкрите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полум’я;</a:t>
            </a:r>
            <a:endParaRPr sz="1400">
              <a:latin typeface="Microsoft Sans Serif"/>
              <a:cs typeface="Microsoft Sans Serif"/>
            </a:endParaRPr>
          </a:p>
          <a:p>
            <a:pPr marL="299085" marR="1079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прибирання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застосуванням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бензину,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гасу,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ефіру,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вогненебезпечних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розчинників;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залишати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нагляду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підключене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електромережі</a:t>
            </a:r>
            <a:endParaRPr sz="14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енергоємне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обладнання;</a:t>
            </a:r>
            <a:endParaRPr sz="1400">
              <a:latin typeface="Microsoft Sans Serif"/>
              <a:cs typeface="Microsoft Sans Serif"/>
            </a:endParaRPr>
          </a:p>
          <a:p>
            <a:pPr marL="299085" marR="69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оббивати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службових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кабінетів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матеріалами,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обробленими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просоченими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вогнезахисними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сумішами;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ставити,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сторонні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електрообладнання;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курити.</a:t>
            </a:r>
            <a:endParaRPr sz="1400">
              <a:latin typeface="Microsoft Sans Serif"/>
              <a:cs typeface="Microsoft Sans Serif"/>
            </a:endParaRPr>
          </a:p>
          <a:p>
            <a:pPr marL="12700" marR="889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Користуватися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електронагрівальними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приладами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курити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дозволяється тільки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призначених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місцях.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803" y="555180"/>
            <a:ext cx="6774815" cy="527227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713" y="36321"/>
            <a:ext cx="587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333333"/>
                </a:solidFill>
              </a:rPr>
              <a:t>Порядок</a:t>
            </a:r>
            <a:r>
              <a:rPr spc="30" dirty="0">
                <a:solidFill>
                  <a:srgbClr val="333333"/>
                </a:solidFill>
              </a:rPr>
              <a:t> </a:t>
            </a:r>
            <a:r>
              <a:rPr spc="-10" dirty="0">
                <a:solidFill>
                  <a:srgbClr val="333333"/>
                </a:solidFill>
              </a:rPr>
              <a:t>дій</a:t>
            </a:r>
            <a:r>
              <a:rPr spc="15" dirty="0">
                <a:solidFill>
                  <a:srgbClr val="333333"/>
                </a:solidFill>
              </a:rPr>
              <a:t> </a:t>
            </a:r>
            <a:r>
              <a:rPr spc="-20" dirty="0">
                <a:solidFill>
                  <a:srgbClr val="333333"/>
                </a:solidFill>
              </a:rPr>
              <a:t>працівників</a:t>
            </a:r>
            <a:r>
              <a:rPr spc="20" dirty="0">
                <a:solidFill>
                  <a:srgbClr val="333333"/>
                </a:solidFill>
              </a:rPr>
              <a:t> </a:t>
            </a:r>
            <a:r>
              <a:rPr spc="-15" dirty="0">
                <a:solidFill>
                  <a:srgbClr val="333333"/>
                </a:solidFill>
              </a:rPr>
              <a:t>архівних</a:t>
            </a:r>
            <a:r>
              <a:rPr spc="55" dirty="0">
                <a:solidFill>
                  <a:srgbClr val="333333"/>
                </a:solidFill>
              </a:rPr>
              <a:t> </a:t>
            </a:r>
            <a:r>
              <a:rPr spc="-15" dirty="0">
                <a:solidFill>
                  <a:srgbClr val="333333"/>
                </a:solidFill>
              </a:rPr>
              <a:t>установ</a:t>
            </a:r>
            <a:r>
              <a:rPr spc="6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у</a:t>
            </a:r>
            <a:r>
              <a:rPr spc="25" dirty="0">
                <a:solidFill>
                  <a:srgbClr val="333333"/>
                </a:solidFill>
              </a:rPr>
              <a:t> </a:t>
            </a:r>
            <a:r>
              <a:rPr spc="-35" dirty="0">
                <a:solidFill>
                  <a:srgbClr val="333333"/>
                </a:solidFill>
              </a:rPr>
              <a:t>разі</a:t>
            </a:r>
            <a:r>
              <a:rPr spc="30" dirty="0">
                <a:solidFill>
                  <a:srgbClr val="333333"/>
                </a:solidFill>
              </a:rPr>
              <a:t> </a:t>
            </a:r>
            <a:r>
              <a:rPr spc="-45" dirty="0">
                <a:solidFill>
                  <a:srgbClr val="333333"/>
                </a:solidFill>
              </a:rPr>
              <a:t>пожежі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713" y="585342"/>
            <a:ext cx="11595735" cy="618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8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8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8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8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ознак</a:t>
            </a:r>
            <a:r>
              <a:rPr sz="18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горіння</a:t>
            </a:r>
            <a:r>
              <a:rPr sz="18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(запах</a:t>
            </a:r>
            <a:r>
              <a:rPr sz="18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гарі,</a:t>
            </a:r>
            <a:r>
              <a:rPr sz="18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задимлення,</a:t>
            </a:r>
            <a:r>
              <a:rPr sz="18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підвищення</a:t>
            </a:r>
            <a:r>
              <a:rPr sz="18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температури)</a:t>
            </a:r>
            <a:r>
              <a:rPr sz="18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(підрозділу)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зобов’язаний: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негайно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повідомити про це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телефону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підрозділ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оперативно-рятувальної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 цивільного захисту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цьому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назвати місцезнаходження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об’єкта,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вказати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кількість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 виникнення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інформацію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обстановки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людей,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повідомити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своє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прізвище;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повідомити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посадову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(або)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чергового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об’єкті;</a:t>
            </a:r>
            <a:endParaRPr sz="1400">
              <a:latin typeface="Microsoft Sans Serif"/>
              <a:cs typeface="Microsoft Sans Serif"/>
            </a:endParaRPr>
          </a:p>
          <a:p>
            <a:pPr marL="299085" marR="571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можливості)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евакуації людей, архівних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гасіння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(локалізації)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матеріальних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цінностей;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необхідності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викликати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аварійно-рятувальні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(медичну,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газорятувальну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icrosoft Sans Serif"/>
              <a:buChar char="•"/>
            </a:pP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відповідна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посадова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установи,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прибули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пожежі,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зобов’язані:</a:t>
            </a:r>
            <a:endParaRPr sz="1800">
              <a:latin typeface="Microsoft Sans Serif"/>
              <a:cs typeface="Microsoft Sans Serif"/>
            </a:endParaRPr>
          </a:p>
          <a:p>
            <a:pPr marL="299085" marR="635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з’ясувати,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викликано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підрозділ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оперативно-рятувальної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цивільного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Державної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цьому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місцезнаходження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(продублювати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повідомлення);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загрози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життю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негайно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організувати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згідно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розробленими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планами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урятування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(евакуацію),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використовуючи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вжити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уникнення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паніки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присутніх;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виділити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необхідну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кількість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числа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посадових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осіб,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дружини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добровільної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забезпечення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супроводу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евакуйованих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вивести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небезпечної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працюючих,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беруть участі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ліквідації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припинити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приміщенні,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крім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тих,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пов’язані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заходами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ліквідації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пожежі;</a:t>
            </a:r>
            <a:endParaRPr sz="1400">
              <a:latin typeface="Microsoft Sans Serif"/>
              <a:cs typeface="Microsoft Sans Serif"/>
            </a:endParaRPr>
          </a:p>
          <a:p>
            <a:pPr marL="299085" marR="635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відключити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електроживлення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винятком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захисту),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парових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водяних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комунікацій,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зупинити системи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вентиляції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кондиціювання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аварійному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суміжних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 приміщеннях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винятком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пристроїв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протидимового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захисту)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виконати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сприяють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запобіганню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поширюванню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задимленості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перевірити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включення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оповіщення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пожежу,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установок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пожежогасіння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протидимового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захисту;</a:t>
            </a:r>
            <a:endParaRPr sz="1400">
              <a:latin typeface="Microsoft Sans Serif"/>
              <a:cs typeface="Microsoft Sans Serif"/>
            </a:endParaRPr>
          </a:p>
          <a:p>
            <a:pPr marL="299085" marR="57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організувати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зустріч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підрозділів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оперативно-рятувальної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цивільного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Державної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ситуацій,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їм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виборі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найкоротшого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шляху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під’їзду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осередку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джерела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водопостачання;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дружини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добровільної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організувати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гасіння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наявними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засобами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пожежогасіння;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одночасно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гасінням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евакуацію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матеріальних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цінностей;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забезпечити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техніки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працівниками,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беруть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гасінні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87" y="187452"/>
            <a:ext cx="6990715" cy="6617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828" y="214376"/>
            <a:ext cx="325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Вимоги</a:t>
            </a:r>
            <a:r>
              <a:rPr dirty="0"/>
              <a:t> </a:t>
            </a:r>
            <a:r>
              <a:rPr spc="-5" dirty="0"/>
              <a:t>до </a:t>
            </a:r>
            <a:r>
              <a:rPr spc="-20" dirty="0"/>
              <a:t>охоронного</a:t>
            </a:r>
            <a:r>
              <a:rPr spc="45" dirty="0"/>
              <a:t> </a:t>
            </a:r>
            <a:r>
              <a:rPr spc="-25" dirty="0"/>
              <a:t>режиму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828" y="702309"/>
            <a:ext cx="6835775" cy="600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забезпечувати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облаштуванням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засобами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охоронної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сигналізації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організацією поста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опечатуванням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приміщень,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нормативних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виконують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згідно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погодженою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службами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інструкцією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охоронний режим 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архіву,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що вводиться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дію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наказом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керівника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архіву.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укладається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відповідною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службою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 та містить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взаємні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зобов’язання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сторін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пропускного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режиму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виняткових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(як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тимчасовий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захід).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виникнення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ситуації,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загрожує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збереженості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зобов’язана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невідкладних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врятування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(використання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виклик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команди,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аварійної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архіву).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охорона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відкрити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подальшим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складанням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такої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Обов’язковому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оснащенню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засобами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сигналізації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опечатуванню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(читальний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лабораторія)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матеріальні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цінності;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аварійні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запасні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виходи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вхід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цілодобового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охорони.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Опечатуванню підлягають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 та сейфи,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документацію.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Щоб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захистити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розкрадання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підвальних приміщень 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цокольних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встановити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відкидні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металеві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ґрати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огородженою.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закривають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</a:t>
            </a:r>
            <a:r>
              <a:rPr sz="14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відповідального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сховище.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тільки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дозволу керівника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супроводі працівника,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відповідального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сховище.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2277" y="676249"/>
            <a:ext cx="2670302" cy="59340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02648" y="109855"/>
            <a:ext cx="1283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http://surl.li/lzjck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60" y="490473"/>
            <a:ext cx="637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Дотримання</a:t>
            </a:r>
            <a:r>
              <a:rPr spc="20" dirty="0"/>
              <a:t> </a:t>
            </a:r>
            <a:r>
              <a:rPr spc="-5" dirty="0"/>
              <a:t>правил</a:t>
            </a:r>
            <a:r>
              <a:rPr spc="25" dirty="0"/>
              <a:t> </a:t>
            </a:r>
            <a:r>
              <a:rPr spc="-10" dirty="0"/>
              <a:t>видавання</a:t>
            </a:r>
            <a:r>
              <a:rPr spc="35" dirty="0"/>
              <a:t> </a:t>
            </a:r>
            <a:r>
              <a:rPr spc="-25" dirty="0"/>
              <a:t>документів</a:t>
            </a:r>
            <a:r>
              <a:rPr spc="45" dirty="0"/>
              <a:t> </a:t>
            </a:r>
            <a:r>
              <a:rPr spc="-75" dirty="0"/>
              <a:t>з</a:t>
            </a:r>
            <a:r>
              <a:rPr spc="20" dirty="0"/>
              <a:t> </a:t>
            </a:r>
            <a:r>
              <a:rPr spc="-15" dirty="0"/>
              <a:t>архівосховища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466" y="757135"/>
            <a:ext cx="2340482" cy="52011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628" y="1107439"/>
            <a:ext cx="7505065" cy="542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Видавання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архівосховища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тимчасове користування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межами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архіву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архіву:</a:t>
            </a:r>
            <a:endParaRPr sz="1400">
              <a:latin typeface="Microsoft Sans Serif"/>
              <a:cs typeface="Microsoft Sans Serif"/>
            </a:endParaRPr>
          </a:p>
          <a:p>
            <a:pPr marL="581025" indent="-111760" algn="just">
              <a:lnSpc>
                <a:spcPct val="100000"/>
              </a:lnSpc>
              <a:buClr>
                <a:srgbClr val="FFFFFF"/>
              </a:buClr>
              <a:buChar char="-"/>
              <a:tabLst>
                <a:tab pos="581660" algn="l"/>
              </a:tabLst>
            </a:pP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фондоутворювачам</a:t>
            </a:r>
            <a:r>
              <a:rPr sz="14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(утворювачам</a:t>
            </a:r>
            <a:r>
              <a:rPr sz="1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документів),</a:t>
            </a:r>
            <a:r>
              <a:rPr sz="14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судовим,</a:t>
            </a:r>
            <a:r>
              <a:rPr sz="1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правоохоронним</a:t>
            </a:r>
            <a:r>
              <a:rPr sz="14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та</a:t>
            </a:r>
            <a:r>
              <a:rPr sz="14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іншим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уповноваженим</a:t>
            </a:r>
            <a:r>
              <a:rPr sz="1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органам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гарантійного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листа</a:t>
            </a:r>
            <a:r>
              <a:rPr sz="1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від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них;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  <a:buChar char="-"/>
              <a:tabLst>
                <a:tab pos="622300" algn="l"/>
              </a:tabLst>
            </a:pP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юридичним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особам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договору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про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експонування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(копіювання)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із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зазначенням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умов,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в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яких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перебуватимуть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експонування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(копіювання),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наказу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керівника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архіву;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акта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грошової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оцінки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  <a:buChar char="-"/>
              <a:tabLst>
                <a:tab pos="650240" algn="l"/>
              </a:tabLst>
            </a:pP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спеціалізованим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закладам,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юридичним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чи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фізичним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особам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реставраційно-консерваційних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робіт,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страхового</a:t>
            </a:r>
            <a:r>
              <a:rPr sz="1400" spc="3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3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договору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ними.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тимчасове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 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межами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України здійснюють </a:t>
            </a:r>
            <a:r>
              <a:rPr sz="14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дозволу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Укрдержархіву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поданням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архіву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державної гарантії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країни,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приймає,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письмового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підтвердження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архівом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копій</a:t>
            </a:r>
            <a:r>
              <a:rPr sz="1400" spc="3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страхового</a:t>
            </a:r>
            <a:r>
              <a:rPr sz="1400" spc="3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фонду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видаються,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та </a:t>
            </a:r>
            <a:r>
              <a:rPr sz="14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їх</a:t>
            </a:r>
            <a:r>
              <a:rPr sz="14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задовільного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фізичного 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стану.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підлягають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поверненню)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межі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вони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страхуванню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законодавства.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межами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 обов’язково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 грошова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архівних установ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зазначають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переліку документів,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додають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Вивезення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межі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здійснюють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законодавства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вивезення,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ввезення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культурних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цінностей.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99200"/>
              </a:lnSpc>
              <a:spcBef>
                <a:spcPts val="1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2178" y="274065"/>
            <a:ext cx="11409045" cy="621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 algn="just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Видавання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архівосховища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межах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архіву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 відповідно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затвердженого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наказом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архівосховища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видають:</a:t>
            </a:r>
            <a:endParaRPr sz="1400">
              <a:latin typeface="Arial"/>
              <a:cs typeface="Arial"/>
            </a:endParaRPr>
          </a:p>
          <a:p>
            <a:pPr marL="12700" marR="5715" indent="457200" algn="just">
              <a:lnSpc>
                <a:spcPct val="100000"/>
              </a:lnSpc>
              <a:buChar char="-"/>
              <a:tabLst>
                <a:tab pos="61023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(можуть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виняткових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документів);</a:t>
            </a:r>
            <a:endParaRPr sz="1400">
              <a:latin typeface="Microsoft Sans Serif"/>
              <a:cs typeface="Microsoft Sans Serif"/>
            </a:endParaRPr>
          </a:p>
          <a:p>
            <a:pPr marL="601980" indent="-133350" algn="just">
              <a:lnSpc>
                <a:spcPct val="100000"/>
              </a:lnSpc>
              <a:buChar char="-"/>
              <a:tabLst>
                <a:tab pos="60261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оригінали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(можуть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видані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представникам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спеціалізованих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закладів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досліджень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носіїв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документів);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  <a:buChar char="-"/>
              <a:tabLst>
                <a:tab pos="65976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перебувають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незадовільному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винятком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невідкладних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реставраційно-ремонтних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робіт);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buChar char="-"/>
              <a:tabLst>
                <a:tab pos="59817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пройшли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наукового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описування 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оформлення,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пов’язаних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поліпшенням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фізико-хімічного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стану;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buChar char="-"/>
              <a:tabLst>
                <a:tab pos="58610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час проведення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видів робіт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ремонту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природного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техногенного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9220" algn="just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обмеженого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доступу,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встановленому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порядку.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самостійно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огляду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призначених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видавання, наявність необхідної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кількості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віддаленість архівосховищ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місць користування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рекомендацій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Укрдержархіву.</a:t>
            </a:r>
            <a:endParaRPr sz="14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</a:t>
            </a:r>
            <a:r>
              <a:rPr sz="1400" b="1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архівосховища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видають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такі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строки:</a:t>
            </a:r>
            <a:endParaRPr sz="1400">
              <a:latin typeface="Arial"/>
              <a:cs typeface="Arial"/>
            </a:endParaRPr>
          </a:p>
          <a:p>
            <a:pPr marL="577850" indent="-109220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читальному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десять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днів,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копії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місяць;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>
              <a:lnSpc>
                <a:spcPct val="100000"/>
              </a:lnSpc>
              <a:buChar char="-"/>
              <a:tabLst>
                <a:tab pos="61341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реставраційних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спеціальних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досліджень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носіїв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інформації</a:t>
            </a:r>
            <a:r>
              <a:rPr sz="14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зовнішніх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ознак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представникам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спеціалізованих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унікальних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п’ять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днів;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9220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десять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робочих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днів;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9220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межами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експонування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виставках,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юридичним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місяця;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9220">
              <a:lnSpc>
                <a:spcPct val="100000"/>
              </a:lnSpc>
              <a:spcBef>
                <a:spcPts val="5"/>
              </a:spcBef>
              <a:buChar char="-"/>
              <a:tabLst>
                <a:tab pos="578485" algn="l"/>
              </a:tabLst>
            </a:pP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користування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судово-слідчим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шести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місяців;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>
              <a:lnSpc>
                <a:spcPct val="100000"/>
              </a:lnSpc>
              <a:buChar char="-"/>
              <a:tabLst>
                <a:tab pos="58293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релігійним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організаціям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богослужбового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(предмети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культу)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видаватися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перевищує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грошової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оцінки,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одержувачем;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>
              <a:lnSpc>
                <a:spcPct val="100000"/>
              </a:lnSpc>
              <a:buChar char="-"/>
              <a:tabLst>
                <a:tab pos="5918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страхового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строк,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визначається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планами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угодами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сторонніми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організаціями.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220" y="824611"/>
            <a:ext cx="11173460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Продовження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встановлених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межами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допускається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дозволу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керівництва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звернення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довільній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формі)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поясненням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причин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продовження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виданими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дорученням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керівництва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Продовження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погодженням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Укрдержархівом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продовження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користування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користувачем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виданих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пред’явлення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страхового поліса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державної гарантії країни,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приймає.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Підготовка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</a:t>
            </a:r>
            <a:r>
              <a:rPr sz="14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видавання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архівосховища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передбачає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 algn="just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виймання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одиниць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стелажах;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buChar char="-"/>
              <a:tabLst>
                <a:tab pos="61341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звіряння пошукових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заголовків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(анотацій)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аудіовізуальних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звіряння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відповідності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номерів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 інших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пакованні;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 algn="just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поаркушне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справ,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 algn="just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опрацювання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необхідності).</a:t>
            </a:r>
            <a:endParaRPr sz="1400">
              <a:latin typeface="Microsoft Sans Serif"/>
              <a:cs typeface="Microsoft Sans Serif"/>
            </a:endParaRPr>
          </a:p>
          <a:p>
            <a:pPr marL="12700" marR="952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підкладають карту-замінник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одиниці зберігання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одиницю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 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форми,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зразок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наведено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архівних установ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України..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Допускається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вести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картку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замінник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окремому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пакованні.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Усі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одиниці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зберігання,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що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видають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архівосховища,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повинні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мати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архівний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шифр,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аркуш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користування,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аркуш-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засвідчувач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marL="12700" marR="8890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носіями, що на час видавання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пронумеровані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незброшуровані, нумерують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оправляють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(окрім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особового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походження,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листівок,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фотографій).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належним чином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розпорядження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реєструють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користування: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межами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Зазначені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ведуть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кожному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архівосховищу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виду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9360" y="424434"/>
            <a:ext cx="637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Дотримання</a:t>
            </a:r>
            <a:r>
              <a:rPr spc="20" dirty="0"/>
              <a:t> </a:t>
            </a:r>
            <a:r>
              <a:rPr spc="-5" dirty="0"/>
              <a:t>правил</a:t>
            </a:r>
            <a:r>
              <a:rPr spc="25" dirty="0"/>
              <a:t> </a:t>
            </a:r>
            <a:r>
              <a:rPr spc="-10" dirty="0"/>
              <a:t>видавання</a:t>
            </a:r>
            <a:r>
              <a:rPr spc="35" dirty="0"/>
              <a:t> </a:t>
            </a:r>
            <a:r>
              <a:rPr spc="-25" dirty="0"/>
              <a:t>документів</a:t>
            </a:r>
            <a:r>
              <a:rPr spc="45" dirty="0"/>
              <a:t> </a:t>
            </a:r>
            <a:r>
              <a:rPr spc="-75" dirty="0"/>
              <a:t>з</a:t>
            </a:r>
            <a:r>
              <a:rPr spc="20" dirty="0"/>
              <a:t> </a:t>
            </a:r>
            <a:r>
              <a:rPr spc="-15" dirty="0"/>
              <a:t>архівосховища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6263" y="190245"/>
            <a:ext cx="11664315" cy="642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Видавання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лабораторії архіву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 копіювання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оформлюють на підставі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робочих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кімнат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укладеного працівником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необхідній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кількості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примірників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формою, наведеною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Правил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реєстрації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книзі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проставляння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номера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примірниках замовлення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контрольний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 повертають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зберігачу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фондів.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залишаються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супроводжують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етапах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моменту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архівосховища.</a:t>
            </a:r>
            <a:endParaRPr sz="1400">
              <a:latin typeface="Microsoft Sans Serif"/>
              <a:cs typeface="Microsoft Sans Serif"/>
            </a:endParaRPr>
          </a:p>
          <a:p>
            <a:pPr marL="12700" marR="8890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виданими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структурного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підрозділу,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забезпечує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особових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справах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контрольний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примірник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лабораторії)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знаходяться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зберігача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строку,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керівником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календарного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межами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оформлюють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справ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користування, 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укладають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графі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«Примітки»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 зазначають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особливості оформлення 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Щоквартально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книгами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перевіряють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строків,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були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видані.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неповернутих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вчасно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завідувач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вживає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необхідності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продовження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користування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замовлення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переоформляють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завчасно.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Неповернуті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вчасно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поважних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негайно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повертають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збереженістю документів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профільний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структурний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підрозділ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плановому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розпорядженням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попереджає  користувачів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відповідальності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збереженість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виданих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їм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згідно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чинним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 користування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межами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фіксується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книгах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видавання відповідною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поміткою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присутності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представників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осіб,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повернули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Поаркушне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повернення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користувачами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 структурного підрозділу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зберігач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фондів.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стану.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числі внесення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виправлень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тексту) під час користування 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складається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довільній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формі,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який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підписується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працівником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прийняв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особою,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що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повернула,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подається 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розгляд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394" y="343027"/>
            <a:ext cx="701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Дотримання</a:t>
            </a:r>
            <a:r>
              <a:rPr spc="25" dirty="0"/>
              <a:t> </a:t>
            </a:r>
            <a:r>
              <a:rPr spc="-5" dirty="0"/>
              <a:t>правил</a:t>
            </a:r>
            <a:r>
              <a:rPr spc="35" dirty="0"/>
              <a:t> </a:t>
            </a:r>
            <a:r>
              <a:rPr spc="-20" dirty="0"/>
              <a:t>переміщення</a:t>
            </a:r>
            <a:r>
              <a:rPr spc="65" dirty="0"/>
              <a:t> </a:t>
            </a:r>
            <a:r>
              <a:rPr spc="-10" dirty="0"/>
              <a:t>та</a:t>
            </a:r>
            <a:r>
              <a:rPr spc="30" dirty="0"/>
              <a:t> </a:t>
            </a:r>
            <a:r>
              <a:rPr spc="-15" dirty="0"/>
              <a:t>транспортування</a:t>
            </a:r>
            <a:r>
              <a:rPr spc="75" dirty="0"/>
              <a:t> </a:t>
            </a:r>
            <a:r>
              <a:rPr spc="-25" dirty="0"/>
              <a:t>документів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7209" y="382892"/>
            <a:ext cx="2697988" cy="59954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948" y="1090930"/>
            <a:ext cx="6431915" cy="408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дотриманням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вимог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їхньої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механічних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впливу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шкідливих чинників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довкілля (світла, вологи, пилу).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ДСТУ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8889:2019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засоби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бути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чистими.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Повторне використання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пакувальних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заборонено.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внутрішніх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будівель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пересувні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возики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унеможливлювати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багаторазове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перекладання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Ліфти,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використовувані 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внутрішніх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переміщень,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автоматичним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освітленням 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характеристики: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кабіни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1,50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0,80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м;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висота </a:t>
            </a:r>
            <a:r>
              <a:rPr sz="1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м;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вантажопідйомність </a:t>
            </a:r>
            <a:r>
              <a:rPr sz="1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500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кг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800 </a:t>
            </a:r>
            <a:r>
              <a:rPr sz="1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кг, 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допустима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швидкість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0,30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м/с.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Двері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ліфта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(шахти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кабіни)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належним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рівнем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вогнестійкості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ізоляції.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межах населеного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пункту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доцільно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закритих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автомашинах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супроводі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147" y="5145785"/>
            <a:ext cx="35102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2260600" algn="l"/>
                <a:tab pos="3315335" algn="l"/>
              </a:tabLst>
            </a:pP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48" y="5359146"/>
            <a:ext cx="3917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65" algn="l"/>
                <a:tab pos="1957070" algn="l"/>
                <a:tab pos="2303145" algn="l"/>
                <a:tab pos="3354704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їхнього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перебування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відкритому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повітрі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0707" y="5145785"/>
            <a:ext cx="2390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845819" algn="l"/>
                <a:tab pos="992505" algn="l"/>
                <a:tab pos="1606550" algn="l"/>
                <a:tab pos="2199005" algn="l"/>
              </a:tabLst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ої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948" y="5572455"/>
            <a:ext cx="64312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(дощ,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туман)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має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обмежено.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перевезень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холодну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пору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закритим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кузовом,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герметичного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паковання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цьому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рекомендовано.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1829" y="217043"/>
            <a:ext cx="2723514" cy="30666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5481" y="195579"/>
            <a:ext cx="3407918" cy="31107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2622" y="3429037"/>
            <a:ext cx="7740777" cy="31597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833" y="2093836"/>
            <a:ext cx="3407917" cy="45438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59939" y="222631"/>
            <a:ext cx="3536315" cy="288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0605" marR="52705" indent="-17272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Метроона, </a:t>
            </a:r>
            <a:r>
              <a:rPr sz="1400" spc="-3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Афіни,</a:t>
            </a:r>
            <a:r>
              <a:rPr sz="1400" spc="-7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Греція,</a:t>
            </a:r>
            <a:endParaRPr sz="1400">
              <a:latin typeface="Microsoft Sans Serif"/>
              <a:cs typeface="Microsoft Sans Serif"/>
            </a:endParaRPr>
          </a:p>
          <a:p>
            <a:pPr marR="53975" algn="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перша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половина</a:t>
            </a:r>
            <a:r>
              <a:rPr sz="14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ІV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3366"/>
                </a:solidFill>
                <a:latin typeface="Microsoft Sans Serif"/>
                <a:cs typeface="Microsoft Sans Serif"/>
              </a:rPr>
              <a:t>ст.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до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н.е.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70534" algn="r">
              <a:lnSpc>
                <a:spcPct val="100000"/>
              </a:lnSpc>
              <a:spcBef>
                <a:spcPts val="775"/>
              </a:spcBef>
            </a:pP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Агори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в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Афінах 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із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позначенням </a:t>
            </a:r>
            <a:r>
              <a:rPr sz="1400" spc="-3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розташування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Метроона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фото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розкопок</a:t>
            </a:r>
            <a:endParaRPr sz="1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Метроона</a:t>
            </a:r>
            <a:r>
              <a:rPr sz="1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Афінах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1956435" marR="335915">
              <a:lnSpc>
                <a:spcPct val="100000"/>
              </a:lnSpc>
            </a:pP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Лапідарний 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003366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Одеського 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е</a:t>
            </a:r>
            <a:r>
              <a:rPr sz="14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о</a:t>
            </a:r>
            <a:r>
              <a:rPr sz="1400" spc="25" dirty="0">
                <a:solidFill>
                  <a:srgbClr val="003366"/>
                </a:solidFill>
                <a:latin typeface="Microsoft Sans Serif"/>
                <a:cs typeface="Microsoft Sans Serif"/>
              </a:rPr>
              <a:t>л</a:t>
            </a:r>
            <a:r>
              <a:rPr sz="14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огіч</a:t>
            </a:r>
            <a:r>
              <a:rPr sz="14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003366"/>
                </a:solidFill>
                <a:latin typeface="Microsoft Sans Serif"/>
                <a:cs typeface="Microsoft Sans Serif"/>
              </a:rPr>
              <a:t>о  </a:t>
            </a:r>
            <a:r>
              <a:rPr sz="14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музею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9455" y="1364361"/>
            <a:ext cx="523240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транспортування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щільно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укладають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картонні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коробки,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вистилають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шаром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водонепроникного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матеріалу (полімерна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плівка,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імпрегнований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чи дубльований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папір),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потім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обгортковим</a:t>
            </a:r>
            <a:r>
              <a:rPr sz="1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папером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масою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ніж</a:t>
            </a:r>
            <a:endParaRPr sz="14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г/м2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застосовувати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вологонепроникні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пакувальні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(полімерні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мішки,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плівки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Водонепроникний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захист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транспортування,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зокрема,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транспортування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контейнерах,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призначених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м’якого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паковання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допустимо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транспортування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контейнерними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відправленнями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перевантажувань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шляху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доставки.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Транспортний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пакет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збирати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стосів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м’якого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паковання,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щити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затягувати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сталевою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пакувальною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стрічкою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дротом.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далекі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відстані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транспортувати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перевезення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вантажів,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установлених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3017" y="5632500"/>
            <a:ext cx="10064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обов’язково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455" y="5632500"/>
            <a:ext cx="39065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  <a:tabLst>
                <a:tab pos="1270000" algn="l"/>
                <a:tab pos="302577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	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проходять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088" y="5846165"/>
            <a:ext cx="3782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2243455" algn="l"/>
                <a:tab pos="259588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контрольну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перевірку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акліматизацію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9985" y="5846165"/>
            <a:ext cx="120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455" y="6059525"/>
            <a:ext cx="523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29080" algn="l"/>
                <a:tab pos="2484755" algn="l"/>
                <a:tab pos="2929890" algn="l"/>
                <a:tab pos="3860800" algn="l"/>
                <a:tab pos="4301490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	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еціа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3540" y="500253"/>
            <a:ext cx="578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Дотримання</a:t>
            </a:r>
            <a:r>
              <a:rPr spc="25" dirty="0"/>
              <a:t> </a:t>
            </a:r>
            <a:r>
              <a:rPr spc="-5" dirty="0"/>
              <a:t>правил</a:t>
            </a:r>
            <a:r>
              <a:rPr spc="30" dirty="0"/>
              <a:t> </a:t>
            </a:r>
            <a:r>
              <a:rPr spc="-20" dirty="0"/>
              <a:t>переміщення</a:t>
            </a:r>
            <a:r>
              <a:rPr spc="65" dirty="0"/>
              <a:t> </a:t>
            </a:r>
            <a:r>
              <a:rPr spc="-10" dirty="0"/>
              <a:t>та</a:t>
            </a:r>
            <a:r>
              <a:rPr spc="25" dirty="0"/>
              <a:t> </a:t>
            </a:r>
            <a:r>
              <a:rPr spc="-15" dirty="0"/>
              <a:t>транспортування </a:t>
            </a:r>
            <a:r>
              <a:rPr spc="-459" dirty="0"/>
              <a:t> </a:t>
            </a:r>
            <a:r>
              <a:rPr spc="-25" dirty="0"/>
              <a:t>документів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758305" y="552450"/>
            <a:ext cx="4785360" cy="5952490"/>
            <a:chOff x="6758305" y="552450"/>
            <a:chExt cx="4785360" cy="59524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8305" y="552450"/>
              <a:ext cx="2307081" cy="19053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5387" y="2435860"/>
              <a:ext cx="2477770" cy="19053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3362" y="4341202"/>
              <a:ext cx="2231898" cy="2163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027" y="107695"/>
            <a:ext cx="574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Перевірення</a:t>
            </a:r>
            <a:r>
              <a:rPr spc="50" dirty="0"/>
              <a:t> </a:t>
            </a:r>
            <a:r>
              <a:rPr spc="-10" dirty="0"/>
              <a:t>наявності</a:t>
            </a:r>
            <a:r>
              <a:rPr spc="45" dirty="0"/>
              <a:t> </a:t>
            </a:r>
            <a:r>
              <a:rPr spc="-15" dirty="0"/>
              <a:t>та</a:t>
            </a:r>
            <a:r>
              <a:rPr spc="15" dirty="0"/>
              <a:t> </a:t>
            </a:r>
            <a:r>
              <a:rPr spc="-25" dirty="0"/>
              <a:t>фізичного</a:t>
            </a:r>
            <a:r>
              <a:rPr spc="25" dirty="0"/>
              <a:t> </a:t>
            </a:r>
            <a:r>
              <a:rPr spc="-10" dirty="0"/>
              <a:t>стану</a:t>
            </a:r>
            <a:r>
              <a:rPr spc="15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827" y="656589"/>
            <a:ext cx="9914890" cy="578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Наявність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перевіряти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для: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buChar char="—"/>
              <a:tabLst>
                <a:tab pos="71691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установлення фактичної наявності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відповідності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їхній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кількості,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зазначеній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документах;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відсутніх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усунення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недоліків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внесення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12700" marR="10160" indent="457200" algn="just">
              <a:lnSpc>
                <a:spcPct val="100000"/>
              </a:lnSpc>
              <a:buChar char="—"/>
              <a:tabLst>
                <a:tab pos="7188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оцінювання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що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потребують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іншого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планувати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такі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строки:</a:t>
            </a:r>
            <a:endParaRPr sz="1400">
              <a:latin typeface="Microsoft Sans Serif"/>
              <a:cs typeface="Microsoft Sans Serif"/>
            </a:endParaRPr>
          </a:p>
          <a:p>
            <a:pPr marL="698500" indent="-228600" algn="just">
              <a:lnSpc>
                <a:spcPct val="100000"/>
              </a:lnSpc>
              <a:buChar char="—"/>
              <a:tabLst>
                <a:tab pos="69850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мають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своєму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зовнішньому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оформленні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матеріальні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цінності,</a:t>
            </a:r>
            <a:endParaRPr sz="1400">
              <a:latin typeface="Microsoft Sans Serif"/>
              <a:cs typeface="Microsoft Sans Serif"/>
            </a:endParaRPr>
          </a:p>
          <a:p>
            <a:pPr marL="239395" indent="-227329" algn="just">
              <a:lnSpc>
                <a:spcPct val="100000"/>
              </a:lnSpc>
              <a:buChar char="—"/>
              <a:tabLst>
                <a:tab pos="240029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щороку;</a:t>
            </a:r>
            <a:endParaRPr sz="1400">
              <a:latin typeface="Microsoft Sans Serif"/>
              <a:cs typeface="Microsoft Sans Serif"/>
            </a:endParaRPr>
          </a:p>
          <a:p>
            <a:pPr marL="696595" lvl="1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носіями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років.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 наявності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змінено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наказом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підставі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рішення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наявністю,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розшуком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погодженого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Центральною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комісією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уповноваженого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виконавчої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влади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архівної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наявністю,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розшуком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Систематичні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упродовж року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самостійно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строки.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Позачергове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стану всіх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документаційних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переміщень,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ліквідації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обставин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виникнення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загрози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останні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п’ять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років:</a:t>
            </a:r>
            <a:endParaRPr sz="1400">
              <a:latin typeface="Microsoft Sans Serif"/>
              <a:cs typeface="Microsoft Sans Serif"/>
            </a:endParaRPr>
          </a:p>
          <a:p>
            <a:pPr marL="696595" lvl="1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надійшли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718185" lvl="1" indent="-248920" algn="just">
              <a:lnSpc>
                <a:spcPct val="100000"/>
              </a:lnSpc>
              <a:buChar char="—"/>
              <a:tabLst>
                <a:tab pos="71882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пройшли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науково-технічне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опрацювання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описи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перероблено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одночасним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переформуванням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lvl="1" indent="457200">
              <a:lnSpc>
                <a:spcPct val="100000"/>
              </a:lnSpc>
              <a:buChar char="—"/>
              <a:tabLst>
                <a:tab pos="77216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описи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вдосконалено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частковим</a:t>
            </a:r>
            <a:r>
              <a:rPr sz="14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редагуванням</a:t>
            </a:r>
            <a:r>
              <a:rPr sz="14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заголовків</a:t>
            </a:r>
            <a:r>
              <a:rPr sz="140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справ,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переглядом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перевіренням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їхньої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наявності;</a:t>
            </a:r>
            <a:endParaRPr sz="1400">
              <a:latin typeface="Microsoft Sans Serif"/>
              <a:cs typeface="Microsoft Sans Serif"/>
            </a:endParaRPr>
          </a:p>
          <a:p>
            <a:pPr marL="696595" lvl="1" indent="-227329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цільову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експертизу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цінності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одночасним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798" y="362458"/>
            <a:ext cx="574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Перевірення</a:t>
            </a:r>
            <a:r>
              <a:rPr spc="55" dirty="0"/>
              <a:t> </a:t>
            </a:r>
            <a:r>
              <a:rPr spc="-10" dirty="0"/>
              <a:t>наявності</a:t>
            </a:r>
            <a:r>
              <a:rPr spc="55" dirty="0"/>
              <a:t> </a:t>
            </a:r>
            <a:r>
              <a:rPr spc="-15" dirty="0"/>
              <a:t>та</a:t>
            </a:r>
            <a:r>
              <a:rPr spc="30" dirty="0"/>
              <a:t> </a:t>
            </a:r>
            <a:r>
              <a:rPr spc="-25" dirty="0"/>
              <a:t>фізичного</a:t>
            </a:r>
            <a:r>
              <a:rPr spc="25" dirty="0"/>
              <a:t> </a:t>
            </a:r>
            <a:r>
              <a:rPr spc="-10" dirty="0"/>
              <a:t>стану</a:t>
            </a:r>
            <a:r>
              <a:rPr spc="25" dirty="0"/>
              <a:t> </a:t>
            </a:r>
            <a:r>
              <a:rPr spc="-25" dirty="0"/>
              <a:t>документів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575" y="221462"/>
            <a:ext cx="2886709" cy="6415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701" y="1169288"/>
            <a:ext cx="705104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фізичного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основою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виконувати: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965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надходження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постійне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965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архівній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установі.</a:t>
            </a:r>
            <a:endParaRPr sz="1400">
              <a:latin typeface="Microsoft Sans Serif"/>
              <a:cs typeface="Microsoft Sans Serif"/>
            </a:endParaRPr>
          </a:p>
          <a:p>
            <a:pPr marL="469265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Фізико-хімічний</a:t>
            </a:r>
            <a:r>
              <a:rPr sz="1400" spc="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6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технічний</a:t>
            </a:r>
            <a:r>
              <a:rPr sz="1400" spc="6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</a:t>
            </a:r>
            <a:r>
              <a:rPr sz="1400" spc="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паперовою</a:t>
            </a:r>
            <a:r>
              <a:rPr sz="1400" spc="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основою,</a:t>
            </a:r>
            <a:r>
              <a:rPr sz="1400" spc="6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контролювати:</a:t>
            </a:r>
            <a:endParaRPr sz="1400">
              <a:latin typeface="Microsoft Sans Serif"/>
              <a:cs typeface="Microsoft Sans Serif"/>
            </a:endParaRPr>
          </a:p>
          <a:p>
            <a:pPr marL="745490" indent="-227965" algn="just">
              <a:lnSpc>
                <a:spcPct val="100000"/>
              </a:lnSpc>
              <a:buChar char="—"/>
              <a:tabLst>
                <a:tab pos="74612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цільовому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планову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роботу;</a:t>
            </a:r>
            <a:endParaRPr sz="1400">
              <a:latin typeface="Microsoft Sans Serif"/>
              <a:cs typeface="Microsoft Sans Serif"/>
            </a:endParaRPr>
          </a:p>
          <a:p>
            <a:pPr marL="745490" indent="-227965" algn="just">
              <a:lnSpc>
                <a:spcPct val="100000"/>
              </a:lnSpc>
              <a:buChar char="—"/>
              <a:tabLst>
                <a:tab pos="74612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745490" indent="-227965" algn="just">
              <a:lnSpc>
                <a:spcPct val="100000"/>
              </a:lnSpc>
              <a:buChar char="—"/>
              <a:tabLst>
                <a:tab pos="74612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документами;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507365" algn="just">
              <a:lnSpc>
                <a:spcPct val="100000"/>
              </a:lnSpc>
              <a:buChar char="—"/>
              <a:tabLst>
                <a:tab pos="85026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пов’язаних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перегляданням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Планове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поетапно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Цільовому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перевіренню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фізичного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стану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підлягають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документи,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що</a:t>
            </a:r>
            <a:r>
              <a:rPr sz="1400" b="1" u="heavy" spc="3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постраждали</a:t>
            </a:r>
            <a:r>
              <a:rPr sz="1400" b="1" u="heavy" spc="3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під</a:t>
            </a:r>
            <a:r>
              <a:rPr sz="1400" b="1" u="heavy" spc="3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час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надзвичайних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ситуацій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результатами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підготувати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висновки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необхідності виконання спеціального оброблення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залежно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їхнього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подальшого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Фізичний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візуальним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обстеженням.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Наявність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дефектів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візуально 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поаркушного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переглядання справ. Оцінюють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дефекти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усунення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дефектів,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Методики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оцінювання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5131" y="513410"/>
            <a:ext cx="2677668" cy="59504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4859" y="363092"/>
            <a:ext cx="574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Перевірення</a:t>
            </a:r>
            <a:r>
              <a:rPr spc="50" dirty="0"/>
              <a:t> </a:t>
            </a:r>
            <a:r>
              <a:rPr spc="-10" dirty="0"/>
              <a:t>наявності</a:t>
            </a:r>
            <a:r>
              <a:rPr spc="45" dirty="0"/>
              <a:t> </a:t>
            </a:r>
            <a:r>
              <a:rPr spc="-15" dirty="0"/>
              <a:t>та</a:t>
            </a:r>
            <a:r>
              <a:rPr spc="15" dirty="0"/>
              <a:t> </a:t>
            </a:r>
            <a:r>
              <a:rPr spc="-25" dirty="0"/>
              <a:t>фізичного</a:t>
            </a:r>
            <a:r>
              <a:rPr spc="20" dirty="0"/>
              <a:t> </a:t>
            </a:r>
            <a:r>
              <a:rPr spc="-10" dirty="0"/>
              <a:t>стану</a:t>
            </a:r>
            <a:r>
              <a:rPr spc="15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909" y="929716"/>
            <a:ext cx="593979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носіями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передбачає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вилучення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сторонніх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предметів: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металевих,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картонних,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паперових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закладок,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прокладок,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скріпок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контролювання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справи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вологими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позачерговому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обробленню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(сушінню,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акліматизації).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зволоження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вживають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осушення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нормалізації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 зберігання,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потреби </a:t>
            </a:r>
            <a:r>
              <a:rPr sz="1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висушування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масивів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час контролювання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 уражені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негайному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переміщенню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ізолятора.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931" y="3388512"/>
            <a:ext cx="4116959" cy="30836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5601" y="3388512"/>
            <a:ext cx="2466975" cy="3083687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105" y="276859"/>
            <a:ext cx="471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Організація</a:t>
            </a:r>
            <a:r>
              <a:rPr spc="5" dirty="0"/>
              <a:t> </a:t>
            </a:r>
            <a:r>
              <a:rPr spc="-35" dirty="0"/>
              <a:t>розшуку</a:t>
            </a:r>
            <a:r>
              <a:rPr spc="30" dirty="0"/>
              <a:t> </a:t>
            </a:r>
            <a:r>
              <a:rPr spc="-25" dirty="0"/>
              <a:t>документів,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не</a:t>
            </a:r>
            <a:r>
              <a:rPr spc="20" dirty="0"/>
              <a:t> </a:t>
            </a:r>
            <a:r>
              <a:rPr spc="-5" dirty="0"/>
              <a:t>виявлених</a:t>
            </a:r>
            <a:r>
              <a:rPr spc="5" dirty="0"/>
              <a:t> </a:t>
            </a:r>
            <a:r>
              <a:rPr spc="-15" dirty="0"/>
              <a:t>під</a:t>
            </a:r>
            <a:r>
              <a:rPr spc="25" dirty="0"/>
              <a:t> </a:t>
            </a:r>
            <a:r>
              <a:rPr spc="-15" dirty="0"/>
              <a:t>час</a:t>
            </a:r>
            <a:r>
              <a:rPr spc="20" dirty="0"/>
              <a:t> </a:t>
            </a:r>
            <a:r>
              <a:rPr spc="-15" dirty="0"/>
              <a:t>перевіряння</a:t>
            </a:r>
            <a:r>
              <a:rPr spc="60" dirty="0"/>
              <a:t> </a:t>
            </a:r>
            <a:r>
              <a:rPr spc="-10" dirty="0"/>
              <a:t>наявності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105" y="1100074"/>
            <a:ext cx="741553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роботу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завідувач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профільного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структурного підрозділу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фіксують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картці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невиявлених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виявлені,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причини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документально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підтверджені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залишитися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нез’ясованими.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причини відсутності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документально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підтверджено,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умови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завершення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суцільного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триває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впродовж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строків: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</a:t>
            </a:r>
            <a:r>
              <a:rPr sz="14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паперовій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основі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30 років;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для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аудіовізуальних</a:t>
            </a:r>
            <a:r>
              <a:rPr sz="1400" b="1" u="heavy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електронних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</a:t>
            </a:r>
            <a:r>
              <a:rPr sz="1400" b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15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років.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1529080" algn="l"/>
                <a:tab pos="2748280" algn="l"/>
                <a:tab pos="3732529" algn="l"/>
                <a:tab pos="4965700" algn="l"/>
                <a:tab pos="5596890" algn="l"/>
                <a:tab pos="7192645" algn="l"/>
              </a:tabLst>
            </a:pPr>
            <a:r>
              <a:rPr sz="1400" b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л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ь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	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</a:t>
            </a:r>
            <a:r>
              <a:rPr sz="1400" b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мен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и,	п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чи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	ві</a:t>
            </a:r>
            <a:r>
              <a:rPr sz="1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</a:t>
            </a:r>
            <a:r>
              <a:rPr sz="1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і	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як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х	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</a:t>
            </a:r>
            <a:r>
              <a:rPr sz="1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</a:t>
            </a:r>
            <a:r>
              <a:rPr sz="1400" b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мен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л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ьно	не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підтверджено,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обліку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знімають,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а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їх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розшук</a:t>
            </a:r>
            <a:r>
              <a:rPr sz="1400" b="1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припиняється.</a:t>
            </a:r>
            <a:endParaRPr sz="1400">
              <a:latin typeface="Arial"/>
              <a:cs typeface="Arial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Якщо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причиною відсутності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є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протиправні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обставини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зникнення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з’ясовано, про це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повідомляється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Укрдержархів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органи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внутрішніх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На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виявлені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ході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розшуку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складається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акт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про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виявлення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 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(у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довільній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формі)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якщо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розшукувані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враховано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аркуші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невиявлені.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Якщо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ході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пояснюють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відсутності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складається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акт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невиявлення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документів,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причини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відсутності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яких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документально підтверджені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знімають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6731" y="249897"/>
            <a:ext cx="3461004" cy="6353302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2107" y="1290574"/>
            <a:ext cx="762127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Документальним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підтвердженням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є: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>
              <a:lnSpc>
                <a:spcPct val="100000"/>
              </a:lnSpc>
              <a:buChar char="-"/>
              <a:tabLst>
                <a:tab pos="60706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довідки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фондоутворювачів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те,</a:t>
            </a:r>
            <a:r>
              <a:rPr sz="1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невиявлені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були</a:t>
            </a:r>
            <a:r>
              <a:rPr sz="1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передані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знищення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відбіркові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списки);</a:t>
            </a:r>
            <a:endParaRPr sz="1400">
              <a:latin typeface="Microsoft Sans Serif"/>
              <a:cs typeface="Microsoft Sans Serif"/>
            </a:endParaRPr>
          </a:p>
          <a:p>
            <a:pPr marL="678180" indent="-208915">
              <a:lnSpc>
                <a:spcPct val="100000"/>
              </a:lnSpc>
              <a:buChar char="-"/>
              <a:tabLst>
                <a:tab pos="678180" algn="l"/>
                <a:tab pos="678815" algn="l"/>
                <a:tab pos="1777364" algn="l"/>
                <a:tab pos="2588260" algn="l"/>
                <a:tab pos="3597275" algn="l"/>
                <a:tab pos="4411345" algn="l"/>
                <a:tab pos="5304155" algn="l"/>
                <a:tab pos="6052820" algn="l"/>
                <a:tab pos="6630670" algn="l"/>
                <a:tab pos="707263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івно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тя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стосуються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>
              <a:lnSpc>
                <a:spcPct val="100000"/>
              </a:lnSpc>
              <a:buChar char="-"/>
              <a:tabLst>
                <a:tab pos="58420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попередній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фіксацією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(акти,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довідки</a:t>
            </a:r>
            <a:r>
              <a:rPr sz="14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тощо),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</a:t>
            </a:r>
            <a:r>
              <a:rPr sz="14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вилучено,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своєчасно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знято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обліку.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tabLst>
                <a:tab pos="1068705" algn="l"/>
                <a:tab pos="1643380" algn="l"/>
                <a:tab pos="2672080" algn="l"/>
                <a:tab pos="3356610" algn="l"/>
                <a:tab pos="4180840" algn="l"/>
                <a:tab pos="5234305" algn="l"/>
                <a:tab pos="6069330" algn="l"/>
                <a:tab pos="6356350" algn="l"/>
                <a:tab pos="740918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ич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ї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107" y="4064889"/>
            <a:ext cx="4433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4445" algn="l"/>
                <a:tab pos="2461895" algn="l"/>
                <a:tab pos="2886710" algn="l"/>
                <a:tab pos="334581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с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3997" y="4064889"/>
            <a:ext cx="3059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1141730" algn="l"/>
                <a:tab pos="1175385" algn="l"/>
                <a:tab pos="1838325" algn="l"/>
                <a:tab pos="1878330" algn="l"/>
                <a:tab pos="2146300" algn="l"/>
                <a:tab pos="2679700" algn="l"/>
              </a:tabLst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шл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  в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107" y="4278248"/>
            <a:ext cx="4500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1412875" algn="l"/>
                <a:tab pos="1576070" algn="l"/>
                <a:tab pos="2022475" algn="l"/>
                <a:tab pos="2181225" algn="l"/>
                <a:tab pos="2624455" algn="l"/>
                <a:tab pos="2990215" algn="l"/>
                <a:tab pos="3749675" algn="l"/>
                <a:tab pos="3810635" algn="l"/>
                <a:tab pos="410146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вичерпано,	та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довідка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	(у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0385" y="4491609"/>
            <a:ext cx="3001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8415" algn="l"/>
                <a:tab pos="1646555" algn="l"/>
                <a:tab pos="2284730" algn="l"/>
                <a:tab pos="251079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),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07" y="4705044"/>
            <a:ext cx="76212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перевіряння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наявності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надаються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Укрдержархіву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прийняття рішення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зняття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письмового дозволу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Укрдержархіву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видає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зняття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9455" y="293878"/>
            <a:ext cx="5770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Організація</a:t>
            </a:r>
            <a:r>
              <a:rPr spc="20" dirty="0"/>
              <a:t> </a:t>
            </a:r>
            <a:r>
              <a:rPr spc="-35" dirty="0"/>
              <a:t>розшуку</a:t>
            </a:r>
            <a:r>
              <a:rPr spc="45" dirty="0"/>
              <a:t> </a:t>
            </a:r>
            <a:r>
              <a:rPr spc="-20" dirty="0"/>
              <a:t>документів,</a:t>
            </a:r>
            <a:r>
              <a:rPr spc="50" dirty="0"/>
              <a:t> </a:t>
            </a:r>
            <a:r>
              <a:rPr spc="-10" dirty="0"/>
              <a:t>не</a:t>
            </a:r>
            <a:r>
              <a:rPr spc="20" dirty="0"/>
              <a:t> </a:t>
            </a:r>
            <a:r>
              <a:rPr spc="-5" dirty="0"/>
              <a:t>виявлених</a:t>
            </a:r>
            <a:r>
              <a:rPr spc="5" dirty="0"/>
              <a:t> </a:t>
            </a:r>
            <a:r>
              <a:rPr spc="-15" dirty="0"/>
              <a:t>під</a:t>
            </a:r>
            <a:r>
              <a:rPr spc="25" dirty="0"/>
              <a:t> </a:t>
            </a:r>
            <a:r>
              <a:rPr spc="-15" dirty="0"/>
              <a:t>час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перевіряння</a:t>
            </a:r>
            <a:r>
              <a:rPr spc="35" dirty="0"/>
              <a:t> </a:t>
            </a:r>
            <a:r>
              <a:rPr spc="-10" dirty="0"/>
              <a:t>наявності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4597" y="315887"/>
            <a:ext cx="3381121" cy="6080633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402" y="742314"/>
            <a:ext cx="86042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завершення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r>
              <a:rPr sz="1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невиявлених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складається</a:t>
            </a:r>
            <a:r>
              <a:rPr sz="14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1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завершення</a:t>
            </a:r>
            <a:r>
              <a:rPr sz="14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розшуку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Картки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(записи)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зняті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картотеки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(бази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даних)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невиявлених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вилучають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передають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картотеки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(бази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даних)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виявлених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Розшук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невиявлених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вважають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повністю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завершеним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внесення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455" y="293878"/>
            <a:ext cx="8223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Організація</a:t>
            </a:r>
            <a:r>
              <a:rPr spc="30" dirty="0"/>
              <a:t> </a:t>
            </a:r>
            <a:r>
              <a:rPr spc="-35" dirty="0"/>
              <a:t>розшуку</a:t>
            </a:r>
            <a:r>
              <a:rPr spc="55" dirty="0"/>
              <a:t> </a:t>
            </a:r>
            <a:r>
              <a:rPr spc="-20" dirty="0"/>
              <a:t>документів,</a:t>
            </a:r>
            <a:r>
              <a:rPr spc="60" dirty="0"/>
              <a:t> </a:t>
            </a:r>
            <a:r>
              <a:rPr spc="-10" dirty="0"/>
              <a:t>не</a:t>
            </a:r>
            <a:r>
              <a:rPr spc="25" dirty="0"/>
              <a:t> </a:t>
            </a:r>
            <a:r>
              <a:rPr spc="-5" dirty="0"/>
              <a:t>виявлених</a:t>
            </a:r>
            <a:r>
              <a:rPr spc="15" dirty="0"/>
              <a:t> </a:t>
            </a:r>
            <a:r>
              <a:rPr spc="-15" dirty="0"/>
              <a:t>під</a:t>
            </a:r>
            <a:r>
              <a:rPr spc="35" dirty="0"/>
              <a:t> </a:t>
            </a:r>
            <a:r>
              <a:rPr spc="-15" dirty="0"/>
              <a:t>час</a:t>
            </a:r>
            <a:r>
              <a:rPr spc="25" dirty="0"/>
              <a:t> </a:t>
            </a:r>
            <a:r>
              <a:rPr spc="-15" dirty="0"/>
              <a:t>перевіряння</a:t>
            </a:r>
            <a:r>
              <a:rPr spc="70" dirty="0"/>
              <a:t> </a:t>
            </a:r>
            <a:r>
              <a:rPr spc="-10" dirty="0"/>
              <a:t>наявності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123" y="2164422"/>
            <a:ext cx="7118604" cy="44265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5673" y="267042"/>
            <a:ext cx="2845816" cy="632396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701" y="400050"/>
            <a:ext cx="664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Спеціальне</a:t>
            </a:r>
            <a:r>
              <a:rPr spc="25" dirty="0"/>
              <a:t> </a:t>
            </a:r>
            <a:r>
              <a:rPr spc="-25" dirty="0"/>
              <a:t>фізико-хімічне</a:t>
            </a:r>
            <a:r>
              <a:rPr spc="25" dirty="0"/>
              <a:t> </a:t>
            </a:r>
            <a:r>
              <a:rPr spc="-10" dirty="0"/>
              <a:t>та</a:t>
            </a:r>
            <a:r>
              <a:rPr spc="15" dirty="0"/>
              <a:t> </a:t>
            </a:r>
            <a:r>
              <a:rPr spc="-20" dirty="0"/>
              <a:t>технічне</a:t>
            </a:r>
            <a:r>
              <a:rPr spc="45" dirty="0"/>
              <a:t> </a:t>
            </a:r>
            <a:r>
              <a:rPr spc="-15" dirty="0"/>
              <a:t>оброблення</a:t>
            </a:r>
            <a:r>
              <a:rPr spc="20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105" y="879728"/>
            <a:ext cx="689419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основою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такі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оброблення: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дезінфекцію,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дезінсекцію,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дератизацію;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знепилювання;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(реставраційно-консерваційне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оброблення);</a:t>
            </a:r>
            <a:endParaRPr sz="1400">
              <a:latin typeface="Microsoft Sans Serif"/>
              <a:cs typeface="Microsoft Sans Serif"/>
            </a:endParaRPr>
          </a:p>
          <a:p>
            <a:pPr marL="696595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відновлення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згасаючих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слабоконтрастних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 оброблення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 виконують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планово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позапланово.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Планове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результатами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перевірення наявності та стану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установленому архівом,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цінності,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можливостей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Насамперед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обробляють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низькою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потенційною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довговічністю.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Позапланові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 оброблення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ліквідації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наслідків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пов’язаних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локальним чи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масовим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ураженням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вогнем,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водою,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хімічними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радіоактивними речовинами.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Позачергові,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невідкладні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заходи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вилучення,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ізоляції,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вживають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біологічними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шкідниками.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Залежно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масштабів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позаплановому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сховища,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Вилучення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оперативно,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забезпечивши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Вибіркове оброблення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виявлення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пліснявою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документів.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масового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пліснявою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комахами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повному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обсязі.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0014" y="239636"/>
            <a:ext cx="2870454" cy="637870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3786" y="818133"/>
            <a:ext cx="7169784" cy="578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пліснявою та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комахами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ізолювати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передати 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дезінфекцію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чи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дезінсекцію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ізоляції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загорнути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крафт-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папір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(папір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вмістом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загальній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масі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волокна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ніж</a:t>
            </a:r>
            <a:r>
              <a:rPr sz="1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80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деревного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волокна, отриманого хімічним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сульфатним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натронним способами)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плівку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розмістити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окремому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(ізоляторі)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відповідного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Стелажі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шафи,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 зберігали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пліснявою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обробляють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водними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розчинами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формаліну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(3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%)</a:t>
            </a:r>
            <a:r>
              <a:rPr sz="1400" b="1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чи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катаміну</a:t>
            </a:r>
            <a:r>
              <a:rPr sz="1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АБ</a:t>
            </a:r>
            <a:r>
              <a:rPr sz="1400" b="1" u="heavy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(5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%)</a:t>
            </a:r>
            <a:r>
              <a:rPr sz="1400" b="1" u="heavy" spc="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просушують.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Локальну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дезінфекцію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антисептиками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відповідно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Переліку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пестицидів і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агрохімікатів, дозволених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Україні,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щорічних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доповнень,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узгоджених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Міністерством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здоров’я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України.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Підлогу,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плінтуси,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вікна,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підвіконня,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стіни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обробляють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інсектицидами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висоту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менше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ніж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1,5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Обробляти архівні документи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зазначеними препаратами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дозволено.</a:t>
            </a:r>
            <a:endParaRPr sz="1400">
              <a:latin typeface="Arial"/>
              <a:cs typeface="Arial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ураження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біологічними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шкідниками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загальну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дезінсекцію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сховищ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силами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територіального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органу виконавчої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реалізує державну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політику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санітарного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епідеміологічного благополуччя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населення,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карантинних служб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контролем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12700" marR="825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пліснявіння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стін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(підлоги,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стелі)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знімають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штукатурку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фарбу,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обробляють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поверхню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розчином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формаліну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концентрацією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3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ремонт,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додаючи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будівельних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розчини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антисептиків.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  <a:spcBef>
                <a:spcPts val="5"/>
              </a:spcBef>
            </a:pP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Знищення </a:t>
            </a:r>
            <a:r>
              <a:rPr sz="1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гризунів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силами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територіального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центрального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виконавчої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реалізує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політику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санітарного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епідеміологічного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благополуччя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населення.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відсутності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дезінфекційного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дезінсекційного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дезінсекції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замовленням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архівної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701" y="400050"/>
            <a:ext cx="664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Спеціальне</a:t>
            </a:r>
            <a:r>
              <a:rPr spc="25" dirty="0"/>
              <a:t> </a:t>
            </a:r>
            <a:r>
              <a:rPr spc="-25" dirty="0"/>
              <a:t>фізико-хімічне</a:t>
            </a:r>
            <a:r>
              <a:rPr spc="25" dirty="0"/>
              <a:t> </a:t>
            </a:r>
            <a:r>
              <a:rPr spc="-10" dirty="0"/>
              <a:t>та</a:t>
            </a:r>
            <a:r>
              <a:rPr spc="15" dirty="0"/>
              <a:t> </a:t>
            </a:r>
            <a:r>
              <a:rPr spc="-20" dirty="0"/>
              <a:t>технічне</a:t>
            </a:r>
            <a:r>
              <a:rPr spc="45" dirty="0"/>
              <a:t> </a:t>
            </a:r>
            <a:r>
              <a:rPr spc="-15" dirty="0"/>
              <a:t>оброблення</a:t>
            </a:r>
            <a:r>
              <a:rPr spc="20" dirty="0"/>
              <a:t> </a:t>
            </a:r>
            <a:r>
              <a:rPr spc="-25" dirty="0"/>
              <a:t>документів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3769" y="373113"/>
            <a:ext cx="2781935" cy="6181979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6" y="343027"/>
            <a:ext cx="664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Спеціальне</a:t>
            </a:r>
            <a:r>
              <a:rPr spc="25" dirty="0"/>
              <a:t> </a:t>
            </a:r>
            <a:r>
              <a:rPr spc="-25" dirty="0"/>
              <a:t>фізико-хімічне</a:t>
            </a:r>
            <a:r>
              <a:rPr spc="25" dirty="0"/>
              <a:t> </a:t>
            </a:r>
            <a:r>
              <a:rPr spc="-10" dirty="0"/>
              <a:t>та</a:t>
            </a:r>
            <a:r>
              <a:rPr spc="15" dirty="0"/>
              <a:t> </a:t>
            </a:r>
            <a:r>
              <a:rPr spc="-20" dirty="0"/>
              <a:t>технічне</a:t>
            </a:r>
            <a:r>
              <a:rPr spc="45" dirty="0"/>
              <a:t> </a:t>
            </a:r>
            <a:r>
              <a:rPr spc="-15" dirty="0"/>
              <a:t>оброблення</a:t>
            </a:r>
            <a:r>
              <a:rPr spc="20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709" y="4983860"/>
            <a:ext cx="514350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https://www.youtube.com/watch?v=2NLWE7IOD5Q&amp;t=69s&amp;ab_channel=IC </a:t>
            </a:r>
            <a:r>
              <a:rPr sz="1200" spc="-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AInternationalCouncilonArchives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 marL="90805" marR="5080">
              <a:lnSpc>
                <a:spcPct val="100000"/>
              </a:lnSpc>
              <a:spcBef>
                <a:spcPts val="98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https://www.youtube.com/watch?v=yN19xCYqCMI&amp;t=3s&amp;ab_channel=ICAI </a:t>
            </a:r>
            <a:r>
              <a:rPr sz="1200" spc="-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nternationalCouncilonArchives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106" y="1311275"/>
            <a:ext cx="5555234" cy="32316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1106" y="1311275"/>
            <a:ext cx="5555615" cy="32321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Дивись: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1440" marR="82550" algn="just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Звіт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про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науково-дослідну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роботу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«Дослідження мікробіологічного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та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 ентомологічного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стану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архівосховищ та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документів державних архівів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з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метою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проведення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моніторингу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стану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збереженості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документів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Національного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архівного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фонду».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Український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науково-дослідний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інститут</a:t>
            </a:r>
            <a:r>
              <a:rPr sz="1200" b="1" spc="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архівної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справи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та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документознавства,</a:t>
            </a:r>
            <a:r>
              <a:rPr sz="12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2018.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https://undiasd.archives.gov.ua/doc/Zvit-ndr-2018.pdf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91440" marR="83185" algn="just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Вплив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біологічних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факторів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на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збереженість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архівних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 документів.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Методичні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рекомендації.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Схвалені протоколом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засідання Нормативно- </a:t>
            </a:r>
            <a:r>
              <a:rPr sz="1200" b="1" spc="-3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методичної</a:t>
            </a:r>
            <a:r>
              <a:rPr sz="1200" b="1" spc="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комісії</a:t>
            </a:r>
            <a:r>
              <a:rPr sz="12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Arial"/>
                <a:cs typeface="Arial"/>
              </a:rPr>
              <a:t>Укрдержархіву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27.12.2013</a:t>
            </a:r>
            <a:r>
              <a:rPr sz="12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12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6. </a:t>
            </a: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Київ,</a:t>
            </a:r>
            <a:r>
              <a:rPr sz="1200" b="1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2013.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https://undiasd.archives.gov.ua/doc/mr-biourazhennya.pdf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85430" y="215518"/>
            <a:ext cx="2536698" cy="64614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2650" y="990600"/>
            <a:ext cx="2249678" cy="3415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4360" y="990600"/>
            <a:ext cx="4447794" cy="34159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191" y="990600"/>
            <a:ext cx="4813681" cy="34159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2038" y="5041519"/>
            <a:ext cx="92265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Перший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римський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Ераріум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зберігся.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78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н.е.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Квінт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Лутацій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Катул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Капітолін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спроектовану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Риму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будівлю,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якої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дійшла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цокольна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частина.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мав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Табулярій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Знепилювання</a:t>
            </a:r>
            <a:r>
              <a:rPr spc="5" dirty="0"/>
              <a:t> </a:t>
            </a:r>
            <a:r>
              <a:rPr spc="-20" dirty="0"/>
              <a:t>документів</a:t>
            </a:r>
            <a:r>
              <a:rPr spc="25" dirty="0"/>
              <a:t> </a:t>
            </a:r>
            <a:r>
              <a:rPr spc="-20" dirty="0"/>
              <a:t>виконують</a:t>
            </a:r>
            <a:r>
              <a:rPr spc="40" dirty="0"/>
              <a:t> </a:t>
            </a:r>
            <a:r>
              <a:rPr spc="-15" dirty="0"/>
              <a:t>під</a:t>
            </a:r>
            <a:r>
              <a:rPr spc="15" dirty="0"/>
              <a:t> </a:t>
            </a:r>
            <a:r>
              <a:rPr spc="-5" dirty="0"/>
              <a:t>час: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/>
          </a:p>
          <a:p>
            <a:pPr marL="239395" indent="-227329">
              <a:lnSpc>
                <a:spcPct val="100000"/>
              </a:lnSpc>
              <a:buChar char="—"/>
              <a:tabLst>
                <a:tab pos="240029" algn="l"/>
              </a:tabLst>
            </a:pPr>
            <a:r>
              <a:rPr spc="-15" dirty="0"/>
              <a:t>надходження</a:t>
            </a:r>
            <a:r>
              <a:rPr spc="-5" dirty="0"/>
              <a:t> </a:t>
            </a:r>
            <a:r>
              <a:rPr spc="-20" dirty="0"/>
              <a:t>документів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10" dirty="0"/>
              <a:t> </a:t>
            </a:r>
            <a:r>
              <a:rPr spc="-5" dirty="0"/>
              <a:t>постійне</a:t>
            </a:r>
            <a:r>
              <a:rPr spc="-10" dirty="0"/>
              <a:t> </a:t>
            </a:r>
            <a:r>
              <a:rPr spc="-20" dirty="0"/>
              <a:t>зберігання;</a:t>
            </a:r>
          </a:p>
          <a:p>
            <a:pPr marL="239395" indent="-227329">
              <a:lnSpc>
                <a:spcPct val="100000"/>
              </a:lnSpc>
              <a:buChar char="—"/>
              <a:tabLst>
                <a:tab pos="240029" algn="l"/>
              </a:tabLst>
            </a:pPr>
            <a:r>
              <a:rPr spc="-20" dirty="0"/>
              <a:t>зберігання</a:t>
            </a:r>
            <a:r>
              <a:rPr spc="-25" dirty="0"/>
              <a:t> </a:t>
            </a:r>
            <a:r>
              <a:rPr spc="-20" dirty="0"/>
              <a:t>документів</a:t>
            </a:r>
            <a:r>
              <a:rPr spc="10" dirty="0"/>
              <a:t> </a:t>
            </a:r>
            <a:r>
              <a:rPr dirty="0"/>
              <a:t>в</a:t>
            </a:r>
            <a:r>
              <a:rPr spc="15" dirty="0"/>
              <a:t> </a:t>
            </a:r>
            <a:r>
              <a:rPr spc="-10" dirty="0"/>
              <a:t>архіві;</a:t>
            </a:r>
          </a:p>
          <a:p>
            <a:pPr marL="239395" indent="-227329">
              <a:lnSpc>
                <a:spcPct val="100000"/>
              </a:lnSpc>
              <a:buChar char="—"/>
              <a:tabLst>
                <a:tab pos="240029" algn="l"/>
              </a:tabLst>
            </a:pPr>
            <a:r>
              <a:rPr spc="-10" dirty="0"/>
              <a:t>користування</a:t>
            </a:r>
            <a:r>
              <a:rPr spc="-20" dirty="0"/>
              <a:t> документами;</a:t>
            </a:r>
          </a:p>
          <a:p>
            <a:pPr marL="12700" marR="8890">
              <a:lnSpc>
                <a:spcPct val="100000"/>
              </a:lnSpc>
              <a:buChar char="—"/>
              <a:tabLst>
                <a:tab pos="379730" algn="l"/>
                <a:tab pos="380365" algn="l"/>
                <a:tab pos="1431290" algn="l"/>
                <a:tab pos="4201795" algn="l"/>
              </a:tabLst>
            </a:pPr>
            <a:r>
              <a:rPr spc="-5" dirty="0"/>
              <a:t>в</a:t>
            </a:r>
            <a:r>
              <a:rPr spc="-10" dirty="0"/>
              <a:t>и</a:t>
            </a:r>
            <a:r>
              <a:rPr spc="-85" dirty="0"/>
              <a:t>к</a:t>
            </a:r>
            <a:r>
              <a:rPr spc="-10" dirty="0"/>
              <a:t>о</a:t>
            </a:r>
            <a:r>
              <a:rPr spc="-5" dirty="0"/>
              <a:t>н</a:t>
            </a:r>
            <a:r>
              <a:rPr spc="-15" dirty="0"/>
              <a:t>а</a:t>
            </a:r>
            <a:r>
              <a:rPr spc="-5" dirty="0"/>
              <a:t>нн</a:t>
            </a:r>
            <a:r>
              <a:rPr dirty="0"/>
              <a:t>я	</a:t>
            </a:r>
            <a:r>
              <a:rPr spc="-30" dirty="0"/>
              <a:t>ко</a:t>
            </a:r>
            <a:r>
              <a:rPr spc="-45" dirty="0"/>
              <a:t>н</a:t>
            </a:r>
            <a:r>
              <a:rPr dirty="0"/>
              <a:t>с</a:t>
            </a:r>
            <a:r>
              <a:rPr spc="-5" dirty="0"/>
              <a:t>ер</a:t>
            </a:r>
            <a:r>
              <a:rPr spc="-30" dirty="0"/>
              <a:t>в</a:t>
            </a:r>
            <a:r>
              <a:rPr spc="-10" dirty="0"/>
              <a:t>аці</a:t>
            </a:r>
            <a:r>
              <a:rPr spc="-15" dirty="0"/>
              <a:t>й</a:t>
            </a:r>
            <a:r>
              <a:rPr spc="-5" dirty="0"/>
              <a:t>н</a:t>
            </a:r>
            <a:r>
              <a:rPr spc="-10" dirty="0"/>
              <a:t>о</a:t>
            </a:r>
            <a:r>
              <a:rPr dirty="0"/>
              <a:t>-</a:t>
            </a:r>
            <a:r>
              <a:rPr spc="-5" dirty="0"/>
              <a:t>р</a:t>
            </a:r>
            <a:r>
              <a:rPr spc="-15" dirty="0"/>
              <a:t>е</a:t>
            </a:r>
            <a:r>
              <a:rPr spc="-10" dirty="0"/>
              <a:t>с</a:t>
            </a:r>
            <a:r>
              <a:rPr spc="-20" dirty="0"/>
              <a:t>т</a:t>
            </a:r>
            <a:r>
              <a:rPr spc="-5" dirty="0"/>
              <a:t>авраці</a:t>
            </a:r>
            <a:r>
              <a:rPr spc="-10" dirty="0"/>
              <a:t>й</a:t>
            </a:r>
            <a:r>
              <a:rPr spc="-5" dirty="0"/>
              <a:t>ни</a:t>
            </a:r>
            <a:r>
              <a:rPr spc="-20" dirty="0"/>
              <a:t>х</a:t>
            </a:r>
            <a:r>
              <a:rPr dirty="0"/>
              <a:t>,	</a:t>
            </a:r>
            <a:r>
              <a:rPr spc="-10" dirty="0"/>
              <a:t>са</a:t>
            </a:r>
            <a:r>
              <a:rPr spc="-5" dirty="0"/>
              <a:t>н</a:t>
            </a:r>
            <a:r>
              <a:rPr spc="-25" dirty="0"/>
              <a:t>і</a:t>
            </a:r>
            <a:r>
              <a:rPr spc="-20" dirty="0"/>
              <a:t>т</a:t>
            </a:r>
            <a:r>
              <a:rPr spc="-5" dirty="0"/>
              <a:t>ар</a:t>
            </a:r>
            <a:r>
              <a:rPr spc="-10" dirty="0"/>
              <a:t>н</a:t>
            </a:r>
            <a:r>
              <a:rPr dirty="0"/>
              <a:t>о</a:t>
            </a:r>
            <a:r>
              <a:rPr spc="-15" dirty="0"/>
              <a:t>-</a:t>
            </a:r>
            <a:r>
              <a:rPr spc="-20" dirty="0"/>
              <a:t>гіг</a:t>
            </a:r>
            <a:r>
              <a:rPr spc="-5" dirty="0"/>
              <a:t>ієн</a:t>
            </a:r>
            <a:r>
              <a:rPr spc="-15" dirty="0"/>
              <a:t>і</a:t>
            </a:r>
            <a:r>
              <a:rPr spc="-35" dirty="0"/>
              <a:t>ч</a:t>
            </a:r>
            <a:r>
              <a:rPr spc="-5" dirty="0"/>
              <a:t>ни</a:t>
            </a:r>
            <a:r>
              <a:rPr spc="-20" dirty="0"/>
              <a:t>х</a:t>
            </a:r>
            <a:r>
              <a:rPr dirty="0"/>
              <a:t>,  </a:t>
            </a:r>
            <a:r>
              <a:rPr spc="-15" dirty="0"/>
              <a:t>технічних</a:t>
            </a:r>
            <a:r>
              <a:rPr dirty="0"/>
              <a:t> </a:t>
            </a:r>
            <a:r>
              <a:rPr spc="-10" dirty="0"/>
              <a:t>операцій</a:t>
            </a:r>
            <a:r>
              <a:rPr spc="5" dirty="0"/>
              <a:t> </a:t>
            </a:r>
            <a:r>
              <a:rPr spc="-20" dirty="0"/>
              <a:t>різного</a:t>
            </a:r>
            <a:r>
              <a:rPr spc="-25" dirty="0"/>
              <a:t> </a:t>
            </a:r>
            <a:r>
              <a:rPr spc="-15" dirty="0"/>
              <a:t>призначення.</a:t>
            </a:r>
          </a:p>
          <a:p>
            <a:pPr marL="12700" marR="5080" indent="457200" algn="just">
              <a:lnSpc>
                <a:spcPct val="100000"/>
              </a:lnSpc>
            </a:pPr>
            <a:r>
              <a:rPr spc="-10" dirty="0"/>
              <a:t>Знепилювання</a:t>
            </a:r>
            <a:r>
              <a:rPr spc="-5" dirty="0"/>
              <a:t> </a:t>
            </a:r>
            <a:r>
              <a:rPr spc="-20" dirty="0"/>
              <a:t>документів</a:t>
            </a:r>
            <a:r>
              <a:rPr spc="-15" dirty="0"/>
              <a:t> </a:t>
            </a:r>
            <a:r>
              <a:rPr spc="-60" dirty="0"/>
              <a:t>з</a:t>
            </a:r>
            <a:r>
              <a:rPr spc="-55" dirty="0"/>
              <a:t> </a:t>
            </a:r>
            <a:r>
              <a:rPr spc="-15" dirty="0"/>
              <a:t>паперовими</a:t>
            </a:r>
            <a:r>
              <a:rPr spc="-10" dirty="0"/>
              <a:t> </a:t>
            </a:r>
            <a:r>
              <a:rPr spc="-15" dirty="0"/>
              <a:t>носіями</a:t>
            </a:r>
            <a:r>
              <a:rPr spc="-10" dirty="0"/>
              <a:t> </a:t>
            </a:r>
            <a:r>
              <a:rPr spc="-15" dirty="0"/>
              <a:t>виконують</a:t>
            </a:r>
            <a:r>
              <a:rPr spc="-10" dirty="0"/>
              <a:t> </a:t>
            </a:r>
            <a:r>
              <a:rPr spc="-60" dirty="0"/>
              <a:t>з </a:t>
            </a:r>
            <a:r>
              <a:rPr spc="-55" dirty="0"/>
              <a:t> </a:t>
            </a:r>
            <a:r>
              <a:rPr spc="-10" dirty="0"/>
              <a:t>урахуванням</a:t>
            </a:r>
            <a:r>
              <a:rPr spc="-5" dirty="0"/>
              <a:t> ступеня</a:t>
            </a:r>
            <a:r>
              <a:rPr dirty="0"/>
              <a:t> </a:t>
            </a:r>
            <a:r>
              <a:rPr spc="30" dirty="0"/>
              <a:t>їх</a:t>
            </a:r>
            <a:r>
              <a:rPr spc="35" dirty="0"/>
              <a:t> </a:t>
            </a:r>
            <a:r>
              <a:rPr spc="-15" dirty="0"/>
              <a:t>запиленості,</a:t>
            </a:r>
            <a:r>
              <a:rPr spc="-10" dirty="0"/>
              <a:t> </a:t>
            </a:r>
            <a:r>
              <a:rPr spc="-20" dirty="0"/>
              <a:t>фізичного</a:t>
            </a:r>
            <a:r>
              <a:rPr spc="335" dirty="0"/>
              <a:t> </a:t>
            </a:r>
            <a:r>
              <a:rPr spc="-10" dirty="0"/>
              <a:t>та</a:t>
            </a:r>
            <a:r>
              <a:rPr spc="355" dirty="0"/>
              <a:t> </a:t>
            </a:r>
            <a:r>
              <a:rPr spc="-10" dirty="0"/>
              <a:t>санітарно- </a:t>
            </a:r>
            <a:r>
              <a:rPr spc="-5" dirty="0"/>
              <a:t> </a:t>
            </a:r>
            <a:r>
              <a:rPr spc="-15" dirty="0"/>
              <a:t>гігієнічного</a:t>
            </a:r>
            <a:r>
              <a:rPr spc="-10" dirty="0"/>
              <a:t> </a:t>
            </a:r>
            <a:r>
              <a:rPr spc="-35" dirty="0"/>
              <a:t>стану.</a:t>
            </a:r>
            <a:r>
              <a:rPr spc="-30" dirty="0"/>
              <a:t> </a:t>
            </a:r>
            <a:r>
              <a:rPr spc="-15" dirty="0"/>
              <a:t>Обов’язковому</a:t>
            </a:r>
            <a:r>
              <a:rPr spc="-10" dirty="0"/>
              <a:t> знепилюванню</a:t>
            </a:r>
            <a:r>
              <a:rPr spc="-5" dirty="0"/>
              <a:t> </a:t>
            </a:r>
            <a:r>
              <a:rPr spc="-15" dirty="0"/>
              <a:t>підлягають</a:t>
            </a:r>
            <a:r>
              <a:rPr spc="-10" dirty="0"/>
              <a:t> </a:t>
            </a:r>
            <a:r>
              <a:rPr spc="-30" dirty="0"/>
              <a:t>коробки, </a:t>
            </a:r>
            <a:r>
              <a:rPr spc="-25" dirty="0"/>
              <a:t> папки,</a:t>
            </a:r>
            <a:r>
              <a:rPr spc="-20" dirty="0"/>
              <a:t> обкладинки</a:t>
            </a:r>
            <a:r>
              <a:rPr spc="-15" dirty="0"/>
              <a:t> </a:t>
            </a:r>
            <a:r>
              <a:rPr spc="-5" dirty="0"/>
              <a:t>та</a:t>
            </a:r>
            <a:r>
              <a:rPr dirty="0"/>
              <a:t> </a:t>
            </a:r>
            <a:r>
              <a:rPr spc="-20" dirty="0"/>
              <a:t>корінці</a:t>
            </a:r>
            <a:r>
              <a:rPr spc="-15" dirty="0"/>
              <a:t> </a:t>
            </a:r>
            <a:r>
              <a:rPr spc="-10" dirty="0"/>
              <a:t>справ.</a:t>
            </a:r>
            <a:r>
              <a:rPr spc="-5" dirty="0"/>
              <a:t> </a:t>
            </a:r>
            <a:r>
              <a:rPr spc="-20" dirty="0"/>
              <a:t>Унікальні</a:t>
            </a:r>
            <a:r>
              <a:rPr spc="-15" dirty="0"/>
              <a:t> </a:t>
            </a:r>
            <a:r>
              <a:rPr spc="-20" dirty="0"/>
              <a:t>документи,</a:t>
            </a:r>
            <a:r>
              <a:rPr spc="-15" dirty="0"/>
              <a:t> </a:t>
            </a:r>
            <a:r>
              <a:rPr dirty="0"/>
              <a:t>а</a:t>
            </a:r>
            <a:r>
              <a:rPr spc="5" dirty="0"/>
              <a:t> </a:t>
            </a:r>
            <a:r>
              <a:rPr spc="-35" dirty="0"/>
              <a:t>також </a:t>
            </a:r>
            <a:r>
              <a:rPr spc="-30" dirty="0"/>
              <a:t> </a:t>
            </a:r>
            <a:r>
              <a:rPr spc="-20" dirty="0"/>
              <a:t>документи</a:t>
            </a:r>
            <a:r>
              <a:rPr spc="335" dirty="0"/>
              <a:t> </a:t>
            </a:r>
            <a:r>
              <a:rPr spc="-60" dirty="0"/>
              <a:t>з</a:t>
            </a:r>
            <a:r>
              <a:rPr spc="-55" dirty="0"/>
              <a:t> </a:t>
            </a:r>
            <a:r>
              <a:rPr spc="-20" dirty="0"/>
              <a:t>високим</a:t>
            </a:r>
            <a:r>
              <a:rPr spc="335" dirty="0"/>
              <a:t> </a:t>
            </a:r>
            <a:r>
              <a:rPr spc="-10" dirty="0"/>
              <a:t>ступенем</a:t>
            </a:r>
            <a:r>
              <a:rPr spc="-5" dirty="0"/>
              <a:t> </a:t>
            </a:r>
            <a:r>
              <a:rPr spc="-20" dirty="0"/>
              <a:t>забрудненості</a:t>
            </a:r>
            <a:r>
              <a:rPr spc="335" dirty="0"/>
              <a:t> </a:t>
            </a:r>
            <a:r>
              <a:rPr spc="-10" dirty="0"/>
              <a:t>та</a:t>
            </a:r>
            <a:r>
              <a:rPr spc="-5" dirty="0"/>
              <a:t> </a:t>
            </a:r>
            <a:r>
              <a:rPr spc="-15" dirty="0"/>
              <a:t>запиленості,</a:t>
            </a:r>
            <a:r>
              <a:rPr spc="-10" dirty="0"/>
              <a:t> </a:t>
            </a:r>
            <a:r>
              <a:rPr spc="-35" dirty="0"/>
              <a:t>зі </a:t>
            </a:r>
            <a:r>
              <a:rPr spc="-30" dirty="0"/>
              <a:t> </a:t>
            </a:r>
            <a:r>
              <a:rPr spc="-10" dirty="0"/>
              <a:t>слідами</a:t>
            </a:r>
            <a:r>
              <a:rPr spc="-5" dirty="0"/>
              <a:t> </a:t>
            </a:r>
            <a:r>
              <a:rPr spc="5" dirty="0"/>
              <a:t>старої</a:t>
            </a:r>
            <a:r>
              <a:rPr spc="-20" dirty="0"/>
              <a:t> </a:t>
            </a:r>
            <a:r>
              <a:rPr spc="-5" dirty="0"/>
              <a:t>плісняви</a:t>
            </a:r>
            <a:r>
              <a:rPr spc="20" dirty="0"/>
              <a:t> </a:t>
            </a:r>
            <a:r>
              <a:rPr spc="-10" dirty="0"/>
              <a:t>тощо</a:t>
            </a:r>
            <a:r>
              <a:rPr spc="-15" dirty="0"/>
              <a:t> </a:t>
            </a:r>
            <a:r>
              <a:rPr spc="-10" dirty="0"/>
              <a:t>знепилюють</a:t>
            </a:r>
            <a:r>
              <a:rPr spc="-20" dirty="0"/>
              <a:t> </a:t>
            </a:r>
            <a:r>
              <a:rPr spc="-15" dirty="0"/>
              <a:t>поаркушно.</a:t>
            </a: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Під</a:t>
            </a:r>
            <a:r>
              <a:rPr spc="535" dirty="0"/>
              <a:t>  </a:t>
            </a:r>
            <a:r>
              <a:rPr spc="-10" dirty="0"/>
              <a:t>час</a:t>
            </a:r>
            <a:r>
              <a:rPr spc="530" dirty="0"/>
              <a:t> </a:t>
            </a:r>
            <a:r>
              <a:rPr spc="535" dirty="0"/>
              <a:t> </a:t>
            </a:r>
            <a:r>
              <a:rPr spc="-10" dirty="0"/>
              <a:t>знепилювання</a:t>
            </a:r>
            <a:r>
              <a:rPr spc="540" dirty="0"/>
              <a:t> </a:t>
            </a:r>
            <a:r>
              <a:rPr spc="545" dirty="0"/>
              <a:t> </a:t>
            </a:r>
            <a:r>
              <a:rPr spc="-15" dirty="0"/>
              <a:t>потрібно</a:t>
            </a:r>
            <a:r>
              <a:rPr spc="535" dirty="0"/>
              <a:t> </a:t>
            </a:r>
            <a:r>
              <a:rPr spc="540" dirty="0"/>
              <a:t> </a:t>
            </a:r>
            <a:r>
              <a:rPr spc="-15" dirty="0"/>
              <a:t>дотримувати</a:t>
            </a:r>
            <a:r>
              <a:rPr spc="545" dirty="0"/>
              <a:t>  </a:t>
            </a:r>
            <a:r>
              <a:rPr spc="-10" dirty="0"/>
              <a:t>загальної</a:t>
            </a:r>
          </a:p>
          <a:p>
            <a:pPr marL="12700" algn="just">
              <a:lnSpc>
                <a:spcPct val="100000"/>
              </a:lnSpc>
            </a:pPr>
            <a:r>
              <a:rPr spc="-10" dirty="0"/>
              <a:t>технологічної</a:t>
            </a:r>
            <a:r>
              <a:rPr spc="-15" dirty="0"/>
              <a:t> </a:t>
            </a:r>
            <a:r>
              <a:rPr spc="-5" dirty="0"/>
              <a:t>послідовності</a:t>
            </a:r>
            <a:r>
              <a:rPr spc="-15" dirty="0"/>
              <a:t> </a:t>
            </a:r>
            <a:r>
              <a:rPr spc="-10" dirty="0"/>
              <a:t>операцій:</a:t>
            </a:r>
          </a:p>
          <a:p>
            <a:pPr marL="12700" marR="6985" lvl="1" indent="457200" algn="just">
              <a:lnSpc>
                <a:spcPct val="100000"/>
              </a:lnSpc>
              <a:buChar char="—"/>
              <a:tabLst>
                <a:tab pos="86042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запилені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висушують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приміщенні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акліматизації,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потім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знепилюють;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lvl="1" indent="457200" algn="just">
              <a:lnSpc>
                <a:spcPct val="100000"/>
              </a:lnSpc>
              <a:buChar char="—"/>
              <a:tabLst>
                <a:tab pos="874394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вологі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запилені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біологічними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звільняють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надлишку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вологи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пористим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папером,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потім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дезінфікують,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висушують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знепилюють;</a:t>
            </a:r>
            <a:endParaRPr sz="1400">
              <a:latin typeface="Microsoft Sans Serif"/>
              <a:cs typeface="Microsoft Sans Serif"/>
            </a:endParaRPr>
          </a:p>
          <a:p>
            <a:pPr marL="696595" lvl="1" indent="-227329" algn="just">
              <a:lnSpc>
                <a:spcPct val="100000"/>
              </a:lnSpc>
              <a:buChar char="—"/>
              <a:tabLst>
                <a:tab pos="69723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сухі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запилені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біологічними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шкідниками,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pc="-10" dirty="0"/>
              <a:t>знепилюють</a:t>
            </a:r>
            <a:r>
              <a:rPr spc="-20" dirty="0"/>
              <a:t> </a:t>
            </a:r>
            <a:r>
              <a:rPr spc="-5" dirty="0"/>
              <a:t>після</a:t>
            </a:r>
            <a:r>
              <a:rPr spc="20" dirty="0"/>
              <a:t> </a:t>
            </a:r>
            <a:r>
              <a:rPr spc="15" dirty="0"/>
              <a:t>їхньої</a:t>
            </a:r>
            <a:r>
              <a:rPr spc="20" dirty="0"/>
              <a:t> </a:t>
            </a:r>
            <a:r>
              <a:rPr spc="-15" dirty="0"/>
              <a:t>дезінфекції (дезінсекції).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147" y="5780633"/>
            <a:ext cx="3402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1705" algn="l"/>
                <a:tab pos="224663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Загальну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послідовність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технологічних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0416" y="5780633"/>
            <a:ext cx="1924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  <a:tab pos="15443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ераці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921" y="5993993"/>
            <a:ext cx="3740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069" algn="l"/>
                <a:tab pos="1059180" algn="l"/>
                <a:tab pos="2292350" algn="l"/>
                <a:tab pos="3272154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змінено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урахуванням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фізичного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257" y="5993993"/>
            <a:ext cx="2062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1422400" algn="l"/>
              </a:tabLst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921" y="6207353"/>
            <a:ext cx="3554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дезінфекції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(дезінсекції),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застосовують.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5921" y="348234"/>
            <a:ext cx="541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Спеціальне</a:t>
            </a:r>
            <a:r>
              <a:rPr spc="15" dirty="0"/>
              <a:t> </a:t>
            </a:r>
            <a:r>
              <a:rPr spc="-25" dirty="0"/>
              <a:t>фізико-хімічне</a:t>
            </a:r>
            <a:r>
              <a:rPr spc="20" dirty="0"/>
              <a:t> </a:t>
            </a:r>
            <a:r>
              <a:rPr spc="-10" dirty="0"/>
              <a:t>та</a:t>
            </a:r>
            <a:r>
              <a:rPr spc="10" dirty="0"/>
              <a:t> </a:t>
            </a:r>
            <a:r>
              <a:rPr spc="-20" dirty="0"/>
              <a:t>технічне</a:t>
            </a:r>
            <a:r>
              <a:rPr spc="40" dirty="0"/>
              <a:t> </a:t>
            </a:r>
            <a:r>
              <a:rPr spc="-15" dirty="0"/>
              <a:t>оброблення </a:t>
            </a:r>
            <a:r>
              <a:rPr spc="-465" dirty="0"/>
              <a:t> </a:t>
            </a:r>
            <a:r>
              <a:rPr spc="-25" dirty="0"/>
              <a:t>документів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3004" y="321195"/>
            <a:ext cx="2732786" cy="6072759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293" y="1232153"/>
            <a:ext cx="9413240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Реставрацію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(реставраційно-консерваційне оброблення)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виконують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відновлення фізичної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цілісності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міцності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ліквідації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прискореного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старіння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усунення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наслідків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старіння.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застосовують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реставрації: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відновлення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механічної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цілісності;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ламінування;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аероформування;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нейтралізацію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стабілізацію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кислотності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паперу.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дотримувати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такі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правила: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стадії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старіння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руйнування;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  <a:buChar char="—"/>
              <a:tabLst>
                <a:tab pos="74041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планувати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певний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проведення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застосовувати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індивідуальний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підхід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кожного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buChar char="—"/>
              <a:tabLst>
                <a:tab pos="73850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відновлювати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максимально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наближеним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первісного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стану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мінімальної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кількості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матеріалів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речовин;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buChar char="—"/>
              <a:tabLst>
                <a:tab pos="69786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порушувати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цілісності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документа;</a:t>
            </a:r>
            <a:endParaRPr sz="1400">
              <a:latin typeface="Microsoft Sans Serif"/>
              <a:cs typeface="Microsoft Sans Serif"/>
            </a:endParaRPr>
          </a:p>
          <a:p>
            <a:pPr marL="697230" indent="-227965" algn="just">
              <a:lnSpc>
                <a:spcPct val="100000"/>
              </a:lnSpc>
              <a:spcBef>
                <a:spcPts val="5"/>
              </a:spcBef>
              <a:buChar char="—"/>
              <a:tabLst>
                <a:tab pos="69786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допускати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інформації,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тексту,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рисунка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фіксувати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робочому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зошиті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реставратора,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реставраційному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паспорті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Доцільно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можливості)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фотофіксацію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реставрації.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Заборонено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виконувати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реставрацію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попереднього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 структури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якості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засобів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застосовуваних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виконання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реставраційних робіт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потрібно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безпечні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речовини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матеріали.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Матеріали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кислотності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(одиниці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рН):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папір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6,0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8,5.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Заборонено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оброблення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липку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стрічку,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папір низької якості,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канцелярський клей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(силікатний,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казеїновий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тощо),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невідомого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походження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5921" y="348234"/>
            <a:ext cx="541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Спеціальне</a:t>
            </a:r>
            <a:r>
              <a:rPr spc="15" dirty="0"/>
              <a:t> </a:t>
            </a:r>
            <a:r>
              <a:rPr spc="-25" dirty="0"/>
              <a:t>фізико-хімічне</a:t>
            </a:r>
            <a:r>
              <a:rPr spc="20" dirty="0"/>
              <a:t> </a:t>
            </a:r>
            <a:r>
              <a:rPr spc="-10" dirty="0"/>
              <a:t>та</a:t>
            </a:r>
            <a:r>
              <a:rPr spc="10" dirty="0"/>
              <a:t> </a:t>
            </a:r>
            <a:r>
              <a:rPr spc="-20" dirty="0"/>
              <a:t>технічне</a:t>
            </a:r>
            <a:r>
              <a:rPr spc="40" dirty="0"/>
              <a:t> </a:t>
            </a:r>
            <a:r>
              <a:rPr spc="-15" dirty="0"/>
              <a:t>оброблення </a:t>
            </a:r>
            <a:r>
              <a:rPr spc="-465" dirty="0"/>
              <a:t> </a:t>
            </a:r>
            <a:r>
              <a:rPr spc="-25" dirty="0"/>
              <a:t>документів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974" y="292989"/>
            <a:ext cx="708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Створення</a:t>
            </a:r>
            <a:r>
              <a:rPr spc="50" dirty="0"/>
              <a:t> </a:t>
            </a:r>
            <a:r>
              <a:rPr spc="-10" dirty="0"/>
              <a:t>та</a:t>
            </a:r>
            <a:r>
              <a:rPr spc="30" dirty="0"/>
              <a:t> </a:t>
            </a:r>
            <a:r>
              <a:rPr spc="-25" dirty="0"/>
              <a:t>організація</a:t>
            </a:r>
            <a:r>
              <a:rPr spc="45" dirty="0"/>
              <a:t> </a:t>
            </a:r>
            <a:r>
              <a:rPr spc="-30" dirty="0"/>
              <a:t>зберігання</a:t>
            </a:r>
            <a:r>
              <a:rPr spc="40" dirty="0"/>
              <a:t> </a:t>
            </a:r>
            <a:r>
              <a:rPr spc="-20" dirty="0"/>
              <a:t>страхового</a:t>
            </a:r>
            <a:r>
              <a:rPr spc="60" dirty="0"/>
              <a:t> </a:t>
            </a:r>
            <a:r>
              <a:rPr spc="-10" dirty="0"/>
              <a:t>фонду</a:t>
            </a:r>
            <a:r>
              <a:rPr spc="35" dirty="0"/>
              <a:t> </a:t>
            </a:r>
            <a:r>
              <a:rPr spc="-25" dirty="0"/>
              <a:t>документів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463" y="3550539"/>
            <a:ext cx="5506085" cy="24777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3323" y="1073022"/>
            <a:ext cx="2571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3465" algn="l"/>
                <a:tab pos="165544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Страховий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2963" y="1073022"/>
            <a:ext cx="1527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031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	для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6124" y="1286332"/>
            <a:ext cx="2249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110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збереження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документної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5446" y="1286332"/>
            <a:ext cx="22332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8395" algn="l"/>
                <a:tab pos="155067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нф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ації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на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6124" y="1499996"/>
            <a:ext cx="468503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пошкодження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є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недоторканим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зберігається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територіально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відокремлено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Страховою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копією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паперовому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носії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є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негативна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мікроформа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(мікрофільм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мікрофіша)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1-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покоління,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виготовлена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фотографічній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галогенідосрібній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плівці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методом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оптичного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фотографування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документів.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2502" y="3550539"/>
            <a:ext cx="5506084" cy="24777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2502" y="764920"/>
            <a:ext cx="5506084" cy="2477769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1353" y="233464"/>
            <a:ext cx="5751830" cy="6391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69872" y="693546"/>
            <a:ext cx="4749800" cy="200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Копії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фонду</a:t>
            </a:r>
            <a:r>
              <a:rPr sz="1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користування</a:t>
            </a:r>
            <a:r>
              <a:rPr sz="14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виготовляються: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768475" algn="l"/>
                <a:tab pos="2105025" algn="l"/>
                <a:tab pos="3161665" algn="l"/>
                <a:tab pos="3795395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на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найча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користуються;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розсекречування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299085" marR="82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результаті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копіювання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оригіналів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документів,</a:t>
            </a:r>
            <a:r>
              <a:rPr sz="1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зберігаються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архівосховищах;</a:t>
            </a:r>
            <a:endParaRPr sz="1400">
              <a:latin typeface="Microsoft Sans Serif"/>
              <a:cs typeface="Microsoft Sans Serif"/>
            </a:endParaRPr>
          </a:p>
          <a:p>
            <a:pPr marL="299085" marR="57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ході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видів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робіт,</a:t>
            </a:r>
            <a:r>
              <a:rPr sz="1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пов’язаних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8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581" y="4126484"/>
            <a:ext cx="4680585" cy="1146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457200" algn="just">
              <a:lnSpc>
                <a:spcPct val="99100"/>
              </a:lnSpc>
              <a:spcBef>
                <a:spcPts val="12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створюватися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вигляді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фотокопій,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цифрових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ксерокопій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придатних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подальшого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копіювання.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різних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копій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облікових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довільної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59" y="353695"/>
            <a:ext cx="359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Страхування</a:t>
            </a:r>
            <a:r>
              <a:rPr spc="45" dirty="0"/>
              <a:t> </a:t>
            </a:r>
            <a:r>
              <a:rPr spc="-15" dirty="0"/>
              <a:t>архівних</a:t>
            </a:r>
            <a:r>
              <a:rPr spc="30" dirty="0"/>
              <a:t> </a:t>
            </a:r>
            <a:r>
              <a:rPr spc="-25" dirty="0"/>
              <a:t>документів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901" y="760221"/>
            <a:ext cx="8152765" cy="578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Обов’язковому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страхуванню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власниками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підлягають: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НАФ,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віднесені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погодження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ЦЕПК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анотованого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переліку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внесення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культурного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надбання;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передаються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депоноване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межами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реставрації,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експонування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користування;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випадках,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передбачених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віднесення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унікальних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реставрування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постійного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страхувальниками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є: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дорученням архіву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фізичної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 -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власника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інша юридична 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особа.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надання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межами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місцями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постійного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зберігання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(експонування,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інші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види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користування)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страхувальниками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є: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особа,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НАФ;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дорученням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особи,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було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надано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фізична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особа.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визначається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грошової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оцінки.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Страхова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повинна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перевищувати верхню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аукціонної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ціни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цінності архівних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порядку,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встановленому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майна.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НАФ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підтверджується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договором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страхування.</a:t>
            </a:r>
            <a:endParaRPr sz="14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тимчасового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вивезення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кордон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страхування</a:t>
            </a:r>
            <a:r>
              <a:rPr sz="1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порядку,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визначеному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7898" y="526389"/>
            <a:ext cx="2612262" cy="580517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394" y="224154"/>
            <a:ext cx="751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Забезпечення</a:t>
            </a:r>
            <a:r>
              <a:rPr spc="50" dirty="0"/>
              <a:t> </a:t>
            </a:r>
            <a:r>
              <a:rPr spc="-25" dirty="0"/>
              <a:t>збереженості</a:t>
            </a:r>
            <a:r>
              <a:rPr spc="55" dirty="0"/>
              <a:t> </a:t>
            </a:r>
            <a:r>
              <a:rPr spc="-25" dirty="0"/>
              <a:t>документів</a:t>
            </a:r>
            <a:r>
              <a:rPr spc="70" dirty="0"/>
              <a:t> </a:t>
            </a:r>
            <a:r>
              <a:rPr spc="-20" dirty="0"/>
              <a:t>під</a:t>
            </a:r>
            <a:r>
              <a:rPr spc="40" dirty="0"/>
              <a:t> </a:t>
            </a:r>
            <a:r>
              <a:rPr spc="-15" dirty="0"/>
              <a:t>час</a:t>
            </a:r>
            <a:r>
              <a:rPr spc="35" dirty="0"/>
              <a:t> </a:t>
            </a:r>
            <a:r>
              <a:rPr spc="-15" dirty="0"/>
              <a:t>надзвичайних</a:t>
            </a:r>
            <a:r>
              <a:rPr spc="35" dirty="0"/>
              <a:t> </a:t>
            </a:r>
            <a:r>
              <a:rPr spc="-10" dirty="0"/>
              <a:t>ситуацій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394" y="711834"/>
            <a:ext cx="1173162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належать: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 algn="just">
              <a:lnSpc>
                <a:spcPct val="100000"/>
              </a:lnSpc>
              <a:buChar char="-"/>
              <a:tabLst>
                <a:tab pos="57848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оголошення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державного,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регіонального,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місцевого,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об’єктового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рівнів;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 algn="just">
              <a:lnSpc>
                <a:spcPct val="100000"/>
              </a:lnSpc>
              <a:buChar char="-"/>
              <a:tabLst>
                <a:tab pos="596900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техногенного характеру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(пожежі,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вибухи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будівлях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спорудах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раптове руйнування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аварії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електричних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мережах,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аварії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викиданням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(загрозою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викидання)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небезпечних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шкідливих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хімічних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радіоактивних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життєзабезпечення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зв'язку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телекомунікацій,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очисних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спорудах);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buChar char="-"/>
              <a:tabLst>
                <a:tab pos="58610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природного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(землетруси,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зсуви,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обвали,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повені,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осипи,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метеорологічні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пов'язані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атмосферними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опадами,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шквали,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смерчі,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снігові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замети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тощо);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 algn="just">
              <a:lnSpc>
                <a:spcPct val="100000"/>
              </a:lnSpc>
              <a:buChar char="-"/>
              <a:tabLst>
                <a:tab pos="59499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соціального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пов'язані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протиправними діями,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спричинили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знищення,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розкрадання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псування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несанкціонованим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доступом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сторонніх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осіб,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відмовою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обслуговування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протипожежною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іншою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позавідомчою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охороною,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страйком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діями,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пов'язаними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відмовою</a:t>
            </a:r>
            <a:r>
              <a:rPr sz="14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службових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обов'язків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частиною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архіву;</a:t>
            </a:r>
            <a:endParaRPr sz="1400">
              <a:latin typeface="Microsoft Sans Serif"/>
              <a:cs typeface="Microsoft Sans Serif"/>
            </a:endParaRPr>
          </a:p>
          <a:p>
            <a:pPr marL="577850" indent="-108585">
              <a:lnSpc>
                <a:spcPct val="100000"/>
              </a:lnSpc>
              <a:spcBef>
                <a:spcPts val="5"/>
              </a:spcBef>
              <a:buChar char="-"/>
              <a:tabLst>
                <a:tab pos="578485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обставини,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яких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приймає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рішення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зміни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призупинення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його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діяльності.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Залежно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виду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можливих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розробляє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періодично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переглядає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організації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роботи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ситуаціях.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розроблення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планів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залучають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фахівців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галузі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будівництва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технічної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експлуатації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будівель,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пожежної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безпеки,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цивільної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оборони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відповідальних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indent="4572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розробляють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підставі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ґрунтовного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аналізу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чинників,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можуть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спричинити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надзвичайні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створити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загрозу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життю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забезпеченню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збереженості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676775"/>
            <a:ext cx="12192000" cy="2181225"/>
            <a:chOff x="0" y="4676775"/>
            <a:chExt cx="12192000" cy="2181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76775"/>
              <a:ext cx="4847336" cy="21812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7335" y="4693645"/>
              <a:ext cx="7344663" cy="216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3974" y="2504948"/>
            <a:ext cx="27844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Незалежно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характеру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завчасно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передбачають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спрямованих</a:t>
            </a:r>
            <a:r>
              <a:rPr sz="1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попередження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6844" y="2504948"/>
            <a:ext cx="30962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можливої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надзвичайної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превентивних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надзвичайної</a:t>
            </a:r>
            <a:r>
              <a:rPr sz="14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ситуації,</a:t>
            </a:r>
            <a:r>
              <a:rPr sz="1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також</a:t>
            </a:r>
            <a:r>
              <a:rPr sz="14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974" y="3145027"/>
            <a:ext cx="5647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максимальне зниження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розмірів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збитків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і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виникнення.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485" y="3358388"/>
            <a:ext cx="894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8679" y="3358388"/>
            <a:ext cx="467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900" y="3358388"/>
            <a:ext cx="1198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мобілізаційної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1591" y="3358388"/>
            <a:ext cx="920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підготовки,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74" y="3358388"/>
            <a:ext cx="25336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5"/>
              </a:spcBef>
              <a:tabLst>
                <a:tab pos="1057910" algn="l"/>
                <a:tab pos="1174115" algn="l"/>
                <a:tab pos="1529080" algn="l"/>
                <a:tab pos="201803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	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	інші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вільної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8010" y="3572002"/>
            <a:ext cx="3164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6700" algn="l"/>
                <a:tab pos="1892935" algn="l"/>
              </a:tabLst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розробляються	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встановленому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974" y="3785361"/>
            <a:ext cx="593979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законодавством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порядку.</a:t>
            </a:r>
            <a:endParaRPr sz="1400">
              <a:latin typeface="Microsoft Sans Serif"/>
              <a:cs typeface="Microsoft Sans Serif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нормативними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документами,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дії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архіві,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бути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ознайомлені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Після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ліквідації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ситуації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наказом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створюється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комісія,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яка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розслідування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надзвичайної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ситуації,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встановлює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розміри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заподіяних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надзвичайною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ситуацією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втрат,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визначає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обсяги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матеріальних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фінансових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ресурсів,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ліквідації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наслідків.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висновками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комісії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укладають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відбудовних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або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ремонтних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робіт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реставраційно-консерваційного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оброблення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документів.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4510" algn="l"/>
                <a:tab pos="3501390" algn="l"/>
                <a:tab pos="4959985" algn="l"/>
                <a:tab pos="5563870" algn="l"/>
              </a:tabLst>
            </a:pPr>
            <a:r>
              <a:rPr spc="-20" dirty="0"/>
              <a:t>За</a:t>
            </a:r>
            <a:r>
              <a:rPr spc="-45" dirty="0"/>
              <a:t>бе</a:t>
            </a:r>
            <a:r>
              <a:rPr spc="-40" dirty="0"/>
              <a:t>зп</a:t>
            </a:r>
            <a:r>
              <a:rPr spc="-105" dirty="0"/>
              <a:t>е</a:t>
            </a:r>
            <a:r>
              <a:rPr spc="-15" dirty="0"/>
              <a:t>ч</a:t>
            </a:r>
            <a:r>
              <a:rPr spc="-25" dirty="0"/>
              <a:t>е</a:t>
            </a:r>
            <a:r>
              <a:rPr spc="-10" dirty="0"/>
              <a:t>нн</a:t>
            </a:r>
            <a:r>
              <a:rPr spc="-5" dirty="0"/>
              <a:t>я</a:t>
            </a:r>
            <a:r>
              <a:rPr dirty="0"/>
              <a:t>	</a:t>
            </a:r>
            <a:r>
              <a:rPr spc="-100" dirty="0"/>
              <a:t>з</a:t>
            </a:r>
            <a:r>
              <a:rPr spc="-30" dirty="0"/>
              <a:t>б</a:t>
            </a:r>
            <a:r>
              <a:rPr spc="-5" dirty="0"/>
              <a:t>е</a:t>
            </a:r>
            <a:r>
              <a:rPr spc="-10" dirty="0"/>
              <a:t>р</a:t>
            </a:r>
            <a:r>
              <a:rPr spc="-30" dirty="0"/>
              <a:t>ежен</a:t>
            </a:r>
            <a:r>
              <a:rPr spc="-5" dirty="0"/>
              <a:t>о</a:t>
            </a:r>
            <a:r>
              <a:rPr spc="5" dirty="0"/>
              <a:t>с</a:t>
            </a:r>
            <a:r>
              <a:rPr spc="-10" dirty="0"/>
              <a:t>ті</a:t>
            </a:r>
            <a:r>
              <a:rPr dirty="0"/>
              <a:t>	д</a:t>
            </a:r>
            <a:r>
              <a:rPr spc="-65" dirty="0"/>
              <a:t>о</a:t>
            </a:r>
            <a:r>
              <a:rPr spc="-35" dirty="0"/>
              <a:t>к</a:t>
            </a:r>
            <a:r>
              <a:rPr spc="-50" dirty="0"/>
              <a:t>у</a:t>
            </a:r>
            <a:r>
              <a:rPr spc="-45" dirty="0"/>
              <a:t>м</a:t>
            </a:r>
            <a:r>
              <a:rPr spc="-15" dirty="0"/>
              <a:t>ент</a:t>
            </a:r>
            <a:r>
              <a:rPr dirty="0"/>
              <a:t>ів	</a:t>
            </a:r>
            <a:r>
              <a:rPr spc="-20" dirty="0"/>
              <a:t>під</a:t>
            </a:r>
            <a:r>
              <a:rPr dirty="0"/>
              <a:t>	</a:t>
            </a:r>
            <a:r>
              <a:rPr spc="-15" dirty="0"/>
              <a:t>ч</a:t>
            </a:r>
            <a:r>
              <a:rPr spc="-25" dirty="0"/>
              <a:t>а</a:t>
            </a:r>
            <a:r>
              <a:rPr dirty="0"/>
              <a:t>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3974" y="578307"/>
            <a:ext cx="593915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8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ситуацій</a:t>
            </a:r>
            <a:endParaRPr sz="1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5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укладання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надзвичайних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ситуацій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враховують:</a:t>
            </a:r>
            <a:endParaRPr sz="1400">
              <a:latin typeface="Microsoft Sans Serif"/>
              <a:cs typeface="Microsoft Sans Serif"/>
            </a:endParaRPr>
          </a:p>
          <a:p>
            <a:pPr marL="12700" marR="7620" indent="457200">
              <a:lnSpc>
                <a:spcPct val="100000"/>
              </a:lnSpc>
              <a:buChar char="-"/>
              <a:tabLst>
                <a:tab pos="657225" algn="l"/>
                <a:tab pos="657860" algn="l"/>
                <a:tab pos="1497330" algn="l"/>
                <a:tab pos="2475230" algn="l"/>
                <a:tab pos="3058160" algn="l"/>
                <a:tab pos="3743960" algn="l"/>
                <a:tab pos="4404995" algn="l"/>
                <a:tab pos="574675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лі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лі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огі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інженерного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обладнання;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457200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географічні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особливості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місцезнаходження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архіву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(близькість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річок,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морів,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ґрунтових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тощо);</a:t>
            </a:r>
            <a:endParaRPr sz="1400">
              <a:latin typeface="Microsoft Sans Serif"/>
              <a:cs typeface="Microsoft Sans Serif"/>
            </a:endParaRPr>
          </a:p>
          <a:p>
            <a:pPr marL="590550" indent="-121285">
              <a:lnSpc>
                <a:spcPct val="100000"/>
              </a:lnSpc>
              <a:spcBef>
                <a:spcPts val="5"/>
              </a:spcBef>
              <a:buChar char="-"/>
              <a:tabLst>
                <a:tab pos="591185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близькість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промислових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об’єктів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викидами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шкідливих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речовин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інші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фактори.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5284" y="1782317"/>
            <a:ext cx="5073396" cy="3293236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6653"/>
            <a:ext cx="12192000" cy="54018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96992" y="160400"/>
            <a:ext cx="1959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https://theblueshield.org/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140" y="275145"/>
            <a:ext cx="8603234" cy="61648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92843" y="2914269"/>
            <a:ext cx="2506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https://www.ica.org/en/pr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eserving-archives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0793"/>
            <a:ext cx="12192000" cy="60665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24760" y="100330"/>
            <a:ext cx="7152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https://www.ica.org/en/ica-president-message-ica-abu-dhabi-congress-2023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12516</Words>
  <Application>Microsoft Office PowerPoint</Application>
  <PresentationFormat>Широкий екран</PresentationFormat>
  <Paragraphs>951</Paragraphs>
  <Slides>101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101</vt:i4>
      </vt:variant>
    </vt:vector>
  </HeadingPairs>
  <TitlesOfParts>
    <vt:vector size="110" baseType="lpstr">
      <vt:lpstr>Arial</vt:lpstr>
      <vt:lpstr>Arial Black</vt:lpstr>
      <vt:lpstr>Bahnschrift</vt:lpstr>
      <vt:lpstr>Calibri</vt:lpstr>
      <vt:lpstr>Courier New</vt:lpstr>
      <vt:lpstr>Microsoft Sans Serif</vt:lpstr>
      <vt:lpstr>Times New Roman</vt:lpstr>
      <vt:lpstr>Wingdings</vt:lpstr>
      <vt:lpstr>Office Theme</vt:lpstr>
      <vt:lpstr>Центральний державний архів  вищих органів влади та управління України</vt:lpstr>
      <vt:lpstr>“If an item does not appear in our records, it does not exist”: Star Wars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http://surl.li/lyfix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Порядок приймання документів від джерел  комплектування архіву</vt:lpstr>
      <vt:lpstr>Порядок приймання документів від джерел  комплектування архіву</vt:lpstr>
      <vt:lpstr>Порядок приймання документів від джерел комплектування архіву</vt:lpstr>
      <vt:lpstr>Міжнародна рада архівів виокремлює такі загрози фізичній збереженості архівних документів:</vt:lpstr>
      <vt:lpstr>Приймання документів на зберігання: акліматизація документів</vt:lpstr>
      <vt:lpstr>Акліматизація документів під час приймання документів на зберігання до архіву</vt:lpstr>
      <vt:lpstr>Забезпечення збереженості документів в архіві включає:</vt:lpstr>
      <vt:lpstr>Презентація PowerPoint</vt:lpstr>
      <vt:lpstr>Створення оптимальних умов зберігання архівних  документів</vt:lpstr>
      <vt:lpstr>Вимоги до приміщень архіву</vt:lpstr>
      <vt:lpstr>Вимоги до засобів зберігання архівних документів з  паперовими носіями</vt:lpstr>
      <vt:lpstr>Презентація PowerPoint</vt:lpstr>
      <vt:lpstr>Презентація PowerPoint</vt:lpstr>
      <vt:lpstr>Вимоги до температурно-вологісного режиму</vt:lpstr>
      <vt:lpstr>Вимоги до температурно-вологісного режиму</vt:lpstr>
      <vt:lpstr>Вимоги до світлового режиму</vt:lpstr>
      <vt:lpstr>Вимоги до санітарно-гігієнічного режиму</vt:lpstr>
      <vt:lpstr>Вимоги до санітарно-гігієнічного режиму</vt:lpstr>
      <vt:lpstr>Експлуатацію архівних будівель (приміщень) здійснюють відповідно до  вимог Правил пожежної безпеки для державних архівних установ України.</vt:lpstr>
      <vt:lpstr>Презентація PowerPoint</vt:lpstr>
      <vt:lpstr>У приміщеннях архівних установ не допускається:</vt:lpstr>
      <vt:lpstr>Порядок дій працівників архівних установ у разі пожежі</vt:lpstr>
      <vt:lpstr>Вимоги до охоронного режиму</vt:lpstr>
      <vt:lpstr>Дотримання правил видавання документів з архівосховища</vt:lpstr>
      <vt:lpstr>Презентація PowerPoint</vt:lpstr>
      <vt:lpstr>Дотримання правил видавання документів з архівосховища</vt:lpstr>
      <vt:lpstr>Презентація PowerPoint</vt:lpstr>
      <vt:lpstr>Дотримання правил переміщення та транспортування документів</vt:lpstr>
      <vt:lpstr>Дотримання правил переміщення та транспортування  документів</vt:lpstr>
      <vt:lpstr>Перевірення наявності та фізичного стану документів</vt:lpstr>
      <vt:lpstr>Перевірення наявності та фізичного стану документів</vt:lpstr>
      <vt:lpstr>Перевірення наявності та фізичного стану документів</vt:lpstr>
      <vt:lpstr>Організація розшуку документів, не виявлених під час перевіряння наявності</vt:lpstr>
      <vt:lpstr>Організація розшуку документів, не виявлених під час перевіряння наявності</vt:lpstr>
      <vt:lpstr>Організація розшуку документів, не виявлених під час перевіряння наявності</vt:lpstr>
      <vt:lpstr>Спеціальне фізико-хімічне та технічне оброблення документів</vt:lpstr>
      <vt:lpstr>Спеціальне фізико-хімічне та технічне оброблення документів</vt:lpstr>
      <vt:lpstr>Спеціальне фізико-хімічне та технічне оброблення документів</vt:lpstr>
      <vt:lpstr>Спеціальне фізико-хімічне та технічне оброблення  документів</vt:lpstr>
      <vt:lpstr>Спеціальне фізико-хімічне та технічне оброблення  документів</vt:lpstr>
      <vt:lpstr>Створення та організація зберігання страхового фонду документів</vt:lpstr>
      <vt:lpstr>Презентація PowerPoint</vt:lpstr>
      <vt:lpstr>Страхування архівних документів</vt:lpstr>
      <vt:lpstr>Забезпечення збереженості документів під час надзвичайних ситуацій</vt:lpstr>
      <vt:lpstr>Забезпечення збереженості документів під час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Sasha</cp:lastModifiedBy>
  <cp:revision>2</cp:revision>
  <dcterms:created xsi:type="dcterms:W3CDTF">2024-04-24T08:35:46Z</dcterms:created>
  <dcterms:modified xsi:type="dcterms:W3CDTF">2024-04-24T08:56:15Z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2023-10-13T00:00:00Z</vt:filetime>
  </property>
  <property fmtid="{D5CDD505-2E9C-101B-9397-08002B2CF9AE}" name="Creator" pid="3">
    <vt:lpwstr>Microsoft® PowerPoint® 2010</vt:lpwstr>
  </property>
  <property fmtid="{D5CDD505-2E9C-101B-9397-08002B2CF9AE}" name="LastSaved" pid="4">
    <vt:filetime>2024-04-24T00:00:00Z</vt:filetime>
  </property>
  <property fmtid="{D5CDD505-2E9C-101B-9397-08002B2CF9AE}" name="NXPowerLiteLastOptimized" pid="5">
    <vt:lpwstr>10021039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S10.2.0</vt:lpwstr>
  </property>
</Properties>
</file>