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87" r:id="rId5"/>
    <p:sldId id="294" r:id="rId6"/>
    <p:sldId id="324" r:id="rId7"/>
    <p:sldId id="315" r:id="rId8"/>
    <p:sldId id="295" r:id="rId9"/>
    <p:sldId id="317" r:id="rId10"/>
    <p:sldId id="307" r:id="rId11"/>
    <p:sldId id="327" r:id="rId12"/>
    <p:sldId id="328" r:id="rId13"/>
    <p:sldId id="290" r:id="rId14"/>
    <p:sldId id="326" r:id="rId15"/>
    <p:sldId id="323" r:id="rId16"/>
    <p:sldId id="309" r:id="rId17"/>
    <p:sldId id="316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0000"/>
    <a:srgbClr val="CC3300"/>
    <a:srgbClr val="FF0000"/>
    <a:srgbClr val="FFFF00"/>
    <a:srgbClr val="FFFF99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86" autoAdjust="0"/>
  </p:normalViewPr>
  <p:slideViewPr>
    <p:cSldViewPr>
      <p:cViewPr varScale="1">
        <p:scale>
          <a:sx n="80" d="100"/>
          <a:sy n="80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uk-UA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uk-UA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uk-UA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99F385C-D1EB-4D9F-94A5-5F5FD7CDE791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08352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uk-U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uk-UA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uk-UA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1E3B6BB-270A-479A-B619-9C05ACDB8E4F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0269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Freeform 85"/>
          <p:cNvSpPr>
            <a:spLocks/>
          </p:cNvSpPr>
          <p:nvPr/>
        </p:nvSpPr>
        <p:spPr bwMode="gray">
          <a:xfrm>
            <a:off x="8096250" y="2590800"/>
            <a:ext cx="1047750" cy="2209800"/>
          </a:xfrm>
          <a:custGeom>
            <a:avLst/>
            <a:gdLst>
              <a:gd name="T0" fmla="*/ 0 w 770"/>
              <a:gd name="T1" fmla="*/ 190 h 1392"/>
              <a:gd name="T2" fmla="*/ 770 w 770"/>
              <a:gd name="T3" fmla="*/ 0 h 1392"/>
              <a:gd name="T4" fmla="*/ 770 w 770"/>
              <a:gd name="T5" fmla="*/ 1392 h 1392"/>
              <a:gd name="T6" fmla="*/ 0 w 770"/>
              <a:gd name="T7" fmla="*/ 1116 h 1392"/>
              <a:gd name="T8" fmla="*/ 0 w 770"/>
              <a:gd name="T9" fmla="*/ 19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0" h="1392">
                <a:moveTo>
                  <a:pt x="0" y="190"/>
                </a:moveTo>
                <a:lnTo>
                  <a:pt x="770" y="0"/>
                </a:lnTo>
                <a:lnTo>
                  <a:pt x="770" y="1392"/>
                </a:lnTo>
                <a:lnTo>
                  <a:pt x="0" y="1116"/>
                </a:lnTo>
                <a:lnTo>
                  <a:pt x="0" y="19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4510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158" name="Picture 86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b="6425"/>
          <a:stretch>
            <a:fillRect/>
          </a:stretch>
        </p:blipFill>
        <p:spPr bwMode="gray">
          <a:xfrm>
            <a:off x="8229600" y="3419475"/>
            <a:ext cx="681038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0" name="Freeform 78"/>
          <p:cNvSpPr>
            <a:spLocks/>
          </p:cNvSpPr>
          <p:nvPr/>
        </p:nvSpPr>
        <p:spPr bwMode="gray">
          <a:xfrm>
            <a:off x="3575050" y="1878013"/>
            <a:ext cx="4538663" cy="4191000"/>
          </a:xfrm>
          <a:custGeom>
            <a:avLst/>
            <a:gdLst>
              <a:gd name="T0" fmla="*/ 4 w 2740"/>
              <a:gd name="T1" fmla="*/ 0 h 2636"/>
              <a:gd name="T2" fmla="*/ 2740 w 2740"/>
              <a:gd name="T3" fmla="*/ 634 h 2636"/>
              <a:gd name="T4" fmla="*/ 2740 w 2740"/>
              <a:gd name="T5" fmla="*/ 1577 h 2636"/>
              <a:gd name="T6" fmla="*/ 0 w 2740"/>
              <a:gd name="T7" fmla="*/ 2636 h 2636"/>
              <a:gd name="T8" fmla="*/ 4 w 2740"/>
              <a:gd name="T9" fmla="*/ 0 h 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0" h="2636">
                <a:moveTo>
                  <a:pt x="4" y="0"/>
                </a:moveTo>
                <a:lnTo>
                  <a:pt x="2740" y="634"/>
                </a:lnTo>
                <a:lnTo>
                  <a:pt x="2740" y="1577"/>
                </a:lnTo>
                <a:lnTo>
                  <a:pt x="0" y="2636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725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gray">
          <a:xfrm rot="1529854">
            <a:off x="5143500" y="4243388"/>
            <a:ext cx="368300" cy="1752600"/>
          </a:xfrm>
          <a:prstGeom prst="upArrow">
            <a:avLst>
              <a:gd name="adj1" fmla="val 47852"/>
              <a:gd name="adj2" fmla="val 8929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gray">
          <a:xfrm rot="1529854">
            <a:off x="4592638" y="3127375"/>
            <a:ext cx="533400" cy="3048000"/>
          </a:xfrm>
          <a:prstGeom prst="upArrow">
            <a:avLst>
              <a:gd name="adj1" fmla="val 47852"/>
              <a:gd name="adj2" fmla="val 107222"/>
            </a:avLst>
          </a:prstGeom>
          <a:solidFill>
            <a:srgbClr val="F68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gray">
          <a:xfrm rot="1529854">
            <a:off x="4949825" y="3795713"/>
            <a:ext cx="398463" cy="2016125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gray">
          <a:xfrm rot="1529854">
            <a:off x="5600700" y="4371975"/>
            <a:ext cx="257175" cy="1066800"/>
          </a:xfrm>
          <a:prstGeom prst="upArrow">
            <a:avLst>
              <a:gd name="adj1" fmla="val 47852"/>
              <a:gd name="adj2" fmla="val 77835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gray">
          <a:xfrm rot="1529854">
            <a:off x="6111875" y="4210050"/>
            <a:ext cx="381000" cy="1087438"/>
          </a:xfrm>
          <a:prstGeom prst="upArrow">
            <a:avLst>
              <a:gd name="adj1" fmla="val 47852"/>
              <a:gd name="adj2" fmla="val 53555"/>
            </a:avLst>
          </a:prstGeom>
          <a:solidFill>
            <a:schemeClr val="fol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gray">
          <a:xfrm rot="1529854">
            <a:off x="5761038" y="4838700"/>
            <a:ext cx="252412" cy="466725"/>
          </a:xfrm>
          <a:prstGeom prst="upArrow">
            <a:avLst>
              <a:gd name="adj1" fmla="val 43972"/>
              <a:gd name="adj2" fmla="val 92205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138" name="Group 66"/>
          <p:cNvGrpSpPr>
            <a:grpSpLocks/>
          </p:cNvGrpSpPr>
          <p:nvPr/>
        </p:nvGrpSpPr>
        <p:grpSpPr bwMode="auto">
          <a:xfrm>
            <a:off x="6400800" y="2432050"/>
            <a:ext cx="1185863" cy="1414463"/>
            <a:chOff x="4320" y="1200"/>
            <a:chExt cx="672" cy="960"/>
          </a:xfrm>
        </p:grpSpPr>
        <p:sp>
          <p:nvSpPr>
            <p:cNvPr id="3123" name="AutoShape 51"/>
            <p:cNvSpPr>
              <a:spLocks noChangeArrowheads="1"/>
            </p:cNvSpPr>
            <p:nvPr userDrawn="1"/>
          </p:nvSpPr>
          <p:spPr bwMode="gray">
            <a:xfrm rot="1529854" flipH="1" flipV="1">
              <a:off x="4368" y="1200"/>
              <a:ext cx="232" cy="960"/>
            </a:xfrm>
            <a:prstGeom prst="upArrow">
              <a:avLst>
                <a:gd name="adj1" fmla="val 47852"/>
                <a:gd name="adj2" fmla="val 77644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24" name="AutoShape 52"/>
            <p:cNvSpPr>
              <a:spLocks noChangeArrowheads="1"/>
            </p:cNvSpPr>
            <p:nvPr userDrawn="1"/>
          </p:nvSpPr>
          <p:spPr bwMode="gray">
            <a:xfrm rot="1529854" flipH="1" flipV="1">
              <a:off x="4626" y="1250"/>
              <a:ext cx="174" cy="672"/>
            </a:xfrm>
            <a:prstGeom prst="upArrow">
              <a:avLst>
                <a:gd name="adj1" fmla="val 47852"/>
                <a:gd name="adj2" fmla="val 72467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25" name="AutoShape 53"/>
            <p:cNvSpPr>
              <a:spLocks noChangeArrowheads="1"/>
            </p:cNvSpPr>
            <p:nvPr userDrawn="1"/>
          </p:nvSpPr>
          <p:spPr bwMode="gray">
            <a:xfrm rot="1529854" flipH="1" flipV="1">
              <a:off x="4820" y="1344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26" name="AutoShape 54"/>
            <p:cNvSpPr>
              <a:spLocks noChangeArrowheads="1"/>
            </p:cNvSpPr>
            <p:nvPr userDrawn="1"/>
          </p:nvSpPr>
          <p:spPr bwMode="gray">
            <a:xfrm rot="1529854" flipH="1" flipV="1">
              <a:off x="4320" y="1248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0" y="1878013"/>
            <a:ext cx="3594100" cy="41957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392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3146" name="Picture 74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b="6302"/>
          <a:stretch>
            <a:fillRect/>
          </a:stretch>
        </p:blipFill>
        <p:spPr bwMode="gray">
          <a:xfrm>
            <a:off x="0" y="2524125"/>
            <a:ext cx="2022475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" name="AutoShape 71"/>
          <p:cNvSpPr>
            <a:spLocks noChangeArrowheads="1"/>
          </p:cNvSpPr>
          <p:nvPr/>
        </p:nvSpPr>
        <p:spPr bwMode="gray">
          <a:xfrm rot="1529854">
            <a:off x="1787525" y="3822700"/>
            <a:ext cx="636588" cy="2443163"/>
          </a:xfrm>
          <a:prstGeom prst="upArrow">
            <a:avLst>
              <a:gd name="adj1" fmla="val 47852"/>
              <a:gd name="adj2" fmla="val 72014"/>
            </a:avLst>
          </a:prstGeom>
          <a:solidFill>
            <a:srgbClr val="FFFFFF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4114800" y="6096000"/>
            <a:ext cx="1098550" cy="427038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uk-UA" sz="2200">
                <a:solidFill>
                  <a:srgbClr val="FF0000"/>
                </a:solidFill>
              </a:rPr>
              <a:t>LOGO</a:t>
            </a:r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gray">
          <a:xfrm rot="1529854">
            <a:off x="3687763" y="5287963"/>
            <a:ext cx="263525" cy="876300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gray">
          <a:xfrm rot="1529854">
            <a:off x="4025900" y="4506913"/>
            <a:ext cx="441325" cy="16002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54" name="Freeform 82"/>
          <p:cNvSpPr>
            <a:spLocks/>
          </p:cNvSpPr>
          <p:nvPr/>
        </p:nvSpPr>
        <p:spPr bwMode="gray">
          <a:xfrm>
            <a:off x="-11113" y="4368800"/>
            <a:ext cx="9155113" cy="2484438"/>
          </a:xfrm>
          <a:custGeom>
            <a:avLst/>
            <a:gdLst>
              <a:gd name="T0" fmla="*/ 2263 w 5767"/>
              <a:gd name="T1" fmla="*/ 1065 h 1565"/>
              <a:gd name="T2" fmla="*/ 5118 w 5767"/>
              <a:gd name="T3" fmla="*/ 0 h 1565"/>
              <a:gd name="T4" fmla="*/ 5760 w 5767"/>
              <a:gd name="T5" fmla="*/ 269 h 1565"/>
              <a:gd name="T6" fmla="*/ 5767 w 5767"/>
              <a:gd name="T7" fmla="*/ 1565 h 1565"/>
              <a:gd name="T8" fmla="*/ 0 w 5767"/>
              <a:gd name="T9" fmla="*/ 1565 h 1565"/>
              <a:gd name="T10" fmla="*/ 7 w 5767"/>
              <a:gd name="T11" fmla="*/ 1065 h 1565"/>
              <a:gd name="T12" fmla="*/ 2263 w 5767"/>
              <a:gd name="T13" fmla="*/ 1065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7" h="1565">
                <a:moveTo>
                  <a:pt x="2263" y="1065"/>
                </a:moveTo>
                <a:lnTo>
                  <a:pt x="5118" y="0"/>
                </a:lnTo>
                <a:lnTo>
                  <a:pt x="5760" y="269"/>
                </a:lnTo>
                <a:lnTo>
                  <a:pt x="5767" y="1565"/>
                </a:lnTo>
                <a:lnTo>
                  <a:pt x="0" y="1565"/>
                </a:lnTo>
                <a:lnTo>
                  <a:pt x="7" y="1065"/>
                </a:lnTo>
                <a:lnTo>
                  <a:pt x="2263" y="10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3132" name="Group 60"/>
          <p:cNvGrpSpPr>
            <a:grpSpLocks/>
          </p:cNvGrpSpPr>
          <p:nvPr/>
        </p:nvGrpSpPr>
        <p:grpSpPr bwMode="auto">
          <a:xfrm>
            <a:off x="215900" y="2971800"/>
            <a:ext cx="3378200" cy="3886200"/>
            <a:chOff x="912" y="1536"/>
            <a:chExt cx="1728" cy="2112"/>
          </a:xfrm>
        </p:grpSpPr>
        <p:pic>
          <p:nvPicPr>
            <p:cNvPr id="3128" name="Picture 56" descr="light_shadow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8" name="Picture 36" descr="wiz_biz01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wiz_biz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8925" y="1295400"/>
            <a:ext cx="36988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5225"/>
            <a:ext cx="2133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 alt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 alt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7C3F3424-BCE0-4DFE-B56D-F89834CAF573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3152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07407E-6 L -0.00122 -0.05301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6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5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6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-0.02917 -0.3511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175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4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7" grpId="0" animBg="1"/>
      <p:bldP spid="3150" grpId="0" animBg="1"/>
      <p:bldP spid="3115" grpId="0" animBg="1"/>
      <p:bldP spid="3117" grpId="0" animBg="1"/>
      <p:bldP spid="3116" grpId="0" animBg="1"/>
      <p:bldP spid="3119" grpId="0" animBg="1"/>
      <p:bldP spid="3120" grpId="0" animBg="1"/>
      <p:bldP spid="3121" grpId="0" animBg="1"/>
      <p:bldP spid="3103" grpId="0" animBg="1"/>
      <p:bldP spid="3160" grpId="0" animBg="1"/>
      <p:bldP spid="3114" grpId="0" animBg="1"/>
      <p:bldP spid="3075" grpId="0" build="p">
        <p:tmplLst>
          <p:tmpl lvl="1">
            <p:tnLst>
              <p:par>
                <p:cTn presetID="34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Motion origin="layout" path="M 3.33333E-6 -4.07407E-6 L -0.00122 -0.05301 " pathEditMode="relative" rAng="0" ptsTypes="AA">
                      <p:cBhvr>
                        <p:cTn dur="250" accel="500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2662"/>
                    </p:animMotion>
                    <p:animRot by="1500000">
                      <p:cBhvr>
                        <p:cTn dur="125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125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250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  <p:animRot by="1500000">
                      <p:cBhvr>
                        <p:cTn dur="125" fill="hold">
                          <p:stCondLst>
                            <p:cond delay="375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307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5" grpId="3" build="p">
        <p:tmplLst>
          <p:tmpl lvl="1">
            <p:tnLst>
              <p:par>
                <p:cTn presetID="0" presetClass="path" presetSubtype="0" accel="50000" decel="50000" fill="hold" nodeType="after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3.33333E-6 3.7037E-6 L -0.02917 -0.35116 " pathEditMode="relative" rAng="0" ptsTypes="AA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458" y="-17569"/>
                    </p:animMotion>
                  </p:childTnLst>
                </p:cTn>
              </p:par>
            </p:tnLst>
          </p:tmpl>
        </p:tmplLst>
      </p:bldP>
      <p:bldP spid="3075" grpId="4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7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5" grpId="5" build="p">
        <p:tmplLst>
          <p:tmpl lvl="1">
            <p:tnLst>
              <p:par>
                <p:cTn presetID="29" presetClass="exit" presetSubtype="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 calcmode="lin" valueType="num">
                      <p:cBhvr>
                        <p:cTn dur="1000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2"/>
                          </p:val>
                        </p:tav>
                      </p:tavLst>
                    </p:anim>
                    <p:anim calcmode="lin" valueType="num">
                      <p:cBhvr>
                        <p:cTn dur="1000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animEffect transition="out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B5BC-20C5-45E3-86FC-639802868E4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7284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425"/>
            <a:ext cx="2057400" cy="6226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6019800" cy="6226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E5E7D-AF9C-48E8-9923-7F91D77D5A0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77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23CF3C7-7499-4ACD-BF0A-62AAF8CBB654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2828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7F570799-C674-486B-9A87-7BA0D73170A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4424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465DB25-3031-420A-92D9-3A839E30DBBD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67831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AC4F90B8-503C-4DF3-8376-51126A964644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7023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25E12-6843-4C2A-BC57-117B3E060FF8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8790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53E-85F5-47FB-8A05-CE3990E50D2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709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2EEF6-7E87-4FE0-B19C-01BB831085E7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4653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E97C8-FF30-4FD2-B400-52D6AE93531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221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2093-137D-42C4-932C-FFE160FA0CB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85339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AC40B-FC07-4318-A2D1-07C34436BDF8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2414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4CBB3-589B-4161-AD5C-7C850194817A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8321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165F7-9E7B-48C3-833E-3C78EB64946C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5144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Freeform 26"/>
          <p:cNvSpPr>
            <a:spLocks/>
          </p:cNvSpPr>
          <p:nvPr/>
        </p:nvSpPr>
        <p:spPr bwMode="gray">
          <a:xfrm>
            <a:off x="8685213" y="763588"/>
            <a:ext cx="511175" cy="5697537"/>
          </a:xfrm>
          <a:custGeom>
            <a:avLst/>
            <a:gdLst>
              <a:gd name="T0" fmla="*/ 1 w 417"/>
              <a:gd name="T1" fmla="*/ 231 h 3438"/>
              <a:gd name="T2" fmla="*/ 417 w 417"/>
              <a:gd name="T3" fmla="*/ 0 h 3438"/>
              <a:gd name="T4" fmla="*/ 397 w 417"/>
              <a:gd name="T5" fmla="*/ 3208 h 3438"/>
              <a:gd name="T6" fmla="*/ 0 w 417"/>
              <a:gd name="T7" fmla="*/ 3438 h 3438"/>
              <a:gd name="T8" fmla="*/ 1 w 417"/>
              <a:gd name="T9" fmla="*/ 231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" h="3438">
                <a:moveTo>
                  <a:pt x="1" y="231"/>
                </a:moveTo>
                <a:lnTo>
                  <a:pt x="417" y="0"/>
                </a:lnTo>
                <a:lnTo>
                  <a:pt x="397" y="3208"/>
                </a:lnTo>
                <a:lnTo>
                  <a:pt x="0" y="3438"/>
                </a:lnTo>
                <a:lnTo>
                  <a:pt x="1" y="231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1155700"/>
            <a:ext cx="8683625" cy="5308600"/>
          </a:xfrm>
          <a:prstGeom prst="rect">
            <a:avLst/>
          </a:prstGeom>
          <a:solidFill>
            <a:schemeClr val="folHlink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3B9D99C8-8776-4A03-B75D-26EBED3C23B2}" type="slidenum">
              <a:rPr lang="en-US" altLang="uk-UA"/>
              <a:pPr/>
              <a:t>‹№›</a:t>
            </a:fld>
            <a:endParaRPr lang="en-US" altLang="uk-UA"/>
          </a:p>
        </p:txBody>
      </p:sp>
      <p:pic>
        <p:nvPicPr>
          <p:cNvPr id="1040" name="Picture 16" descr="Picture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b="6302"/>
          <a:stretch>
            <a:fillRect/>
          </a:stretch>
        </p:blipFill>
        <p:spPr bwMode="gray">
          <a:xfrm>
            <a:off x="609600" y="3294063"/>
            <a:ext cx="2022475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AutoShape 20"/>
          <p:cNvSpPr>
            <a:spLocks noChangeArrowheads="1"/>
          </p:cNvSpPr>
          <p:nvPr/>
        </p:nvSpPr>
        <p:spPr bwMode="gray">
          <a:xfrm rot="5400000">
            <a:off x="577850" y="-196850"/>
            <a:ext cx="520700" cy="1676400"/>
          </a:xfrm>
          <a:prstGeom prst="upArrow">
            <a:avLst>
              <a:gd name="adj1" fmla="val 47852"/>
              <a:gd name="adj2" fmla="val 6041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 rot="5400000">
            <a:off x="268287" y="-192087"/>
            <a:ext cx="682625" cy="1219200"/>
          </a:xfrm>
          <a:prstGeom prst="upArrow">
            <a:avLst>
              <a:gd name="adj1" fmla="val 44657"/>
              <a:gd name="adj2" fmla="val 52325"/>
            </a:avLst>
          </a:prstGeom>
          <a:solidFill>
            <a:srgbClr val="F68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gray">
          <a:xfrm rot="5400000">
            <a:off x="423069" y="270669"/>
            <a:ext cx="381000" cy="1211262"/>
          </a:xfrm>
          <a:prstGeom prst="upArrow">
            <a:avLst>
              <a:gd name="adj1" fmla="val 47852"/>
              <a:gd name="adj2" fmla="val 59654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gray">
          <a:xfrm rot="5400000">
            <a:off x="101600" y="550863"/>
            <a:ext cx="273050" cy="476250"/>
          </a:xfrm>
          <a:prstGeom prst="upArrow">
            <a:avLst>
              <a:gd name="adj1" fmla="val 38870"/>
              <a:gd name="adj2" fmla="val 62468"/>
            </a:avLst>
          </a:prstGeom>
          <a:solidFill>
            <a:srgbClr val="F6831A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0" y="65088"/>
            <a:ext cx="1371600" cy="1535112"/>
            <a:chOff x="912" y="1536"/>
            <a:chExt cx="1728" cy="2112"/>
          </a:xfrm>
        </p:grpSpPr>
        <p:pic>
          <p:nvPicPr>
            <p:cNvPr id="1042" name="Picture 18" descr="light_shadow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wiz_biz01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752600" y="98425"/>
            <a:ext cx="68580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pic>
        <p:nvPicPr>
          <p:cNvPr id="1049" name="Picture 25" descr="Picture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b="6302"/>
          <a:stretch>
            <a:fillRect/>
          </a:stretch>
        </p:blipFill>
        <p:spPr bwMode="gray">
          <a:xfrm>
            <a:off x="0" y="4114800"/>
            <a:ext cx="1219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 animBg="1"/>
      <p:bldP spid="1047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0" y="685800"/>
            <a:ext cx="6781800" cy="762000"/>
          </a:xfrm>
        </p:spPr>
        <p:txBody>
          <a:bodyPr/>
          <a:lstStyle/>
          <a:p>
            <a:pPr algn="ctr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СТРАТЕГІЧНОГО УПРАВЛІННЯ</a:t>
            </a:r>
            <a:endParaRPr lang="en-US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gray">
          <a:xfrm>
            <a:off x="603721" y="1524000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gray">
          <a:xfrm flipH="1">
            <a:off x="4418010" y="1524000"/>
            <a:ext cx="3644899" cy="429270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dirty="0"/>
          </a:p>
        </p:txBody>
      </p:sp>
      <p:sp>
        <p:nvSpPr>
          <p:cNvPr id="100361" name="Freeform 9"/>
          <p:cNvSpPr>
            <a:spLocks/>
          </p:cNvSpPr>
          <p:nvPr/>
        </p:nvSpPr>
        <p:spPr bwMode="gray">
          <a:xfrm>
            <a:off x="4418014" y="4175811"/>
            <a:ext cx="3656012" cy="461963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0362" name="Freeform 10"/>
          <p:cNvSpPr>
            <a:spLocks/>
          </p:cNvSpPr>
          <p:nvPr/>
        </p:nvSpPr>
        <p:spPr bwMode="gray">
          <a:xfrm flipH="1">
            <a:off x="612773" y="4173538"/>
            <a:ext cx="3643785" cy="461962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gray">
          <a:xfrm>
            <a:off x="749771" y="1524000"/>
            <a:ext cx="3506788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altLang="uk-UA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</a:t>
            </a:r>
            <a:r>
              <a:rPr lang="uk-UA" altLang="uk-UA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ексний підхід</a:t>
            </a:r>
            <a:endParaRPr lang="en-US" altLang="uk-UA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gray">
          <a:xfrm>
            <a:off x="603721" y="4202113"/>
            <a:ext cx="335867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altLang="uk-UA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Процесний підхід</a:t>
            </a:r>
            <a:endParaRPr lang="en-US" altLang="uk-UA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gray">
          <a:xfrm>
            <a:off x="4583112" y="1553160"/>
            <a:ext cx="3036887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uk-UA" altLang="uk-UA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Інтеграційний підхід</a:t>
            </a:r>
            <a:endParaRPr lang="en-US" altLang="uk-UA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gray">
          <a:xfrm>
            <a:off x="4418015" y="4225925"/>
            <a:ext cx="3506786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uk-UA" altLang="uk-UA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 підхід</a:t>
            </a:r>
            <a:endParaRPr lang="en-US" altLang="uk-UA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gray">
          <a:xfrm>
            <a:off x="4418013" y="2034977"/>
            <a:ext cx="35385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uk-UA" alt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націлений на дослідження і посилення взаємозв’язків:</a:t>
            </a:r>
          </a:p>
          <a:p>
            <a:pPr algn="just" eaLnBrk="0" hangingPunct="0"/>
            <a:r>
              <a:rPr lang="uk-UA" alt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між окремими підсистемами і компонентами системи стратегічного менеджменту;</a:t>
            </a:r>
          </a:p>
          <a:p>
            <a:pPr algn="just" eaLnBrk="0" hangingPunct="0"/>
            <a:r>
              <a:rPr lang="uk-UA" alt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між стадіями життєвого циклу об’єкту управління;</a:t>
            </a:r>
          </a:p>
          <a:p>
            <a:pPr algn="just" eaLnBrk="0" hangingPunct="0"/>
            <a:r>
              <a:rPr lang="uk-UA" alt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між рівнями управління по вертикалі;</a:t>
            </a:r>
          </a:p>
          <a:p>
            <a:pPr algn="just" eaLnBrk="0" hangingPunct="0"/>
            <a:r>
              <a:rPr lang="uk-UA" alt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між суб’єктами управління по горизонталі</a:t>
            </a:r>
            <a:endParaRPr lang="en-US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gray">
          <a:xfrm>
            <a:off x="4418015" y="4699725"/>
            <a:ext cx="363253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нормативів управління по всіх підсистемах системи стратегічного менеджменту.</a:t>
            </a:r>
          </a:p>
          <a:p>
            <a:pPr algn="just">
              <a:spcBef>
                <a:spcPct val="50000"/>
              </a:spcBef>
            </a:pPr>
            <a:r>
              <a:rPr lang="uk-UA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підходу: перехід від якісних оцінок до кількісних за допомогою інженерних розрахунків, математичних і статистичних методів, експертних оцінок.</a:t>
            </a:r>
            <a:endParaRPr lang="en-US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721" y="1953269"/>
            <a:ext cx="3511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 технічні, екологічні, економічні, організаційні, соціальні, психологічні, при необхідності політичні, демографічні аспекти менеджменту і їх взаємозв’язку. Якщо упустити один з обов’язкових 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 менеджменту, то проблема не буде повністю вирішена.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721" y="4637774"/>
            <a:ext cx="3643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функції управління як взаємопов’язані. Процес управління є сумою безперервних взаємопов’язаних дій з: маркетингу, плануванню, організації процесів, обліку і контролю, мотивації, регулюванню (з виходом на маркетинг).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51" name="Oval 123"/>
          <p:cNvSpPr>
            <a:spLocks noChangeArrowheads="1"/>
          </p:cNvSpPr>
          <p:nvPr/>
        </p:nvSpPr>
        <p:spPr bwMode="gray">
          <a:xfrm>
            <a:off x="1371600" y="1219200"/>
            <a:ext cx="180975" cy="1809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25053" name="Oval 125"/>
          <p:cNvSpPr>
            <a:spLocks noChangeArrowheads="1"/>
          </p:cNvSpPr>
          <p:nvPr/>
        </p:nvSpPr>
        <p:spPr bwMode="gray">
          <a:xfrm>
            <a:off x="1281112" y="3545372"/>
            <a:ext cx="180975" cy="1809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25056" name="Rectangle 128"/>
          <p:cNvSpPr>
            <a:spLocks noChangeArrowheads="1"/>
          </p:cNvSpPr>
          <p:nvPr/>
        </p:nvSpPr>
        <p:spPr bwMode="auto">
          <a:xfrm>
            <a:off x="457200" y="1143000"/>
            <a:ext cx="7898027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Маркетинговий підхід</a:t>
            </a:r>
          </a:p>
          <a:p>
            <a:pPr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 підсистеми системи стратегічного менеджменту, що управляє, при вирішенні будь-яких завдань на споживача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застосуванні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маркетингового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 пріоритетами вибору критеріїв менеджменту будуть наступні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підвищення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об'єкту (виходу системи) відповідно до потреб споживачів;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економія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 у споживачів за рахунок підвищення якості об'єкту;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економія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 у виробництві об'єкту за рахунок реалізації чинника масштабу, науково-технічного процесу, вдосконалення системи менеджменту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3482102"/>
            <a:ext cx="7799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 підхід</a:t>
            </a:r>
          </a:p>
          <a:p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функціонального підходу до стратегічного менеджменту полягає в тому, що потреба розглядається як сукупність функцій, які потрібно виконати для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потреби.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встановлення функцій створюються декілька альтернативних об'єктів для виконання цих функцій і вибирається той з них, який вимагає мінімум сукупних витрат за життєвий цикл об'єкту на одиницю його корисного ефекту. </a:t>
            </a:r>
            <a:endParaRPr lang="uk-UA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об'єкту: потреби —&gt; функції —&gt; показники майбутнього об'єкту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—&gt; зміна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 системи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123"/>
          <p:cNvSpPr>
            <a:spLocks noChangeArrowheads="1"/>
          </p:cNvSpPr>
          <p:nvPr/>
        </p:nvSpPr>
        <p:spPr bwMode="gray">
          <a:xfrm>
            <a:off x="1124850" y="5650823"/>
            <a:ext cx="180975" cy="1809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685800" y="5556645"/>
            <a:ext cx="7669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Динамічний підхід  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б'єкт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розглядається в діалектичному розвитку в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причинно-наслідкових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зв'язках і підпорядкованості.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98425"/>
            <a:ext cx="7315200" cy="1074738"/>
          </a:xfrm>
        </p:spPr>
        <p:txBody>
          <a:bodyPr/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AutoNum type="arabicParenR"/>
            </a:pP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організації як об’єкта управління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механістичної конструкції сформувалась наприкінці XIX ст. й розширилася у першій чверті XX ст. Організацію розглядали як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МЕХАНІЗМ,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дає змогу об'єднати основні виробничі чинники з метою збільшення прибутку. Відповідно виконувалися такі управлінські функції: планування, організування, керування, координація, контроль. Менеджмент організації орієнтувався на оперативне управління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побудована на визначенні організації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КОЛЕКТИВ, сформований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принципом розподілу праці, була впроваджена в 30-х рр. XX ст. У її основу закладена</a:t>
            </a:r>
          </a:p>
          <a:p>
            <a:pPr algn="just"/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підтримання стосунків між людьми всередині організації. </a:t>
            </a:r>
            <a:endParaRPr lang="uk-UA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 розглянуті моделі були зорієнтовані на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ВНУТРИШНІХ ЧИННИКІВ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організації і практично не враховували впливу зовнішнього середовища, тому їх вважали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«ЗАКРИТИМИ».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Доладна ієрархічна система,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якої ґрунтувалося на загальній теорії систем, — розглядала організацію ЯК ЄДНІСТЬ ЇЇ СКЛАДОВИХ у нерозривному зв'язку зі зовнішнім середовищем. На результат діяльності організації впливають базові чинники з двох сфер: зовнішнього середовища, звідки надходять усі види ресурсів і внутрішнього, де створюються відповідні передумови для перетворення отриманих ресурсів у продукцію чи послуги.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реалізує концепцію зацікавлених груп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формувалась у 80-х рр.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ст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коли на результати діяльності будь-якого виробника почали впливати інтереси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ПОСТАЧАЛЬНИКІВ, СПОЖИВАЧІВ, КОНКУРЕНТІВ, ІНВЕСТОРІВ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3220" y="98425"/>
            <a:ext cx="7063580" cy="968376"/>
          </a:xfrm>
        </p:spPr>
        <p:txBody>
          <a:bodyPr/>
          <a:lstStyle/>
          <a:p>
            <a:pPr algn="just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Стратегічній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діяльність, яка забезпечує створення та підтримання стратегічної відповідності між цілями організації її потенціалом і можливостями у зовнішньому середовищі.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gray">
          <a:xfrm>
            <a:off x="2260600" y="5724525"/>
            <a:ext cx="6556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uk-UA" sz="1200" b="0">
                <a:solidFill>
                  <a:srgbClr val="F8F8F8"/>
                </a:solidFill>
              </a:rPr>
              <a:t>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524" y="1400756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поглиблення розуміння суті стратегічного менеджменту його розглядають у таких перерізах: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ЕЛЕМЕНТНИЙ 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сукупність елементів, взаємодія між якими забезпечує формування і досягнення цілей під година реалізації стратегії розвитку організації;</a:t>
            </a:r>
          </a:p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ПРОЦЕСНИЙ – як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розроблення та впровадження стратегії, націлений на досягнення стратегічної відповідності між організацією та зовнішнім середовищем;</a:t>
            </a:r>
          </a:p>
          <a:p>
            <a:pPr lvl="0" indent="-285750" algn="just">
              <a:buFontTx/>
              <a:buChar char="-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 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галузь наукових знань про прийоми та інструменти, методологію прийняття стратегічних рішень і способи їх практичної реалізації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533400" y="3462859"/>
            <a:ext cx="7924800" cy="26331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9215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92157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832" y="3462859"/>
            <a:ext cx="6905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СТРАТЕГІЧНЕ УПРАВЛІННЯ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СИСТЕМНИЙ ПІДХІД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має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особливості: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змінність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її параметрів;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унікальність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БАГАТОВЕКТОРНІСТЬ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 системи в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здатність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 структуру та формувати варіанти поведінки, протистояти руйнівним тенденціям, адаптуватися до зміни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ЗМІСТІВ;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прагнення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формулювання цілей усередині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425"/>
            <a:ext cx="6858000" cy="815975"/>
          </a:xfrm>
        </p:spPr>
        <p:txBody>
          <a:bodyPr/>
          <a:lstStyle/>
          <a:p>
            <a:pPr algn="ctr"/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Характерні риси системи стратегічного управління</a:t>
            </a:r>
            <a:endParaRPr lang="en-US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66" name="Text Box 62"/>
          <p:cNvSpPr txBox="1">
            <a:spLocks noChangeArrowheads="1"/>
          </p:cNvSpPr>
          <p:nvPr/>
        </p:nvSpPr>
        <p:spPr bwMode="gray">
          <a:xfrm>
            <a:off x="457201" y="1219200"/>
            <a:ext cx="80343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організації розглядають як систему з трьох елементів: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стратегія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сукупність управлінських рішень щодо перспективного її розвитку;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відповідна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управління, зорієнтована на розроблення і впровадження стратегії;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організаційна культура.</a:t>
            </a:r>
            <a:endParaRPr lang="en-US" altLang="uk-UA" dirty="0">
              <a:solidFill>
                <a:srgbClr val="1C1C1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50525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стратегічного менеджменту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</a:t>
            </a:r>
          </a:p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найважливіших для підприємства питання: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 положенні підприємство знаходиться в даний час?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 положенні воно хотіло б знаходитися через три, п’ять, десять років?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Яким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досягти бажаного положення?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30717"/>
            <a:ext cx="6858000" cy="512283"/>
          </a:xfrm>
        </p:spPr>
        <p:txBody>
          <a:bodyPr/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— це управлінські рішення, які: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gray">
          <a:xfrm>
            <a:off x="457201" y="1294292"/>
            <a:ext cx="8229598" cy="1854477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hlink">
                  <a:gamma/>
                  <a:shade val="8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 flipH="1">
            <a:off x="838200" y="138471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орієнтовані на майбутнє і закладають основу для ухвалення оперативних управлінських рішень;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зв'язані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значною невизначеністю, оскільки враховують неконтрольовані зовнішні чинники, що впливають на підприємство;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пов'язані із залученням значних ресурсів і можуть мати надзвичайно серйозні, довгострокові наслідки для підприємства.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2" y="3233543"/>
            <a:ext cx="8229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концепції стратегічного управління аналіз зовнішнього і внутрішнього середовища - </a:t>
            </a:r>
            <a:r>
              <a:rPr 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 елемент визначення місії та цілей підприємства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 управління - </a:t>
            </a:r>
            <a:r>
              <a:rPr 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реалізація концепції, в якій об'єднується цільовий і інтегральний підходи до діяльності підприємства 9організації0, що дає можливість встановити цілі розвитку, зіставити їх з існуючими можливостями (потенціалом) підприємства і привести їх у відповідність шляхом розробки і реалізації системи стратегій. </a:t>
            </a:r>
            <a:endPara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підприємства - </a:t>
            </a:r>
            <a:r>
              <a:rPr 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логічний і аналітичний процес обґрунтування майбутнього положення підприємства в залежності від зовнішніх умов.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310464"/>
            <a:ext cx="6858000" cy="1074738"/>
          </a:xfrm>
        </p:spPr>
        <p:txBody>
          <a:bodyPr/>
          <a:lstStyle/>
          <a:p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формування стратегій підприємства:</a:t>
            </a:r>
            <a:endParaRPr lang="en-US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4" name="AutoShape 14"/>
          <p:cNvSpPr>
            <a:spLocks noChangeArrowheads="1"/>
          </p:cNvSpPr>
          <p:nvPr/>
        </p:nvSpPr>
        <p:spPr bwMode="gray">
          <a:xfrm>
            <a:off x="1223834" y="1442136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15" name="AutoShape 15"/>
          <p:cNvSpPr>
            <a:spLocks noChangeArrowheads="1"/>
          </p:cNvSpPr>
          <p:nvPr/>
        </p:nvSpPr>
        <p:spPr bwMode="gray">
          <a:xfrm>
            <a:off x="1240052" y="2374717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16" name="AutoShape 16"/>
          <p:cNvSpPr>
            <a:spLocks noChangeArrowheads="1"/>
          </p:cNvSpPr>
          <p:nvPr/>
        </p:nvSpPr>
        <p:spPr bwMode="gray">
          <a:xfrm>
            <a:off x="1219200" y="2723906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17" name="AutoShape 17"/>
          <p:cNvSpPr>
            <a:spLocks noChangeArrowheads="1"/>
          </p:cNvSpPr>
          <p:nvPr/>
        </p:nvSpPr>
        <p:spPr bwMode="invGray">
          <a:xfrm>
            <a:off x="1219200" y="3215759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gray">
          <a:xfrm>
            <a:off x="1543050" y="1442136"/>
            <a:ext cx="69151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 ЗОВНІШНІХ ЗМІН,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відбуваються в зовнішньому середовищі, і підтримка тісного взаємозв'язку між підприємством і зовнішньою середою.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gray">
          <a:xfrm>
            <a:off x="1609725" y="2339900"/>
            <a:ext cx="678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Альтернативність і багатоваріантність.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gray">
          <a:xfrm>
            <a:off x="1609725" y="2678454"/>
            <a:ext cx="662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Специфічність. Стратегічна поведінка підприємств є різною.</a:t>
            </a: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gray">
          <a:xfrm>
            <a:off x="1685925" y="3154918"/>
            <a:ext cx="662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стратегічного і оперативного планування.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925" y="3810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розробки стратегії включає наступні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елементи:</a:t>
            </a:r>
          </a:p>
          <a:p>
            <a:pPr algn="ctr"/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періоду планування. </a:t>
            </a:r>
          </a:p>
          <a:p>
            <a:pPr marL="342900" indent="-342900">
              <a:buAutoNum type="arabicParenR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цілей діяльності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Довготермінова політика фірми є програмою стратегічних дій, розробленою для досягнення довгострокових цілей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5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Переваги стратегічно орієнтованих підприємств (організацій)</a:t>
            </a:r>
            <a:endParaRPr lang="en-US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954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Концепція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управління лежить в основі стратегічного мислення і знаходить свій вираз в характерних рисах її використання.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Стратегічне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 передбачає: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усвідомлення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 ієрархії і послідовності пріоритетів при відповіді на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 ЩО МИ ХОЧЕМО ДОСЯГТИ І ЯКИМ ЧИНОМ ?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логічне </a:t>
            </a:r>
            <a:r>
              <a:rPr lang="uk-UA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методів залучення і напрямів використання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ІНВЕСТИЦІЙ,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 кваліфікації для забезпечення вирішення проблем довгострокового розвитку підприємства;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КООРДИНАЦІЮ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 і поточних, функціональних і виробничих, аналітично- планових напрямів діяльності організації;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усвідомлення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 і масштабів впливу на формування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 СЕРЕДОВИЩА,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тільки реагування на зміни в ній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Переваги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Забезпечення  спрямування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всього підприємства на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КЛЮЧОВИЙ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стратегії;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необхідність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чіткішого реагування на виникаючі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ЗМІНИ,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можливості і тенденції;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можливість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 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 вкладень і розширення професійної підготовки персоналу, тобто розумно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ПЕРЕЛИВАТИ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в стратегічно </a:t>
            </a:r>
            <a:r>
              <a:rPr lang="uk-UA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обгрунтовані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високоефективні проекти;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можливість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погоджувати вирішення керівників різних рівнів управління в рамках стратегії.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-стимулювання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управління, а не пасивного реагування на зміну зовнішніх чинників, що приводить до впровадження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НОВАТОРСЬКИХ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781800" cy="121920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 організація (підприємство) -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така організація, в якій персонал має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 МИСЛЕННЯ,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система стратегічного планування, що дає можливість розробляти і використовувати інтегровану систему стратегічних планів, і поточна діяльність підпорядкована досягненню поставлених стратегічних цілей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588532"/>
            <a:ext cx="8686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ПЕРЕВАГИ СТРАТЕГІЧНО ОРІЄНТОВАНИХ ОРГАНІЗАЦІЙ: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Зниження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мінімуму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 НАСЛІДКІВ ЗМІН,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відбуваються, а також чинників «невизначеності майбутнього».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Можливість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ОБ’ЄКТИВНІ(зовнішні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внутрішні)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формують зміни; сформувати необхідні інформаційні банки.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Можливість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необхідну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ІНФОБАЗУ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ухвалення стратегічних і тактичних рішень.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Удосконалити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по забезпеченню довго- і короткострокової ефективності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Можливість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організацію більш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КЕРОВАНОЮ.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Можливість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системи стимулювання для розвитку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і окремих підсистем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ЗМІН.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Забезпечення ДИНАМІЧНОСТІ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 через прискорення практичних дій щодо реалізації стратегічних планів на основі відповідної системи регулювання, контролю і аналізу.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Створення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зовнішньоекономічних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дають можливість досягати майбутніх цілей.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Реалізація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 стратегічного планування дає можливість </a:t>
            </a:r>
            <a:r>
              <a:rPr lang="uk-UA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</a:t>
            </a:r>
            <a:r>
              <a:rPr 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ОБГРУНТОВАНУ ПОСЛІДОВНІСТЬ ДІЙ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реалізації концепції і формування системи стратегічного управління.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9" name="Picture 49" descr="arrow_metal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2543175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до обговорення</a:t>
            </a:r>
            <a:endParaRPr lang="en-US" alt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black">
          <a:xfrm>
            <a:off x="3548392" y="3048000"/>
            <a:ext cx="51384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стратегічного управління та основні етапи розвитку менеджменту в зарубіжних корпораціях</a:t>
            </a:r>
            <a:endParaRPr lang="en-US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3810000" y="4179569"/>
            <a:ext cx="464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риси системи стратегічного управління</a:t>
            </a:r>
            <a:endParaRPr lang="en-US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black">
          <a:xfrm>
            <a:off x="3779108" y="5075890"/>
            <a:ext cx="39339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стратегічно орієнтованих організац</a:t>
            </a:r>
            <a:r>
              <a:rPr lang="uk-UA" altLang="uk-UA" dirty="0" smtClean="0"/>
              <a:t>ій</a:t>
            </a:r>
            <a:endParaRPr lang="en-US" altLang="uk-UA" dirty="0"/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2185987" y="2375450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2945164" y="3220669"/>
            <a:ext cx="393700" cy="393700"/>
            <a:chOff x="3071" y="1006"/>
            <a:chExt cx="416" cy="416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5904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906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6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2" name="Group 92"/>
          <p:cNvGrpSpPr>
            <a:grpSpLocks/>
          </p:cNvGrpSpPr>
          <p:nvPr/>
        </p:nvGrpSpPr>
        <p:grpSpPr bwMode="auto">
          <a:xfrm>
            <a:off x="3272460" y="4307702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3153291" y="5202206"/>
            <a:ext cx="393700" cy="393700"/>
            <a:chOff x="4213" y="1006"/>
            <a:chExt cx="416" cy="416"/>
          </a:xfrm>
        </p:grpSpPr>
        <p:sp>
          <p:nvSpPr>
            <p:cNvPr id="3591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5913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5914" name="Picture 7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916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8" name="Picture 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425"/>
            <a:ext cx="6858000" cy="815975"/>
          </a:xfrm>
        </p:spPr>
        <p:txBody>
          <a:bodyPr/>
          <a:lstStyle/>
          <a:p>
            <a:pPr algn="ctr" eaLnBrk="0" hangingPunct="0"/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Становлення і розвиток теорії стратегічного менеджменту</a:t>
            </a:r>
            <a:endParaRPr lang="en-US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219200"/>
            <a:ext cx="8229600" cy="5257800"/>
          </a:xfrm>
        </p:spPr>
        <p:txBody>
          <a:bodyPr/>
          <a:lstStyle/>
          <a:p>
            <a:pPr marL="0" indent="457200" algn="just">
              <a:buClr>
                <a:schemeClr val="tx1"/>
              </a:buClr>
              <a:buSzPct val="9000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Стратегічний менеджмент виникнув в 70 РОКАХ ХХ СТОЛІТТЯ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на зростання динамізму зовнішнього середовища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стратегічного планування і управління була розвинена американськими дослідниками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 і консультаційними фірмами З МЕТОЮ ОЦІНКИ ЗОВНІШНЬОГО СЕРЕДОВИЩА, ФОРМУЛЮВАННЯ ОРГАНІЗАЦІЙНИХ ЦІЛЕЙ, СТВОРЕННЯ ТА УТРИМАННЯ КОНКУРЕНТНИХ ПЕРЕВАГ В ДОВГОСТРОКОВІЙ ПЕРСПЕКТИВІ.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 smtClean="0">
                <a:effectLst/>
                <a:latin typeface="Times New Roman"/>
                <a:ea typeface="Times New Roman"/>
              </a:rPr>
              <a:t>Основні елементи системи стратегічного менеджменту: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1) аналіз зовнішнього середовища організації: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2) внутрішня діагностика (оцінка сильних і слабких сторін організації);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3) визначення місії і цілей («дерева цілей») організації;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4) розробка, оцінка і вибір альтернативних стратегій по конкретних підсистемах організації;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5) розробка і розгорнене визначення корпоративної стратегії як програми конкретних дій;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6) реалізація стратегії;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7) оцінка результатів і зворотний зв'язок.</a:t>
            </a: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генеральна програма дій, що виявляє пріоритети проблем і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досягнення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поставленої мети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.(ГАРОЛЬД КУНЦ –американський теоретик управління бізнесом , 1909-1984).</a:t>
            </a: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Стратегічний </a:t>
            </a:r>
            <a:r>
              <a:rPr lang="uk-UA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менеджмент – </a:t>
            </a:r>
            <a:r>
              <a:rPr lang="uk-UA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</a:t>
            </a:r>
            <a:r>
              <a:rPr lang="uk-UA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сукупність 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Times New Roman"/>
              </a:rPr>
              <a:t>основоположних </a:t>
            </a:r>
            <a:r>
              <a:rPr lang="uk-UA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рішень,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uk-UA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покликаних забезпечити відповідність фірми середовищу її розвитку. </a:t>
            </a: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None/>
            </a:pPr>
            <a:endParaRPr lang="uk-UA" sz="1600" u="none" strike="noStrike" spc="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90000"/>
              <a:buNone/>
            </a:pPr>
            <a:endParaRPr lang="en-US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9" name="Picture 5" descr="num-1_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5003800"/>
            <a:ext cx="1373187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257" y="0"/>
            <a:ext cx="7146130" cy="1295400"/>
          </a:xfrm>
        </p:spPr>
        <p:txBody>
          <a:bodyPr/>
          <a:lstStyle/>
          <a:p>
            <a:pPr marL="0" marR="0" indent="448310" algn="just">
              <a:lnSpc>
                <a:spcPts val="1245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0" dirty="0" smtClean="0">
                <a:effectLst/>
                <a:latin typeface="Times New Roman"/>
                <a:ea typeface="Times New Roman"/>
              </a:rPr>
              <a:t>Формуванню сучасної концепції стратегічного менеджменту передувало декілька етапів становлення і розвитку теорій менеджменту. Характерною особливістю всіх шкіл менеджменту </a:t>
            </a:r>
            <a:r>
              <a:rPr lang="uk-UA" sz="16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є </a:t>
            </a:r>
            <a:r>
              <a:rPr lang="uk-UA" sz="1600" b="0" dirty="0" smtClean="0">
                <a:effectLst/>
                <a:latin typeface="Times New Roman"/>
                <a:ea typeface="Times New Roman"/>
              </a:rPr>
              <a:t>їх органічний взаємозв'язок і взаємопроникнення, тобто зародження подальших шкіл в рамках попередніх. Кожна з них (класична, школа </a:t>
            </a:r>
            <a:r>
              <a:rPr lang="uk-UA" sz="16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наукового </a:t>
            </a:r>
            <a:r>
              <a:rPr lang="uk-UA" sz="1600" b="0" dirty="0" smtClean="0">
                <a:effectLst/>
                <a:latin typeface="Times New Roman"/>
                <a:ea typeface="Times New Roman"/>
              </a:rPr>
              <a:t>управління, школа людських відносин) внесла значний внесок до розвитку стратегічного менеджменту</a:t>
            </a:r>
            <a:endParaRPr lang="en-US" alt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1556116" y="1721581"/>
            <a:ext cx="6248400" cy="990600"/>
            <a:chOff x="720" y="1392"/>
            <a:chExt cx="4058" cy="480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79877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7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87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1235075" y="1685861"/>
            <a:ext cx="611188" cy="608013"/>
            <a:chOff x="579" y="1386"/>
            <a:chExt cx="385" cy="383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79882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886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</p:grpSp>
      <p:sp>
        <p:nvSpPr>
          <p:cNvPr id="79887" name="Text Box 15"/>
          <p:cNvSpPr txBox="1">
            <a:spLocks noChangeArrowheads="1"/>
          </p:cNvSpPr>
          <p:nvPr/>
        </p:nvSpPr>
        <p:spPr bwMode="gray">
          <a:xfrm>
            <a:off x="1338982" y="17525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uk-UA" sz="2400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1534319" y="2909696"/>
            <a:ext cx="6248400" cy="990600"/>
            <a:chOff x="720" y="1392"/>
            <a:chExt cx="4058" cy="480"/>
          </a:xfrm>
        </p:grpSpPr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79890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91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892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1119981" y="2858113"/>
            <a:ext cx="611188" cy="608013"/>
            <a:chOff x="579" y="1386"/>
            <a:chExt cx="385" cy="383"/>
          </a:xfrm>
        </p:grpSpPr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79895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898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899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</p:grpSp>
      <p:sp>
        <p:nvSpPr>
          <p:cNvPr id="79900" name="Text Box 28"/>
          <p:cNvSpPr txBox="1">
            <a:spLocks noChangeArrowheads="1"/>
          </p:cNvSpPr>
          <p:nvPr/>
        </p:nvSpPr>
        <p:spPr bwMode="gray">
          <a:xfrm>
            <a:off x="1255713" y="293351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uk-UA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1526620" y="4064287"/>
            <a:ext cx="6248400" cy="990600"/>
            <a:chOff x="720" y="1392"/>
            <a:chExt cx="4058" cy="480"/>
          </a:xfrm>
        </p:grpSpPr>
        <p:sp>
          <p:nvSpPr>
            <p:cNvPr id="79902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79903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905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grpSp>
        <p:nvGrpSpPr>
          <p:cNvPr id="79906" name="Group 34"/>
          <p:cNvGrpSpPr>
            <a:grpSpLocks/>
          </p:cNvGrpSpPr>
          <p:nvPr/>
        </p:nvGrpSpPr>
        <p:grpSpPr bwMode="auto">
          <a:xfrm>
            <a:off x="1212723" y="4028567"/>
            <a:ext cx="611188" cy="608013"/>
            <a:chOff x="579" y="1386"/>
            <a:chExt cx="385" cy="383"/>
          </a:xfrm>
        </p:grpSpPr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79908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91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91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7991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</p:grpSp>
      <p:sp>
        <p:nvSpPr>
          <p:cNvPr id="79913" name="Text Box 41"/>
          <p:cNvSpPr txBox="1">
            <a:spLocks noChangeArrowheads="1"/>
          </p:cNvSpPr>
          <p:nvPr/>
        </p:nvSpPr>
        <p:spPr bwMode="gray">
          <a:xfrm>
            <a:off x="1337469" y="412381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uk-UA" sz="24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2889" y="1759512"/>
            <a:ext cx="58659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 нижчої ланки, управляють діяльністю безпосередньо виконавців (несуть відповідальність за певну ділянку);</a:t>
            </a:r>
          </a:p>
          <a:p>
            <a:pPr algn="just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3990" y="2971800"/>
            <a:ext cx="582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>
                <a:tab pos="352425" algn="l"/>
              </a:tabLst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керівники середньої ланки - є такими, що «пов'язують» між нижчим і вищим рівнями управління;</a:t>
            </a:r>
            <a:endParaRPr lang="uk-UA" sz="1600" u="none" strike="noStrike" spc="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9307" y="4267200"/>
            <a:ext cx="5816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>
                <a:tab pos="352425" algn="l"/>
              </a:tabLst>
            </a:pPr>
            <a:r>
              <a:rPr lang="uk-UA" sz="1600" u="none" strike="noStrike" spc="0" dirty="0" smtClean="0">
                <a:effectLst/>
                <a:latin typeface="Times New Roman"/>
                <a:ea typeface="Times New Roman"/>
                <a:cs typeface="Times New Roman"/>
              </a:rPr>
              <a:t>керівники вищого рівня, які відповідають за всю організацію в цілому.</a:t>
            </a:r>
            <a:endParaRPr lang="uk-UA" sz="1600" u="none" strike="noStrike" spc="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606" y="1314982"/>
            <a:ext cx="612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/>
                <a:ea typeface="Times New Roman"/>
              </a:rPr>
              <a:t>Традиційно виділяють три рівні управління:</a:t>
            </a:r>
            <a:r>
              <a:rPr lang="uk-UA" dirty="0" smtClean="0">
                <a:effectLst/>
                <a:latin typeface="Times New Roman"/>
                <a:ea typeface="Times New Roman"/>
              </a:rPr>
              <a:t/>
            </a:r>
            <a:br>
              <a:rPr lang="uk-UA" dirty="0" smtClean="0">
                <a:effectLst/>
                <a:latin typeface="Times New Roman"/>
                <a:ea typeface="Times New Roman"/>
              </a:rPr>
            </a:br>
            <a:r>
              <a:rPr lang="uk-UA" b="0" dirty="0" smtClean="0">
                <a:effectLst/>
                <a:latin typeface="Times New Roman"/>
                <a:ea typeface="Times New Roman"/>
              </a:rPr>
              <a:t/>
            </a:r>
            <a:br>
              <a:rPr lang="uk-UA" b="0" dirty="0" smtClean="0">
                <a:effectLst/>
                <a:latin typeface="Times New Roman"/>
                <a:ea typeface="Times New Roman"/>
              </a:rPr>
            </a:b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425"/>
            <a:ext cx="6858000" cy="815975"/>
          </a:xfrm>
        </p:spPr>
        <p:txBody>
          <a:bodyPr/>
          <a:lstStyle/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1800" dirty="0" smtClean="0">
                <a:effectLst/>
                <a:latin typeface="Times New Roman"/>
                <a:ea typeface="Times New Roman"/>
              </a:rPr>
            </a:br>
            <a:r>
              <a:rPr lang="uk-UA" sz="1800" dirty="0" smtClean="0">
                <a:effectLst/>
                <a:latin typeface="Times New Roman"/>
                <a:ea typeface="Times New Roman"/>
              </a:rPr>
              <a:t>Залежно від рівня розвитку ринку комерційної діяльності фірми відповідає певна теорія управління організацією.</a:t>
            </a:r>
            <a:br>
              <a:rPr lang="uk-UA" sz="1800" dirty="0" smtClean="0">
                <a:effectLst/>
                <a:latin typeface="Times New Roman"/>
                <a:ea typeface="Times New Roman"/>
              </a:rPr>
            </a:br>
            <a:endParaRPr lang="en-US" alt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gray">
          <a:xfrm>
            <a:off x="304800" y="1447801"/>
            <a:ext cx="8305800" cy="3951207"/>
          </a:xfrm>
          <a:prstGeom prst="roundRect">
            <a:avLst>
              <a:gd name="adj" fmla="val 8097"/>
            </a:avLst>
          </a:prstGeom>
          <a:solidFill>
            <a:srgbClr val="FFFFFF">
              <a:alpha val="50000"/>
            </a:srgbClr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endParaRPr lang="uk-UA" sz="1600" dirty="0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gray">
          <a:xfrm>
            <a:off x="457200" y="5181600"/>
            <a:ext cx="8153400" cy="1371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9215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92157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828800"/>
            <a:ext cx="7543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 ОРІЄНТАЦІЯ РИНКУ</a:t>
            </a:r>
            <a:r>
              <a:rPr lang="uk-UA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прагненням до поліпшення якості товарів без істотної орієнтації на потреби, смак, бажання споживачів. За таких умов теорією управління фірмою є бюджетний контроль, який базується на внесенні поправок до об'єму і структури доходів, - витрат виробництва і збуту залежно від поточної ситуації на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(40-50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 XX ст.);</a:t>
            </a: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ЗБУТОВА ОРІЄНТАЦІЯ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забезпеченням максимального збуту за допомогою різних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 на покупця з метою стимулювати його здійснити покупку. При такій орієнтації використовується довгострокове планування, яке базується на забезпеченні довгострокового приросту основних показників діяльності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фірми (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50-60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рр.);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 ОРІЄНТАЦІЯ 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вибір товарів найвищої якості, які мають найбільший попит у споживача і забезпечують максимальний об'єм продажів. У цих випадках використовується стратегічне </a:t>
            </a:r>
            <a:r>
              <a:rPr lang="uk-UA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(</a:t>
            </a:r>
            <a:r>
              <a:rPr lang="uk-UA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60-70 рр.).</a:t>
            </a: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14478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Bef>
                <a:spcPts val="0"/>
              </a:spcBef>
              <a:spcAft>
                <a:spcPts val="0"/>
              </a:spcAft>
            </a:pPr>
            <a:r>
              <a:rPr lang="uk-UA" b="0" dirty="0" smtClean="0">
                <a:effectLst/>
                <a:latin typeface="Times New Roman"/>
                <a:ea typeface="Times New Roman"/>
              </a:rPr>
              <a:t>В залежності від умов комерційної діяльності кожна фірма (підприємство) використовує відповідну теорію управління. Найпрогресивнішою є теорія стратегічного управління.</a:t>
            </a: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uk-UA" b="0" dirty="0" smtClean="0">
                <a:latin typeface="Times New Roman"/>
                <a:ea typeface="Times New Roman"/>
              </a:rPr>
              <a:t>СТРАТЕГІЧНЕ УПРАВЛІННЯ ЯК ТЕОРІЯ УПРАВЛІННЯ</a:t>
            </a:r>
            <a:r>
              <a:rPr lang="uk-UA" b="0" dirty="0" smtClean="0">
                <a:effectLst/>
                <a:latin typeface="Times New Roman"/>
                <a:ea typeface="Times New Roman"/>
              </a:rPr>
              <a:t> з'явилося в 70-х роках в американській економіці, основним відмітний між ним і стратегічним плануванням </a:t>
            </a:r>
            <a:r>
              <a:rPr lang="uk-UA" b="0" dirty="0" smtClean="0">
                <a:latin typeface="Times New Roman"/>
                <a:ea typeface="Times New Roman"/>
              </a:rPr>
              <a:t>є</a:t>
            </a:r>
            <a:r>
              <a:rPr lang="uk-UA" b="0" dirty="0" smtClean="0">
                <a:effectLst/>
                <a:latin typeface="Times New Roman"/>
                <a:ea typeface="Times New Roman"/>
              </a:rPr>
              <a:t> те, що стратегічне планування сфокусовано на ухваленні оптимальних стратегічних рішень, а стратегічне управління - на досягненні певних результатів. </a:t>
            </a: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endParaRPr lang="uk-UA" b="0" dirty="0" smtClean="0">
              <a:effectLst/>
              <a:latin typeface="Times New Roman"/>
              <a:ea typeface="Times New Roman"/>
            </a:endParaRP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uk-UA" b="0" i="1" dirty="0" smtClean="0">
                <a:effectLst/>
                <a:latin typeface="Times New Roman"/>
                <a:ea typeface="Times New Roman"/>
              </a:rPr>
              <a:t>Ігор </a:t>
            </a:r>
            <a:r>
              <a:rPr lang="uk-UA" b="0" i="1" dirty="0" err="1" smtClean="0">
                <a:effectLst/>
                <a:latin typeface="Times New Roman"/>
                <a:ea typeface="Times New Roman"/>
              </a:rPr>
              <a:t>Ансофф</a:t>
            </a:r>
            <a:r>
              <a:rPr lang="uk-UA" b="0" i="1" dirty="0" smtClean="0">
                <a:effectLst/>
                <a:latin typeface="Times New Roman"/>
                <a:ea typeface="Times New Roman"/>
              </a:rPr>
              <a:t> , американський бізнес-менеджер, математик, відомий як один з адептів стратегічного менеджменту (1918 – 2002 рр.) </a:t>
            </a: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uk-UA" b="0" i="1" dirty="0" smtClean="0">
                <a:effectLst/>
                <a:latin typeface="Times New Roman"/>
                <a:ea typeface="Times New Roman"/>
              </a:rPr>
              <a:t>визначив так: </a:t>
            </a: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uk-UA" b="0" dirty="0" smtClean="0">
                <a:latin typeface="Times New Roman"/>
                <a:ea typeface="Times New Roman"/>
              </a:rPr>
              <a:t>СТРАТЕГІЧНЕ ПЛАНУВАННЯ</a:t>
            </a:r>
            <a:r>
              <a:rPr lang="uk-UA" b="0" dirty="0" smtClean="0">
                <a:effectLst/>
                <a:latin typeface="Times New Roman"/>
                <a:ea typeface="Times New Roman"/>
              </a:rPr>
              <a:t> - управління планами, а </a:t>
            </a:r>
            <a:r>
              <a:rPr lang="ru-RU" b="0" dirty="0" smtClean="0">
                <a:latin typeface="Times New Roman"/>
                <a:ea typeface="Times New Roman"/>
              </a:rPr>
              <a:t>ВТРАТЕГІЧНЕ УПРАВЛІННЯ – УПРАВЛІННЯ РЕЗУЛЬТАТАМИ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endParaRPr lang="ru-RU" b="0" dirty="0" smtClean="0">
              <a:effectLst/>
              <a:latin typeface="Times New Roman"/>
              <a:ea typeface="Times New Roman"/>
            </a:endParaRP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effectLst/>
                <a:latin typeface="Times New Roman"/>
                <a:ea typeface="Times New Roman"/>
              </a:rPr>
              <a:t>На думку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деяких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учених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 в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останній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 час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стратегічне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управління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трансформується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 в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стратегічне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0" dirty="0" err="1" smtClean="0">
                <a:effectLst/>
                <a:latin typeface="Times New Roman"/>
                <a:ea typeface="Times New Roman"/>
              </a:rPr>
              <a:t>підприємництво</a:t>
            </a:r>
            <a:r>
              <a:rPr lang="ru-RU" b="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endParaRPr lang="uk-UA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invGray">
          <a:xfrm>
            <a:off x="550861" y="1448594"/>
            <a:ext cx="7813675" cy="1036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uk-UA" dirty="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invGray">
          <a:xfrm>
            <a:off x="550861" y="2606675"/>
            <a:ext cx="7796214" cy="124898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invGray">
          <a:xfrm>
            <a:off x="550860" y="3995586"/>
            <a:ext cx="7813675" cy="240521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white">
          <a:xfrm>
            <a:off x="550860" y="1561902"/>
            <a:ext cx="7813676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 плануванням є набір дій й рішень керівництва, що призводять до розробки специфічних стратегій для допомоги організації досягти своїх цілей.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white">
          <a:xfrm>
            <a:off x="4338347" y="3398838"/>
            <a:ext cx="184731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uk-UA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968375"/>
          </a:xfrm>
        </p:spPr>
        <p:txBody>
          <a:bodyPr/>
          <a:lstStyle/>
          <a:p>
            <a:pPr lvl="0" algn="ctr" eaLnBrk="0" hangingPunct="0"/>
            <a:r>
              <a:rPr lang="uk-UA" altLang="uk-UA" sz="18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altLang="uk-UA" sz="18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altLang="uk-UA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Поняття </a:t>
            </a:r>
            <a:r>
              <a:rPr lang="uk-UA" altLang="uk-UA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стратегічного управління та основні етапи розвитку менеджменту в зарубіжних корпораціях</a:t>
            </a:r>
            <a:r>
              <a:rPr lang="en-US" altLang="uk-UA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uk-UA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0861" y="2655332"/>
            <a:ext cx="779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 бачення — образ майбутнього стану комерційної організації, який за допомогою системи суттєвих характеристик дає професійне якісне уявлення про бізнес-успіх організації в конкретний стратегічній перспективі.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330" y="4068026"/>
            <a:ext cx="7661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Один з батьків-засновників стратегічного менеджменту — Ігор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Ансофф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- первинну концепцію стратегічного управління перш за все пов’язує з двома протилежними типовими стилями поведінки комерційних організацій: стилем зростання та підприємницьким.</a:t>
            </a:r>
          </a:p>
          <a:p>
            <a:pPr indent="448310" algn="just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Тип зростання - розвиток організації з мінімальними змінами щодо традиційної поведінки.</a:t>
            </a:r>
          </a:p>
          <a:p>
            <a:pPr indent="448310" algn="just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Підприємницький тип — цілеспрямоване прагнення до змін що забезпечує перемогу в конкурентній боротьбі й максимум прибутку.</a:t>
            </a:r>
            <a:endParaRPr lang="uk-UA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двох типів організаційної поведінки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Ансофф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розрізняє два види менеджменту (управління): стратегічний й оперативний менеджмент.</a:t>
            </a:r>
            <a:endParaRPr lang="en-US" alt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67" name="Picture 3" descr="shadow_1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495925"/>
            <a:ext cx="2347913" cy="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shadow_1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5486400"/>
            <a:ext cx="2347913" cy="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shadow_1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495925"/>
            <a:ext cx="2347912" cy="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4" name="Freeform 20"/>
          <p:cNvSpPr>
            <a:spLocks/>
          </p:cNvSpPr>
          <p:nvPr/>
        </p:nvSpPr>
        <p:spPr bwMode="auto">
          <a:xfrm>
            <a:off x="831850" y="3321050"/>
            <a:ext cx="2092325" cy="30163"/>
          </a:xfrm>
          <a:custGeom>
            <a:avLst/>
            <a:gdLst>
              <a:gd name="T0" fmla="*/ 0 w 1318"/>
              <a:gd name="T1" fmla="*/ 19 h 19"/>
              <a:gd name="T2" fmla="*/ 72 w 1318"/>
              <a:gd name="T3" fmla="*/ 0 h 19"/>
              <a:gd name="T4" fmla="*/ 1249 w 1318"/>
              <a:gd name="T5" fmla="*/ 0 h 19"/>
              <a:gd name="T6" fmla="*/ 1318 w 1318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8" h="19">
                <a:moveTo>
                  <a:pt x="0" y="19"/>
                </a:moveTo>
                <a:cubicBezTo>
                  <a:pt x="12" y="16"/>
                  <a:pt x="12" y="1"/>
                  <a:pt x="72" y="0"/>
                </a:cubicBezTo>
                <a:lnTo>
                  <a:pt x="1249" y="0"/>
                </a:lnTo>
                <a:cubicBezTo>
                  <a:pt x="1305" y="1"/>
                  <a:pt x="1304" y="15"/>
                  <a:pt x="1318" y="19"/>
                </a:cubicBezTo>
              </a:path>
            </a:pathLst>
          </a:cu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908050" y="40941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8108" name="Line 44"/>
          <p:cNvSpPr>
            <a:spLocks noChangeShapeType="1"/>
          </p:cNvSpPr>
          <p:nvPr/>
        </p:nvSpPr>
        <p:spPr bwMode="auto">
          <a:xfrm>
            <a:off x="5875338" y="3048000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8116" name="WordArt 52"/>
          <p:cNvSpPr>
            <a:spLocks noChangeArrowheads="1" noChangeShapeType="1" noTextEdit="1"/>
          </p:cNvSpPr>
          <p:nvPr/>
        </p:nvSpPr>
        <p:spPr bwMode="white">
          <a:xfrm>
            <a:off x="6575425" y="1566863"/>
            <a:ext cx="530225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i="1" kern="10" dirty="0"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092" y="14478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вироблення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конкурентоздатних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 рішень слід до процесу його розробки застосовувати 13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підходів: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Інтеграційний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Маркетинговий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Функціональний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Динамічний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Відтворювальний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Процесійний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Нормативний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Кількісний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Адміністративний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Поведінковий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Ситуаційний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26" y="381000"/>
            <a:ext cx="4567237" cy="819665"/>
          </a:xfrm>
        </p:spPr>
        <p:txBody>
          <a:bodyPr/>
          <a:lstStyle/>
          <a:p>
            <a:pPr algn="ctr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 підхід</a:t>
            </a:r>
            <a:endParaRPr lang="en-US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480282" y="1398896"/>
            <a:ext cx="8054117" cy="1496705"/>
            <a:chOff x="4320" y="1152"/>
            <a:chExt cx="414" cy="402"/>
          </a:xfrm>
        </p:grpSpPr>
        <p:sp>
          <p:nvSpPr>
            <p:cNvPr id="1105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0601" name="Rectangle 9"/>
          <p:cNvSpPr>
            <a:spLocks noChangeArrowheads="1"/>
          </p:cNvSpPr>
          <p:nvPr/>
        </p:nvSpPr>
        <p:spPr bwMode="gray">
          <a:xfrm>
            <a:off x="3315997" y="19716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endParaRPr lang="en-US" altLang="uk-UA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611" name="AutoShape 19"/>
          <p:cNvSpPr>
            <a:spLocks noChangeArrowheads="1"/>
          </p:cNvSpPr>
          <p:nvPr/>
        </p:nvSpPr>
        <p:spPr bwMode="ltGray">
          <a:xfrm>
            <a:off x="3071082" y="3200400"/>
            <a:ext cx="5539517" cy="320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11061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2" y="3418681"/>
            <a:ext cx="259080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7182" y="1495698"/>
            <a:ext cx="746861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48310" algn="just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При системному підході будь-яка система (об'єкт) розглядається як сукупність взаємозв'язаних елементів, що має вихід, вхід, зв'язок із зовнішнім середовищем і зворотний зв'язок. Системний підхід сприяє адекватній постановці проблем і виробленню ефективної стратегії їх вивчення.</a:t>
            </a:r>
          </a:p>
          <a:p>
            <a:pPr marL="0" marR="0" indent="448310" algn="just">
              <a:lnSpc>
                <a:spcPts val="1245"/>
              </a:lnSpc>
              <a:spcBef>
                <a:spcPts val="0"/>
              </a:spcBef>
              <a:spcAft>
                <a:spcPts val="0"/>
              </a:spcAft>
            </a:pPr>
            <a:endParaRPr lang="uk-UA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marR="0" indent="448310" algn="just">
              <a:lnSpc>
                <a:spcPts val="1245"/>
              </a:lnSpc>
              <a:spcBef>
                <a:spcPts val="0"/>
              </a:spcBef>
              <a:spcAft>
                <a:spcPts val="0"/>
              </a:spcAft>
            </a:pPr>
            <a:endParaRPr lang="uk-UA" sz="16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0" indent="448310" algn="just">
              <a:lnSpc>
                <a:spcPts val="1245"/>
              </a:lnSpc>
              <a:spcBef>
                <a:spcPts val="0"/>
              </a:spcBef>
              <a:spcAft>
                <a:spcPts val="0"/>
              </a:spcAft>
            </a:pPr>
            <a:endParaRPr lang="uk-UA" sz="1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182" y="4195465"/>
            <a:ext cx="1416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299420"/>
            <a:ext cx="5410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 рішень повинен починатися з виявлення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чіткого ФОРМУЛЮВАННЯ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необхідно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 всю проблему як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єдину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виявляти всі наслідки і взаємозв'язки кожного приватного рішення;</a:t>
            </a:r>
          </a:p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необхідні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і аналіз можливих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 ШЛЯХІВ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мети;</a:t>
            </a:r>
          </a:p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цілі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підсистем не повинні вступати в конфлікт з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 ВСІЄЇ СИСТЕМИ;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сходження ВІД АБСТРАКТНОГО ДО КОНКРЕТНОГО;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єдність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і синтезу, логічного і історичного;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виявлення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об'єкті різноякісних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їх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2TGp_GoUp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3CC2B5"/>
      </a:accent1>
      <a:accent2>
        <a:srgbClr val="81A551"/>
      </a:accent2>
      <a:accent3>
        <a:srgbClr val="FFFFFF"/>
      </a:accent3>
      <a:accent4>
        <a:srgbClr val="000000"/>
      </a:accent4>
      <a:accent5>
        <a:srgbClr val="AFDDD7"/>
      </a:accent5>
      <a:accent6>
        <a:srgbClr val="749549"/>
      </a:accent6>
      <a:hlink>
        <a:srgbClr val="F1B50D"/>
      </a:hlink>
      <a:folHlink>
        <a:srgbClr val="15ACE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7"/>
        </a:accent5>
        <a:accent6>
          <a:srgbClr val="749549"/>
        </a:accent6>
        <a:hlink>
          <a:srgbClr val="F1B50D"/>
        </a:hlink>
        <a:folHlink>
          <a:srgbClr val="15AC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53451"/>
        </a:dk2>
        <a:lt2>
          <a:srgbClr val="4D4D4D"/>
        </a:lt2>
        <a:accent1>
          <a:srgbClr val="88B43A"/>
        </a:accent1>
        <a:accent2>
          <a:srgbClr val="D0C644"/>
        </a:accent2>
        <a:accent3>
          <a:srgbClr val="FFFFFF"/>
        </a:accent3>
        <a:accent4>
          <a:srgbClr val="000000"/>
        </a:accent4>
        <a:accent5>
          <a:srgbClr val="C3D6AE"/>
        </a:accent5>
        <a:accent6>
          <a:srgbClr val="BCB33D"/>
        </a:accent6>
        <a:hlink>
          <a:srgbClr val="DD93B4"/>
        </a:hlink>
        <a:folHlink>
          <a:srgbClr val="87A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33300"/>
        </a:dk2>
        <a:lt2>
          <a:srgbClr val="4D4D4D"/>
        </a:lt2>
        <a:accent1>
          <a:srgbClr val="F5B80B"/>
        </a:accent1>
        <a:accent2>
          <a:srgbClr val="6292C6"/>
        </a:accent2>
        <a:accent3>
          <a:srgbClr val="FFFFFF"/>
        </a:accent3>
        <a:accent4>
          <a:srgbClr val="000000"/>
        </a:accent4>
        <a:accent5>
          <a:srgbClr val="F9D8AA"/>
        </a:accent5>
        <a:accent6>
          <a:srgbClr val="5884B3"/>
        </a:accent6>
        <a:hlink>
          <a:srgbClr val="74BD43"/>
        </a:hlink>
        <a:folHlink>
          <a:srgbClr val="C4B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582TGp_GoUp_light_ani</Template>
  <TotalTime>394</TotalTime>
  <Words>2265</Words>
  <Application>Microsoft Office PowerPoint</Application>
  <PresentationFormat>Екран (4:3)</PresentationFormat>
  <Paragraphs>172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582TGp_GoUp_light_ani</vt:lpstr>
      <vt:lpstr>ЕВОЛЮЦІЯ СТРАТЕГІЧНОГО УПРАВЛІННЯ</vt:lpstr>
      <vt:lpstr>Питання до обговорення</vt:lpstr>
      <vt:lpstr> Становлення і розвиток теорії стратегічного менеджменту</vt:lpstr>
      <vt:lpstr>Формуванню сучасної концепції стратегічного менеджменту передувало декілька етапів становлення і розвитку теорій менеджменту. Характерною особливістю всіх шкіл менеджменту є їх органічний взаємозв'язок і взаємопроникнення, тобто зародження подальших шкіл в рамках попередніх. Кожна з них (класична, школа наукового управління, школа людських відносин) внесла значний внесок до розвитку стратегічного менеджменту</vt:lpstr>
      <vt:lpstr> Залежно від рівня розвитку ринку комерційної діяльності фірми відповідає певна теорія управління організацією. </vt:lpstr>
      <vt:lpstr>Презентація PowerPoint</vt:lpstr>
      <vt:lpstr>   Поняття стратегічного управління та основні етапи розвитку менеджменту в зарубіжних корпораціях </vt:lpstr>
      <vt:lpstr>Окрім двох типів організаційної поведінки І. Ансофф розрізняє два види менеджменту (управління): стратегічний й оперативний менеджмент.</vt:lpstr>
      <vt:lpstr>Системний підхід</vt:lpstr>
      <vt:lpstr>Презентація PowerPoint</vt:lpstr>
      <vt:lpstr>Презентація PowerPoint</vt:lpstr>
      <vt:lpstr>ТИПИ МОДЕЛЕЙ  ОРГАНІЗАЦІЙ </vt:lpstr>
      <vt:lpstr> Стратегічній менеджмент — це діяльність, яка забезпечує створення та підтримання стратегічної відповідності між цілями організації її потенціалом і можливостями у зовнішньому середовищі. </vt:lpstr>
      <vt:lpstr> Характерні риси системи стратегічного управління</vt:lpstr>
      <vt:lpstr> Стратегічні рішення — це управлінські рішення, які: </vt:lpstr>
      <vt:lpstr>Принципи формування стратегій підприємства:</vt:lpstr>
      <vt:lpstr>4. Переваги стратегічно орієнтованих підприємств (організацій)</vt:lpstr>
      <vt:lpstr>Стратегічно орієнтована організація (підприємство) - це така організація, в якій персонал має СТРАТЕГІЧНЕ МИСЛЕННЯ, використовується система стратегічного планування, що дає можливість розробляти і використовувати інтегровану систему стратегічних планів, і поточна діяльність підпорядкована досягненню поставлених стратегічних цілей.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ЕВОЛЮЦІЯ СТРАТЕГІЧНОГО УПРАВЛІННЯ</dc:title>
  <dc:creator>Alla S</dc:creator>
  <cp:lastModifiedBy>Пользователь</cp:lastModifiedBy>
  <cp:revision>40</cp:revision>
  <dcterms:created xsi:type="dcterms:W3CDTF">2016-09-28T13:19:46Z</dcterms:created>
  <dcterms:modified xsi:type="dcterms:W3CDTF">2022-10-18T14:50:30Z</dcterms:modified>
</cp:coreProperties>
</file>