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0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A6AC1-B67E-45DF-8E7A-35231658493F}" type="datetimeFigureOut">
              <a:rPr lang="ru-RU" smtClean="0"/>
              <a:t>пн 10.10.22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A4C-2F56-4A8C-BE74-6B7B6A38A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4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E184-F3D5-4090-B211-299A328364EC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108009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3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5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34" Type="http://schemas.openxmlformats.org/officeDocument/2006/relationships/image" Target="../media/image67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66.png"/><Relationship Id="rId2" Type="http://schemas.openxmlformats.org/officeDocument/2006/relationships/image" Target="../media/image350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37" Type="http://schemas.openxmlformats.org/officeDocument/2006/relationships/image" Target="../media/image70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36" Type="http://schemas.openxmlformats.org/officeDocument/2006/relationships/image" Target="../media/image69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Relationship Id="rId35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9657" y="905256"/>
            <a:ext cx="10204704" cy="38721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Лекція 5.</a:t>
            </a:r>
            <a:br>
              <a:rPr lang="uk-UA" dirty="0" smtClean="0"/>
            </a:br>
            <a:r>
              <a:rPr lang="ru-RU" b="1" i="1" dirty="0" err="1"/>
              <a:t>ЗМІНА</a:t>
            </a:r>
            <a:r>
              <a:rPr lang="ru-RU" b="1" i="1" dirty="0"/>
              <a:t> </a:t>
            </a:r>
            <a:r>
              <a:rPr lang="ru-RU" b="1" i="1" dirty="0" err="1"/>
              <a:t>РІВНОВАГИ</a:t>
            </a:r>
            <a:r>
              <a:rPr lang="ru-RU" b="1" i="1" dirty="0"/>
              <a:t> </a:t>
            </a:r>
            <a:r>
              <a:rPr lang="ru-RU" b="1" i="1" dirty="0" err="1"/>
              <a:t>СПОЖИВАЧА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b="1" i="1" dirty="0" err="1"/>
              <a:t>ІНДИВІДУАЛЬНИЙ</a:t>
            </a:r>
            <a:r>
              <a:rPr lang="ru-RU" b="1" i="1" dirty="0"/>
              <a:t> ТА </a:t>
            </a:r>
            <a:r>
              <a:rPr lang="ru-RU" b="1" i="1" dirty="0" err="1"/>
              <a:t>РИНКОВИЙ</a:t>
            </a:r>
            <a:r>
              <a:rPr lang="ru-RU" b="1" i="1" dirty="0"/>
              <a:t> ПОПИТ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19657" y="4777379"/>
            <a:ext cx="9684955" cy="1870309"/>
          </a:xfrm>
        </p:spPr>
        <p:txBody>
          <a:bodyPr>
            <a:noAutofit/>
          </a:bodyPr>
          <a:lstStyle/>
          <a:p>
            <a:pPr lvl="0" algn="l"/>
            <a:r>
              <a:rPr lang="uk-UA" sz="1600" dirty="0" smtClean="0"/>
              <a:t>1. Оптимальний </a:t>
            </a:r>
            <a:r>
              <a:rPr lang="uk-UA" sz="1600" dirty="0"/>
              <a:t>вибір і зміна ціни. Крива індивіду­ального попиту</a:t>
            </a:r>
          </a:p>
          <a:p>
            <a:pPr lvl="0" algn="l"/>
            <a:r>
              <a:rPr lang="uk-UA" sz="1600" dirty="0" smtClean="0"/>
              <a:t>2. Ефекти </a:t>
            </a:r>
            <a:r>
              <a:rPr lang="uk-UA" sz="1600" dirty="0"/>
              <a:t>заміни та доходу. Моделі </a:t>
            </a:r>
            <a:r>
              <a:rPr lang="uk-UA" sz="1600" dirty="0" err="1"/>
              <a:t>Слуцького</a:t>
            </a:r>
            <a:r>
              <a:rPr lang="uk-UA" sz="1600" dirty="0"/>
              <a:t> та </a:t>
            </a:r>
            <a:r>
              <a:rPr lang="uk-UA" sz="1600" dirty="0" err="1"/>
              <a:t>Хікса</a:t>
            </a:r>
            <a:r>
              <a:rPr lang="uk-UA" sz="1600" dirty="0"/>
              <a:t> </a:t>
            </a:r>
          </a:p>
          <a:p>
            <a:pPr lvl="0" algn="l"/>
            <a:r>
              <a:rPr lang="uk-UA" sz="1600" dirty="0" smtClean="0"/>
              <a:t>3. Оптимальний </a:t>
            </a:r>
            <a:r>
              <a:rPr lang="uk-UA" sz="1600" dirty="0"/>
              <a:t>вибір і зміна доходу. Криві </a:t>
            </a:r>
            <a:r>
              <a:rPr lang="uk-UA" sz="1600" dirty="0" err="1"/>
              <a:t>Енгеля</a:t>
            </a:r>
            <a:endParaRPr lang="uk-UA" sz="1600" dirty="0"/>
          </a:p>
          <a:p>
            <a:pPr lvl="0" algn="l"/>
            <a:r>
              <a:rPr lang="uk-UA" sz="1600" dirty="0" smtClean="0"/>
              <a:t>4. Ринковий </a:t>
            </a:r>
            <a:r>
              <a:rPr lang="uk-UA" sz="1600" dirty="0"/>
              <a:t>попит. Поняття споживчого надлишку</a:t>
            </a:r>
          </a:p>
          <a:p>
            <a:pPr algn="l"/>
            <a:r>
              <a:rPr lang="uk-UA" sz="1600" i="1" dirty="0"/>
              <a:t>5. Прийняття рішень в ситуаціях з ризиком (самостійне вивчення)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13" y="357893"/>
            <a:ext cx="8911687" cy="817617"/>
          </a:xfrm>
        </p:spPr>
        <p:txBody>
          <a:bodyPr/>
          <a:lstStyle/>
          <a:p>
            <a:r>
              <a:rPr lang="uk-UA" b="1" i="1" dirty="0"/>
              <a:t>Криві </a:t>
            </a:r>
            <a:r>
              <a:rPr lang="uk-UA" b="1" i="1" dirty="0" err="1"/>
              <a:t>Енгеля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86212" y="1416808"/>
            <a:ext cx="10196815" cy="1476863"/>
          </a:xfrm>
        </p:spPr>
        <p:txBody>
          <a:bodyPr>
            <a:normAutofit/>
          </a:bodyPr>
          <a:lstStyle/>
          <a:p>
            <a:r>
              <a:rPr lang="uk-UA" dirty="0"/>
              <a:t>характеризують залежність обсягу споживання товару від доходу споживача.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різних типів благ вони мають однаковий з кривими „доход – споживання” характер залежності від доходу.</a:t>
            </a:r>
          </a:p>
          <a:p>
            <a:r>
              <a:rPr lang="uk-UA" dirty="0"/>
              <a:t>Вони будуються на основі кривої „доход – споживання</a:t>
            </a:r>
            <a:r>
              <a:rPr lang="uk-UA" dirty="0" smtClean="0"/>
              <a:t>“. </a:t>
            </a:r>
            <a:endParaRPr lang="uk-UA" dirty="0"/>
          </a:p>
        </p:txBody>
      </p:sp>
      <p:grpSp>
        <p:nvGrpSpPr>
          <p:cNvPr id="4" name="Group 259"/>
          <p:cNvGrpSpPr>
            <a:grpSpLocks/>
          </p:cNvGrpSpPr>
          <p:nvPr/>
        </p:nvGrpSpPr>
        <p:grpSpPr bwMode="auto">
          <a:xfrm>
            <a:off x="1586212" y="2893671"/>
            <a:ext cx="8807853" cy="3808071"/>
            <a:chOff x="1031" y="7691"/>
            <a:chExt cx="6683" cy="2878"/>
          </a:xfrm>
        </p:grpSpPr>
        <p:sp>
          <p:nvSpPr>
            <p:cNvPr id="5" name="Text Box 260"/>
            <p:cNvSpPr txBox="1">
              <a:spLocks noChangeArrowheads="1"/>
            </p:cNvSpPr>
            <p:nvPr/>
          </p:nvSpPr>
          <p:spPr bwMode="auto">
            <a:xfrm>
              <a:off x="1751" y="10211"/>
              <a:ext cx="4320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</a:t>
              </a:r>
              <a:r>
                <a:rPr lang="uk-UA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Криві </a:t>
              </a:r>
              <a:r>
                <a:rPr lang="uk-UA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Енгеля</a:t>
              </a:r>
              <a:endPara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261"/>
            <p:cNvSpPr txBox="1">
              <a:spLocks noChangeArrowheads="1"/>
            </p:cNvSpPr>
            <p:nvPr/>
          </p:nvSpPr>
          <p:spPr bwMode="auto">
            <a:xfrm>
              <a:off x="1031" y="7691"/>
              <a:ext cx="668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449580">
                <a:spcAft>
                  <a:spcPts val="0"/>
                </a:spcAft>
              </a:pPr>
              <a:r>
                <a:rPr lang="uk-UA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		а</a:t>
              </a:r>
              <a:r>
                <a:rPr lang="uk-UA" sz="20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			</a:t>
              </a:r>
              <a:r>
                <a:rPr lang="uk-UA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	б</a:t>
              </a:r>
              <a:r>
                <a:rPr lang="uk-UA" sz="20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 			</a:t>
              </a:r>
              <a:r>
                <a:rPr lang="uk-UA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	          </a:t>
              </a:r>
              <a:r>
                <a:rPr lang="uk-UA" sz="20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в)</a:t>
              </a:r>
              <a:endPara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7" name="Picture 262" descr="Rozd 6-5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1" y="8051"/>
              <a:ext cx="6683" cy="2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10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23650"/>
          </a:xfr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</a:gradFill>
        </p:spPr>
        <p:txBody>
          <a:bodyPr/>
          <a:lstStyle/>
          <a:p>
            <a:pPr algn="ctr" eaLnBrk="1" hangingPunct="1"/>
            <a:r>
              <a:rPr lang="uk-UA" b="1" dirty="0" smtClean="0"/>
              <a:t>Зміна доходу і реакція споживача</a:t>
            </a:r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592925" y="1360575"/>
            <a:ext cx="8911687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/>
              <a:t>Криві </a:t>
            </a:r>
            <a:r>
              <a:rPr lang="uk-UA" sz="2000" b="1" dirty="0" err="1"/>
              <a:t>Енгеля</a:t>
            </a:r>
            <a:endParaRPr lang="uk-UA" sz="2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1" name="Группа 110"/>
          <p:cNvGrpSpPr/>
          <p:nvPr/>
        </p:nvGrpSpPr>
        <p:grpSpPr>
          <a:xfrm>
            <a:off x="1568388" y="2626508"/>
            <a:ext cx="6718392" cy="4088662"/>
            <a:chOff x="117414" y="2626508"/>
            <a:chExt cx="6718392" cy="4088662"/>
          </a:xfrm>
        </p:grpSpPr>
        <p:cxnSp>
          <p:nvCxnSpPr>
            <p:cNvPr id="109" name="Прямая соединительная линия 108"/>
            <p:cNvCxnSpPr>
              <a:endCxn id="93" idx="0"/>
            </p:cNvCxnSpPr>
            <p:nvPr/>
          </p:nvCxnSpPr>
          <p:spPr>
            <a:xfrm rot="5400000" flipH="1" flipV="1">
              <a:off x="3769110" y="5291561"/>
              <a:ext cx="1970909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217" name="Rectangle 1"/>
            <p:cNvSpPr>
              <a:spLocks noChangeArrowheads="1"/>
            </p:cNvSpPr>
            <p:nvPr/>
          </p:nvSpPr>
          <p:spPr bwMode="auto">
            <a:xfrm>
              <a:off x="117414" y="4645798"/>
              <a:ext cx="1971702" cy="163121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r"/>
              <a:r>
                <a:rPr lang="ru-RU" sz="2000" dirty="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Рис. </a:t>
              </a:r>
              <a:r>
                <a:rPr lang="uk-UA" sz="2000" dirty="0" smtClean="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Лінії</a:t>
              </a:r>
              <a:r>
                <a:rPr lang="ru-RU" sz="2000" dirty="0" smtClean="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uk-UA" sz="2000" dirty="0" err="1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Енгеля</a:t>
              </a:r>
              <a:r>
                <a:rPr lang="ru-RU" sz="2000" dirty="0"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lang="ru-RU" sz="2000" dirty="0">
                  <a:latin typeface="Tahoma" pitchFamily="34" charset="0"/>
                  <a:cs typeface="Tahoma" pitchFamily="34" charset="0"/>
                </a:rPr>
                <a:t>для </a:t>
              </a:r>
              <a:r>
                <a:rPr lang="uk-UA" sz="2000" dirty="0">
                  <a:latin typeface="Tahoma" pitchFamily="34" charset="0"/>
                  <a:cs typeface="Tahoma" pitchFamily="34" charset="0"/>
                </a:rPr>
                <a:t>товарів різної споживчої</a:t>
              </a:r>
              <a:r>
                <a:rPr lang="ru-RU" sz="2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uk-UA" sz="2000" dirty="0">
                  <a:latin typeface="Tahoma" pitchFamily="34" charset="0"/>
                  <a:cs typeface="Tahoma" pitchFamily="34" charset="0"/>
                </a:rPr>
                <a:t>цінності</a:t>
              </a:r>
              <a:endParaRPr lang="uk-UA" sz="2000" dirty="0">
                <a:latin typeface="Tahoma" pitchFamily="34" charset="0"/>
                <a:ea typeface="Times New Roman" pitchFamily="18" charset="0"/>
                <a:cs typeface="Tahoma" pitchFamily="34" charset="0"/>
              </a:endParaRPr>
            </a:p>
          </p:txBody>
        </p:sp>
        <p:sp>
          <p:nvSpPr>
            <p:cNvPr id="52" name="Дуга 51"/>
            <p:cNvSpPr/>
            <p:nvPr/>
          </p:nvSpPr>
          <p:spPr>
            <a:xfrm>
              <a:off x="1870038" y="5327675"/>
              <a:ext cx="1606572" cy="949339"/>
            </a:xfrm>
            <a:prstGeom prst="arc">
              <a:avLst>
                <a:gd name="adj1" fmla="val 16463094"/>
                <a:gd name="adj2" fmla="val 5296730"/>
              </a:avLst>
            </a:prstGeom>
            <a:ln w="508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Дуга 52"/>
            <p:cNvSpPr/>
            <p:nvPr/>
          </p:nvSpPr>
          <p:spPr>
            <a:xfrm flipV="1">
              <a:off x="738135" y="5218136"/>
              <a:ext cx="3468734" cy="1022355"/>
            </a:xfrm>
            <a:prstGeom prst="arc">
              <a:avLst>
                <a:gd name="adj1" fmla="val 17724380"/>
                <a:gd name="adj2" fmla="val 0"/>
              </a:avLst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 rot="5400000" flipH="1" flipV="1">
              <a:off x="3002337" y="6021025"/>
              <a:ext cx="511979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883392" y="4451364"/>
              <a:ext cx="3651300" cy="15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709837" y="6277014"/>
              <a:ext cx="3906891" cy="15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709837" y="5326882"/>
              <a:ext cx="153354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 flipH="1" flipV="1">
              <a:off x="3221414" y="5255047"/>
              <a:ext cx="1970910" cy="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490759" y="6315060"/>
              <a:ext cx="41989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ahoma" pitchFamily="34" charset="0"/>
                  <a:cs typeface="Tahoma" pitchFamily="34" charset="0"/>
                </a:rPr>
                <a:t>0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       X</a:t>
              </a:r>
              <a:r>
                <a:rPr lang="uk-UA" baseline="-25000" dirty="0">
                  <a:latin typeface="Tahoma" pitchFamily="34" charset="0"/>
                  <a:cs typeface="Tahoma" pitchFamily="34" charset="0"/>
                </a:rPr>
                <a:t>1</a:t>
              </a:r>
              <a:r>
                <a:rPr lang="en-US" baseline="-25000" dirty="0">
                  <a:latin typeface="Tahoma" pitchFamily="34" charset="0"/>
                  <a:cs typeface="Tahoma" pitchFamily="34" charset="0"/>
                </a:rPr>
                <a:t>    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X</a:t>
              </a:r>
              <a:r>
                <a:rPr lang="en-US" baseline="-25000" dirty="0">
                  <a:latin typeface="Tahoma" pitchFamily="34" charset="0"/>
                  <a:cs typeface="Tahoma" pitchFamily="34" charset="0"/>
                </a:rPr>
                <a:t>2    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X</a:t>
              </a:r>
              <a:r>
                <a:rPr lang="en-US" baseline="-25000" dirty="0">
                  <a:latin typeface="Tahoma" pitchFamily="34" charset="0"/>
                  <a:cs typeface="Tahoma" pitchFamily="34" charset="0"/>
                </a:rPr>
                <a:t>3      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X</a:t>
              </a:r>
              <a:r>
                <a:rPr lang="en-US" baseline="-25000" dirty="0">
                  <a:latin typeface="Tahoma" pitchFamily="34" charset="0"/>
                  <a:cs typeface="Tahoma" pitchFamily="34" charset="0"/>
                </a:rPr>
                <a:t>4</a:t>
              </a:r>
              <a:r>
                <a:rPr lang="uk-UA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uk-UA" dirty="0">
                  <a:latin typeface="Tahoma" pitchFamily="34" charset="0"/>
                  <a:cs typeface="Tahoma" pitchFamily="34" charset="0"/>
                </a:rPr>
                <a:t>                 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X</a:t>
              </a:r>
              <a:endParaRPr lang="uk-UA" sz="20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71681" y="2710042"/>
              <a:ext cx="365130" cy="341632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r>
                <a:rPr lang="en-US" b="1" dirty="0"/>
                <a:t>Y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sz="800" dirty="0"/>
            </a:p>
            <a:p>
              <a:endParaRPr lang="uk-UA" sz="800" dirty="0"/>
            </a:p>
            <a:p>
              <a:endParaRPr lang="en-US" sz="800" dirty="0"/>
            </a:p>
            <a:p>
              <a:r>
                <a:rPr lang="en-US" dirty="0"/>
                <a:t>Y</a:t>
              </a:r>
              <a:r>
                <a:rPr lang="en-US" baseline="-25000" dirty="0"/>
                <a:t>4</a:t>
              </a:r>
            </a:p>
            <a:p>
              <a:endParaRPr lang="en-US" sz="800" dirty="0"/>
            </a:p>
            <a:p>
              <a:endParaRPr lang="en-US" sz="800" dirty="0"/>
            </a:p>
            <a:p>
              <a:r>
                <a:rPr lang="en-US" dirty="0"/>
                <a:t>Y</a:t>
              </a:r>
              <a:r>
                <a:rPr lang="en-US" baseline="-25000" dirty="0"/>
                <a:t>3</a:t>
              </a:r>
            </a:p>
            <a:p>
              <a:endParaRPr lang="en-US" sz="1100" dirty="0"/>
            </a:p>
            <a:p>
              <a:endParaRPr lang="en-US" sz="300" dirty="0"/>
            </a:p>
            <a:p>
              <a:r>
                <a:rPr lang="en-US" dirty="0"/>
                <a:t>Y</a:t>
              </a:r>
              <a:r>
                <a:rPr lang="en-US" baseline="-25000" dirty="0"/>
                <a:t>2</a:t>
              </a:r>
            </a:p>
            <a:p>
              <a:endParaRPr lang="en-US" sz="800" b="1" baseline="-25000" dirty="0"/>
            </a:p>
            <a:p>
              <a:endParaRPr lang="uk-UA" sz="800" b="1" baseline="-25000" dirty="0"/>
            </a:p>
            <a:p>
              <a:endParaRPr lang="en-US" sz="800" b="1" baseline="-25000" dirty="0"/>
            </a:p>
            <a:p>
              <a:r>
                <a:rPr lang="en-US" dirty="0"/>
                <a:t>Y</a:t>
              </a:r>
              <a:r>
                <a:rPr lang="en-US" baseline="-25000" dirty="0"/>
                <a:t>1</a:t>
              </a:r>
              <a:endParaRPr lang="uk-UA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594364" y="3611565"/>
              <a:ext cx="693747" cy="349702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dirty="0" err="1">
                  <a:latin typeface="Tahoma" pitchFamily="34" charset="0"/>
                  <a:cs typeface="Tahoma" pitchFamily="34" charset="0"/>
                </a:rPr>
                <a:t>Е</a:t>
              </a:r>
              <a:r>
                <a:rPr lang="ru-RU" baseline="-25000" dirty="0" err="1">
                  <a:latin typeface="Tahoma" pitchFamily="34" charset="0"/>
                  <a:cs typeface="Tahoma" pitchFamily="34" charset="0"/>
                </a:rPr>
                <a:t>І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= 1</a:t>
              </a:r>
              <a:r>
                <a:rPr lang="ru-RU" baseline="-25000" dirty="0">
                  <a:latin typeface="Tahoma" pitchFamily="34" charset="0"/>
                  <a:cs typeface="Tahoma" pitchFamily="34" charset="0"/>
                </a:rPr>
                <a:t> </a:t>
              </a:r>
              <a:endParaRPr lang="uk-UA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3184508" y="4743468"/>
              <a:ext cx="2044726" cy="1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746350" y="4342618"/>
              <a:ext cx="2008215" cy="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4170357" y="4306106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2709837" y="3466307"/>
              <a:ext cx="2994066" cy="28115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Дуга 49"/>
            <p:cNvSpPr/>
            <p:nvPr/>
          </p:nvSpPr>
          <p:spPr>
            <a:xfrm flipH="1">
              <a:off x="2709837" y="3247229"/>
              <a:ext cx="4125969" cy="2154267"/>
            </a:xfrm>
            <a:prstGeom prst="arc">
              <a:avLst>
                <a:gd name="adj1" fmla="val 16246514"/>
                <a:gd name="adj2" fmla="val 0"/>
              </a:avLst>
            </a:prstGeom>
            <a:ln w="50800">
              <a:solidFill>
                <a:srgbClr val="1D1D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170357" y="5255444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791078" y="2918612"/>
              <a:ext cx="693747" cy="349702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dirty="0" err="1">
                  <a:latin typeface="Tahoma" pitchFamily="34" charset="0"/>
                  <a:cs typeface="Tahoma" pitchFamily="34" charset="0"/>
                </a:rPr>
                <a:t>Е</a:t>
              </a:r>
              <a:r>
                <a:rPr lang="ru-RU" baseline="-25000" dirty="0" err="1">
                  <a:latin typeface="Tahoma" pitchFamily="34" charset="0"/>
                  <a:cs typeface="Tahoma" pitchFamily="34" charset="0"/>
                </a:rPr>
                <a:t>І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&gt;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1</a:t>
              </a:r>
              <a:r>
                <a:rPr lang="ru-RU" baseline="-25000" dirty="0">
                  <a:latin typeface="Tahoma" pitchFamily="34" charset="0"/>
                  <a:cs typeface="Tahoma" pitchFamily="34" charset="0"/>
                </a:rPr>
                <a:t> </a:t>
              </a:r>
              <a:endParaRPr lang="uk-UA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243383" y="3554761"/>
              <a:ext cx="693747" cy="349702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dirty="0" err="1">
                  <a:latin typeface="Tahoma" pitchFamily="34" charset="0"/>
                  <a:cs typeface="Tahoma" pitchFamily="34" charset="0"/>
                </a:rPr>
                <a:t>Е</a:t>
              </a:r>
              <a:r>
                <a:rPr lang="ru-RU" baseline="-25000" dirty="0" err="1">
                  <a:latin typeface="Tahoma" pitchFamily="34" charset="0"/>
                  <a:cs typeface="Tahoma" pitchFamily="34" charset="0"/>
                </a:rPr>
                <a:t>І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=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0</a:t>
              </a:r>
              <a:r>
                <a:rPr lang="ru-RU" baseline="-25000" dirty="0">
                  <a:latin typeface="Tahoma" pitchFamily="34" charset="0"/>
                  <a:cs typeface="Tahoma" pitchFamily="34" charset="0"/>
                </a:rPr>
                <a:t> </a:t>
              </a:r>
              <a:endParaRPr lang="uk-UA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746350" y="4942255"/>
              <a:ext cx="693747" cy="349702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r>
                <a:rPr lang="ru-RU" dirty="0" err="1">
                  <a:latin typeface="Tahoma" pitchFamily="34" charset="0"/>
                  <a:cs typeface="Tahoma" pitchFamily="34" charset="0"/>
                </a:rPr>
                <a:t>Е</a:t>
              </a:r>
              <a:r>
                <a:rPr lang="ru-RU" baseline="-25000" dirty="0" err="1">
                  <a:latin typeface="Tahoma" pitchFamily="34" charset="0"/>
                  <a:cs typeface="Tahoma" pitchFamily="34" charset="0"/>
                </a:rPr>
                <a:t>І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dirty="0">
                  <a:latin typeface="Tahoma" pitchFamily="34" charset="0"/>
                  <a:cs typeface="Tahoma" pitchFamily="34" charset="0"/>
                </a:rPr>
                <a:t>&lt;</a:t>
              </a:r>
              <a:r>
                <a:rPr lang="ru-RU" dirty="0">
                  <a:latin typeface="Tahoma" pitchFamily="34" charset="0"/>
                  <a:cs typeface="Tahoma" pitchFamily="34" charset="0"/>
                </a:rPr>
                <a:t> 1</a:t>
              </a:r>
              <a:r>
                <a:rPr lang="ru-RU" baseline="-25000" dirty="0">
                  <a:latin typeface="Tahoma" pitchFamily="34" charset="0"/>
                  <a:cs typeface="Tahoma" pitchFamily="34" charset="0"/>
                </a:rPr>
                <a:t> </a:t>
              </a:r>
              <a:endParaRPr lang="uk-UA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83" name="Прямая соединительная линия 82"/>
            <p:cNvCxnSpPr/>
            <p:nvPr/>
          </p:nvCxnSpPr>
          <p:spPr>
            <a:xfrm>
              <a:off x="2709837" y="5766626"/>
              <a:ext cx="153354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Овал 83"/>
            <p:cNvSpPr/>
            <p:nvPr/>
          </p:nvSpPr>
          <p:spPr>
            <a:xfrm>
              <a:off x="4170357" y="5730113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2709837" y="4852213"/>
              <a:ext cx="153354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Овал 88"/>
            <p:cNvSpPr/>
            <p:nvPr/>
          </p:nvSpPr>
          <p:spPr>
            <a:xfrm>
              <a:off x="4170357" y="4817288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3695688" y="5291163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3221019" y="5730113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718052" y="4306106"/>
              <a:ext cx="73026" cy="7302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99" name="Прямая соединительная линия 98"/>
            <p:cNvCxnSpPr>
              <a:endCxn id="90" idx="4"/>
            </p:cNvCxnSpPr>
            <p:nvPr/>
          </p:nvCxnSpPr>
          <p:spPr>
            <a:xfrm rot="5400000" flipH="1" flipV="1">
              <a:off x="3275390" y="5821000"/>
              <a:ext cx="913622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4" name="Таблица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7854"/>
              </p:ext>
            </p:extLst>
          </p:nvPr>
        </p:nvGraphicFramePr>
        <p:xfrm>
          <a:off x="8140728" y="1797140"/>
          <a:ext cx="3363884" cy="4541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2987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Е</a:t>
                      </a:r>
                      <a:r>
                        <a:rPr lang="ru-RU" sz="1800" baseline="-25000" dirty="0" err="1" smtClean="0"/>
                        <a:t>І</a:t>
                      </a:r>
                      <a:r>
                        <a:rPr lang="ru-RU" sz="1800" dirty="0" smtClean="0"/>
                        <a:t> = 1 </a:t>
                      </a:r>
                      <a:endParaRPr lang="uk-UA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блага </a:t>
                      </a:r>
                      <a:r>
                        <a:rPr lang="uk-UA" sz="1800" noProof="0" dirty="0" smtClean="0"/>
                        <a:t>нормальної</a:t>
                      </a:r>
                      <a:r>
                        <a:rPr lang="ru-RU" sz="1800" dirty="0" smtClean="0"/>
                        <a:t> </a:t>
                      </a:r>
                      <a:r>
                        <a:rPr lang="uk-UA" sz="1800" noProof="0" dirty="0" smtClean="0"/>
                        <a:t>споживчої</a:t>
                      </a:r>
                      <a:r>
                        <a:rPr lang="ru-RU" sz="1800" dirty="0" smtClean="0"/>
                        <a:t> </a:t>
                      </a:r>
                      <a:r>
                        <a:rPr lang="uk-UA" sz="1800" noProof="0" dirty="0" smtClean="0"/>
                        <a:t>цінності</a:t>
                      </a:r>
                      <a:endParaRPr lang="uk-UA" noProof="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3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Е</a:t>
                      </a:r>
                      <a:r>
                        <a:rPr lang="ru-RU" sz="1800" baseline="-25000" dirty="0" err="1" smtClean="0"/>
                        <a:t>І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&gt;</a:t>
                      </a:r>
                      <a:r>
                        <a:rPr lang="ru-RU" sz="1800" dirty="0" smtClean="0"/>
                        <a:t> 1 </a:t>
                      </a:r>
                      <a:endParaRPr lang="uk-UA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/>
                        <a:t>товари</a:t>
                      </a:r>
                      <a:r>
                        <a:rPr lang="ru-RU" sz="1800" dirty="0" smtClean="0"/>
                        <a:t> </a:t>
                      </a:r>
                      <a:r>
                        <a:rPr lang="uk-UA" sz="1800" noProof="0" dirty="0" err="1" smtClean="0"/>
                        <a:t>розкошу</a:t>
                      </a:r>
                      <a:endParaRPr lang="uk-UA" noProof="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143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Е</a:t>
                      </a:r>
                      <a:r>
                        <a:rPr lang="ru-RU" sz="1800" baseline="-25000" dirty="0" err="1" smtClean="0"/>
                        <a:t>І</a:t>
                      </a:r>
                      <a:r>
                        <a:rPr lang="ru-RU" sz="1800" dirty="0" smtClean="0"/>
                        <a:t> = </a:t>
                      </a:r>
                      <a:r>
                        <a:rPr lang="en-US" sz="1800" dirty="0" smtClean="0"/>
                        <a:t>0</a:t>
                      </a:r>
                      <a:r>
                        <a:rPr lang="uk-UA" sz="1800" dirty="0" smtClean="0"/>
                        <a:t> </a:t>
                      </a:r>
                      <a:endParaRPr lang="uk-UA" dirty="0"/>
                    </a:p>
                  </a:txBody>
                  <a:tcPr anchor="ctr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товари першої потреби</a:t>
                      </a:r>
                      <a:endParaRPr lang="uk-UA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2987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Е</a:t>
                      </a:r>
                      <a:r>
                        <a:rPr lang="ru-RU" sz="1800" baseline="-25000" dirty="0" err="1" smtClean="0"/>
                        <a:t>І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&lt;</a:t>
                      </a:r>
                      <a:r>
                        <a:rPr lang="ru-RU" sz="1800" dirty="0" smtClean="0"/>
                        <a:t> 1 </a:t>
                      </a:r>
                      <a:endParaRPr lang="uk-UA" dirty="0"/>
                    </a:p>
                  </a:txBody>
                  <a:tcPr anchor="ctr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/>
                        <a:t>блага низької споживчої цінності</a:t>
                      </a:r>
                      <a:endParaRPr lang="uk-UA" noProof="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1872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651" y="323168"/>
            <a:ext cx="8911687" cy="1280890"/>
          </a:xfrm>
        </p:spPr>
        <p:txBody>
          <a:bodyPr/>
          <a:lstStyle/>
          <a:p>
            <a:r>
              <a:rPr lang="uk-UA" b="1" i="1" dirty="0"/>
              <a:t>Криві </a:t>
            </a:r>
            <a:r>
              <a:rPr lang="uk-UA" b="1" i="1" dirty="0" err="1"/>
              <a:t>Торнквіста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19349" y="1207625"/>
            <a:ext cx="3645399" cy="4902612"/>
          </a:xfrm>
        </p:spPr>
        <p:txBody>
          <a:bodyPr>
            <a:normAutofit/>
          </a:bodyPr>
          <a:lstStyle/>
          <a:p>
            <a:r>
              <a:rPr lang="uk-UA" dirty="0"/>
              <a:t>описують залежність видатків споживачів від доходу для трьох груп благ: </a:t>
            </a:r>
            <a:endParaRPr lang="uk-UA" dirty="0" smtClean="0"/>
          </a:p>
          <a:p>
            <a:pPr lvl="1"/>
            <a:r>
              <a:rPr lang="uk-UA" dirty="0" smtClean="0"/>
              <a:t>першої </a:t>
            </a:r>
            <a:r>
              <a:rPr lang="uk-UA" dirty="0"/>
              <a:t>необхідності, </a:t>
            </a:r>
            <a:endParaRPr lang="uk-UA" dirty="0" smtClean="0"/>
          </a:p>
          <a:p>
            <a:pPr lvl="1"/>
            <a:r>
              <a:rPr lang="uk-UA" dirty="0" smtClean="0"/>
              <a:t>другої </a:t>
            </a:r>
            <a:r>
              <a:rPr lang="uk-UA" dirty="0"/>
              <a:t>необхідності та </a:t>
            </a:r>
            <a:endParaRPr lang="uk-UA" dirty="0" smtClean="0"/>
          </a:p>
          <a:p>
            <a:pPr lvl="1"/>
            <a:r>
              <a:rPr lang="uk-UA" dirty="0" smtClean="0"/>
              <a:t>предметів </a:t>
            </a:r>
            <a:r>
              <a:rPr lang="uk-UA" dirty="0"/>
              <a:t>розкоші. </a:t>
            </a:r>
            <a:endParaRPr lang="uk-UA" dirty="0" smtClean="0"/>
          </a:p>
          <a:p>
            <a:r>
              <a:rPr lang="uk-UA" dirty="0" smtClean="0"/>
              <a:t>показують</a:t>
            </a:r>
            <a:r>
              <a:rPr lang="uk-UA" dirty="0"/>
              <a:t>, </a:t>
            </a:r>
            <a:r>
              <a:rPr lang="uk-UA" dirty="0" smtClean="0"/>
              <a:t>що</a:t>
            </a:r>
            <a:r>
              <a:rPr lang="uk-UA" dirty="0" smtClean="0"/>
              <a:t>:</a:t>
            </a:r>
            <a:endParaRPr lang="en-US" dirty="0" smtClean="0"/>
          </a:p>
          <a:p>
            <a:r>
              <a:rPr lang="uk-UA" dirty="0" smtClean="0"/>
              <a:t>мають </a:t>
            </a:r>
            <a:r>
              <a:rPr lang="uk-UA" dirty="0"/>
              <a:t>важливе прикладне зна­чення: дозволяють прогнозувати поведінку споживачів, їх попит на різні види товарів в залежності від рівня доходів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253"/>
          <p:cNvGrpSpPr>
            <a:grpSpLocks/>
          </p:cNvGrpSpPr>
          <p:nvPr/>
        </p:nvGrpSpPr>
        <p:grpSpPr bwMode="auto">
          <a:xfrm>
            <a:off x="4964747" y="1604058"/>
            <a:ext cx="6667809" cy="5005085"/>
            <a:chOff x="852" y="2631"/>
            <a:chExt cx="3665" cy="2498"/>
          </a:xfrm>
        </p:grpSpPr>
        <p:sp>
          <p:nvSpPr>
            <p:cNvPr id="5" name="Text Box 254"/>
            <p:cNvSpPr txBox="1">
              <a:spLocks noChangeArrowheads="1"/>
            </p:cNvSpPr>
            <p:nvPr/>
          </p:nvSpPr>
          <p:spPr bwMode="auto">
            <a:xfrm>
              <a:off x="1024" y="4811"/>
              <a:ext cx="278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</a:t>
              </a:r>
              <a:r>
                <a:rPr lang="uk-UA" sz="24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Криві </a:t>
              </a:r>
              <a:r>
                <a:rPr lang="uk-UA" sz="2400" b="1" i="1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Торнквіста</a:t>
              </a:r>
              <a:endPara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255" descr="Rozd 6-6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" y="2631"/>
              <a:ext cx="3665" cy="2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70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692" y="194388"/>
            <a:ext cx="4552457" cy="163088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4. Ринковий попит. Поняття споживчого надлишку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94692" y="1931125"/>
            <a:ext cx="4380853" cy="3085012"/>
          </a:xfrm>
        </p:spPr>
        <p:txBody>
          <a:bodyPr>
            <a:noAutofit/>
          </a:bodyPr>
          <a:lstStyle/>
          <a:p>
            <a:r>
              <a:rPr lang="uk-UA" sz="2400" b="1" i="1" dirty="0"/>
              <a:t>Ринковий попит</a:t>
            </a:r>
            <a:r>
              <a:rPr lang="uk-UA" sz="2400" dirty="0"/>
              <a:t>  обчислюється додаванням показників величини індивіду­ального попиту всіх покупців даного товару за кожного значення ціни.</a:t>
            </a:r>
          </a:p>
        </p:txBody>
      </p:sp>
      <p:grpSp>
        <p:nvGrpSpPr>
          <p:cNvPr id="4" name="Group 266"/>
          <p:cNvGrpSpPr>
            <a:grpSpLocks/>
          </p:cNvGrpSpPr>
          <p:nvPr/>
        </p:nvGrpSpPr>
        <p:grpSpPr bwMode="auto">
          <a:xfrm>
            <a:off x="5932562" y="558796"/>
            <a:ext cx="6142848" cy="6077640"/>
            <a:chOff x="3842" y="5347"/>
            <a:chExt cx="3699" cy="4002"/>
          </a:xfrm>
        </p:grpSpPr>
        <p:sp>
          <p:nvSpPr>
            <p:cNvPr id="5" name="Text Box 267"/>
            <p:cNvSpPr txBox="1">
              <a:spLocks noChangeArrowheads="1"/>
            </p:cNvSpPr>
            <p:nvPr/>
          </p:nvSpPr>
          <p:spPr bwMode="auto">
            <a:xfrm>
              <a:off x="3911" y="8951"/>
              <a:ext cx="360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36000" tIns="45720" rIns="3600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</a:t>
              </a:r>
              <a:r>
                <a:rPr lang="uk-UA" sz="16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r>
                <a:rPr lang="uk-UA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Побудова кривої  ринкового попиту</a:t>
              </a:r>
              <a:endPara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268" descr="Rozd 6-14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" y="5347"/>
              <a:ext cx="3699" cy="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ight Brace 6"/>
          <p:cNvSpPr/>
          <p:nvPr/>
        </p:nvSpPr>
        <p:spPr>
          <a:xfrm rot="16200000">
            <a:off x="6558768" y="4811081"/>
            <a:ext cx="433814" cy="843926"/>
          </a:xfrm>
          <a:prstGeom prst="rightBrace">
            <a:avLst>
              <a:gd name="adj1" fmla="val 8333"/>
              <a:gd name="adj2" fmla="val 500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ight Brace 7"/>
          <p:cNvSpPr/>
          <p:nvPr/>
        </p:nvSpPr>
        <p:spPr>
          <a:xfrm rot="5400000">
            <a:off x="7120406" y="4677652"/>
            <a:ext cx="316374" cy="1849762"/>
          </a:xfrm>
          <a:prstGeom prst="rightBrace">
            <a:avLst>
              <a:gd name="adj1" fmla="val 8333"/>
              <a:gd name="adj2" fmla="val 387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130935" y="5538651"/>
                <a:ext cx="1188720" cy="377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935" y="5538651"/>
                <a:ext cx="1188720" cy="377347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19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157" y="347241"/>
            <a:ext cx="10382491" cy="155775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Попит на </a:t>
            </a:r>
            <a:r>
              <a:rPr lang="uk-UA" b="1" i="1" dirty="0"/>
              <a:t>деякі товари однієї особи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іноді залежить </a:t>
            </a:r>
            <a:r>
              <a:rPr lang="uk-UA" b="1" i="1" dirty="0"/>
              <a:t>від того,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скільки </a:t>
            </a:r>
            <a:r>
              <a:rPr lang="uk-UA" b="1" i="1" dirty="0"/>
              <a:t>ще людей придбали цей товар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4157" y="2133599"/>
            <a:ext cx="4919241" cy="3947395"/>
          </a:xfrm>
        </p:spPr>
        <p:txBody>
          <a:bodyPr>
            <a:noAutofit/>
          </a:bodyPr>
          <a:lstStyle/>
          <a:p>
            <a:r>
              <a:rPr lang="uk-UA" sz="2400" b="1" i="1" dirty="0"/>
              <a:t>Позитивні сіткові зовнішні впливи</a:t>
            </a:r>
            <a:r>
              <a:rPr lang="uk-UA" sz="2400" dirty="0"/>
              <a:t> виникають, коли типовий спо­живач збільшує свій попит, якщо товар купує багато людей. </a:t>
            </a:r>
            <a:endParaRPr lang="uk-UA" sz="2400" dirty="0" smtClean="0"/>
          </a:p>
          <a:p>
            <a:r>
              <a:rPr lang="uk-UA" sz="2400" b="1" i="1" dirty="0" smtClean="0"/>
              <a:t>Ланцюговий ефект</a:t>
            </a:r>
            <a:r>
              <a:rPr lang="uk-UA" sz="2400" dirty="0" smtClean="0"/>
              <a:t> </a:t>
            </a:r>
            <a:r>
              <a:rPr lang="uk-UA" sz="2400" dirty="0"/>
              <a:t>з’являється при бажанні споживача слі­дувати моді, придбати товар, який мають інші. </a:t>
            </a:r>
          </a:p>
        </p:txBody>
      </p:sp>
      <p:grpSp>
        <p:nvGrpSpPr>
          <p:cNvPr id="4" name="Group 269"/>
          <p:cNvGrpSpPr>
            <a:grpSpLocks/>
          </p:cNvGrpSpPr>
          <p:nvPr/>
        </p:nvGrpSpPr>
        <p:grpSpPr bwMode="auto">
          <a:xfrm>
            <a:off x="6493398" y="2133600"/>
            <a:ext cx="4583574" cy="4440819"/>
            <a:chOff x="851" y="4991"/>
            <a:chExt cx="3240" cy="3240"/>
          </a:xfrm>
        </p:grpSpPr>
        <p:sp>
          <p:nvSpPr>
            <p:cNvPr id="5" name="Text Box 270"/>
            <p:cNvSpPr txBox="1">
              <a:spLocks noChangeArrowheads="1"/>
            </p:cNvSpPr>
            <p:nvPr/>
          </p:nvSpPr>
          <p:spPr bwMode="auto">
            <a:xfrm>
              <a:off x="1211" y="7871"/>
              <a:ext cx="25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6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</a:t>
              </a:r>
              <a:r>
                <a:rPr lang="uk-UA" sz="16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Ланцюговий ефект</a:t>
              </a:r>
              <a:endPara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271" descr="Рисунок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4991"/>
              <a:ext cx="3240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07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36628" y="392547"/>
            <a:ext cx="4425046" cy="5442746"/>
          </a:xfrm>
        </p:spPr>
        <p:txBody>
          <a:bodyPr>
            <a:normAutofit/>
          </a:bodyPr>
          <a:lstStyle/>
          <a:p>
            <a:r>
              <a:rPr lang="uk-UA" sz="2000" b="1" i="1" dirty="0"/>
              <a:t>Негативні сіткові зовнішні впливи</a:t>
            </a:r>
            <a:r>
              <a:rPr lang="uk-UA" sz="2000" dirty="0"/>
              <a:t> виникають тоді, коли люди праг­нуть володіти рідкісними, унікальними товарами; </a:t>
            </a:r>
            <a:endParaRPr lang="en-US" sz="2000" dirty="0" smtClean="0"/>
          </a:p>
          <a:p>
            <a:r>
              <a:rPr lang="uk-UA" sz="2000" b="1" dirty="0" smtClean="0"/>
              <a:t>Чим </a:t>
            </a:r>
            <a:r>
              <a:rPr lang="uk-UA" sz="2000" b="1" dirty="0"/>
              <a:t>менша кількість людей </a:t>
            </a:r>
            <a:r>
              <a:rPr lang="uk-UA" sz="2000" dirty="0"/>
              <a:t>володіє даним товаром, </a:t>
            </a:r>
            <a:r>
              <a:rPr lang="uk-UA" sz="2000" b="1" dirty="0"/>
              <a:t>тим вищим буде попит</a:t>
            </a:r>
            <a:r>
              <a:rPr lang="uk-UA" sz="2000" dirty="0"/>
              <a:t> на нього. </a:t>
            </a:r>
            <a:endParaRPr lang="uk-UA" sz="2000" dirty="0" smtClean="0"/>
          </a:p>
          <a:p>
            <a:r>
              <a:rPr lang="uk-UA" sz="2000" dirty="0" smtClean="0"/>
              <a:t>Це </a:t>
            </a:r>
            <a:r>
              <a:rPr lang="uk-UA" sz="2000" dirty="0"/>
              <a:t>– </a:t>
            </a:r>
            <a:r>
              <a:rPr lang="uk-UA" sz="2400" b="1" dirty="0"/>
              <a:t>ефект снобізму</a:t>
            </a:r>
            <a:r>
              <a:rPr lang="uk-UA" sz="2000" dirty="0"/>
              <a:t>, внаслідок якого крива індивідуального попиту зі зростанням споживання інших осіб зміщується ліворуч, крива ринкового попиту стає більш стрімкою, а ринковий – попит менш еластичним. </a:t>
            </a:r>
          </a:p>
        </p:txBody>
      </p:sp>
      <p:grpSp>
        <p:nvGrpSpPr>
          <p:cNvPr id="4" name="Group 272"/>
          <p:cNvGrpSpPr>
            <a:grpSpLocks/>
          </p:cNvGrpSpPr>
          <p:nvPr/>
        </p:nvGrpSpPr>
        <p:grpSpPr bwMode="auto">
          <a:xfrm>
            <a:off x="5661674" y="784434"/>
            <a:ext cx="6343092" cy="5668618"/>
            <a:chOff x="1031" y="2230"/>
            <a:chExt cx="4140" cy="3262"/>
          </a:xfrm>
        </p:grpSpPr>
        <p:sp>
          <p:nvSpPr>
            <p:cNvPr id="5" name="Text Box 273"/>
            <p:cNvSpPr txBox="1">
              <a:spLocks noChangeArrowheads="1"/>
            </p:cNvSpPr>
            <p:nvPr/>
          </p:nvSpPr>
          <p:spPr bwMode="auto">
            <a:xfrm>
              <a:off x="1391" y="5171"/>
              <a:ext cx="3328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</a:t>
              </a:r>
              <a:r>
                <a:rPr lang="uk-UA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Ефект снобізму</a:t>
              </a:r>
              <a:endPara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274" descr="Рисунок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1" y="2230"/>
              <a:ext cx="4140" cy="2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71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307" y="624110"/>
            <a:ext cx="9907306" cy="1280890"/>
          </a:xfrm>
        </p:spPr>
        <p:txBody>
          <a:bodyPr/>
          <a:lstStyle/>
          <a:p>
            <a:r>
              <a:rPr lang="uk-UA" b="1" i="1" dirty="0"/>
              <a:t>Товари </a:t>
            </a:r>
            <a:r>
              <a:rPr lang="uk-UA" b="1" i="1" dirty="0" err="1"/>
              <a:t>Веблена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7307" y="1284789"/>
            <a:ext cx="8839916" cy="537065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</a:t>
            </a:r>
            <a:r>
              <a:rPr lang="uk-UA" sz="2800" dirty="0"/>
              <a:t>предмети розкоші, попит на які споживачів з високим рівнем доходу зростає, незважаючи на підвищення їхніх цін. </a:t>
            </a:r>
            <a:endParaRPr lang="uk-UA" sz="2800" dirty="0" smtClean="0"/>
          </a:p>
          <a:p>
            <a:r>
              <a:rPr lang="uk-UA" sz="2800" dirty="0" smtClean="0"/>
              <a:t>Ці </a:t>
            </a:r>
            <a:r>
              <a:rPr lang="uk-UA" sz="2800" dirty="0"/>
              <a:t>товари виявляють ефект снобізму (ефект </a:t>
            </a:r>
            <a:r>
              <a:rPr lang="uk-UA" sz="2800" dirty="0" err="1"/>
              <a:t>Веблена</a:t>
            </a:r>
            <a:r>
              <a:rPr lang="uk-UA" sz="2800" dirty="0"/>
              <a:t>): зниження цін на них розцінюється споживачами як падіння їх престижності, тому попит скорочується. </a:t>
            </a:r>
            <a:endParaRPr lang="uk-UA" sz="2800" dirty="0" smtClean="0"/>
          </a:p>
          <a:p>
            <a:r>
              <a:rPr lang="uk-UA" sz="2800" dirty="0" smtClean="0"/>
              <a:t>Крива </a:t>
            </a:r>
            <a:r>
              <a:rPr lang="uk-UA" sz="2800" dirty="0"/>
              <a:t>попиту на товари </a:t>
            </a:r>
            <a:r>
              <a:rPr lang="uk-UA" sz="2800" dirty="0" err="1"/>
              <a:t>Веблена</a:t>
            </a:r>
            <a:r>
              <a:rPr lang="uk-UA" sz="2800" dirty="0"/>
              <a:t> є </a:t>
            </a:r>
            <a:r>
              <a:rPr lang="uk-UA" sz="2800" b="1" dirty="0"/>
              <a:t>висхідною</a:t>
            </a:r>
            <a:r>
              <a:rPr lang="uk-UA" sz="2800" dirty="0" smtClean="0"/>
              <a:t>.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3684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177" y="624110"/>
            <a:ext cx="9597435" cy="682176"/>
          </a:xfrm>
        </p:spPr>
        <p:txBody>
          <a:bodyPr/>
          <a:lstStyle/>
          <a:p>
            <a:r>
              <a:rPr lang="uk-UA" b="1" dirty="0" smtClean="0"/>
              <a:t>Споживчий </a:t>
            </a:r>
            <a:r>
              <a:rPr lang="uk-UA" b="1" dirty="0"/>
              <a:t>надлишок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371" y="1306286"/>
            <a:ext cx="5447777" cy="5029200"/>
          </a:xfrm>
        </p:spPr>
        <p:txBody>
          <a:bodyPr>
            <a:noAutofit/>
          </a:bodyPr>
          <a:lstStyle/>
          <a:p>
            <a:r>
              <a:rPr lang="uk-UA" sz="2000" dirty="0"/>
              <a:t>показником сприйняття цінності товару </a:t>
            </a:r>
            <a:r>
              <a:rPr lang="uk-UA" sz="2000" dirty="0" smtClean="0"/>
              <a:t>споживачем</a:t>
            </a:r>
            <a:r>
              <a:rPr lang="en-US" sz="2000" dirty="0" smtClean="0"/>
              <a:t> </a:t>
            </a:r>
            <a:r>
              <a:rPr lang="uk-UA" sz="2000" dirty="0" smtClean="0"/>
              <a:t>є </a:t>
            </a:r>
            <a:r>
              <a:rPr lang="uk-UA" sz="2000" b="1" dirty="0" smtClean="0"/>
              <a:t>максимальна </a:t>
            </a:r>
            <a:r>
              <a:rPr lang="uk-UA" sz="2000" b="1" dirty="0"/>
              <a:t>сума грошей</a:t>
            </a:r>
            <a:r>
              <a:rPr lang="uk-UA" sz="2000" dirty="0"/>
              <a:t>, яку заплатив би кожен споживач за бажаний </a:t>
            </a:r>
            <a:r>
              <a:rPr lang="uk-UA" sz="2000" dirty="0" smtClean="0"/>
              <a:t>товар. Це називається </a:t>
            </a:r>
            <a:r>
              <a:rPr lang="uk-UA" sz="2000" b="1" i="1" dirty="0" smtClean="0"/>
              <a:t>готовністю платити</a:t>
            </a:r>
            <a:r>
              <a:rPr lang="uk-UA" sz="2000" dirty="0" smtClean="0"/>
              <a:t>. </a:t>
            </a:r>
            <a:endParaRPr lang="uk-UA" sz="2000" dirty="0"/>
          </a:p>
          <a:p>
            <a:r>
              <a:rPr lang="uk-UA" sz="2000" dirty="0"/>
              <a:t>Крива попиту визначає ціну, яка відображає готовність платити </a:t>
            </a:r>
            <a:r>
              <a:rPr lang="uk-UA" sz="2000" dirty="0" smtClean="0"/>
              <a:t>граничного споживача</a:t>
            </a:r>
            <a:r>
              <a:rPr lang="uk-UA" sz="2000" dirty="0"/>
              <a:t>, тобто готового першим залишити ринок за найменшого підвищення ціни. </a:t>
            </a:r>
          </a:p>
          <a:p>
            <a:r>
              <a:rPr lang="uk-UA" sz="2000" dirty="0"/>
              <a:t>Але ринкова ціна може бути нижчою від готовності платити, тоді з’являється </a:t>
            </a:r>
            <a:r>
              <a:rPr lang="uk-UA" sz="2000" b="1" dirty="0"/>
              <a:t>споживчий надлишок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8581047" y="237688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8581047" y="49692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6" name="Arc 10"/>
          <p:cNvSpPr>
            <a:spLocks/>
          </p:cNvSpPr>
          <p:nvPr/>
        </p:nvSpPr>
        <p:spPr bwMode="auto">
          <a:xfrm rot="10800000">
            <a:off x="8652485" y="2737250"/>
            <a:ext cx="2160587" cy="20161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179410" y="23927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endParaRPr lang="uk-UA"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79785" y="48930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endParaRPr lang="uk-UA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608285" y="43930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D</a:t>
            </a:r>
            <a:endParaRPr lang="uk-UA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93722" y="49645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2105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/>
      <p:bldP spid="9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007" y="334743"/>
            <a:ext cx="8911687" cy="1280890"/>
          </a:xfrm>
        </p:spPr>
        <p:txBody>
          <a:bodyPr/>
          <a:lstStyle/>
          <a:p>
            <a:r>
              <a:rPr lang="uk-UA" b="1" i="1" dirty="0"/>
              <a:t>Споживчий надлишок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0640" y="1264554"/>
            <a:ext cx="5790859" cy="5309865"/>
          </a:xfrm>
        </p:spPr>
        <p:txBody>
          <a:bodyPr/>
          <a:lstStyle/>
          <a:p>
            <a:r>
              <a:rPr lang="uk-UA" dirty="0"/>
              <a:t>це різниця між максимальною сумою, яку споживач був готовий заплатити за кількість товару, на яку він пред’являє попит, і фактично заплаченою сумою</a:t>
            </a:r>
            <a:r>
              <a:rPr lang="uk-UA" dirty="0" smtClean="0"/>
              <a:t>.</a:t>
            </a:r>
          </a:p>
          <a:p>
            <a:r>
              <a:rPr lang="uk-UA" b="1" i="1" dirty="0"/>
              <a:t>Величина сукупного надлишку</a:t>
            </a:r>
            <a:r>
              <a:rPr lang="uk-UA" dirty="0"/>
              <a:t> вимірюється площею фігури, обмеженої кривою попи­ту, лінією ринкової ціни та віссю ординат. </a:t>
            </a:r>
            <a:endParaRPr lang="uk-UA" dirty="0" smtClean="0"/>
          </a:p>
          <a:p>
            <a:r>
              <a:rPr lang="uk-UA" dirty="0" smtClean="0"/>
              <a:t>Споживчий </a:t>
            </a:r>
            <a:r>
              <a:rPr lang="uk-UA" dirty="0"/>
              <a:t>надлишок вимірює сукупну вигоду споживачів від придбання товарів на конкурентному ринку, є показником їх добробуту.</a:t>
            </a:r>
          </a:p>
          <a:p>
            <a:r>
              <a:rPr lang="uk-UA" dirty="0"/>
              <a:t>Концепція сукупного споживчого надлишку має </a:t>
            </a:r>
            <a:r>
              <a:rPr lang="uk-UA" dirty="0" smtClean="0"/>
              <a:t>може </a:t>
            </a:r>
            <a:r>
              <a:rPr lang="uk-UA" dirty="0"/>
              <a:t>застосовуватись до обчислення виграшу та втрат при коливаннях ринкової ціни.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8251378" y="5862783"/>
            <a:ext cx="34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8374071" y="2376886"/>
            <a:ext cx="0" cy="35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8374070" y="2665811"/>
            <a:ext cx="3134249" cy="322694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43858" y="2392762"/>
            <a:ext cx="28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+mn-lt"/>
              </a:rPr>
              <a:t>P</a:t>
            </a:r>
            <a:endParaRPr lang="uk-UA" sz="24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508320" y="6150910"/>
            <a:ext cx="391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Q</a:t>
            </a:r>
            <a:endParaRPr lang="uk-UA" sz="2400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46973" y="5292965"/>
            <a:ext cx="453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</a:t>
            </a:r>
            <a:endParaRPr lang="uk-UA" sz="2400" dirty="0">
              <a:latin typeface="+mn-lt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8086733" y="5832808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+mn-lt"/>
              </a:rPr>
              <a:t>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746275" y="4094618"/>
            <a:ext cx="5555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P</a:t>
            </a:r>
            <a:r>
              <a:rPr lang="uk-UA" sz="1600" dirty="0" smtClean="0">
                <a:latin typeface="+mn-lt"/>
              </a:rPr>
              <a:t>1</a:t>
            </a:r>
            <a:endParaRPr lang="uk-UA" sz="2800" dirty="0">
              <a:latin typeface="+mn-l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374069" y="4279284"/>
            <a:ext cx="1567125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41194" y="4279284"/>
            <a:ext cx="20184" cy="1604236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726087" y="5992460"/>
            <a:ext cx="628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Q</a:t>
            </a:r>
            <a:r>
              <a:rPr lang="uk-UA" sz="1600" dirty="0" smtClean="0">
                <a:latin typeface="+mn-lt"/>
              </a:rPr>
              <a:t>1</a:t>
            </a:r>
            <a:endParaRPr lang="uk-UA" sz="2800" dirty="0">
              <a:latin typeface="+mn-lt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8374069" y="2665811"/>
            <a:ext cx="1567125" cy="1613473"/>
          </a:xfrm>
          <a:prstGeom prst="triangle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515358" y="3370277"/>
            <a:ext cx="537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/>
              <a:t>А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288885" y="2219133"/>
            <a:ext cx="1570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Початковий споживчий надлишок</a:t>
            </a:r>
            <a:endParaRPr lang="ru-RU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052560" y="3199131"/>
            <a:ext cx="483326" cy="5644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45481" y="4779449"/>
            <a:ext cx="5555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P</a:t>
            </a:r>
            <a:r>
              <a:rPr lang="uk-UA" sz="1600" dirty="0" smtClean="0">
                <a:latin typeface="+mn-lt"/>
              </a:rPr>
              <a:t>2</a:t>
            </a:r>
            <a:endParaRPr lang="uk-UA" sz="2800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8395839" y="5081402"/>
            <a:ext cx="2340000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721506" y="5114704"/>
            <a:ext cx="20184" cy="75600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518694" y="5984810"/>
            <a:ext cx="628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</a:rPr>
              <a:t>Q</a:t>
            </a:r>
            <a:r>
              <a:rPr lang="uk-UA" sz="1600" dirty="0" smtClean="0">
                <a:latin typeface="+mn-lt"/>
              </a:rPr>
              <a:t>2</a:t>
            </a:r>
            <a:endParaRPr lang="uk-UA" sz="28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8277" y="4300022"/>
            <a:ext cx="1552917" cy="781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871777" y="4319477"/>
            <a:ext cx="537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В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938701" y="4458662"/>
            <a:ext cx="537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С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9977026" y="3102184"/>
            <a:ext cx="1570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Додатковий споживчий надлишок</a:t>
            </a:r>
            <a:endParaRPr lang="ru-RU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9313827" y="3727411"/>
            <a:ext cx="724948" cy="848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611233" y="3914856"/>
            <a:ext cx="1570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Споживчий надлишок нових споживачів</a:t>
            </a:r>
            <a:endParaRPr lang="ru-RU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0443569" y="4512717"/>
            <a:ext cx="318707" cy="3438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8" grpId="0" animBg="1"/>
      <p:bldP spid="9" grpId="0" animBg="1"/>
      <p:bldP spid="10" grpId="0"/>
      <p:bldP spid="11" grpId="0"/>
      <p:bldP spid="12" grpId="0"/>
      <p:bldP spid="14" grpId="0"/>
      <p:bldP spid="15" grpId="0"/>
      <p:bldP spid="20" grpId="0"/>
      <p:bldP spid="21" grpId="0" animBg="1"/>
      <p:bldP spid="22" grpId="0"/>
      <p:bldP spid="23" grpId="0"/>
      <p:bldP spid="26" grpId="0"/>
      <p:bldP spid="29" grpId="0"/>
      <p:bldP spid="30" grpId="0" animBg="1"/>
      <p:bldP spid="31" grpId="0"/>
      <p:bldP spid="32" grpId="0"/>
      <p:bldP spid="33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1280890"/>
          </a:xfrm>
        </p:spPr>
        <p:txBody>
          <a:bodyPr/>
          <a:lstStyle/>
          <a:p>
            <a:r>
              <a:rPr lang="uk-UA" b="1" dirty="0"/>
              <a:t>1. Оптимальний вибір і зміна ціни. Крива індивіду­ального попиту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1057" y="2133600"/>
            <a:ext cx="9913555" cy="4614672"/>
          </a:xfrm>
        </p:spPr>
        <p:txBody>
          <a:bodyPr/>
          <a:lstStyle/>
          <a:p>
            <a:r>
              <a:rPr lang="uk-UA" dirty="0"/>
              <a:t>Спочатку розглянемо вплив на рівновагу споживача</a:t>
            </a:r>
            <a:r>
              <a:rPr lang="uk-UA" b="1" i="1" dirty="0"/>
              <a:t> зміни ціни </a:t>
            </a:r>
            <a:r>
              <a:rPr lang="uk-UA" dirty="0"/>
              <a:t>одного з благ. </a:t>
            </a:r>
            <a:endParaRPr lang="uk-UA" dirty="0" smtClean="0"/>
          </a:p>
          <a:p>
            <a:r>
              <a:rPr lang="uk-UA" dirty="0"/>
              <a:t>Між споживчим вибором і ціною існує складний, прямий і обернений зв’язок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b="1" dirty="0" smtClean="0"/>
              <a:t>Модель </a:t>
            </a:r>
            <a:r>
              <a:rPr lang="uk-UA" b="1" dirty="0"/>
              <a:t>„Ціна – споживання”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2356788" y="753383"/>
            <a:ext cx="0" cy="295232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356789" y="3705711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8040" y="568717"/>
            <a:ext cx="1192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605" y="3690643"/>
            <a:ext cx="12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Х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1185" y="3579560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356787" y="3959810"/>
            <a:ext cx="0" cy="2258774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6788" y="6218584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53774" y="3948730"/>
                <a:ext cx="5148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774" y="3948730"/>
                <a:ext cx="5148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55567" y="6228109"/>
                <a:ext cx="524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567" y="6228109"/>
                <a:ext cx="524438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94672" y="6165305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356788" y="1052737"/>
            <a:ext cx="1218933" cy="2652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56787" y="1052736"/>
            <a:ext cx="2840053" cy="26377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олилиния 43"/>
          <p:cNvSpPr/>
          <p:nvPr/>
        </p:nvSpPr>
        <p:spPr>
          <a:xfrm rot="1639413">
            <a:off x="2190699" y="1793521"/>
            <a:ext cx="3087184" cy="1358911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1135" h="1373857">
                <a:moveTo>
                  <a:pt x="0" y="0"/>
                </a:moveTo>
                <a:cubicBezTo>
                  <a:pt x="293511" y="427566"/>
                  <a:pt x="843228" y="1138902"/>
                  <a:pt x="1333417" y="1318727"/>
                </a:cubicBezTo>
                <a:cubicBezTo>
                  <a:pt x="1823606" y="1498552"/>
                  <a:pt x="2670202" y="1190428"/>
                  <a:pt x="2941135" y="107895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Полилиния 44"/>
          <p:cNvSpPr/>
          <p:nvPr/>
        </p:nvSpPr>
        <p:spPr>
          <a:xfrm rot="1639413">
            <a:off x="2653387" y="1201442"/>
            <a:ext cx="3087184" cy="1358911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1135" h="1373857">
                <a:moveTo>
                  <a:pt x="0" y="0"/>
                </a:moveTo>
                <a:cubicBezTo>
                  <a:pt x="293511" y="427566"/>
                  <a:pt x="843228" y="1138902"/>
                  <a:pt x="1333417" y="1318727"/>
                </a:cubicBezTo>
                <a:cubicBezTo>
                  <a:pt x="1823606" y="1498552"/>
                  <a:pt x="2670202" y="1190428"/>
                  <a:pt x="2941135" y="107895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Блок-схема: узел 45"/>
          <p:cNvSpPr/>
          <p:nvPr/>
        </p:nvSpPr>
        <p:spPr>
          <a:xfrm>
            <a:off x="3004365" y="2523280"/>
            <a:ext cx="55306" cy="45964"/>
          </a:xfrm>
          <a:prstGeom prst="flowChartConnector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2539096" y="2138878"/>
            <a:ext cx="2558684" cy="5024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2361453" y="2546263"/>
            <a:ext cx="648000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3029395" y="2556119"/>
            <a:ext cx="0" cy="1133709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143673" y="3370323"/>
                <a:ext cx="4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3" y="3370323"/>
                <a:ext cx="489749" cy="338554"/>
              </a:xfrm>
              <a:prstGeom prst="rect">
                <a:avLst/>
              </a:prstGeom>
              <a:blipFill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72460" y="3194283"/>
                <a:ext cx="4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460" y="3194283"/>
                <a:ext cx="48974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65047" y="3346227"/>
                <a:ext cx="4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047" y="3346227"/>
                <a:ext cx="489749" cy="338554"/>
              </a:xfrm>
              <a:prstGeom prst="rect">
                <a:avLst/>
              </a:prstGeom>
              <a:blipFill>
                <a:blip r:embed="rId6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156395" y="2636912"/>
                <a:ext cx="4897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395" y="2636912"/>
                <a:ext cx="489749" cy="338554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881700" y="2199582"/>
                <a:ext cx="4753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700" y="2199582"/>
                <a:ext cx="475323" cy="338554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963005" y="2350437"/>
                <a:ext cx="4641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005" y="2350437"/>
                <a:ext cx="464101" cy="338554"/>
              </a:xfrm>
              <a:prstGeom prst="rect">
                <a:avLst/>
              </a:prstGeom>
              <a:blipFill>
                <a:blip r:embed="rId9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685195" y="3647628"/>
                <a:ext cx="4592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195" y="3647628"/>
                <a:ext cx="459292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Блок-схема: узел 71"/>
          <p:cNvSpPr/>
          <p:nvPr/>
        </p:nvSpPr>
        <p:spPr>
          <a:xfrm>
            <a:off x="3774959" y="2373553"/>
            <a:ext cx="55306" cy="45964"/>
          </a:xfrm>
          <a:prstGeom prst="flowChartConnector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H="1">
            <a:off x="2368595" y="2392726"/>
            <a:ext cx="1440000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3802612" y="2389246"/>
            <a:ext cx="0" cy="129600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55354" y="2096196"/>
                <a:ext cx="4753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354" y="2096196"/>
                <a:ext cx="475323" cy="338554"/>
              </a:xfrm>
              <a:prstGeom prst="rect">
                <a:avLst/>
              </a:prstGeom>
              <a:blipFill>
                <a:blip r:embed="rId11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988374" y="2166623"/>
                <a:ext cx="4641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374" y="2166623"/>
                <a:ext cx="464101" cy="338554"/>
              </a:xfrm>
              <a:prstGeom prst="rect">
                <a:avLst/>
              </a:prstGeom>
              <a:blipFill>
                <a:blip r:embed="rId1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704031" y="3635720"/>
                <a:ext cx="4592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031" y="3635720"/>
                <a:ext cx="45929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3575721" y="1412776"/>
            <a:ext cx="3096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Крива «ціна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– споживання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(Р-С)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4957207" y="1726070"/>
            <a:ext cx="274792" cy="395387"/>
          </a:xfrm>
          <a:prstGeom prst="straightConnector1">
            <a:avLst/>
          </a:prstGeom>
          <a:ln w="25400">
            <a:solidFill>
              <a:schemeClr val="tx1">
                <a:alpha val="49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1977350" y="4446814"/>
                <a:ext cx="4673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350" y="4446814"/>
                <a:ext cx="467307" cy="338554"/>
              </a:xfrm>
              <a:prstGeom prst="rect">
                <a:avLst/>
              </a:prstGeom>
              <a:blipFill>
                <a:blip r:embed="rId1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Блок-схема: узел 102"/>
          <p:cNvSpPr/>
          <p:nvPr/>
        </p:nvSpPr>
        <p:spPr>
          <a:xfrm>
            <a:off x="2994122" y="4635379"/>
            <a:ext cx="55306" cy="45964"/>
          </a:xfrm>
          <a:prstGeom prst="flowChartConnector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5" name="Прямая соединительная линия 104"/>
          <p:cNvCxnSpPr>
            <a:stCxn id="103" idx="2"/>
          </p:cNvCxnSpPr>
          <p:nvPr/>
        </p:nvCxnSpPr>
        <p:spPr>
          <a:xfrm flipH="1">
            <a:off x="2368596" y="4658362"/>
            <a:ext cx="625526" cy="8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1959799" y="5252965"/>
                <a:ext cx="4673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799" y="5252965"/>
                <a:ext cx="467307" cy="338554"/>
              </a:xfrm>
              <a:prstGeom prst="rect">
                <a:avLst/>
              </a:prstGeom>
              <a:blipFill>
                <a:blip r:embed="rId1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Блок-схема: узел 112"/>
          <p:cNvSpPr/>
          <p:nvPr/>
        </p:nvSpPr>
        <p:spPr>
          <a:xfrm>
            <a:off x="3751010" y="5422242"/>
            <a:ext cx="55306" cy="45964"/>
          </a:xfrm>
          <a:prstGeom prst="flowChartConnector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4" name="Прямая соединительная линия 113"/>
          <p:cNvCxnSpPr>
            <a:stCxn id="113" idx="2"/>
          </p:cNvCxnSpPr>
          <p:nvPr/>
        </p:nvCxnSpPr>
        <p:spPr>
          <a:xfrm flipH="1">
            <a:off x="2346178" y="5445225"/>
            <a:ext cx="1440000" cy="88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2185891" y="4795273"/>
            <a:ext cx="0" cy="5878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2747688" y="4377235"/>
            <a:ext cx="1324701" cy="13755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023376" y="5493793"/>
            <a:ext cx="358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Прямая со стрелкой 131"/>
          <p:cNvCxnSpPr/>
          <p:nvPr/>
        </p:nvCxnSpPr>
        <p:spPr>
          <a:xfrm flipV="1">
            <a:off x="2998711" y="5989320"/>
            <a:ext cx="79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3125712" y="5675430"/>
                <a:ext cx="53939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16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/>
                        </a:rPr>
                        <m:t>𝑑</m:t>
                      </m:r>
                    </m:oMath>
                  </m:oMathPara>
                </a14:m>
                <a:endParaRPr lang="uk-UA" sz="16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712" y="5675430"/>
                <a:ext cx="539393" cy="338554"/>
              </a:xfrm>
              <a:prstGeom prst="rect">
                <a:avLst/>
              </a:prstGeom>
              <a:blipFill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2064" y="591078"/>
            <a:ext cx="5337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Verdana" pitchFamily="34" charset="0"/>
              </a:rPr>
              <a:t>Крива «ціна споживання» сполучає всі </a:t>
            </a:r>
            <a:r>
              <a:rPr lang="uk-UA" b="1" dirty="0">
                <a:latin typeface="Verdana" pitchFamily="34" charset="0"/>
              </a:rPr>
              <a:t>точки рівноваги </a:t>
            </a:r>
            <a:r>
              <a:rPr lang="uk-UA" dirty="0">
                <a:latin typeface="Verdana" pitchFamily="34" charset="0"/>
              </a:rPr>
              <a:t>споживача </a:t>
            </a:r>
            <a:r>
              <a:rPr lang="uk-UA" b="1" dirty="0">
                <a:latin typeface="Verdana" pitchFamily="34" charset="0"/>
              </a:rPr>
              <a:t>пов'язані зі зміною ціни</a:t>
            </a:r>
            <a:r>
              <a:rPr lang="uk-UA" dirty="0">
                <a:latin typeface="Verdana" pitchFamily="34" charset="0"/>
              </a:rPr>
              <a:t> одного з благ. </a:t>
            </a:r>
            <a:endParaRPr lang="en-US" dirty="0" smtClean="0">
              <a:latin typeface="Verdana" pitchFamily="34" charset="0"/>
            </a:endParaRPr>
          </a:p>
          <a:p>
            <a:r>
              <a:rPr lang="uk-UA" dirty="0" smtClean="0">
                <a:latin typeface="Verdana" pitchFamily="34" charset="0"/>
              </a:rPr>
              <a:t>На </a:t>
            </a:r>
            <a:r>
              <a:rPr lang="uk-UA" dirty="0">
                <a:latin typeface="Verdana" pitchFamily="34" charset="0"/>
              </a:rPr>
              <a:t>її основі будується крива індивідуального попиту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2606" y="1981200"/>
            <a:ext cx="60208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Price is what you pay; Value is what you get </a:t>
            </a:r>
          </a:p>
          <a:p>
            <a:r>
              <a:rPr lang="en-US" sz="2400" b="1" i="1" dirty="0" smtClean="0"/>
              <a:t>(</a:t>
            </a:r>
            <a:r>
              <a:rPr lang="en-US" sz="2400" b="1" i="1" dirty="0" smtClean="0"/>
              <a:t>W</a:t>
            </a:r>
            <a:r>
              <a:rPr lang="en-US" sz="2400" b="1" i="1" dirty="0" smtClean="0"/>
              <a:t>arren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Buffet)</a:t>
            </a:r>
            <a:endParaRPr lang="uk-UA" sz="2400" b="1" i="1" dirty="0" smtClean="0"/>
          </a:p>
          <a:p>
            <a:endParaRPr lang="en-US" b="1" i="1" dirty="0" smtClean="0"/>
          </a:p>
          <a:p>
            <a:r>
              <a:rPr lang="uk-UA" b="1" i="1" dirty="0" smtClean="0"/>
              <a:t>Властивості </a:t>
            </a:r>
            <a:r>
              <a:rPr lang="uk-UA" b="1" i="1" dirty="0"/>
              <a:t>кривої </a:t>
            </a:r>
            <a:r>
              <a:rPr lang="uk-UA" b="1" i="1" dirty="0" smtClean="0"/>
              <a:t>індивідуального попиту:</a:t>
            </a:r>
          </a:p>
          <a:p>
            <a:endParaRPr lang="uk-UA" b="1" i="1" dirty="0" smtClean="0"/>
          </a:p>
          <a:p>
            <a:pPr marL="285750" indent="-285750">
              <a:buFontTx/>
              <a:buChar char="-"/>
            </a:pPr>
            <a:r>
              <a:rPr lang="uk-UA" b="1" i="1" dirty="0" smtClean="0"/>
              <a:t>крива </a:t>
            </a:r>
            <a:r>
              <a:rPr lang="uk-UA" b="1" i="1" dirty="0"/>
              <a:t>попиту відображає</a:t>
            </a:r>
            <a:r>
              <a:rPr lang="uk-UA" b="1" dirty="0"/>
              <a:t> </a:t>
            </a:r>
            <a:r>
              <a:rPr lang="uk-UA" b="1" i="1" dirty="0"/>
              <a:t>зміну рівня корисності</a:t>
            </a:r>
            <a:r>
              <a:rPr lang="uk-UA" dirty="0"/>
              <a:t> споживача: чим нижчою є ціна, тим вищий рівень добробуту вона забезпечує споживачеві</a:t>
            </a:r>
            <a:r>
              <a:rPr lang="uk-UA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uk-UA" b="1" i="1" dirty="0"/>
              <a:t>кожна точка кривої попиту є</a:t>
            </a:r>
            <a:r>
              <a:rPr lang="uk-UA" b="1" dirty="0"/>
              <a:t> </a:t>
            </a:r>
            <a:r>
              <a:rPr lang="uk-UA" b="1" i="1" dirty="0"/>
              <a:t>точкою оптимуму</a:t>
            </a:r>
            <a:r>
              <a:rPr lang="uk-UA" b="1" dirty="0"/>
              <a:t> </a:t>
            </a:r>
            <a:r>
              <a:rPr lang="uk-UA" dirty="0"/>
              <a:t>споживача на певному рівні </a:t>
            </a:r>
            <a:r>
              <a:rPr lang="uk-UA" dirty="0" smtClean="0"/>
              <a:t>корисності;</a:t>
            </a:r>
            <a:endParaRPr lang="uk-UA" dirty="0">
              <a:latin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b="1" i="1" dirty="0" smtClean="0"/>
              <a:t>у </a:t>
            </a:r>
            <a:r>
              <a:rPr lang="uk-UA" b="1" i="1" dirty="0"/>
              <a:t>міру зниження ціни</a:t>
            </a:r>
            <a:r>
              <a:rPr lang="uk-UA" dirty="0"/>
              <a:t> товару </a:t>
            </a:r>
            <a:r>
              <a:rPr lang="uk-UA" b="1" i="1" dirty="0"/>
              <a:t>гранична норма заміни благ зменшується</a:t>
            </a:r>
            <a:r>
              <a:rPr lang="uk-UA" dirty="0"/>
              <a:t>.</a:t>
            </a:r>
            <a:endParaRPr lang="uk-UA" dirty="0">
              <a:latin typeface="Verdana" pitchFamily="34" charset="0"/>
            </a:endParaRPr>
          </a:p>
        </p:txBody>
      </p:sp>
      <p:cxnSp>
        <p:nvCxnSpPr>
          <p:cNvPr id="56" name="Прямая соединительная линия 55"/>
          <p:cNvCxnSpPr>
            <a:endCxn id="57" idx="0"/>
          </p:cNvCxnSpPr>
          <p:nvPr/>
        </p:nvCxnSpPr>
        <p:spPr>
          <a:xfrm flipH="1">
            <a:off x="2993364" y="3733447"/>
            <a:ext cx="29950" cy="252544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47688" y="6258887"/>
                <a:ext cx="4913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688" y="6258887"/>
                <a:ext cx="491352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Прямая соединительная линия 57"/>
          <p:cNvCxnSpPr/>
          <p:nvPr/>
        </p:nvCxnSpPr>
        <p:spPr>
          <a:xfrm flipH="1">
            <a:off x="3771785" y="3712964"/>
            <a:ext cx="27655" cy="25056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526109" y="6266267"/>
                <a:ext cx="4913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109" y="6266267"/>
                <a:ext cx="491352" cy="338554"/>
              </a:xfrm>
              <a:prstGeom prst="rect">
                <a:avLst/>
              </a:prstGeom>
              <a:blipFill>
                <a:blip r:embed="rId1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7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75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75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2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75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75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"/>
                            </p:stCondLst>
                            <p:childTnLst>
                              <p:par>
                                <p:cTn id="1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250"/>
                            </p:stCondLst>
                            <p:childTnLst>
                              <p:par>
                                <p:cTn id="1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7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7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8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"/>
                            </p:stCondLst>
                            <p:childTnLst>
                              <p:par>
                                <p:cTn id="1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8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500"/>
                            </p:stCondLst>
                            <p:childTnLst>
                              <p:par>
                                <p:cTn id="2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8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4800"/>
                            </p:stCondLst>
                            <p:childTnLst>
                              <p:par>
                                <p:cTn id="2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300"/>
                            </p:stCondLst>
                            <p:childTnLst>
                              <p:par>
                                <p:cTn id="2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7" grpId="0"/>
      <p:bldP spid="28" grpId="0"/>
      <p:bldP spid="29" grpId="0"/>
      <p:bldP spid="44" grpId="0" animBg="1"/>
      <p:bldP spid="45" grpId="0" animBg="1"/>
      <p:bldP spid="46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/>
      <p:bldP spid="77" grpId="0"/>
      <p:bldP spid="88" grpId="0"/>
      <p:bldP spid="100" grpId="0"/>
      <p:bldP spid="103" grpId="0" animBg="1"/>
      <p:bldP spid="112" grpId="0"/>
      <p:bldP spid="113" grpId="0" animBg="1"/>
      <p:bldP spid="129" grpId="0"/>
      <p:bldP spid="137" grpId="0"/>
      <p:bldP spid="3" grpId="0" uiExpand="1" build="p"/>
      <p:bldP spid="57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3569296" y="1844824"/>
            <a:ext cx="0" cy="424847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575720" y="6093296"/>
            <a:ext cx="5184576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4059" y="1660158"/>
            <a:ext cx="116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8647" y="6093296"/>
            <a:ext cx="1101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Х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963" y="6073017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569296" y="2348880"/>
            <a:ext cx="1590600" cy="37444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9296" y="2348880"/>
            <a:ext cx="4542928" cy="37444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0556534">
            <a:off x="3858442" y="-1214470"/>
            <a:ext cx="5362640" cy="6877431"/>
          </a:xfrm>
          <a:prstGeom prst="arc">
            <a:avLst>
              <a:gd name="adj1" fmla="val 16485860"/>
              <a:gd name="adj2" fmla="val 24408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Дуга 22"/>
          <p:cNvSpPr/>
          <p:nvPr/>
        </p:nvSpPr>
        <p:spPr>
          <a:xfrm rot="10556534">
            <a:off x="4964457" y="-1778558"/>
            <a:ext cx="5362640" cy="6877431"/>
          </a:xfrm>
          <a:prstGeom prst="arc">
            <a:avLst>
              <a:gd name="adj1" fmla="val 16319211"/>
              <a:gd name="adj2" fmla="val 212300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512687" y="3127582"/>
            <a:ext cx="2778040" cy="2293298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14601" y="5790211"/>
                <a:ext cx="4769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601" y="5790211"/>
                <a:ext cx="476925" cy="338554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20717" y="5378678"/>
                <a:ext cx="481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717" y="5378678"/>
                <a:ext cx="48173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Блок-схема: узел 32"/>
          <p:cNvSpPr/>
          <p:nvPr/>
        </p:nvSpPr>
        <p:spPr>
          <a:xfrm>
            <a:off x="4122622" y="3691843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63872" y="3454531"/>
                <a:ext cx="4624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872" y="3454531"/>
                <a:ext cx="462499" cy="338554"/>
              </a:xfrm>
              <a:prstGeom prst="rect">
                <a:avLst/>
              </a:prstGeom>
              <a:blipFill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>
            <a:stCxn id="33" idx="4"/>
          </p:cNvCxnSpPr>
          <p:nvPr/>
        </p:nvCxnSpPr>
        <p:spPr>
          <a:xfrm>
            <a:off x="4158626" y="3763852"/>
            <a:ext cx="36004" cy="23294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576615" y="3727847"/>
            <a:ext cx="54690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50066" y="6042239"/>
                <a:ext cx="454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066" y="6042239"/>
                <a:ext cx="45461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71665" y="3558570"/>
                <a:ext cx="442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65" y="3558570"/>
                <a:ext cx="442493" cy="338554"/>
              </a:xfrm>
              <a:prstGeom prst="rect">
                <a:avLst/>
              </a:prstGeom>
              <a:blipFill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944618" y="5697239"/>
                <a:ext cx="4769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618" y="5697239"/>
                <a:ext cx="476925" cy="338554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36161" y="4725144"/>
                <a:ext cx="481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1" y="4725144"/>
                <a:ext cx="48173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Блок-схема: узел 73"/>
          <p:cNvSpPr/>
          <p:nvPr/>
        </p:nvSpPr>
        <p:spPr>
          <a:xfrm>
            <a:off x="6184712" y="4491360"/>
            <a:ext cx="72008" cy="6114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225962" y="4243189"/>
                <a:ext cx="4624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962" y="4243189"/>
                <a:ext cx="46249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я соединительная линия 75"/>
          <p:cNvCxnSpPr>
            <a:stCxn id="74" idx="4"/>
          </p:cNvCxnSpPr>
          <p:nvPr/>
        </p:nvCxnSpPr>
        <p:spPr>
          <a:xfrm>
            <a:off x="6220717" y="4552508"/>
            <a:ext cx="9001" cy="15407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74" idx="2"/>
          </p:cNvCxnSpPr>
          <p:nvPr/>
        </p:nvCxnSpPr>
        <p:spPr>
          <a:xfrm flipH="1" flipV="1">
            <a:off x="3569296" y="4519220"/>
            <a:ext cx="2615416" cy="271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163940" y="6057627"/>
                <a:ext cx="454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940" y="6057627"/>
                <a:ext cx="454612" cy="338554"/>
              </a:xfrm>
              <a:prstGeom prst="rect">
                <a:avLst/>
              </a:prstGeom>
              <a:blipFill>
                <a:blip r:embed="rId1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103412" y="4322082"/>
                <a:ext cx="4424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12" y="4322082"/>
                <a:ext cx="442492" cy="338554"/>
              </a:xfrm>
              <a:prstGeom prst="rect">
                <a:avLst/>
              </a:prstGeom>
              <a:blipFill>
                <a:blip r:embed="rId11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Блок-схема: узел 88"/>
          <p:cNvSpPr/>
          <p:nvPr/>
        </p:nvSpPr>
        <p:spPr>
          <a:xfrm>
            <a:off x="5028107" y="5002550"/>
            <a:ext cx="72008" cy="6114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037639" y="4767389"/>
                <a:ext cx="4641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𝐤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639" y="4767389"/>
                <a:ext cx="464101" cy="338554"/>
              </a:xfrm>
              <a:prstGeom prst="rect">
                <a:avLst/>
              </a:prstGeom>
              <a:blipFill>
                <a:blip r:embed="rId1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Прямая соединительная линия 90"/>
          <p:cNvCxnSpPr>
            <a:stCxn id="89" idx="4"/>
          </p:cNvCxnSpPr>
          <p:nvPr/>
        </p:nvCxnSpPr>
        <p:spPr>
          <a:xfrm rot="16200000" flipH="1">
            <a:off x="4575734" y="5552075"/>
            <a:ext cx="1008510" cy="3175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9" idx="2"/>
          </p:cNvCxnSpPr>
          <p:nvPr/>
        </p:nvCxnSpPr>
        <p:spPr>
          <a:xfrm flipH="1" flipV="1">
            <a:off x="3545905" y="5031766"/>
            <a:ext cx="1482203" cy="13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881364" y="4798540"/>
                <a:ext cx="444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𝐤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64" y="4798540"/>
                <a:ext cx="444096" cy="338554"/>
              </a:xfrm>
              <a:prstGeom prst="rect">
                <a:avLst/>
              </a:prstGeom>
              <a:blipFill>
                <a:blip r:embed="rId1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666976" y="57148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Модель ефекту заміни та доходу за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Хіксом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76402" y="6041254"/>
                <a:ext cx="447438" cy="33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402" y="6041254"/>
                <a:ext cx="447438" cy="339226"/>
              </a:xfrm>
              <a:prstGeom prst="rect">
                <a:avLst/>
              </a:prstGeom>
              <a:blipFill>
                <a:blip r:embed="rId1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23923" y="5674800"/>
                <a:ext cx="4785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923" y="5674800"/>
                <a:ext cx="478529" cy="338554"/>
              </a:xfrm>
              <a:prstGeom prst="rect">
                <a:avLst/>
              </a:prstGeom>
              <a:blipFill>
                <a:blip r:embed="rId1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194630" y="6093296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229717" y="6128765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02084" y="6570706"/>
            <a:ext cx="2021839" cy="1301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83627" y="6345326"/>
            <a:ext cx="1721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 (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агальний </a:t>
            </a:r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фект)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176628" y="5824225"/>
            <a:ext cx="88659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18877" y="5269478"/>
            <a:ext cx="6225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ЕЗ</a:t>
            </a:r>
          </a:p>
          <a:p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100" b="1" i="1" dirty="0" smtClean="0">
                <a:latin typeface="Times New Roman" pitchFamily="18" charset="0"/>
                <a:cs typeface="Times New Roman" pitchFamily="18" charset="0"/>
              </a:rPr>
              <a:t>фект заміни</a:t>
            </a:r>
            <a:endParaRPr lang="uk-UA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>
            <a:endCxn id="38" idx="1"/>
          </p:cNvCxnSpPr>
          <p:nvPr/>
        </p:nvCxnSpPr>
        <p:spPr>
          <a:xfrm>
            <a:off x="5120432" y="5824225"/>
            <a:ext cx="1103491" cy="1985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01664" y="5276981"/>
            <a:ext cx="707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050" b="1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050" b="1" i="1" dirty="0" smtClean="0">
                <a:latin typeface="Times New Roman" pitchFamily="18" charset="0"/>
                <a:cs typeface="Times New Roman" pitchFamily="18" charset="0"/>
              </a:rPr>
              <a:t>фект доходу</a:t>
            </a:r>
            <a:endParaRPr lang="uk-UA" sz="105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488909" y="1445700"/>
            <a:ext cx="5563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 заміни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полягає у зміні обсягу споживання внаслідок зміни відносних цін товарів за незмінного реального доходу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споживача.</a:t>
            </a:r>
            <a:endParaRPr lang="uk-UA" dirty="0"/>
          </a:p>
        </p:txBody>
      </p:sp>
      <p:sp>
        <p:nvSpPr>
          <p:cNvPr id="11" name="Прямокутник 10"/>
          <p:cNvSpPr/>
          <p:nvPr/>
        </p:nvSpPr>
        <p:spPr>
          <a:xfrm>
            <a:off x="6483870" y="2710133"/>
            <a:ext cx="5509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 доходу</a:t>
            </a:r>
            <a:r>
              <a:rPr lang="uk-UA">
                <a:latin typeface="Times New Roman" panose="02020603050405020304" pitchFamily="18" charset="0"/>
                <a:ea typeface="Times New Roman" panose="02020603050405020304" pitchFamily="18" charset="0"/>
              </a:rPr>
              <a:t> – це зміна обсягу споживання внаслідок зміни реального доходу за незмінних відносних цін товарів</a:t>
            </a:r>
            <a:endParaRPr lang="uk-UA"/>
          </a:p>
        </p:txBody>
      </p:sp>
      <p:sp>
        <p:nvSpPr>
          <p:cNvPr id="16" name="Прямокутник 15"/>
          <p:cNvSpPr/>
          <p:nvPr/>
        </p:nvSpPr>
        <p:spPr>
          <a:xfrm>
            <a:off x="8472265" y="3887299"/>
            <a:ext cx="3053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Компенсуюча рівноваги -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впливом ефекту заміни залишається на тому ж рівні корисності, лише змінює набір товарів у кошику.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8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3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3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3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3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8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-0.0776 0.10185 " pathEditMode="relative" rAng="0" ptsTypes="AA">
                                      <p:cBhvr>
                                        <p:cTn id="15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8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300"/>
                            </p:stCondLst>
                            <p:childTnLst>
                              <p:par>
                                <p:cTn id="1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8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300"/>
                            </p:stCondLst>
                            <p:childTnLst>
                              <p:par>
                                <p:cTn id="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800"/>
                            </p:stCondLst>
                            <p:childTnLst>
                              <p:par>
                                <p:cTn id="1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400"/>
                            </p:stCondLst>
                            <p:childTnLst>
                              <p:par>
                                <p:cTn id="20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4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1" grpId="0" animBg="1"/>
      <p:bldP spid="23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74" grpId="0" animBg="1"/>
      <p:bldP spid="75" grpId="0" animBg="1"/>
      <p:bldP spid="78" grpId="0" animBg="1"/>
      <p:bldP spid="79" grpId="0" animBg="1"/>
      <p:bldP spid="89" grpId="0" animBg="1"/>
      <p:bldP spid="90" grpId="0" animBg="1"/>
      <p:bldP spid="95" grpId="0" animBg="1"/>
      <p:bldP spid="37" grpId="0" animBg="1"/>
      <p:bldP spid="38" grpId="0" animBg="1"/>
      <p:bldP spid="13" grpId="0"/>
      <p:bldP spid="42" grpId="0"/>
      <p:bldP spid="45" grpId="0"/>
      <p:bldP spid="10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3569296" y="1844824"/>
            <a:ext cx="0" cy="424847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575720" y="6093296"/>
            <a:ext cx="5184576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96045" y="1660158"/>
            <a:ext cx="113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8001" y="6093296"/>
            <a:ext cx="1041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Х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963" y="6073017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569296" y="2348880"/>
            <a:ext cx="1590600" cy="37444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569296" y="2348880"/>
            <a:ext cx="4542928" cy="374441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0556534">
            <a:off x="3858442" y="-1214470"/>
            <a:ext cx="5362640" cy="6877431"/>
          </a:xfrm>
          <a:prstGeom prst="arc">
            <a:avLst>
              <a:gd name="adj1" fmla="val 16485860"/>
              <a:gd name="adj2" fmla="val 244087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Дуга 22"/>
          <p:cNvSpPr/>
          <p:nvPr/>
        </p:nvSpPr>
        <p:spPr>
          <a:xfrm rot="10556534">
            <a:off x="4964457" y="-1778558"/>
            <a:ext cx="5362640" cy="6877431"/>
          </a:xfrm>
          <a:prstGeom prst="arc">
            <a:avLst>
              <a:gd name="adj1" fmla="val 16319211"/>
              <a:gd name="adj2" fmla="val 212300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582608" y="3272210"/>
            <a:ext cx="3479885" cy="2829923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14601" y="5790211"/>
                <a:ext cx="4769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601" y="5790211"/>
                <a:ext cx="476925" cy="338554"/>
              </a:xfrm>
              <a:prstGeom prst="rect">
                <a:avLst/>
              </a:prstGeom>
              <a:blipFill>
                <a:blip r:embed="rId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20717" y="5378678"/>
                <a:ext cx="481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717" y="5378678"/>
                <a:ext cx="48173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Блок-схема: узел 32"/>
          <p:cNvSpPr/>
          <p:nvPr/>
        </p:nvSpPr>
        <p:spPr>
          <a:xfrm>
            <a:off x="4122622" y="3691843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63872" y="3454531"/>
                <a:ext cx="4624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872" y="3454531"/>
                <a:ext cx="462499" cy="338554"/>
              </a:xfrm>
              <a:prstGeom prst="rect">
                <a:avLst/>
              </a:prstGeom>
              <a:blipFill>
                <a:blip r:embed="rId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единительная линия 35"/>
          <p:cNvCxnSpPr>
            <a:stCxn id="33" idx="4"/>
          </p:cNvCxnSpPr>
          <p:nvPr/>
        </p:nvCxnSpPr>
        <p:spPr>
          <a:xfrm>
            <a:off x="4158626" y="3763852"/>
            <a:ext cx="36004" cy="23294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576615" y="3727847"/>
            <a:ext cx="54690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50066" y="6042239"/>
                <a:ext cx="454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066" y="6042239"/>
                <a:ext cx="45461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071665" y="3558570"/>
                <a:ext cx="4424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665" y="3558570"/>
                <a:ext cx="442493" cy="338554"/>
              </a:xfrm>
              <a:prstGeom prst="rect">
                <a:avLst/>
              </a:prstGeom>
              <a:blipFill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944618" y="5697239"/>
                <a:ext cx="4769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618" y="5697239"/>
                <a:ext cx="476925" cy="338554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36161" y="4725144"/>
                <a:ext cx="481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𝐔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1" y="4725144"/>
                <a:ext cx="48173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Блок-схема: узел 73"/>
          <p:cNvSpPr/>
          <p:nvPr/>
        </p:nvSpPr>
        <p:spPr>
          <a:xfrm>
            <a:off x="6184712" y="4491360"/>
            <a:ext cx="72008" cy="6114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225962" y="4243189"/>
                <a:ext cx="4624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962" y="4243189"/>
                <a:ext cx="462499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я соединительная линия 75"/>
          <p:cNvCxnSpPr>
            <a:stCxn id="74" idx="4"/>
          </p:cNvCxnSpPr>
          <p:nvPr/>
        </p:nvCxnSpPr>
        <p:spPr>
          <a:xfrm>
            <a:off x="6220717" y="4552508"/>
            <a:ext cx="9001" cy="15407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74" idx="2"/>
          </p:cNvCxnSpPr>
          <p:nvPr/>
        </p:nvCxnSpPr>
        <p:spPr>
          <a:xfrm flipH="1" flipV="1">
            <a:off x="3569296" y="4519220"/>
            <a:ext cx="2615416" cy="271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163940" y="6057627"/>
                <a:ext cx="4546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940" y="6057627"/>
                <a:ext cx="454612" cy="338554"/>
              </a:xfrm>
              <a:prstGeom prst="rect">
                <a:avLst/>
              </a:prstGeom>
              <a:blipFill>
                <a:blip r:embed="rId1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103412" y="4322082"/>
                <a:ext cx="4424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12" y="4322082"/>
                <a:ext cx="442492" cy="338554"/>
              </a:xfrm>
              <a:prstGeom prst="rect">
                <a:avLst/>
              </a:prstGeom>
              <a:blipFill>
                <a:blip r:embed="rId11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Блок-схема: узел 88"/>
          <p:cNvSpPr/>
          <p:nvPr/>
        </p:nvSpPr>
        <p:spPr>
          <a:xfrm>
            <a:off x="5350687" y="4699020"/>
            <a:ext cx="72008" cy="6114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462205" y="4515682"/>
                <a:ext cx="4641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𝐄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𝐤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205" y="4515682"/>
                <a:ext cx="464101" cy="338554"/>
              </a:xfrm>
              <a:prstGeom prst="rect">
                <a:avLst/>
              </a:prstGeom>
              <a:blipFill>
                <a:blip r:embed="rId12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4720692" y="5403436"/>
            <a:ext cx="133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 flipV="1">
            <a:off x="3558361" y="4734616"/>
            <a:ext cx="1836000" cy="135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105373" y="4515682"/>
                <a:ext cx="444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𝐲</m:t>
                          </m:r>
                        </m:e>
                        <m:sub>
                          <m:r>
                            <a:rPr lang="en-US" sz="1600" b="1">
                              <a:latin typeface="Cambria Math"/>
                            </a:rPr>
                            <m:t>𝐤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373" y="4515682"/>
                <a:ext cx="444096" cy="338554"/>
              </a:xfrm>
              <a:prstGeom prst="rect">
                <a:avLst/>
              </a:prstGeom>
              <a:blipFill>
                <a:blip r:embed="rId1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666976" y="57148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Модель ефекту заміни та доходу за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Слуцьким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58342" y="6041254"/>
                <a:ext cx="447438" cy="33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𝐱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342" y="6041254"/>
                <a:ext cx="447438" cy="339226"/>
              </a:xfrm>
              <a:prstGeom prst="rect">
                <a:avLst/>
              </a:prstGeom>
              <a:blipFill>
                <a:blip r:embed="rId1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66206" y="5674800"/>
                <a:ext cx="4785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>
                              <a:latin typeface="Cambria Math"/>
                            </a:rPr>
                            <m:t>𝐁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206" y="5674800"/>
                <a:ext cx="478529" cy="338554"/>
              </a:xfrm>
              <a:prstGeom prst="rect">
                <a:avLst/>
              </a:prstGeom>
              <a:blipFill>
                <a:blip r:embed="rId1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194630" y="6093296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229717" y="6128765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02084" y="6570706"/>
            <a:ext cx="2021839" cy="1301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02087" y="6345325"/>
            <a:ext cx="423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E</a:t>
            </a:r>
            <a:endParaRPr lang="uk-UA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176628" y="5824225"/>
            <a:ext cx="12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18877" y="5406638"/>
            <a:ext cx="10666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ЕЗ</a:t>
            </a:r>
          </a:p>
          <a:p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1100" b="1" i="1" dirty="0" smtClean="0">
                <a:latin typeface="Times New Roman" pitchFamily="18" charset="0"/>
                <a:cs typeface="Times New Roman" pitchFamily="18" charset="0"/>
              </a:rPr>
              <a:t>фект заміни</a:t>
            </a:r>
            <a:endParaRPr lang="uk-UA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94752" y="5824225"/>
            <a:ext cx="828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46444" y="5337941"/>
            <a:ext cx="70786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b="1" dirty="0" err="1" smtClean="0">
                <a:latin typeface="Times New Roman" pitchFamily="18" charset="0"/>
                <a:cs typeface="Times New Roman" pitchFamily="18" charset="0"/>
              </a:rPr>
              <a:t>ЕД</a:t>
            </a:r>
            <a:endParaRPr lang="uk-UA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 b="1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900" b="1" i="1" dirty="0" smtClean="0">
                <a:latin typeface="Times New Roman" pitchFamily="18" charset="0"/>
                <a:cs typeface="Times New Roman" pitchFamily="18" charset="0"/>
              </a:rPr>
              <a:t>фект доходу</a:t>
            </a:r>
            <a:endParaRPr lang="uk-UA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6488909" y="1445700"/>
            <a:ext cx="5563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 заміни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Слуцьким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 деяким покращенням добробуту, оскільки споживач переміщується на вищу криву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байдужості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6483870" y="2710133"/>
            <a:ext cx="5509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 доходу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зміна обсягу споживання внаслідок зміни реального доходу за незмінних відносних цін товарів</a:t>
            </a:r>
            <a:endParaRPr lang="uk-UA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8472265" y="3887299"/>
            <a:ext cx="3053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Компенсуюча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 проходить через точку початкової рівноваги і є січною початкової кривої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байдужості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Дуга 50"/>
          <p:cNvSpPr/>
          <p:nvPr/>
        </p:nvSpPr>
        <p:spPr>
          <a:xfrm rot="10556534">
            <a:off x="4121177" y="-1565198"/>
            <a:ext cx="5362640" cy="6877431"/>
          </a:xfrm>
          <a:prstGeom prst="arc">
            <a:avLst>
              <a:gd name="adj1" fmla="val 16319211"/>
              <a:gd name="adj2" fmla="val 21230029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8" name="Пряма зі стрілкою 17"/>
          <p:cNvCxnSpPr/>
          <p:nvPr/>
        </p:nvCxnSpPr>
        <p:spPr>
          <a:xfrm>
            <a:off x="3685630" y="3727847"/>
            <a:ext cx="0" cy="1006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 flipV="1">
            <a:off x="3884567" y="4505049"/>
            <a:ext cx="0" cy="2189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8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3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3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3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3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8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4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400"/>
                            </p:stCondLst>
                            <p:childTnLst>
                              <p:par>
                                <p:cTn id="1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9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8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8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300"/>
                            </p:stCondLst>
                            <p:childTnLst>
                              <p:par>
                                <p:cTn id="1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400"/>
                            </p:stCondLst>
                            <p:childTnLst>
                              <p:par>
                                <p:cTn id="2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900"/>
                            </p:stCondLst>
                            <p:childTnLst>
                              <p:par>
                                <p:cTn id="2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1" grpId="0" animBg="1"/>
      <p:bldP spid="23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74" grpId="0" animBg="1"/>
      <p:bldP spid="75" grpId="0" animBg="1"/>
      <p:bldP spid="78" grpId="0" animBg="1"/>
      <p:bldP spid="79" grpId="0" animBg="1"/>
      <p:bldP spid="89" grpId="0" animBg="1"/>
      <p:bldP spid="90" grpId="0" animBg="1"/>
      <p:bldP spid="95" grpId="0" animBg="1"/>
      <p:bldP spid="37" grpId="0" animBg="1"/>
      <p:bldP spid="38" grpId="0" animBg="1"/>
      <p:bldP spid="13" grpId="0"/>
      <p:bldP spid="42" grpId="0"/>
      <p:bldP spid="45" grpId="0"/>
      <p:bldP spid="10" grpId="0"/>
      <p:bldP spid="11" grpId="0"/>
      <p:bldP spid="16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298" y="624110"/>
            <a:ext cx="10710485" cy="1280890"/>
          </a:xfrm>
        </p:spPr>
        <p:txBody>
          <a:bodyPr/>
          <a:lstStyle/>
          <a:p>
            <a:r>
              <a:rPr lang="uk-UA" b="1" i="1" dirty="0"/>
              <a:t>Обидві моделі виявляють однакові тенденції</a:t>
            </a:r>
            <a:r>
              <a:rPr lang="uk-UA" dirty="0"/>
              <a:t>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85733" y="1212113"/>
            <a:ext cx="10475087" cy="5547502"/>
          </a:xfrm>
        </p:spPr>
        <p:txBody>
          <a:bodyPr>
            <a:normAutofit/>
          </a:bodyPr>
          <a:lstStyle/>
          <a:p>
            <a:r>
              <a:rPr lang="uk-UA" dirty="0" smtClean="0"/>
              <a:t>зі </a:t>
            </a:r>
            <a:r>
              <a:rPr lang="uk-UA" dirty="0"/>
              <a:t>зниженням ціни блага ефект заміни обов’язково зумовлює збільшення його споживання, тобто має додатне значення. </a:t>
            </a:r>
            <a:endParaRPr lang="en-US" dirty="0" smtClean="0"/>
          </a:p>
          <a:p>
            <a:r>
              <a:rPr lang="uk-UA" dirty="0"/>
              <a:t>н</a:t>
            </a:r>
            <a:r>
              <a:rPr lang="uk-UA" dirty="0" smtClean="0"/>
              <a:t>а </a:t>
            </a:r>
            <a:r>
              <a:rPr lang="uk-UA" dirty="0"/>
              <a:t>відміну від ефекту заміни, ефект доходу діє в різних напрямках, – залежно від того, до якого типу належить товар.</a:t>
            </a:r>
          </a:p>
          <a:p>
            <a:pPr lvl="1"/>
            <a:r>
              <a:rPr lang="uk-UA" b="1" u="sng" dirty="0" smtClean="0"/>
              <a:t>для нормальних благ</a:t>
            </a:r>
            <a:r>
              <a:rPr lang="uk-UA" dirty="0" smtClean="0"/>
              <a:t> </a:t>
            </a:r>
            <a:r>
              <a:rPr lang="uk-UA" b="1" i="1" dirty="0"/>
              <a:t>у</a:t>
            </a:r>
            <a:r>
              <a:rPr lang="uk-UA" b="1" i="1" dirty="0" smtClean="0"/>
              <a:t> </a:t>
            </a:r>
            <a:r>
              <a:rPr lang="uk-UA" b="1" i="1" dirty="0"/>
              <a:t>випадку зниження ціни</a:t>
            </a:r>
            <a:r>
              <a:rPr lang="uk-UA" dirty="0"/>
              <a:t> ефект доходу </a:t>
            </a:r>
            <a:r>
              <a:rPr lang="uk-UA" dirty="0" smtClean="0"/>
              <a:t>діє </a:t>
            </a:r>
            <a:r>
              <a:rPr lang="uk-UA" dirty="0"/>
              <a:t>в тому ж напрямку, що і ефект заміни, є величиною додатною. </a:t>
            </a:r>
            <a:endParaRPr lang="uk-UA" dirty="0" smtClean="0"/>
          </a:p>
          <a:p>
            <a:pPr lvl="1"/>
            <a:r>
              <a:rPr lang="uk-UA" b="1" u="sng" dirty="0" smtClean="0"/>
              <a:t>для</a:t>
            </a:r>
            <a:r>
              <a:rPr lang="uk-UA" u="sng" dirty="0" smtClean="0"/>
              <a:t> </a:t>
            </a:r>
            <a:r>
              <a:rPr lang="uk-UA" b="1" i="1" u="sng" dirty="0"/>
              <a:t>нижчих благ</a:t>
            </a:r>
            <a:r>
              <a:rPr lang="uk-UA" u="sng" dirty="0"/>
              <a:t> </a:t>
            </a:r>
            <a:r>
              <a:rPr lang="uk-UA" dirty="0"/>
              <a:t>ефект доходу діє в протилежному напрямку і має від’ємне значення, проте ефект зміни для нижчих благ значно більший, ніж ефект доходу, тому загальний ефект дає збільшення споживання нижчого блага за умови зниження його ціни. </a:t>
            </a:r>
          </a:p>
          <a:p>
            <a:r>
              <a:rPr lang="uk-UA" b="1" i="1" dirty="0"/>
              <a:t>У випадку підвищення ціни</a:t>
            </a:r>
            <a:r>
              <a:rPr lang="uk-UA" dirty="0"/>
              <a:t> ефект заміни завжди є від’ємним, а ефект доходу для нормальних товарів – від’ємним, для нижчих – додатним. </a:t>
            </a:r>
            <a:endParaRPr lang="uk-UA" dirty="0" smtClean="0"/>
          </a:p>
          <a:p>
            <a:r>
              <a:rPr lang="uk-UA" dirty="0" smtClean="0"/>
              <a:t>Нормальні </a:t>
            </a:r>
            <a:r>
              <a:rPr lang="uk-UA" dirty="0"/>
              <a:t>блага, а також нижчі блага, для яких ефект заміни перевищує ефект доходу, так що споживання їх збільшується, називаються </a:t>
            </a:r>
            <a:r>
              <a:rPr lang="uk-UA" b="1" i="1" dirty="0"/>
              <a:t>звичайними благами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звичайних благ </a:t>
            </a:r>
            <a:r>
              <a:rPr lang="uk-UA" b="1" i="1" dirty="0"/>
              <a:t>справджується закон попиту</a:t>
            </a:r>
            <a:r>
              <a:rPr lang="uk-UA" dirty="0"/>
              <a:t>: з підвищенням ціни попит на звичайні блага скорочується, а зі зниженням ціни попит на них зростає, крива попиту має від’ємний нахил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78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157" y="624110"/>
            <a:ext cx="9930455" cy="1280890"/>
          </a:xfrm>
        </p:spPr>
        <p:txBody>
          <a:bodyPr/>
          <a:lstStyle/>
          <a:p>
            <a:r>
              <a:rPr lang="uk-UA" b="1" i="1" dirty="0"/>
              <a:t>Товар </a:t>
            </a:r>
            <a:r>
              <a:rPr lang="uk-UA" b="1" i="1" dirty="0" err="1"/>
              <a:t>Гіффена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4157" y="1212113"/>
            <a:ext cx="10451266" cy="5507664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це нижчий товар, який займає значне місце у видатках споживача і для якого </a:t>
            </a:r>
            <a:r>
              <a:rPr lang="uk-UA" sz="2400" b="1" i="1" dirty="0"/>
              <a:t>не виконується закон попиту</a:t>
            </a:r>
            <a:r>
              <a:rPr lang="uk-UA" sz="2400" dirty="0" smtClean="0"/>
              <a:t>;</a:t>
            </a:r>
          </a:p>
          <a:p>
            <a:pPr lvl="1"/>
            <a:r>
              <a:rPr lang="uk-UA" dirty="0" smtClean="0"/>
              <a:t>бути </a:t>
            </a:r>
            <a:r>
              <a:rPr lang="uk-UA" dirty="0"/>
              <a:t>неякісним в уявленні споживача</a:t>
            </a:r>
          </a:p>
          <a:p>
            <a:pPr lvl="1"/>
            <a:r>
              <a:rPr lang="uk-UA" dirty="0"/>
              <a:t>бути значною часткою його витрат</a:t>
            </a:r>
          </a:p>
          <a:p>
            <a:pPr marL="0" indent="0">
              <a:buNone/>
            </a:pPr>
            <a:r>
              <a:rPr lang="uk-UA" b="1" i="1" dirty="0"/>
              <a:t>Для економічно неблагополучних країн або для категорій споживачів з низькими </a:t>
            </a:r>
            <a:r>
              <a:rPr lang="uk-UA" b="1" i="1" dirty="0" smtClean="0"/>
              <a:t>доходами: </a:t>
            </a:r>
            <a:r>
              <a:rPr lang="uk-UA" dirty="0" smtClean="0"/>
              <a:t>зростання </a:t>
            </a:r>
            <a:r>
              <a:rPr lang="uk-UA" dirty="0"/>
              <a:t>цін на малоцінні товари (картопля, хліб, маргарин тощо) може викликати збільшення попиту на ці товари за рахунок відмови від цінніших (масло, м'ясо тощо</a:t>
            </a:r>
            <a:r>
              <a:rPr lang="uk-UA" dirty="0" smtClean="0"/>
              <a:t>).</a:t>
            </a:r>
            <a:endParaRPr lang="en-US" dirty="0" smtClean="0"/>
          </a:p>
          <a:p>
            <a:pPr marL="0" indent="0">
              <a:buNone/>
            </a:pPr>
            <a:r>
              <a:rPr lang="uk-UA" dirty="0"/>
              <a:t>Цей явище вперше було відзначено і описано в </a:t>
            </a:r>
            <a:r>
              <a:rPr lang="pl-PL" dirty="0"/>
              <a:t>XIX </a:t>
            </a:r>
            <a:r>
              <a:rPr lang="uk-UA" dirty="0"/>
              <a:t>столітті.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Роберт </a:t>
            </a:r>
            <a:r>
              <a:rPr lang="uk-UA" dirty="0" err="1" smtClean="0"/>
              <a:t>Гіффен</a:t>
            </a:r>
            <a:r>
              <a:rPr lang="uk-UA" dirty="0" smtClean="0"/>
              <a:t> </a:t>
            </a:r>
            <a:r>
              <a:rPr lang="uk-UA" dirty="0"/>
              <a:t>виявив парадокс в період голоду в Ірландії </a:t>
            </a:r>
            <a:r>
              <a:rPr lang="uk-UA" dirty="0" smtClean="0"/>
              <a:t>1845-1849</a:t>
            </a:r>
            <a:r>
              <a:rPr lang="en-US" dirty="0" smtClean="0"/>
              <a:t> </a:t>
            </a:r>
            <a:r>
              <a:rPr lang="uk-UA" dirty="0" smtClean="0"/>
              <a:t>рр., </a:t>
            </a:r>
            <a:r>
              <a:rPr lang="uk-UA" dirty="0"/>
              <a:t>коли населення відповіло збільшенням попиту на зростання цін на картоплю. Займаючись аналізом споживчих бюджетів британських робітників-вугільників, </a:t>
            </a:r>
            <a:r>
              <a:rPr lang="uk-UA" dirty="0" err="1"/>
              <a:t>Р.Гіффен</a:t>
            </a:r>
            <a:r>
              <a:rPr lang="uk-UA" dirty="0"/>
              <a:t> також виявив, що при кожному підвищенні ціни на порівняно дешевий, але перманентно необхідний продукт харчування - хліб, платоспроможний попит на нього не зменшувався, а зростав.</a:t>
            </a:r>
          </a:p>
          <a:p>
            <a:r>
              <a:rPr lang="uk-UA" sz="2400" dirty="0" smtClean="0"/>
              <a:t> ефекти </a:t>
            </a:r>
            <a:r>
              <a:rPr lang="uk-UA" sz="2400" dirty="0"/>
              <a:t>доходу і заміни різноспрямовані, при цьому </a:t>
            </a:r>
            <a:r>
              <a:rPr lang="uk-UA" sz="2400" b="1" i="1" dirty="0"/>
              <a:t>ефект доходу перевищує ефект заміни</a:t>
            </a:r>
            <a:r>
              <a:rPr lang="uk-UA" sz="2400" dirty="0"/>
              <a:t>, а крива попиту має висхідний 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21142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3. Оптимальний вибір і зміна доходу споживача. Криві </a:t>
            </a:r>
            <a:r>
              <a:rPr lang="uk-UA" b="1" dirty="0" err="1"/>
              <a:t>Енгеля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Модель „Доход – споживання</a:t>
            </a:r>
            <a:r>
              <a:rPr lang="uk-UA" b="1" dirty="0" smtClean="0"/>
              <a:t>”</a:t>
            </a:r>
          </a:p>
          <a:p>
            <a:pPr marL="0" indent="0">
              <a:buNone/>
            </a:pPr>
            <a:r>
              <a:rPr lang="uk-UA" dirty="0"/>
              <a:t>Приймаємо, що доход зростає за інших рівних </a:t>
            </a:r>
            <a:r>
              <a:rPr lang="uk-UA" dirty="0" smtClean="0"/>
              <a:t>умов, а ціни товарів </a:t>
            </a:r>
            <a:r>
              <a:rPr lang="uk-UA" dirty="0"/>
              <a:t>залишаються </a:t>
            </a:r>
            <a:r>
              <a:rPr lang="uk-UA" dirty="0" smtClean="0"/>
              <a:t>незмінними.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6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2313130" y="333859"/>
            <a:ext cx="0" cy="2952328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2313131" y="3286187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26525" y="239346"/>
            <a:ext cx="105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1332" y="3219602"/>
            <a:ext cx="111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Товар Х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7527" y="3160036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62016" y="4466796"/>
                <a:ext cx="524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016" y="4466796"/>
                <a:ext cx="524438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667965" y="3024362"/>
                <a:ext cx="412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965" y="3024362"/>
                <a:ext cx="412292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3720293" y="942532"/>
            <a:ext cx="3239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Крива «доход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– споживання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I-C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Income-Consumption)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4447842" y="1341610"/>
            <a:ext cx="288032" cy="313415"/>
          </a:xfrm>
          <a:prstGeom prst="straightConnector1">
            <a:avLst/>
          </a:prstGeom>
          <a:ln w="25400">
            <a:solidFill>
              <a:schemeClr val="tx1">
                <a:alpha val="49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19034" y="2563469"/>
            <a:ext cx="786885" cy="7302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 rot="1639413">
            <a:off x="2073945" y="2146342"/>
            <a:ext cx="1673200" cy="854957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  <a:gd name="connsiteX0" fmla="*/ 0 w 2748256"/>
              <a:gd name="connsiteY0" fmla="*/ 0 h 1528691"/>
              <a:gd name="connsiteX1" fmla="*/ 1140538 w 2748256"/>
              <a:gd name="connsiteY1" fmla="*/ 1473561 h 1528691"/>
              <a:gd name="connsiteX2" fmla="*/ 2748256 w 2748256"/>
              <a:gd name="connsiteY2" fmla="*/ 1233784 h 1528691"/>
              <a:gd name="connsiteX0" fmla="*/ 0 w 2837455"/>
              <a:gd name="connsiteY0" fmla="*/ 0 h 1510800"/>
              <a:gd name="connsiteX1" fmla="*/ 1140538 w 2837455"/>
              <a:gd name="connsiteY1" fmla="*/ 1473561 h 1510800"/>
              <a:gd name="connsiteX2" fmla="*/ 2837455 w 2837455"/>
              <a:gd name="connsiteY2" fmla="*/ 1017997 h 1510800"/>
              <a:gd name="connsiteX0" fmla="*/ 0 w 2537614"/>
              <a:gd name="connsiteY0" fmla="*/ 0 h 1046938"/>
              <a:gd name="connsiteX1" fmla="*/ 840697 w 2537614"/>
              <a:gd name="connsiteY1" fmla="*/ 1009699 h 1046938"/>
              <a:gd name="connsiteX2" fmla="*/ 2537614 w 2537614"/>
              <a:gd name="connsiteY2" fmla="*/ 554135 h 1046938"/>
              <a:gd name="connsiteX0" fmla="*/ 0 w 2525810"/>
              <a:gd name="connsiteY0" fmla="*/ 0 h 984694"/>
              <a:gd name="connsiteX1" fmla="*/ 828893 w 2525810"/>
              <a:gd name="connsiteY1" fmla="*/ 947455 h 984694"/>
              <a:gd name="connsiteX2" fmla="*/ 2525810 w 2525810"/>
              <a:gd name="connsiteY2" fmla="*/ 491891 h 984694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1931721"/>
              <a:gd name="connsiteY0" fmla="*/ 0 h 881549"/>
              <a:gd name="connsiteX1" fmla="*/ 713410 w 1931721"/>
              <a:gd name="connsiteY1" fmla="*/ 824258 h 881549"/>
              <a:gd name="connsiteX2" fmla="*/ 1931721 w 1931721"/>
              <a:gd name="connsiteY2" fmla="*/ 601654 h 881549"/>
              <a:gd name="connsiteX0" fmla="*/ 0 w 1968229"/>
              <a:gd name="connsiteY0" fmla="*/ 0 h 861533"/>
              <a:gd name="connsiteX1" fmla="*/ 749918 w 1968229"/>
              <a:gd name="connsiteY1" fmla="*/ 804242 h 861533"/>
              <a:gd name="connsiteX2" fmla="*/ 1968229 w 1968229"/>
              <a:gd name="connsiteY2" fmla="*/ 581638 h 861533"/>
              <a:gd name="connsiteX0" fmla="*/ 0 w 1678000"/>
              <a:gd name="connsiteY0" fmla="*/ 0 h 863125"/>
              <a:gd name="connsiteX1" fmla="*/ 749918 w 1678000"/>
              <a:gd name="connsiteY1" fmla="*/ 804242 h 863125"/>
              <a:gd name="connsiteX2" fmla="*/ 1678000 w 1678000"/>
              <a:gd name="connsiteY2" fmla="*/ 593516 h 863125"/>
              <a:gd name="connsiteX0" fmla="*/ 0 w 1678000"/>
              <a:gd name="connsiteY0" fmla="*/ 0 h 868237"/>
              <a:gd name="connsiteX1" fmla="*/ 749918 w 1678000"/>
              <a:gd name="connsiteY1" fmla="*/ 804242 h 868237"/>
              <a:gd name="connsiteX2" fmla="*/ 1678000 w 1678000"/>
              <a:gd name="connsiteY2" fmla="*/ 593516 h 868237"/>
              <a:gd name="connsiteX0" fmla="*/ 0 w 1678000"/>
              <a:gd name="connsiteY0" fmla="*/ 0 h 837640"/>
              <a:gd name="connsiteX1" fmla="*/ 749918 w 1678000"/>
              <a:gd name="connsiteY1" fmla="*/ 804242 h 837640"/>
              <a:gd name="connsiteX2" fmla="*/ 1678000 w 1678000"/>
              <a:gd name="connsiteY2" fmla="*/ 593516 h 837640"/>
              <a:gd name="connsiteX0" fmla="*/ 0 w 1678000"/>
              <a:gd name="connsiteY0" fmla="*/ 0 h 861656"/>
              <a:gd name="connsiteX1" fmla="*/ 749918 w 1678000"/>
              <a:gd name="connsiteY1" fmla="*/ 804242 h 861656"/>
              <a:gd name="connsiteX2" fmla="*/ 1678000 w 1678000"/>
              <a:gd name="connsiteY2" fmla="*/ 593516 h 861656"/>
              <a:gd name="connsiteX0" fmla="*/ 0 w 1678000"/>
              <a:gd name="connsiteY0" fmla="*/ 0 h 869436"/>
              <a:gd name="connsiteX1" fmla="*/ 749918 w 1678000"/>
              <a:gd name="connsiteY1" fmla="*/ 804242 h 869436"/>
              <a:gd name="connsiteX2" fmla="*/ 1678000 w 1678000"/>
              <a:gd name="connsiteY2" fmla="*/ 593516 h 869436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21472"/>
              <a:gd name="connsiteX1" fmla="*/ 749918 w 1678000"/>
              <a:gd name="connsiteY1" fmla="*/ 804242 h 821472"/>
              <a:gd name="connsiteX2" fmla="*/ 1678000 w 1678000"/>
              <a:gd name="connsiteY2" fmla="*/ 593516 h 821472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37860"/>
              <a:gd name="connsiteX1" fmla="*/ 749918 w 1678000"/>
              <a:gd name="connsiteY1" fmla="*/ 804242 h 837860"/>
              <a:gd name="connsiteX2" fmla="*/ 1678000 w 1678000"/>
              <a:gd name="connsiteY2" fmla="*/ 593516 h 83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000" h="837860">
                <a:moveTo>
                  <a:pt x="0" y="0"/>
                </a:moveTo>
                <a:cubicBezTo>
                  <a:pt x="118885" y="277895"/>
                  <a:pt x="326414" y="666388"/>
                  <a:pt x="749918" y="804242"/>
                </a:cubicBezTo>
                <a:cubicBezTo>
                  <a:pt x="1265054" y="921308"/>
                  <a:pt x="1498942" y="703703"/>
                  <a:pt x="1678000" y="59351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319034" y="1987223"/>
            <a:ext cx="1357045" cy="12989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 rot="1639413">
            <a:off x="2403562" y="1951100"/>
            <a:ext cx="1761325" cy="828744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  <a:gd name="connsiteX0" fmla="*/ 0 w 2748256"/>
              <a:gd name="connsiteY0" fmla="*/ 0 h 1528691"/>
              <a:gd name="connsiteX1" fmla="*/ 1140538 w 2748256"/>
              <a:gd name="connsiteY1" fmla="*/ 1473561 h 1528691"/>
              <a:gd name="connsiteX2" fmla="*/ 2748256 w 2748256"/>
              <a:gd name="connsiteY2" fmla="*/ 1233784 h 1528691"/>
              <a:gd name="connsiteX0" fmla="*/ 0 w 2837455"/>
              <a:gd name="connsiteY0" fmla="*/ 0 h 1510800"/>
              <a:gd name="connsiteX1" fmla="*/ 1140538 w 2837455"/>
              <a:gd name="connsiteY1" fmla="*/ 1473561 h 1510800"/>
              <a:gd name="connsiteX2" fmla="*/ 2837455 w 2837455"/>
              <a:gd name="connsiteY2" fmla="*/ 1017997 h 1510800"/>
              <a:gd name="connsiteX0" fmla="*/ 0 w 2537614"/>
              <a:gd name="connsiteY0" fmla="*/ 0 h 1046938"/>
              <a:gd name="connsiteX1" fmla="*/ 840697 w 2537614"/>
              <a:gd name="connsiteY1" fmla="*/ 1009699 h 1046938"/>
              <a:gd name="connsiteX2" fmla="*/ 2537614 w 2537614"/>
              <a:gd name="connsiteY2" fmla="*/ 554135 h 1046938"/>
              <a:gd name="connsiteX0" fmla="*/ 0 w 2525810"/>
              <a:gd name="connsiteY0" fmla="*/ 0 h 984694"/>
              <a:gd name="connsiteX1" fmla="*/ 828893 w 2525810"/>
              <a:gd name="connsiteY1" fmla="*/ 947455 h 984694"/>
              <a:gd name="connsiteX2" fmla="*/ 2525810 w 2525810"/>
              <a:gd name="connsiteY2" fmla="*/ 491891 h 984694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1931721"/>
              <a:gd name="connsiteY0" fmla="*/ 0 h 881549"/>
              <a:gd name="connsiteX1" fmla="*/ 713410 w 1931721"/>
              <a:gd name="connsiteY1" fmla="*/ 824258 h 881549"/>
              <a:gd name="connsiteX2" fmla="*/ 1931721 w 1931721"/>
              <a:gd name="connsiteY2" fmla="*/ 601654 h 881549"/>
              <a:gd name="connsiteX0" fmla="*/ 0 w 1968229"/>
              <a:gd name="connsiteY0" fmla="*/ 0 h 861533"/>
              <a:gd name="connsiteX1" fmla="*/ 749918 w 1968229"/>
              <a:gd name="connsiteY1" fmla="*/ 804242 h 861533"/>
              <a:gd name="connsiteX2" fmla="*/ 1968229 w 1968229"/>
              <a:gd name="connsiteY2" fmla="*/ 581638 h 861533"/>
              <a:gd name="connsiteX0" fmla="*/ 0 w 1678000"/>
              <a:gd name="connsiteY0" fmla="*/ 0 h 863125"/>
              <a:gd name="connsiteX1" fmla="*/ 749918 w 1678000"/>
              <a:gd name="connsiteY1" fmla="*/ 804242 h 863125"/>
              <a:gd name="connsiteX2" fmla="*/ 1678000 w 1678000"/>
              <a:gd name="connsiteY2" fmla="*/ 593516 h 863125"/>
              <a:gd name="connsiteX0" fmla="*/ 0 w 1678000"/>
              <a:gd name="connsiteY0" fmla="*/ 0 h 868237"/>
              <a:gd name="connsiteX1" fmla="*/ 749918 w 1678000"/>
              <a:gd name="connsiteY1" fmla="*/ 804242 h 868237"/>
              <a:gd name="connsiteX2" fmla="*/ 1678000 w 1678000"/>
              <a:gd name="connsiteY2" fmla="*/ 593516 h 868237"/>
              <a:gd name="connsiteX0" fmla="*/ 0 w 1678000"/>
              <a:gd name="connsiteY0" fmla="*/ 0 h 837640"/>
              <a:gd name="connsiteX1" fmla="*/ 749918 w 1678000"/>
              <a:gd name="connsiteY1" fmla="*/ 804242 h 837640"/>
              <a:gd name="connsiteX2" fmla="*/ 1678000 w 1678000"/>
              <a:gd name="connsiteY2" fmla="*/ 593516 h 837640"/>
              <a:gd name="connsiteX0" fmla="*/ 0 w 1678000"/>
              <a:gd name="connsiteY0" fmla="*/ 0 h 861656"/>
              <a:gd name="connsiteX1" fmla="*/ 749918 w 1678000"/>
              <a:gd name="connsiteY1" fmla="*/ 804242 h 861656"/>
              <a:gd name="connsiteX2" fmla="*/ 1678000 w 1678000"/>
              <a:gd name="connsiteY2" fmla="*/ 593516 h 861656"/>
              <a:gd name="connsiteX0" fmla="*/ 0 w 1678000"/>
              <a:gd name="connsiteY0" fmla="*/ 0 h 869436"/>
              <a:gd name="connsiteX1" fmla="*/ 749918 w 1678000"/>
              <a:gd name="connsiteY1" fmla="*/ 804242 h 869436"/>
              <a:gd name="connsiteX2" fmla="*/ 1678000 w 1678000"/>
              <a:gd name="connsiteY2" fmla="*/ 593516 h 869436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21472"/>
              <a:gd name="connsiteX1" fmla="*/ 749918 w 1678000"/>
              <a:gd name="connsiteY1" fmla="*/ 804242 h 821472"/>
              <a:gd name="connsiteX2" fmla="*/ 1678000 w 1678000"/>
              <a:gd name="connsiteY2" fmla="*/ 593516 h 821472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37860"/>
              <a:gd name="connsiteX1" fmla="*/ 749918 w 1678000"/>
              <a:gd name="connsiteY1" fmla="*/ 804242 h 837860"/>
              <a:gd name="connsiteX2" fmla="*/ 1678000 w 1678000"/>
              <a:gd name="connsiteY2" fmla="*/ 593516 h 83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000" h="837860">
                <a:moveTo>
                  <a:pt x="0" y="0"/>
                </a:moveTo>
                <a:cubicBezTo>
                  <a:pt x="118885" y="277895"/>
                  <a:pt x="326414" y="666388"/>
                  <a:pt x="749918" y="804242"/>
                </a:cubicBezTo>
                <a:cubicBezTo>
                  <a:pt x="1265054" y="921308"/>
                  <a:pt x="1498942" y="703703"/>
                  <a:pt x="1678000" y="59351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324936" y="1334089"/>
            <a:ext cx="1927206" cy="19520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 rot="1639413">
            <a:off x="2755029" y="1581461"/>
            <a:ext cx="1808460" cy="942031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  <a:gd name="connsiteX0" fmla="*/ 0 w 2748256"/>
              <a:gd name="connsiteY0" fmla="*/ 0 h 1528691"/>
              <a:gd name="connsiteX1" fmla="*/ 1140538 w 2748256"/>
              <a:gd name="connsiteY1" fmla="*/ 1473561 h 1528691"/>
              <a:gd name="connsiteX2" fmla="*/ 2748256 w 2748256"/>
              <a:gd name="connsiteY2" fmla="*/ 1233784 h 1528691"/>
              <a:gd name="connsiteX0" fmla="*/ 0 w 2837455"/>
              <a:gd name="connsiteY0" fmla="*/ 0 h 1510800"/>
              <a:gd name="connsiteX1" fmla="*/ 1140538 w 2837455"/>
              <a:gd name="connsiteY1" fmla="*/ 1473561 h 1510800"/>
              <a:gd name="connsiteX2" fmla="*/ 2837455 w 2837455"/>
              <a:gd name="connsiteY2" fmla="*/ 1017997 h 1510800"/>
              <a:gd name="connsiteX0" fmla="*/ 0 w 2537614"/>
              <a:gd name="connsiteY0" fmla="*/ 0 h 1046938"/>
              <a:gd name="connsiteX1" fmla="*/ 840697 w 2537614"/>
              <a:gd name="connsiteY1" fmla="*/ 1009699 h 1046938"/>
              <a:gd name="connsiteX2" fmla="*/ 2537614 w 2537614"/>
              <a:gd name="connsiteY2" fmla="*/ 554135 h 1046938"/>
              <a:gd name="connsiteX0" fmla="*/ 0 w 2525810"/>
              <a:gd name="connsiteY0" fmla="*/ 0 h 984694"/>
              <a:gd name="connsiteX1" fmla="*/ 828893 w 2525810"/>
              <a:gd name="connsiteY1" fmla="*/ 947455 h 984694"/>
              <a:gd name="connsiteX2" fmla="*/ 2525810 w 2525810"/>
              <a:gd name="connsiteY2" fmla="*/ 491891 h 984694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1931721"/>
              <a:gd name="connsiteY0" fmla="*/ 0 h 881549"/>
              <a:gd name="connsiteX1" fmla="*/ 713410 w 1931721"/>
              <a:gd name="connsiteY1" fmla="*/ 824258 h 881549"/>
              <a:gd name="connsiteX2" fmla="*/ 1931721 w 1931721"/>
              <a:gd name="connsiteY2" fmla="*/ 601654 h 881549"/>
              <a:gd name="connsiteX0" fmla="*/ 0 w 1968229"/>
              <a:gd name="connsiteY0" fmla="*/ 0 h 861533"/>
              <a:gd name="connsiteX1" fmla="*/ 749918 w 1968229"/>
              <a:gd name="connsiteY1" fmla="*/ 804242 h 861533"/>
              <a:gd name="connsiteX2" fmla="*/ 1968229 w 1968229"/>
              <a:gd name="connsiteY2" fmla="*/ 581638 h 861533"/>
              <a:gd name="connsiteX0" fmla="*/ 0 w 1678000"/>
              <a:gd name="connsiteY0" fmla="*/ 0 h 863125"/>
              <a:gd name="connsiteX1" fmla="*/ 749918 w 1678000"/>
              <a:gd name="connsiteY1" fmla="*/ 804242 h 863125"/>
              <a:gd name="connsiteX2" fmla="*/ 1678000 w 1678000"/>
              <a:gd name="connsiteY2" fmla="*/ 593516 h 863125"/>
              <a:gd name="connsiteX0" fmla="*/ 0 w 1678000"/>
              <a:gd name="connsiteY0" fmla="*/ 0 h 868237"/>
              <a:gd name="connsiteX1" fmla="*/ 749918 w 1678000"/>
              <a:gd name="connsiteY1" fmla="*/ 804242 h 868237"/>
              <a:gd name="connsiteX2" fmla="*/ 1678000 w 1678000"/>
              <a:gd name="connsiteY2" fmla="*/ 593516 h 868237"/>
              <a:gd name="connsiteX0" fmla="*/ 0 w 1678000"/>
              <a:gd name="connsiteY0" fmla="*/ 0 h 837640"/>
              <a:gd name="connsiteX1" fmla="*/ 749918 w 1678000"/>
              <a:gd name="connsiteY1" fmla="*/ 804242 h 837640"/>
              <a:gd name="connsiteX2" fmla="*/ 1678000 w 1678000"/>
              <a:gd name="connsiteY2" fmla="*/ 593516 h 837640"/>
              <a:gd name="connsiteX0" fmla="*/ 0 w 1678000"/>
              <a:gd name="connsiteY0" fmla="*/ 0 h 861656"/>
              <a:gd name="connsiteX1" fmla="*/ 749918 w 1678000"/>
              <a:gd name="connsiteY1" fmla="*/ 804242 h 861656"/>
              <a:gd name="connsiteX2" fmla="*/ 1678000 w 1678000"/>
              <a:gd name="connsiteY2" fmla="*/ 593516 h 861656"/>
              <a:gd name="connsiteX0" fmla="*/ 0 w 1678000"/>
              <a:gd name="connsiteY0" fmla="*/ 0 h 869436"/>
              <a:gd name="connsiteX1" fmla="*/ 749918 w 1678000"/>
              <a:gd name="connsiteY1" fmla="*/ 804242 h 869436"/>
              <a:gd name="connsiteX2" fmla="*/ 1678000 w 1678000"/>
              <a:gd name="connsiteY2" fmla="*/ 593516 h 869436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21472"/>
              <a:gd name="connsiteX1" fmla="*/ 749918 w 1678000"/>
              <a:gd name="connsiteY1" fmla="*/ 804242 h 821472"/>
              <a:gd name="connsiteX2" fmla="*/ 1678000 w 1678000"/>
              <a:gd name="connsiteY2" fmla="*/ 593516 h 821472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37860"/>
              <a:gd name="connsiteX1" fmla="*/ 749918 w 1678000"/>
              <a:gd name="connsiteY1" fmla="*/ 804242 h 837860"/>
              <a:gd name="connsiteX2" fmla="*/ 1678000 w 1678000"/>
              <a:gd name="connsiteY2" fmla="*/ 593516 h 83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000" h="837860">
                <a:moveTo>
                  <a:pt x="0" y="0"/>
                </a:moveTo>
                <a:cubicBezTo>
                  <a:pt x="118885" y="277895"/>
                  <a:pt x="326414" y="666388"/>
                  <a:pt x="749918" y="804242"/>
                </a:cubicBezTo>
                <a:cubicBezTo>
                  <a:pt x="1265054" y="921308"/>
                  <a:pt x="1498942" y="703703"/>
                  <a:pt x="1678000" y="59351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324937" y="753525"/>
            <a:ext cx="2439945" cy="25326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 rot="1639413">
            <a:off x="3088187" y="1405584"/>
            <a:ext cx="1883693" cy="933082"/>
          </a:xfrm>
          <a:custGeom>
            <a:avLst/>
            <a:gdLst>
              <a:gd name="connsiteX0" fmla="*/ 0 w 2472266"/>
              <a:gd name="connsiteY0" fmla="*/ 0 h 963111"/>
              <a:gd name="connsiteX1" fmla="*/ 999066 w 2472266"/>
              <a:gd name="connsiteY1" fmla="*/ 948266 h 963111"/>
              <a:gd name="connsiteX2" fmla="*/ 2472266 w 2472266"/>
              <a:gd name="connsiteY2" fmla="*/ 558800 h 963111"/>
              <a:gd name="connsiteX0" fmla="*/ 0 w 2606784"/>
              <a:gd name="connsiteY0" fmla="*/ 0 h 979541"/>
              <a:gd name="connsiteX1" fmla="*/ 999066 w 2606784"/>
              <a:gd name="connsiteY1" fmla="*/ 948266 h 979541"/>
              <a:gd name="connsiteX2" fmla="*/ 2606784 w 2606784"/>
              <a:gd name="connsiteY2" fmla="*/ 708489 h 979541"/>
              <a:gd name="connsiteX0" fmla="*/ 0 w 2957432"/>
              <a:gd name="connsiteY0" fmla="*/ 0 h 1466552"/>
              <a:gd name="connsiteX1" fmla="*/ 1349714 w 2957432"/>
              <a:gd name="connsiteY1" fmla="*/ 1405605 h 1466552"/>
              <a:gd name="connsiteX2" fmla="*/ 2957432 w 2957432"/>
              <a:gd name="connsiteY2" fmla="*/ 1165828 h 1466552"/>
              <a:gd name="connsiteX0" fmla="*/ 0 w 2941135"/>
              <a:gd name="connsiteY0" fmla="*/ 0 h 1373857"/>
              <a:gd name="connsiteX1" fmla="*/ 1333417 w 2941135"/>
              <a:gd name="connsiteY1" fmla="*/ 1318727 h 1373857"/>
              <a:gd name="connsiteX2" fmla="*/ 2941135 w 2941135"/>
              <a:gd name="connsiteY2" fmla="*/ 1078950 h 1373857"/>
              <a:gd name="connsiteX0" fmla="*/ 0 w 2748256"/>
              <a:gd name="connsiteY0" fmla="*/ 0 h 1528691"/>
              <a:gd name="connsiteX1" fmla="*/ 1140538 w 2748256"/>
              <a:gd name="connsiteY1" fmla="*/ 1473561 h 1528691"/>
              <a:gd name="connsiteX2" fmla="*/ 2748256 w 2748256"/>
              <a:gd name="connsiteY2" fmla="*/ 1233784 h 1528691"/>
              <a:gd name="connsiteX0" fmla="*/ 0 w 2837455"/>
              <a:gd name="connsiteY0" fmla="*/ 0 h 1510800"/>
              <a:gd name="connsiteX1" fmla="*/ 1140538 w 2837455"/>
              <a:gd name="connsiteY1" fmla="*/ 1473561 h 1510800"/>
              <a:gd name="connsiteX2" fmla="*/ 2837455 w 2837455"/>
              <a:gd name="connsiteY2" fmla="*/ 1017997 h 1510800"/>
              <a:gd name="connsiteX0" fmla="*/ 0 w 2537614"/>
              <a:gd name="connsiteY0" fmla="*/ 0 h 1046938"/>
              <a:gd name="connsiteX1" fmla="*/ 840697 w 2537614"/>
              <a:gd name="connsiteY1" fmla="*/ 1009699 h 1046938"/>
              <a:gd name="connsiteX2" fmla="*/ 2537614 w 2537614"/>
              <a:gd name="connsiteY2" fmla="*/ 554135 h 1046938"/>
              <a:gd name="connsiteX0" fmla="*/ 0 w 2525810"/>
              <a:gd name="connsiteY0" fmla="*/ 0 h 984694"/>
              <a:gd name="connsiteX1" fmla="*/ 828893 w 2525810"/>
              <a:gd name="connsiteY1" fmla="*/ 947455 h 984694"/>
              <a:gd name="connsiteX2" fmla="*/ 2525810 w 2525810"/>
              <a:gd name="connsiteY2" fmla="*/ 491891 h 984694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2047204"/>
              <a:gd name="connsiteY0" fmla="*/ 0 h 1004746"/>
              <a:gd name="connsiteX1" fmla="*/ 828893 w 2047204"/>
              <a:gd name="connsiteY1" fmla="*/ 947455 h 1004746"/>
              <a:gd name="connsiteX2" fmla="*/ 2047204 w 2047204"/>
              <a:gd name="connsiteY2" fmla="*/ 724851 h 1004746"/>
              <a:gd name="connsiteX0" fmla="*/ 0 w 1931721"/>
              <a:gd name="connsiteY0" fmla="*/ 0 h 881549"/>
              <a:gd name="connsiteX1" fmla="*/ 713410 w 1931721"/>
              <a:gd name="connsiteY1" fmla="*/ 824258 h 881549"/>
              <a:gd name="connsiteX2" fmla="*/ 1931721 w 1931721"/>
              <a:gd name="connsiteY2" fmla="*/ 601654 h 881549"/>
              <a:gd name="connsiteX0" fmla="*/ 0 w 1968229"/>
              <a:gd name="connsiteY0" fmla="*/ 0 h 861533"/>
              <a:gd name="connsiteX1" fmla="*/ 749918 w 1968229"/>
              <a:gd name="connsiteY1" fmla="*/ 804242 h 861533"/>
              <a:gd name="connsiteX2" fmla="*/ 1968229 w 1968229"/>
              <a:gd name="connsiteY2" fmla="*/ 581638 h 861533"/>
              <a:gd name="connsiteX0" fmla="*/ 0 w 1678000"/>
              <a:gd name="connsiteY0" fmla="*/ 0 h 863125"/>
              <a:gd name="connsiteX1" fmla="*/ 749918 w 1678000"/>
              <a:gd name="connsiteY1" fmla="*/ 804242 h 863125"/>
              <a:gd name="connsiteX2" fmla="*/ 1678000 w 1678000"/>
              <a:gd name="connsiteY2" fmla="*/ 593516 h 863125"/>
              <a:gd name="connsiteX0" fmla="*/ 0 w 1678000"/>
              <a:gd name="connsiteY0" fmla="*/ 0 h 868237"/>
              <a:gd name="connsiteX1" fmla="*/ 749918 w 1678000"/>
              <a:gd name="connsiteY1" fmla="*/ 804242 h 868237"/>
              <a:gd name="connsiteX2" fmla="*/ 1678000 w 1678000"/>
              <a:gd name="connsiteY2" fmla="*/ 593516 h 868237"/>
              <a:gd name="connsiteX0" fmla="*/ 0 w 1678000"/>
              <a:gd name="connsiteY0" fmla="*/ 0 h 837640"/>
              <a:gd name="connsiteX1" fmla="*/ 749918 w 1678000"/>
              <a:gd name="connsiteY1" fmla="*/ 804242 h 837640"/>
              <a:gd name="connsiteX2" fmla="*/ 1678000 w 1678000"/>
              <a:gd name="connsiteY2" fmla="*/ 593516 h 837640"/>
              <a:gd name="connsiteX0" fmla="*/ 0 w 1678000"/>
              <a:gd name="connsiteY0" fmla="*/ 0 h 861656"/>
              <a:gd name="connsiteX1" fmla="*/ 749918 w 1678000"/>
              <a:gd name="connsiteY1" fmla="*/ 804242 h 861656"/>
              <a:gd name="connsiteX2" fmla="*/ 1678000 w 1678000"/>
              <a:gd name="connsiteY2" fmla="*/ 593516 h 861656"/>
              <a:gd name="connsiteX0" fmla="*/ 0 w 1678000"/>
              <a:gd name="connsiteY0" fmla="*/ 0 h 869436"/>
              <a:gd name="connsiteX1" fmla="*/ 749918 w 1678000"/>
              <a:gd name="connsiteY1" fmla="*/ 804242 h 869436"/>
              <a:gd name="connsiteX2" fmla="*/ 1678000 w 1678000"/>
              <a:gd name="connsiteY2" fmla="*/ 593516 h 869436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35303"/>
              <a:gd name="connsiteX1" fmla="*/ 749918 w 1678000"/>
              <a:gd name="connsiteY1" fmla="*/ 804242 h 835303"/>
              <a:gd name="connsiteX2" fmla="*/ 1678000 w 1678000"/>
              <a:gd name="connsiteY2" fmla="*/ 593516 h 835303"/>
              <a:gd name="connsiteX0" fmla="*/ 0 w 1678000"/>
              <a:gd name="connsiteY0" fmla="*/ 0 h 821472"/>
              <a:gd name="connsiteX1" fmla="*/ 749918 w 1678000"/>
              <a:gd name="connsiteY1" fmla="*/ 804242 h 821472"/>
              <a:gd name="connsiteX2" fmla="*/ 1678000 w 1678000"/>
              <a:gd name="connsiteY2" fmla="*/ 593516 h 821472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43125"/>
              <a:gd name="connsiteX1" fmla="*/ 749918 w 1678000"/>
              <a:gd name="connsiteY1" fmla="*/ 804242 h 843125"/>
              <a:gd name="connsiteX2" fmla="*/ 1678000 w 1678000"/>
              <a:gd name="connsiteY2" fmla="*/ 593516 h 843125"/>
              <a:gd name="connsiteX0" fmla="*/ 0 w 1678000"/>
              <a:gd name="connsiteY0" fmla="*/ 0 h 837860"/>
              <a:gd name="connsiteX1" fmla="*/ 749918 w 1678000"/>
              <a:gd name="connsiteY1" fmla="*/ 804242 h 837860"/>
              <a:gd name="connsiteX2" fmla="*/ 1678000 w 1678000"/>
              <a:gd name="connsiteY2" fmla="*/ 593516 h 83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8000" h="837860">
                <a:moveTo>
                  <a:pt x="0" y="0"/>
                </a:moveTo>
                <a:cubicBezTo>
                  <a:pt x="118885" y="277895"/>
                  <a:pt x="326414" y="666388"/>
                  <a:pt x="749918" y="804242"/>
                </a:cubicBezTo>
                <a:cubicBezTo>
                  <a:pt x="1265054" y="921308"/>
                  <a:pt x="1498942" y="703703"/>
                  <a:pt x="1678000" y="593516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Полилиния 49"/>
          <p:cNvSpPr/>
          <p:nvPr/>
        </p:nvSpPr>
        <p:spPr>
          <a:xfrm>
            <a:off x="2311615" y="1624515"/>
            <a:ext cx="2182432" cy="1659512"/>
          </a:xfrm>
          <a:custGeom>
            <a:avLst/>
            <a:gdLst>
              <a:gd name="connsiteX0" fmla="*/ 0 w 2182432"/>
              <a:gd name="connsiteY0" fmla="*/ 1659512 h 1659512"/>
              <a:gd name="connsiteX1" fmla="*/ 422563 w 2182432"/>
              <a:gd name="connsiteY1" fmla="*/ 1195385 h 1659512"/>
              <a:gd name="connsiteX2" fmla="*/ 1953491 w 2182432"/>
              <a:gd name="connsiteY2" fmla="*/ 184003 h 1659512"/>
              <a:gd name="connsiteX3" fmla="*/ 2147454 w 2182432"/>
              <a:gd name="connsiteY3" fmla="*/ 3894 h 165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432" h="1659512">
                <a:moveTo>
                  <a:pt x="0" y="1659512"/>
                </a:moveTo>
                <a:cubicBezTo>
                  <a:pt x="48490" y="1550407"/>
                  <a:pt x="96981" y="1441303"/>
                  <a:pt x="422563" y="1195385"/>
                </a:cubicBezTo>
                <a:cubicBezTo>
                  <a:pt x="748145" y="949467"/>
                  <a:pt x="1666009" y="382585"/>
                  <a:pt x="1953491" y="184003"/>
                </a:cubicBezTo>
                <a:cubicBezTo>
                  <a:pt x="2240973" y="-14579"/>
                  <a:pt x="2194213" y="-5343"/>
                  <a:pt x="2147454" y="3894"/>
                </a:cubicBez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2324948" y="3417556"/>
            <a:ext cx="0" cy="1129387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336756" y="4548948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821935" y="3406475"/>
                <a:ext cx="5148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935" y="3406475"/>
                <a:ext cx="5148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2053410" y="4393054"/>
            <a:ext cx="251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17744" y="3783583"/>
                <a:ext cx="4673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16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6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744" y="3783583"/>
                <a:ext cx="467307" cy="338554"/>
              </a:xfrm>
              <a:prstGeom prst="rect">
                <a:avLst/>
              </a:prstGeom>
              <a:blipFill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Прямая со стрелкой 68"/>
          <p:cNvCxnSpPr/>
          <p:nvPr/>
        </p:nvCxnSpPr>
        <p:spPr>
          <a:xfrm flipH="1" flipV="1">
            <a:off x="2330468" y="4622184"/>
            <a:ext cx="11807" cy="154312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340628" y="6175464"/>
            <a:ext cx="3026537" cy="0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254071" y="1781952"/>
                <a:ext cx="4138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071" y="1781952"/>
                <a:ext cx="41389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362016" y="6093296"/>
                <a:ext cx="524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016" y="6093296"/>
                <a:ext cx="52443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986853" y="4546942"/>
            <a:ext cx="30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61017" y="2556014"/>
                <a:ext cx="4155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017" y="2556014"/>
                <a:ext cx="41556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Блок-схема: узел 54"/>
          <p:cNvSpPr/>
          <p:nvPr/>
        </p:nvSpPr>
        <p:spPr>
          <a:xfrm>
            <a:off x="2634426" y="2856608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3" name="Прямая соединительная линия 72"/>
          <p:cNvCxnSpPr>
            <a:stCxn id="55" idx="2"/>
          </p:cNvCxnSpPr>
          <p:nvPr/>
        </p:nvCxnSpPr>
        <p:spPr>
          <a:xfrm flipH="1" flipV="1">
            <a:off x="2319034" y="2885995"/>
            <a:ext cx="315393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659298" y="2926015"/>
            <a:ext cx="0" cy="36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986854" y="2691574"/>
                <a:ext cx="408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854" y="2691574"/>
                <a:ext cx="408509" cy="307777"/>
              </a:xfrm>
              <a:prstGeom prst="rect">
                <a:avLst/>
              </a:prstGeom>
              <a:blipFill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380027" y="3211743"/>
                <a:ext cx="4074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027" y="3211743"/>
                <a:ext cx="40741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403256" y="6092376"/>
                <a:ext cx="4074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256" y="6092376"/>
                <a:ext cx="40741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469932" y="3009189"/>
                <a:ext cx="412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932" y="3009189"/>
                <a:ext cx="41229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2622173" y="1504953"/>
                <a:ext cx="4138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73" y="1504953"/>
                <a:ext cx="413895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2814045" y="2307730"/>
                <a:ext cx="4197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045" y="2307730"/>
                <a:ext cx="41973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Блок-схема: узел 86"/>
          <p:cNvSpPr/>
          <p:nvPr/>
        </p:nvSpPr>
        <p:spPr>
          <a:xfrm>
            <a:off x="2987454" y="2608324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9" name="Прямая соединительная линия 88"/>
          <p:cNvCxnSpPr>
            <a:stCxn id="87" idx="2"/>
          </p:cNvCxnSpPr>
          <p:nvPr/>
        </p:nvCxnSpPr>
        <p:spPr>
          <a:xfrm flipH="1">
            <a:off x="2304916" y="2637711"/>
            <a:ext cx="68253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87" idx="4"/>
          </p:cNvCxnSpPr>
          <p:nvPr/>
        </p:nvCxnSpPr>
        <p:spPr>
          <a:xfrm>
            <a:off x="3012326" y="2667098"/>
            <a:ext cx="0" cy="61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984521" y="2483823"/>
                <a:ext cx="4126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1" y="2483823"/>
                <a:ext cx="412677" cy="307777"/>
              </a:xfrm>
              <a:prstGeom prst="rect">
                <a:avLst/>
              </a:prstGeom>
              <a:blipFill>
                <a:blip r:embed="rId1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2733054" y="3211742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054" y="3211742"/>
                <a:ext cx="41158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763747" y="6098947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747" y="6098947"/>
                <a:ext cx="41158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050687" y="2999351"/>
                <a:ext cx="412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687" y="2999351"/>
                <a:ext cx="41229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973055" y="1195590"/>
                <a:ext cx="4138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55" y="1195590"/>
                <a:ext cx="413895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164726" y="2068813"/>
                <a:ext cx="4197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726" y="2068813"/>
                <a:ext cx="41973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Блок-схема: узел 98"/>
          <p:cNvSpPr/>
          <p:nvPr/>
        </p:nvSpPr>
        <p:spPr>
          <a:xfrm>
            <a:off x="3338135" y="2369407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1" name="Прямая соединительная линия 100"/>
          <p:cNvCxnSpPr>
            <a:stCxn id="99" idx="2"/>
          </p:cNvCxnSpPr>
          <p:nvPr/>
        </p:nvCxnSpPr>
        <p:spPr>
          <a:xfrm flipH="1" flipV="1">
            <a:off x="2319033" y="2398794"/>
            <a:ext cx="1019102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363007" y="2407862"/>
            <a:ext cx="0" cy="864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990579" y="2211584"/>
                <a:ext cx="4126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579" y="2211584"/>
                <a:ext cx="412677" cy="307777"/>
              </a:xfrm>
              <a:prstGeom prst="rect">
                <a:avLst/>
              </a:prstGeom>
              <a:blipFill>
                <a:blip r:embed="rId2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060413" y="3211743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413" y="3211743"/>
                <a:ext cx="411588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3122436" y="6092375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436" y="6092375"/>
                <a:ext cx="411588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575933" y="2997761"/>
                <a:ext cx="4122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𝑩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33" y="2997761"/>
                <a:ext cx="412292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3317047" y="1007684"/>
                <a:ext cx="4138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12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uk-UA" sz="1200" b="1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047" y="1007684"/>
                <a:ext cx="413895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3515407" y="1833335"/>
                <a:ext cx="4197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407" y="1833335"/>
                <a:ext cx="419730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Блок-схема: узел 116"/>
          <p:cNvSpPr/>
          <p:nvPr/>
        </p:nvSpPr>
        <p:spPr>
          <a:xfrm>
            <a:off x="3688816" y="2133929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18" name="Прямая соединительная линия 117"/>
          <p:cNvCxnSpPr>
            <a:stCxn id="117" idx="2"/>
          </p:cNvCxnSpPr>
          <p:nvPr/>
        </p:nvCxnSpPr>
        <p:spPr>
          <a:xfrm flipH="1" flipV="1">
            <a:off x="2319034" y="2163316"/>
            <a:ext cx="1369783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17" idx="4"/>
          </p:cNvCxnSpPr>
          <p:nvPr/>
        </p:nvCxnSpPr>
        <p:spPr>
          <a:xfrm>
            <a:off x="3713688" y="2192704"/>
            <a:ext cx="0" cy="10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992966" y="1983927"/>
                <a:ext cx="4049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966" y="1983927"/>
                <a:ext cx="404983" cy="307777"/>
              </a:xfrm>
              <a:prstGeom prst="rect">
                <a:avLst/>
              </a:prstGeom>
              <a:blipFill>
                <a:blip r:embed="rId27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438436" y="3207227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436" y="3207227"/>
                <a:ext cx="411588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484607" y="6098946"/>
                <a:ext cx="411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607" y="6098946"/>
                <a:ext cx="411588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Блок-схема: узел 124"/>
          <p:cNvSpPr/>
          <p:nvPr/>
        </p:nvSpPr>
        <p:spPr>
          <a:xfrm>
            <a:off x="2634426" y="3952861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2359485" y="3608233"/>
            <a:ext cx="584199" cy="7480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25" idx="2"/>
          </p:cNvCxnSpPr>
          <p:nvPr/>
        </p:nvCxnSpPr>
        <p:spPr>
          <a:xfrm flipH="1">
            <a:off x="2319034" y="3982248"/>
            <a:ext cx="31539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Блок-схема: узел 136"/>
          <p:cNvSpPr/>
          <p:nvPr/>
        </p:nvSpPr>
        <p:spPr>
          <a:xfrm>
            <a:off x="2980397" y="3952861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>
            <a:off x="2705456" y="3608233"/>
            <a:ext cx="584199" cy="7480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>
            <a:stCxn id="137" idx="2"/>
          </p:cNvCxnSpPr>
          <p:nvPr/>
        </p:nvCxnSpPr>
        <p:spPr>
          <a:xfrm flipH="1">
            <a:off x="2665005" y="3982248"/>
            <a:ext cx="31539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Блок-схема: узел 139"/>
          <p:cNvSpPr/>
          <p:nvPr/>
        </p:nvSpPr>
        <p:spPr>
          <a:xfrm>
            <a:off x="3340662" y="3952861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3065721" y="3608233"/>
            <a:ext cx="584199" cy="7480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140" idx="2"/>
          </p:cNvCxnSpPr>
          <p:nvPr/>
        </p:nvCxnSpPr>
        <p:spPr>
          <a:xfrm flipH="1">
            <a:off x="3025270" y="3982248"/>
            <a:ext cx="31539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Блок-схема: узел 142"/>
          <p:cNvSpPr/>
          <p:nvPr/>
        </p:nvSpPr>
        <p:spPr>
          <a:xfrm>
            <a:off x="3677773" y="3952862"/>
            <a:ext cx="49744" cy="587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3402832" y="3608234"/>
            <a:ext cx="584199" cy="7480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43" idx="2"/>
          </p:cNvCxnSpPr>
          <p:nvPr/>
        </p:nvCxnSpPr>
        <p:spPr>
          <a:xfrm flipH="1">
            <a:off x="3362381" y="3982249"/>
            <a:ext cx="31539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/>
              <p:cNvSpPr txBox="1"/>
              <p:nvPr/>
            </p:nvSpPr>
            <p:spPr>
              <a:xfrm>
                <a:off x="1996365" y="5722496"/>
                <a:ext cx="3403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uk-UA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6" name="TextBox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365" y="5722496"/>
                <a:ext cx="340390" cy="30777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8" name="Прямая соединительная линия 147"/>
          <p:cNvCxnSpPr/>
          <p:nvPr/>
        </p:nvCxnSpPr>
        <p:spPr>
          <a:xfrm flipH="1">
            <a:off x="2360644" y="4774525"/>
            <a:ext cx="1614119" cy="137534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2336755" y="5901784"/>
            <a:ext cx="31482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0"/>
              <p:cNvSpPr txBox="1"/>
              <p:nvPr/>
            </p:nvSpPr>
            <p:spPr>
              <a:xfrm>
                <a:off x="1978457" y="5392154"/>
                <a:ext cx="3403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uk-UA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457" y="5392154"/>
                <a:ext cx="340390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2" name="Прямая соединительная линия 151"/>
          <p:cNvCxnSpPr/>
          <p:nvPr/>
        </p:nvCxnSpPr>
        <p:spPr>
          <a:xfrm flipV="1">
            <a:off x="2344048" y="5594008"/>
            <a:ext cx="675963" cy="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2001196" y="5083308"/>
                <a:ext cx="3403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uk-UA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96" y="5083308"/>
                <a:ext cx="340390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5" name="Прямая соединительная линия 154"/>
          <p:cNvCxnSpPr/>
          <p:nvPr/>
        </p:nvCxnSpPr>
        <p:spPr>
          <a:xfrm flipV="1">
            <a:off x="2331751" y="4994782"/>
            <a:ext cx="1392097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905904" y="4619167"/>
            <a:ext cx="557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kEx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Заголовок 1"/>
          <p:cNvSpPr>
            <a:spLocks noGrp="1"/>
          </p:cNvSpPr>
          <p:nvPr>
            <p:ph type="title"/>
          </p:nvPr>
        </p:nvSpPr>
        <p:spPr>
          <a:xfrm>
            <a:off x="1663095" y="-103823"/>
            <a:ext cx="10211007" cy="507285"/>
          </a:xfrm>
        </p:spPr>
        <p:txBody>
          <a:bodyPr>
            <a:normAutofit fontScale="90000"/>
          </a:bodyPr>
          <a:lstStyle/>
          <a:p>
            <a:r>
              <a:rPr lang="uk-UA" sz="2800" b="1" dirty="0"/>
              <a:t>3. Оптимальний вибір і зміна доходу споживача. Криві </a:t>
            </a:r>
            <a:r>
              <a:rPr lang="uk-UA" sz="2800" b="1" dirty="0" err="1"/>
              <a:t>Енгеля</a:t>
            </a:r>
            <a:endParaRPr lang="uk-UA" sz="28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7215562" y="848450"/>
            <a:ext cx="47402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Крива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 – споживання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b="1" i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крива, яка сполучає всі точки рівноваги споживача, пов’язані з різ­ними рівнями доходу, і показує співвідношення між доходом споживача і кількістю товарів, що купуються.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відстежуються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зміни в індивідуальному попиті під впливом доходу як нецінового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чинника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будуються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криві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Енгеля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7215562" y="3669512"/>
            <a:ext cx="46585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Траєкторія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кривої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 типу благ: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нормальних благ вона є монотонно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зростаючою;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нижчих благ вона набуває від’ємного нахилу, відхиляється ліворуч, відображаючи скорочення споживання зі зростанням доходу; 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нейтральних благ вона має вигляд вертикальної лінії, – споживання блага не залежить від рівня доходу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00" name="Прямая соединительная линия 74"/>
          <p:cNvCxnSpPr/>
          <p:nvPr/>
        </p:nvCxnSpPr>
        <p:spPr>
          <a:xfrm>
            <a:off x="2659216" y="3301361"/>
            <a:ext cx="0" cy="28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89"/>
          <p:cNvCxnSpPr/>
          <p:nvPr/>
        </p:nvCxnSpPr>
        <p:spPr>
          <a:xfrm>
            <a:off x="3014752" y="3272331"/>
            <a:ext cx="0" cy="291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1"/>
          <p:cNvCxnSpPr/>
          <p:nvPr/>
        </p:nvCxnSpPr>
        <p:spPr>
          <a:xfrm>
            <a:off x="3360359" y="3301361"/>
            <a:ext cx="0" cy="28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18"/>
          <p:cNvCxnSpPr/>
          <p:nvPr/>
        </p:nvCxnSpPr>
        <p:spPr>
          <a:xfrm>
            <a:off x="3713688" y="3283691"/>
            <a:ext cx="0" cy="28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54"/>
          <p:cNvCxnSpPr/>
          <p:nvPr/>
        </p:nvCxnSpPr>
        <p:spPr>
          <a:xfrm>
            <a:off x="2338363" y="5289656"/>
            <a:ext cx="103622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2001196" y="4797404"/>
                <a:ext cx="3403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uk-UA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uk-UA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96" y="4797404"/>
                <a:ext cx="340390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Box 112"/>
              <p:cNvSpPr txBox="1"/>
              <p:nvPr/>
            </p:nvSpPr>
            <p:spPr>
              <a:xfrm>
                <a:off x="3923404" y="4147932"/>
                <a:ext cx="529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04" y="4147932"/>
                <a:ext cx="529247" cy="369332"/>
              </a:xfrm>
              <a:prstGeom prst="rect">
                <a:avLst/>
              </a:prstGeom>
              <a:blipFill>
                <a:blip r:embed="rId3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/>
              <p:cNvSpPr txBox="1"/>
              <p:nvPr/>
            </p:nvSpPr>
            <p:spPr>
              <a:xfrm>
                <a:off x="3565693" y="4144507"/>
                <a:ext cx="529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693" y="4144507"/>
                <a:ext cx="529247" cy="369332"/>
              </a:xfrm>
              <a:prstGeom prst="rect">
                <a:avLst/>
              </a:prstGeom>
              <a:blipFill>
                <a:blip r:embed="rId3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/>
              <p:cNvSpPr txBox="1"/>
              <p:nvPr/>
            </p:nvSpPr>
            <p:spPr>
              <a:xfrm>
                <a:off x="3226803" y="4130512"/>
                <a:ext cx="529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803" y="4130512"/>
                <a:ext cx="529247" cy="369332"/>
              </a:xfrm>
              <a:prstGeom prst="rect">
                <a:avLst/>
              </a:prstGeom>
              <a:blipFill>
                <a:blip r:embed="rId3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/>
              <p:cNvSpPr txBox="1"/>
              <p:nvPr/>
            </p:nvSpPr>
            <p:spPr>
              <a:xfrm>
                <a:off x="2848101" y="4130512"/>
                <a:ext cx="529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uk-UA" b="1" dirty="0"/>
              </a:p>
            </p:txBody>
          </p:sp>
        </mc:Choice>
        <mc:Fallback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101" y="4130512"/>
                <a:ext cx="529247" cy="369332"/>
              </a:xfrm>
              <a:prstGeom prst="rect">
                <a:avLst/>
              </a:prstGeom>
              <a:blipFill>
                <a:blip r:embed="rId3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6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000"/>
                            </p:stCondLst>
                            <p:childTnLst>
                              <p:par>
                                <p:cTn id="2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2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500"/>
                            </p:stCondLst>
                            <p:childTnLst>
                              <p:par>
                                <p:cTn id="231" presetID="16" presetClass="entr" presetSubtype="21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650"/>
                            </p:stCondLst>
                            <p:childTnLst>
                              <p:par>
                                <p:cTn id="2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150"/>
                            </p:stCondLst>
                            <p:childTnLst>
                              <p:par>
                                <p:cTn id="2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500"/>
                            </p:stCondLst>
                            <p:childTnLst>
                              <p:par>
                                <p:cTn id="3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000"/>
                            </p:stCondLst>
                            <p:childTnLst>
                              <p:par>
                                <p:cTn id="3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000"/>
                            </p:stCondLst>
                            <p:childTnLst>
                              <p:par>
                                <p:cTn id="3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00"/>
                            </p:stCondLst>
                            <p:childTnLst>
                              <p:par>
                                <p:cTn id="3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3500"/>
                            </p:stCondLst>
                            <p:childTnLst>
                              <p:par>
                                <p:cTn id="3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5000"/>
                            </p:stCondLst>
                            <p:childTnLst>
                              <p:par>
                                <p:cTn id="3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00"/>
                            </p:stCondLst>
                            <p:childTnLst>
                              <p:par>
                                <p:cTn id="3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500"/>
                            </p:stCondLst>
                            <p:childTnLst>
                              <p:par>
                                <p:cTn id="3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500"/>
                            </p:stCondLst>
                            <p:childTnLst>
                              <p:par>
                                <p:cTn id="3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3000"/>
                            </p:stCondLst>
                            <p:childTnLst>
                              <p:par>
                                <p:cTn id="37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5000"/>
                            </p:stCondLst>
                            <p:childTnLst>
                              <p:par>
                                <p:cTn id="3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5500"/>
                            </p:stCondLst>
                            <p:childTnLst>
                              <p:par>
                                <p:cTn id="38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7500"/>
                            </p:stCondLst>
                            <p:childTnLst>
                              <p:par>
                                <p:cTn id="3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6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1" dur="6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6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3000"/>
                            </p:stCondLst>
                            <p:childTnLst>
                              <p:par>
                                <p:cTn id="4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8" grpId="0"/>
      <p:bldP spid="65" grpId="0"/>
      <p:bldP spid="88" grpId="0"/>
      <p:bldP spid="56" grpId="0" animBg="1"/>
      <p:bldP spid="21" grpId="0" animBg="1"/>
      <p:bldP spid="25" grpId="0" animBg="1"/>
      <p:bldP spid="31" grpId="0" animBg="1"/>
      <p:bldP spid="50" grpId="0" animBg="1"/>
      <p:bldP spid="63" grpId="0"/>
      <p:bldP spid="64" grpId="0"/>
      <p:bldP spid="66" grpId="0"/>
      <p:bldP spid="71" grpId="0"/>
      <p:bldP spid="72" grpId="0"/>
      <p:bldP spid="52" grpId="0"/>
      <p:bldP spid="54" grpId="0"/>
      <p:bldP spid="55" grpId="0" animBg="1"/>
      <p:bldP spid="78" grpId="0"/>
      <p:bldP spid="82" grpId="0"/>
      <p:bldP spid="83" grpId="0"/>
      <p:bldP spid="84" grpId="0"/>
      <p:bldP spid="85" grpId="0"/>
      <p:bldP spid="86" grpId="0"/>
      <p:bldP spid="87" grpId="0" animBg="1"/>
      <p:bldP spid="91" grpId="0"/>
      <p:bldP spid="92" grpId="0"/>
      <p:bldP spid="94" grpId="0"/>
      <p:bldP spid="96" grpId="0"/>
      <p:bldP spid="97" grpId="0"/>
      <p:bldP spid="98" grpId="0"/>
      <p:bldP spid="99" grpId="0" animBg="1"/>
      <p:bldP spid="103" grpId="0"/>
      <p:bldP spid="104" grpId="0"/>
      <p:bldP spid="105" grpId="0"/>
      <p:bldP spid="107" grpId="0"/>
      <p:bldP spid="108" grpId="0"/>
      <p:bldP spid="116" grpId="0"/>
      <p:bldP spid="117" grpId="0" animBg="1"/>
      <p:bldP spid="120" grpId="0"/>
      <p:bldP spid="121" grpId="0"/>
      <p:bldP spid="122" grpId="0"/>
      <p:bldP spid="125" grpId="0" animBg="1"/>
      <p:bldP spid="137" grpId="0" animBg="1"/>
      <p:bldP spid="140" grpId="0" animBg="1"/>
      <p:bldP spid="143" grpId="0" animBg="1"/>
      <p:bldP spid="146" grpId="0"/>
      <p:bldP spid="151" grpId="0"/>
      <p:bldP spid="154" grpId="0"/>
      <p:bldP spid="158" grpId="0"/>
      <p:bldP spid="2" grpId="0"/>
      <p:bldP spid="3" grpId="0"/>
      <p:bldP spid="112" grpId="0"/>
      <p:bldP spid="113" grpId="0"/>
      <p:bldP spid="114" grpId="0"/>
      <p:bldP spid="115" grpId="0"/>
      <p:bldP spid="123" grpId="0"/>
    </p:bld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892</TotalTime>
  <Words>1408</Words>
  <Application>Microsoft Office PowerPoint</Application>
  <PresentationFormat>Widescreen</PresentationFormat>
  <Paragraphs>260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Bookman Old Style</vt:lpstr>
      <vt:lpstr>Calibri</vt:lpstr>
      <vt:lpstr>Cambria Math</vt:lpstr>
      <vt:lpstr>Century Gothic</vt:lpstr>
      <vt:lpstr>Tahoma</vt:lpstr>
      <vt:lpstr>Times New Roman</vt:lpstr>
      <vt:lpstr>Verdana</vt:lpstr>
      <vt:lpstr>Wingdings 3</vt:lpstr>
      <vt:lpstr>Пасмо</vt:lpstr>
      <vt:lpstr>Лекція 5. ЗМІНА РІВНОВАГИ СПОЖИВАЧА. ІНДИВІДУАЛЬНИЙ ТА РИНКОВИЙ ПОПИТ</vt:lpstr>
      <vt:lpstr>1. Оптимальний вибір і зміна ціни. Крива індивіду­ального попиту</vt:lpstr>
      <vt:lpstr>PowerPoint Presentation</vt:lpstr>
      <vt:lpstr>PowerPoint Presentation</vt:lpstr>
      <vt:lpstr>PowerPoint Presentation</vt:lpstr>
      <vt:lpstr>Обидві моделі виявляють однакові тенденції:</vt:lpstr>
      <vt:lpstr>Товар Гіффена</vt:lpstr>
      <vt:lpstr>3. Оптимальний вибір і зміна доходу споживача. Криві Енгеля</vt:lpstr>
      <vt:lpstr>3. Оптимальний вибір і зміна доходу споживача. Криві Енгеля</vt:lpstr>
      <vt:lpstr>Криві Енгеля </vt:lpstr>
      <vt:lpstr>Зміна доходу і реакція споживача</vt:lpstr>
      <vt:lpstr>Криві Торнквіста </vt:lpstr>
      <vt:lpstr>4. Ринковий попит. Поняття споживчого надлишку</vt:lpstr>
      <vt:lpstr>Попит на деякі товари однієї особи  іноді залежить від того,  скільки ще людей придбали цей товар</vt:lpstr>
      <vt:lpstr>PowerPoint Presentation</vt:lpstr>
      <vt:lpstr>Товари Веблена</vt:lpstr>
      <vt:lpstr>Споживчий надлишок</vt:lpstr>
      <vt:lpstr>Споживчий надлишок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Пользователь</cp:lastModifiedBy>
  <cp:revision>38</cp:revision>
  <dcterms:created xsi:type="dcterms:W3CDTF">2019-09-21T13:30:46Z</dcterms:created>
  <dcterms:modified xsi:type="dcterms:W3CDTF">2022-10-10T19:49:37Z</dcterms:modified>
</cp:coreProperties>
</file>