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709" r:id="rId2"/>
  </p:sldMasterIdLst>
  <p:notesMasterIdLst>
    <p:notesMasterId r:id="rId24"/>
  </p:notesMasterIdLst>
  <p:sldIdLst>
    <p:sldId id="256" r:id="rId3"/>
    <p:sldId id="257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AA846F-0A8E-47A1-BA5E-FD2561BF652E}">
  <a:tblStyle styleId="{4AAA846F-0A8E-47A1-BA5E-FD2561BF65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0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24729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667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9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126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879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7970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097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120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605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2842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606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09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098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66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94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90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67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41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5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178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30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0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565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084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8356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664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539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08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0209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9528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5247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0819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19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9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9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10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05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74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1482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912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8751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2026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545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028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8115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65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2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263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5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272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8471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732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623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47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86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685800" y="2362200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Garamond"/>
              <a:buNone/>
            </a:pPr>
            <a:r>
              <a:rPr lang="en-US" sz="40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Лекція</a:t>
            </a:r>
            <a:r>
              <a:rPr lang="en-US" sz="40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0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на</a:t>
            </a:r>
            <a:r>
              <a:rPr lang="en-US" sz="40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0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тему</a:t>
            </a:r>
            <a:r>
              <a:rPr lang="en-US" sz="40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br>
              <a:rPr lang="en-US" sz="40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uk-UA" sz="4000" b="1" i="0" u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«</a:t>
            </a:r>
            <a:r>
              <a:rPr lang="en-US" sz="4000" b="1" i="0" u="none" dirty="0" err="1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Україн</a:t>
            </a:r>
            <a:r>
              <a:rPr lang="uk-UA" sz="4000" b="1" i="0" u="none" dirty="0" err="1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ські</a:t>
            </a:r>
            <a:r>
              <a:rPr lang="uk-UA" sz="4000" b="1" i="0" u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землі</a:t>
            </a:r>
            <a:r>
              <a:rPr lang="en-US" sz="4000" b="1" i="0" u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0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в </a:t>
            </a:r>
            <a:r>
              <a:rPr lang="en-US" sz="40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міжвоєнний</a:t>
            </a:r>
            <a:r>
              <a:rPr lang="en-US" sz="40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000" b="1" i="0" u="none" dirty="0" err="1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період</a:t>
            </a:r>
            <a:r>
              <a:rPr lang="en-US" sz="40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40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0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(1921-1939рр</a:t>
            </a:r>
            <a:r>
              <a:rPr lang="en-US" sz="4000" b="1" i="0" u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.)</a:t>
            </a:r>
            <a:r>
              <a:rPr lang="uk-UA" sz="4000" b="1" i="0" u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»</a:t>
            </a:r>
            <a:endParaRPr dirty="0"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>
            <a:off x="2895600" y="4953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Лектор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кандидат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історичних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наук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uk-UA" sz="24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</a:t>
            </a:r>
            <a:r>
              <a:rPr lang="en-US" sz="2400" b="0" i="0" u="none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оцент</a:t>
            </a:r>
            <a:r>
              <a:rPr lang="uk-UA" sz="24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r>
              <a:rPr lang="en-US" sz="24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uk-UA" sz="24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Юрчук Людмила Василівна</a:t>
            </a:r>
            <a:endParaRPr dirty="0"/>
          </a:p>
        </p:txBody>
      </p:sp>
      <p:sp>
        <p:nvSpPr>
          <p:cNvPr id="110" name="Google Shape;110;p14"/>
          <p:cNvSpPr/>
          <p:nvPr/>
        </p:nvSpPr>
        <p:spPr>
          <a:xfrm>
            <a:off x="533400" y="228600"/>
            <a:ext cx="7924800" cy="533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endParaRPr b="0" i="1" dirty="0"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376519" y="1021976"/>
            <a:ext cx="8525434" cy="6702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1" i="1" dirty="0" err="1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tx1"/>
                </a:solidFill>
              </a:rPr>
              <a:t>Ка</a:t>
            </a:r>
            <a:r>
              <a:rPr lang="uk-UA" b="1" i="1" dirty="0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tx1"/>
                </a:solidFill>
              </a:rPr>
              <a:t>ф</a:t>
            </a:r>
            <a:r>
              <a:rPr b="1" i="1" dirty="0" err="1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tx1"/>
                </a:solidFill>
              </a:rPr>
              <a:t>едра</a:t>
            </a:r>
            <a:r>
              <a:rPr lang="uk-UA" b="1" i="1" dirty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tx1"/>
                </a:solidFill>
              </a:rPr>
              <a:t> </a:t>
            </a:r>
            <a:r>
              <a:rPr lang="uk-UA" b="1" i="1" dirty="0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tx1"/>
                </a:solidFill>
              </a:rPr>
              <a:t>психології, соціальної роботи та гуманітарних дисциплін</a:t>
            </a:r>
            <a:endParaRPr b="1" i="1" dirty="0"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chemeClr val="tx1"/>
              </a:solidFill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962835" y="5997388"/>
            <a:ext cx="2247900" cy="7082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lang="uk-UA" i="1" dirty="0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 -2022</a:t>
            </a:r>
          </a:p>
          <a:p>
            <a:pPr lvl="0" algn="l"/>
            <a:endParaRPr b="0" i="1" dirty="0"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idx="1"/>
          </p:nvPr>
        </p:nvSpPr>
        <p:spPr>
          <a:xfrm>
            <a:off x="533400" y="6858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Хвильовизм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”, “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шумськізм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” і “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волобуєвщина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”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були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проголошені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проявом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“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буржуазного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націоналізму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”,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основною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загрозою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для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єдності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Радянського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Союзу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Це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означало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кінець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українізації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Радянська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влада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повертається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до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політики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русифікації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активних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учасників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українізації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було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репресовано</a:t>
            </a:r>
            <a:r>
              <a:rPr lang="en-US" sz="36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Причини</a:t>
            </a:r>
            <a:r>
              <a:rPr lang="en-US" sz="44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4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появи</a:t>
            </a:r>
            <a:r>
              <a:rPr lang="en-US" sz="44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4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сталінізму</a:t>
            </a:r>
            <a:r>
              <a:rPr lang="en-US" sz="44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44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тоталітаризму</a:t>
            </a:r>
            <a:r>
              <a:rPr lang="en-US" sz="44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):</a:t>
            </a:r>
            <a:endParaRPr dirty="0"/>
          </a:p>
        </p:txBody>
      </p:sp>
      <p:sp>
        <p:nvSpPr>
          <p:cNvPr id="165" name="Google Shape;165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7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Встановлення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політичної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диктатури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більшовицької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партії</a:t>
            </a:r>
            <a:endParaRPr sz="2800" dirty="0"/>
          </a:p>
          <a:p>
            <a:pPr marL="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7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Ліквідація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політичного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плюралізму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організаційних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партій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рухів</a:t>
            </a:r>
            <a:endParaRPr sz="2800" dirty="0"/>
          </a:p>
          <a:p>
            <a:pPr marL="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7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Знищення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демократичних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інститутів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ради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і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громадські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організації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фактично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перетворились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придаток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власних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структур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2800" dirty="0"/>
          </a:p>
          <a:p>
            <a:pPr marL="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7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Позбавлення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людей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прав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реальної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участі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у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соціально-політичному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житті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endParaRPr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9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Наслідки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тоталітаризму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для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України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2800" dirty="0"/>
          </a:p>
        </p:txBody>
      </p:sp>
      <p:sp>
        <p:nvSpPr>
          <p:cNvPr id="171" name="Google Shape;171;p24"/>
          <p:cNvSpPr txBox="1">
            <a:spLocks noGrp="1"/>
          </p:cNvSpPr>
          <p:nvPr>
            <p:ph idx="1"/>
          </p:nvPr>
        </p:nvSpPr>
        <p:spPr>
          <a:xfrm>
            <a:off x="828436" y="1201278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spcBef>
                <a:spcPts val="0"/>
              </a:spcBef>
              <a:buClr>
                <a:schemeClr val="hlink"/>
              </a:buClr>
              <a:buSzPts val="2100"/>
              <a:buFont typeface="Noto Sans Symbols"/>
              <a:buChar char="■"/>
            </a:pP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Знищено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українську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державність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та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мільйони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українців</a:t>
            </a:r>
            <a:endParaRPr sz="3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Відібрано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землю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у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селянина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знищено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ньому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почуття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власника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а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його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перетворено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кріпака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8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Невідновних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втрат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зазнали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національна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культура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й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духовність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Якщо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20-ті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роки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ввійшли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історію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України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як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період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“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національного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відродження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”,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30-ті “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розстріляне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відродження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”, -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всі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хто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був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носієм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національних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традицій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стали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ворогами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народу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”  </a:t>
            </a:r>
            <a:endParaRPr dirty="0"/>
          </a:p>
          <a:p>
            <a:pPr marL="342900" marR="0" lvl="0" indent="-209550" algn="l" rtl="0"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None/>
            </a:pPr>
            <a:endParaRPr sz="30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Сформовано цілі покоління українського народу, чимало представників які і тепер є носіями тоталітарної свідомості, </a:t>
            </a:r>
            <a:br>
              <a:rPr lang="en-US" sz="32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виявляється:</a:t>
            </a:r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idx="1"/>
          </p:nvPr>
        </p:nvSpPr>
        <p:spPr>
          <a:xfrm>
            <a:off x="457200" y="2133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 обмеженні потреб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Нетерпимості до іншої думки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Національній незрілості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 баченні порятунку диктатурі сильній владі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Постійні апеляції до минулого, де все “було краще” тощо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Гинули ідеали честі, совісті, добра, заохочувалися негідницькі діяння, доноси і наклепи</a:t>
            </a: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ramond"/>
              <a:buNone/>
            </a:pP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Лише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Україні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було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запроваджено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режим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проживання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“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Чорних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дошок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”,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що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полягав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у</a:t>
            </a:r>
            <a:r>
              <a:rPr lang="en-US" sz="36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dirty="0"/>
          </a:p>
        </p:txBody>
      </p:sp>
      <p:sp>
        <p:nvSpPr>
          <p:cNvPr id="183" name="Google Shape;183;p26"/>
          <p:cNvSpPr txBox="1">
            <a:spLocks noGrp="1"/>
          </p:cNvSpPr>
          <p:nvPr>
            <p:ph idx="1"/>
          </p:nvPr>
        </p:nvSpPr>
        <p:spPr>
          <a:xfrm>
            <a:off x="381000" y="19050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Вивезенні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з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цілих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територій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усіх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товарів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засобів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проживання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що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знаходились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складах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магазинах</a:t>
            </a:r>
            <a:endParaRPr sz="28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Насильніцькій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реквізиції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у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селян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усіх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запасів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продовольства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і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навіть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одягу</a:t>
            </a:r>
            <a:endParaRPr sz="28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Заборони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будь-якої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торгівлі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ввезення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будь-яких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засобів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для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існування</a:t>
            </a:r>
            <a:endParaRPr sz="28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Заборони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будь-якого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кредитування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насильницькому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поверненні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усіх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кредитів</a:t>
            </a:r>
            <a:endParaRPr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idx="1"/>
          </p:nvPr>
        </p:nvSpPr>
        <p:spPr>
          <a:xfrm>
            <a:off x="381000" y="5334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Голодомор 1932-1933 рр. як явище геноциду народу підпадає під означення геноциду, поданого в Конвенції ООН від 9 грудня 1948р. “Про попередження злочину геноциду і покарання за нього”. Так, стаття 2 третій пункт цієї Конвенції визначає геноцид “як будь яке з діянь, які вчинюються з наміром знищити повністю або частково яку не будь національну, етнічну, расову чи релігійну групу..” 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Garamond"/>
              <a:buNone/>
            </a:pP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Порівняльна таблиця приросту і втрат населення</a:t>
            </a:r>
            <a:b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СРСР, Росії, Білорусії та України за даними переписів 1926 і 1939 років, що подавались у радянських джерелах</a:t>
            </a:r>
            <a:b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(створена у 1988 році комісією у складі провідних юристів зі Швеції, Бельгії, Великобританії, Канади, Франції, Аргентини, США):</a:t>
            </a:r>
            <a:r>
              <a:rPr lang="en-US" sz="20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graphicFrame>
        <p:nvGraphicFramePr>
          <p:cNvPr id="194" name="Google Shape;194;p28"/>
          <p:cNvGraphicFramePr/>
          <p:nvPr/>
        </p:nvGraphicFramePr>
        <p:xfrm>
          <a:off x="533400" y="2438400"/>
          <a:ext cx="8001000" cy="3500400"/>
        </p:xfrm>
        <a:graphic>
          <a:graphicData uri="http://schemas.openxmlformats.org/drawingml/2006/table">
            <a:tbl>
              <a:tblPr>
                <a:noFill/>
                <a:tableStyleId>{4AAA846F-0A8E-47A1-BA5E-FD2561BF652E}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Garamond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Назва держави, республіки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Garamond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Населення у млн.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Garamond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Дані СРСР за 1926р.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Garamond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Населення у млн.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Garamond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Дані СРСР за 1939р.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+ приріст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- втрати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Приріст і втрати %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СРСР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147,028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170,557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+23,529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+16,0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Росія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77,791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99,591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+21,800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+28,0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Білорусія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4,739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5,275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+536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+11,2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Україна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31,195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28,111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-3,084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-9,9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95" name="Google Shape;195;p28"/>
          <p:cNvSpPr/>
          <p:nvPr/>
        </p:nvSpPr>
        <p:spPr>
          <a:xfrm>
            <a:off x="457200" y="6019800"/>
            <a:ext cx="8229600" cy="685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</a:rPr>
              <a:t>Якби приріст населення дорівнював 16% як по СРСР,  то в Україні проживало б не 28,111 млн.,  а близько 36,186 млн.осіб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idx="1"/>
          </p:nvPr>
        </p:nvSpPr>
        <p:spPr>
          <a:xfrm>
            <a:off x="457200" y="3810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50"/>
              <a:buFont typeface="Noto Sans Symbols"/>
              <a:buChar char="■"/>
            </a:pPr>
            <a:r>
              <a:rPr lang="en-US" sz="35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Ось що писав італійський консул у Харкові Сержіо Граденіго своєму послу в Москві: “Наслідком теперішнього лиха в Україні буде російська колонізація цієї країни, яка призведе до зміни її етнографічного характеру.                        В майбутньому і, либонь дуже близькому, ніхто більше не говоритиме про Україну чи про український народ, а то ж і про українську проблему, бо Україна стане де факто територією з переважно російським населенням”.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idx="1"/>
          </p:nvPr>
        </p:nvSpPr>
        <p:spPr>
          <a:xfrm>
            <a:off x="381000" y="3048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28 листопада 2006 року до десяти країн, що на той час вже визнали Голодомор 1932-1933 років Геноцидом України нарешті приєдналася й Україна.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Рішення було ухвалене 233 голосами             (із 450 парламентарів). Від Партії регіонів      за визнання геноцидом проголосувало              </a:t>
            </a:r>
            <a:r>
              <a:rPr lang="en-US" sz="32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аж 2 депутати</a:t>
            </a: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від БЮТ – 118,                      від “Нашої України” – 79, від Соцпартії – 30, позафракційних – 4.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Фракція комуністів у повному складі                </a:t>
            </a:r>
            <a:r>
              <a:rPr lang="en-US" sz="32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не голосувала</a:t>
            </a: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за законопроект.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idx="1"/>
          </p:nvPr>
        </p:nvSpPr>
        <p:spPr>
          <a:xfrm>
            <a:off x="381000" y="3810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10"/>
              <a:buFont typeface="Noto Sans Symbols"/>
              <a:buChar char="■"/>
            </a:pP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Між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двома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світовими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війнами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Україна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знаходилася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в “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четвертованому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”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стані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1610"/>
              <a:buFont typeface="Noto Sans Symbols"/>
              <a:buNone/>
            </a:pP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1.Східна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Галичина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Західна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Волинь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Західне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Полісся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Підлящина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та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Холмщина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опинилися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у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складі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Польщі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1610"/>
              <a:buFont typeface="Noto Sans Symbols"/>
              <a:buNone/>
            </a:pP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2.Закарпаття – у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складі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Чехословаччини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1610"/>
              <a:buFont typeface="Noto Sans Symbols"/>
              <a:buNone/>
            </a:pP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3.Буковина - у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складі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Румунії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1610"/>
              <a:buFont typeface="Noto Sans Symbols"/>
              <a:buNone/>
            </a:pP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4.Більша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частина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у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складі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більшовицької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Росії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1610"/>
              <a:buFont typeface="Noto Sans Symbols"/>
              <a:buChar char="■"/>
            </a:pP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Ті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землі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що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були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у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складі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СРСР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відчули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собі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повному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обсязі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суть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імперського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сталінського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тоталітарного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режиму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Модернізація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України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яку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здійснювали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комуністи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супроводжувалася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придушенням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національно-визвольного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руху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примусовою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колективізацією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голодомором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масовими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репресіями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1610"/>
              <a:buFont typeface="Noto Sans Symbols"/>
              <a:buChar char="■"/>
            </a:pP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Замість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гармонійного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соціалістичного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суспільства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з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високоефективною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плановою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економікою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народ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України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отримав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небачену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до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того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тиранію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і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деформовану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засновану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примусовій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праці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3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економіку</a:t>
            </a:r>
            <a:r>
              <a:rPr lang="en-US" sz="23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План лекції:</a:t>
            </a:r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idx="1"/>
          </p:nvPr>
        </p:nvSpPr>
        <p:spPr>
          <a:xfrm>
            <a:off x="827700" y="1568825"/>
            <a:ext cx="6711654" cy="4679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УРСР в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умовах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нової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економічної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політики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(1921 – 1928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рр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.)</a:t>
            </a:r>
            <a:endParaRPr dirty="0"/>
          </a:p>
          <a:p>
            <a:pPr marL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Сталінський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тоталітарний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режим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і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Україна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(1929 – 1939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рр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.)</a:t>
            </a:r>
            <a:endParaRPr dirty="0"/>
          </a:p>
          <a:p>
            <a:pPr marL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Західна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Україна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у 20 - 30-ті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роки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endParaRPr dirty="0"/>
          </a:p>
          <a:p>
            <a:pPr marL="0" lvl="0" indent="-342900" algn="just">
              <a:spcBef>
                <a:spcPts val="0"/>
              </a:spcBef>
              <a:buSzPts val="2240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uk-UA" sz="32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Мета: </a:t>
            </a:r>
            <a:r>
              <a:rPr lang="en-US" sz="32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uk-UA" dirty="0"/>
              <a:t>Ознайомитися з новою економічною </a:t>
            </a:r>
            <a:r>
              <a:rPr lang="uk-UA" dirty="0" smtClean="0"/>
              <a:t>політикою. </a:t>
            </a:r>
            <a:r>
              <a:rPr lang="uk-UA" dirty="0"/>
              <a:t>Розкрити причини, суть та наслідки сталінської індустріалізації. Визначити причини та наслідки насильницької колективізації. Встановити причини встановлення режиму особистої влади Й. Сталіна</a:t>
            </a:r>
            <a:r>
              <a:rPr lang="uk-UA" dirty="0" smtClean="0"/>
              <a:t>. Розкрити становище західноукраїнських земель у 20-30-ті роки.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idx="1"/>
          </p:nvPr>
        </p:nvSpPr>
        <p:spPr>
          <a:xfrm>
            <a:off x="304800" y="3810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Західноукраїнські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землі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в 20-30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рр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були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об'єктом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соціально-економічного</a:t>
            </a:r>
            <a:r>
              <a:rPr lang="uk-UA" sz="32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використання</a:t>
            </a:r>
            <a:r>
              <a:rPr lang="en-US" sz="32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3200" b="0" i="0" u="none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національно</a:t>
            </a:r>
            <a:r>
              <a:rPr lang="uk-UA" sz="32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ї</a:t>
            </a:r>
            <a:r>
              <a:rPr lang="en-US" sz="32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uk-UA" sz="32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асиміляції </a:t>
            </a:r>
            <a:r>
              <a:rPr lang="en-US" sz="32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боку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Польщі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Чехословаччини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Румунії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Внаслідок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активізувався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національно-визвольний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рух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(ОУН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заснована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у 1929 р.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засадах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інтегрального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націоналізму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).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Найвищим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досягненням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українського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національно-визвольного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руху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міжвоєнний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період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було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проголошення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15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березня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1939р.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незалежної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Карпатської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України</a:t>
            </a: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0" name="Google Shape;230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066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3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1" name="Google Shape;231;p34" descr="W4k93tHjm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/>
          <p:nvPr/>
        </p:nvSpPr>
        <p:spPr>
          <a:xfrm>
            <a:off x="1143000" y="609600"/>
            <a:ext cx="7543800" cy="1371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</a:rPr>
              <a:t>Дякую за увагу!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88" y="496570"/>
            <a:ext cx="8212024" cy="58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1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aramond"/>
              <a:buNone/>
            </a:pPr>
            <a:r>
              <a:rPr lang="en-US" sz="32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Суть нової економічної політики:  </a:t>
            </a: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Скасування політики “воєнного комунізму”.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Введення замість продрозкладки натурального податку, що був менший і відомий селянам наперед.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Дозвіл на вільну торгівлю надлишками сільськогосподарської продукції. Відродження товарно-грошових відносин.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Відкривалися торгівельні біржі, розвивалася кооперативна, приватна, державна торгівля. Розвиток усіх видів кооперації.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Введення стабільної валюти – червонця.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Ліквідація загально трудової повинності і зрівнялівки в оплаті праці.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Припинення насильницького зарахування в колгоспи, радгоспи, комуни.</a:t>
            </a:r>
            <a:endParaRPr/>
          </a:p>
          <a:p>
            <a:pPr marL="342900" lvl="0" indent="-2184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218440" algn="l" rtl="0"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 sz="2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30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грудня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1922р. у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Москві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відбувся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I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з’їзд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Рад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СРСР. </a:t>
            </a:r>
            <a:endParaRPr sz="2800" dirty="0"/>
          </a:p>
        </p:txBody>
      </p:sp>
      <p:sp>
        <p:nvSpPr>
          <p:cNvPr id="130" name="Google Shape;130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80"/>
              <a:buFont typeface="Noto Sans Symbols"/>
              <a:buChar char="■"/>
            </a:pP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Було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затверджено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Декларацію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про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створення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СРСР і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союзний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договір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endParaRPr lang="uk-UA" sz="2800" b="0" i="0" u="none" strike="noStrike" cap="none" dirty="0" smtClean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80"/>
              <a:buFont typeface="Noto Sans Symbols"/>
              <a:buChar char="■"/>
            </a:pPr>
            <a:r>
              <a:rPr lang="en-US" sz="2800" b="0" i="0" u="none" strike="noStrike" cap="none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До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складу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СРСР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ввійшли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Росія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Україна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Білорусія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і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Закавказька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Радянська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Республіка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Статус УССР у складі СРСР.</a:t>
            </a: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■"/>
            </a:pP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Формально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СРСР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був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федерацією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    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але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фактично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–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унітарною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централізованою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державою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імперією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нового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типу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Україна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втратила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рештки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державного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суверенного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суверенітету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і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незабаром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як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і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інші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союзні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республіки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перетворилася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адміністративну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одиницю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Радянського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Союзу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Сутність “українізації”.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Українізація – це політика в національно-культурній сфері, яка здійснювалася радянським керівництвом в Україні у 20-ті роки. Українізація передбачала задоволення певних національних вимог українського народу: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Висування українців на керівні посади.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Запровадження української мови в державні та культурні установи, пресу, навчальні заклади.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Розвиток національної за формою й радянської за змістом культури.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Створення відповідних умов для культурного розвитку національних меншин, які проживали в Україні.</a:t>
            </a:r>
            <a:endParaRPr/>
          </a:p>
          <a:p>
            <a:pPr marL="342900" marR="0" lvl="0" indent="-2184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1844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idx="1"/>
          </p:nvPr>
        </p:nvSpPr>
        <p:spPr>
          <a:xfrm>
            <a:off x="4191000" y="1341437"/>
            <a:ext cx="4724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■"/>
            </a:pPr>
            <a:r>
              <a:rPr lang="en-US" sz="36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36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36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знат</a:t>
            </a:r>
            <a:r>
              <a:rPr lang="uk-UA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6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мови країни у якій живеш</a:t>
            </a:r>
            <a:r>
              <a:rPr lang="en-US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</a:t>
            </a:r>
            <a:r>
              <a:rPr lang="en-US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</a:t>
            </a:r>
            <a:r>
              <a:rPr lang="uk-UA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en-US" sz="3600" b="0" i="0" u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льк</a:t>
            </a:r>
            <a:r>
              <a:rPr lang="uk-UA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</a:t>
            </a:r>
            <a:r>
              <a:rPr lang="uk-UA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en-US" sz="3600" b="0" i="0" u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сть</a:t>
            </a:r>
            <a:r>
              <a:rPr lang="en-US" sz="36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uk-UA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en-US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r>
              <a:rPr lang="uk-UA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en-US" sz="3600" b="0" i="0" u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en-US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окупант</a:t>
            </a:r>
            <a:r>
              <a:rPr lang="en-US" sz="36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None/>
            </a:pPr>
            <a:r>
              <a:rPr lang="en-US" sz="36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lang="en-US" sz="36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Карл</a:t>
            </a:r>
            <a:r>
              <a:rPr lang="en-US" sz="36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Маркс</a:t>
            </a:r>
            <a:endParaRPr dirty="0"/>
          </a:p>
        </p:txBody>
      </p:sp>
      <p:pic>
        <p:nvPicPr>
          <p:cNvPr id="148" name="Google Shape;148;p20" descr="15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635" y="1264023"/>
            <a:ext cx="34290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Причини</a:t>
            </a:r>
            <a:r>
              <a:rPr lang="en-US" sz="44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4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згортання</a:t>
            </a:r>
            <a:r>
              <a:rPr lang="en-US" sz="44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4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політики</a:t>
            </a:r>
            <a:r>
              <a:rPr lang="en-US" sz="44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“</a:t>
            </a:r>
            <a:r>
              <a:rPr lang="en-US" sz="44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українізації</a:t>
            </a:r>
            <a:r>
              <a:rPr lang="en-US" sz="44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dirty="0"/>
          </a:p>
        </p:txBody>
      </p:sp>
      <p:sp>
        <p:nvSpPr>
          <p:cNvPr id="154" name="Google Shape;154;p21"/>
          <p:cNvSpPr txBox="1">
            <a:spLocks noGrp="1"/>
          </p:cNvSpPr>
          <p:nvPr>
            <p:ph idx="1"/>
          </p:nvPr>
        </p:nvSpPr>
        <p:spPr>
          <a:xfrm>
            <a:off x="340659" y="1853248"/>
            <a:ext cx="8462682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“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Українізація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”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почала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виходити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дозволені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центром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рамки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Вона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охопила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все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суспільно-культрне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життя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республіки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Зростав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прошарок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української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інтелігенції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якій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режим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Сталіна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не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довіряв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і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бачив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у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ній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ідейного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конкурента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партії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Українізація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сприяла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зростанню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національної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свідомості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українців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стимулювала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націонал-комуністичні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настрої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Прибічники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націонал-комунізму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(М.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Хвильовий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                 О.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Шумський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М.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Волобуєв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)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вважали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що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не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можна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нав’язувати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всім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народам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російський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шлях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до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комунізму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що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кожен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народ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, у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т.ч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український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повинен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іти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до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комунізму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власним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шляхом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пристосовуючи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його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до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специфічних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національних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умов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  </a:t>
            </a:r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902</Words>
  <Application>Microsoft Office PowerPoint</Application>
  <PresentationFormat>Экран (4:3)</PresentationFormat>
  <Paragraphs>103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Century Gothic</vt:lpstr>
      <vt:lpstr>Garamond</vt:lpstr>
      <vt:lpstr>Noto Sans Symbols</vt:lpstr>
      <vt:lpstr>Times New Roman</vt:lpstr>
      <vt:lpstr>Wingdings 3</vt:lpstr>
      <vt:lpstr>Ион</vt:lpstr>
      <vt:lpstr>1_Ион</vt:lpstr>
      <vt:lpstr>Лекція на тему: «Українські землі в міжвоєнний період  (1921-1939рр.)»</vt:lpstr>
      <vt:lpstr>План лекції:</vt:lpstr>
      <vt:lpstr>Презентация PowerPoint</vt:lpstr>
      <vt:lpstr>Суть нової економічної політики:  </vt:lpstr>
      <vt:lpstr>30 грудня 1922р. у Москві відбувся I з’їзд Рад СРСР. </vt:lpstr>
      <vt:lpstr>Статус УССР у складі СРСР.</vt:lpstr>
      <vt:lpstr>Сутність “українізації”.</vt:lpstr>
      <vt:lpstr>Презентация PowerPoint</vt:lpstr>
      <vt:lpstr>Причини згортання політики “українізації”</vt:lpstr>
      <vt:lpstr>Презентация PowerPoint</vt:lpstr>
      <vt:lpstr>Причини появи сталінізму (тоталітаризму):</vt:lpstr>
      <vt:lpstr>Наслідки тоталітаризму для України:</vt:lpstr>
      <vt:lpstr>Сформовано цілі покоління українського народу, чимало представників які і тепер є носіями тоталітарної свідомості,  що виявляється:</vt:lpstr>
      <vt:lpstr>Лише в Україні було запроваджено режим проживання “Чорних дошок”, що полягав у:</vt:lpstr>
      <vt:lpstr>Презентация PowerPoint</vt:lpstr>
      <vt:lpstr>Порівняльна таблиця приросту і втрат населення  СРСР, Росії, Білорусії та України за даними переписів 1926 і 1939 років, що подавались у радянських джерелах  (створена у 1988 році комісією у складі провідних юристів зі Швеції, Бельгії, Великобританії, Канади, Франції, Аргентини, США):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на тему: “Україна в міжвоєнний період”  (1921-1939рр.)</dc:title>
  <dc:creator>Intel</dc:creator>
  <cp:lastModifiedBy>Intel</cp:lastModifiedBy>
  <cp:revision>12</cp:revision>
  <dcterms:modified xsi:type="dcterms:W3CDTF">2022-06-20T10:59:54Z</dcterms:modified>
</cp:coreProperties>
</file>