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199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587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8961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7428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0926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3446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0800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903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989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062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041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692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052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196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506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803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F05F-1E1C-4449-A183-F62A39911A44}" type="datetimeFigureOut">
              <a:rPr lang="uk-UA" smtClean="0"/>
              <a:t>21.02.2024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AE46EF-0477-4771-968E-6B42694E3E0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107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dirty="0"/>
              <a:t>РЕСУРСНЕ ЗАБЕЗПЕЧЕННЯ УПРАВЛІННЯ ПЕРСОНАЛОМ</a:t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ТЕМА 4.</a:t>
            </a:r>
          </a:p>
        </p:txBody>
      </p:sp>
    </p:spTree>
    <p:extLst>
      <p:ext uri="{BB962C8B-B14F-4D97-AF65-F5344CB8AC3E}">
        <p14:creationId xmlns:p14="http://schemas.microsoft.com/office/powerpoint/2010/main" val="1751281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 err="1" smtClean="0"/>
              <a:t>організаційного</a:t>
            </a:r>
            <a:r>
              <a:rPr lang="ru-RU" dirty="0" smtClean="0"/>
              <a:t>, </a:t>
            </a:r>
            <a:r>
              <a:rPr lang="ru-RU" dirty="0" err="1" smtClean="0"/>
              <a:t>організаційно</a:t>
            </a:r>
            <a:r>
              <a:rPr lang="ru-RU" dirty="0" smtClean="0"/>
              <a:t>- </a:t>
            </a:r>
            <a:r>
              <a:rPr lang="ru-RU" dirty="0" err="1" smtClean="0"/>
              <a:t>розпорядчого</a:t>
            </a:r>
            <a:r>
              <a:rPr lang="ru-RU" dirty="0" smtClean="0"/>
              <a:t> і </a:t>
            </a:r>
            <a:r>
              <a:rPr lang="ru-RU" dirty="0" err="1" smtClean="0"/>
              <a:t>організаційно</a:t>
            </a:r>
            <a:r>
              <a:rPr lang="ru-RU" dirty="0" smtClean="0"/>
              <a:t>-методичного характеру </a:t>
            </a:r>
            <a:r>
              <a:rPr lang="ru-RU" dirty="0" err="1" smtClean="0"/>
              <a:t>відносять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Укази</a:t>
            </a:r>
            <a:r>
              <a:rPr lang="ru-RU" dirty="0" smtClean="0"/>
              <a:t> Президента У </a:t>
            </a:r>
            <a:r>
              <a:rPr lang="ru-RU" dirty="0" err="1" smtClean="0"/>
              <a:t>країни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Постанови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Інструкції</a:t>
            </a:r>
            <a:r>
              <a:rPr lang="ru-RU" dirty="0" smtClean="0"/>
              <a:t> </a:t>
            </a:r>
            <a:r>
              <a:rPr lang="ru-RU" dirty="0" err="1" smtClean="0"/>
              <a:t>Міністерств</a:t>
            </a:r>
            <a:r>
              <a:rPr lang="ru-RU" dirty="0" smtClean="0"/>
              <a:t> і </a:t>
            </a:r>
            <a:r>
              <a:rPr lang="ru-RU" dirty="0" err="1" smtClean="0"/>
              <a:t>відомств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Правила </a:t>
            </a:r>
            <a:r>
              <a:rPr lang="ru-RU" dirty="0" err="1" smtClean="0"/>
              <a:t>внутрішнього</a:t>
            </a:r>
            <a:r>
              <a:rPr lang="ru-RU" dirty="0" smtClean="0"/>
              <a:t> трудового </a:t>
            </a:r>
            <a:r>
              <a:rPr lang="ru-RU" dirty="0" err="1" smtClean="0"/>
              <a:t>розпорядку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Колективний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Положення</a:t>
            </a:r>
            <a:r>
              <a:rPr lang="ru-RU" dirty="0" smtClean="0"/>
              <a:t> про </a:t>
            </a:r>
            <a:r>
              <a:rPr lang="ru-RU" dirty="0" err="1" smtClean="0"/>
              <a:t>підрозділи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Посадові</a:t>
            </a:r>
            <a:r>
              <a:rPr lang="ru-RU" dirty="0" smtClean="0"/>
              <a:t> </a:t>
            </a:r>
            <a:r>
              <a:rPr lang="ru-RU" dirty="0" err="1" smtClean="0"/>
              <a:t>інструкції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Штатний</a:t>
            </a:r>
            <a:r>
              <a:rPr lang="ru-RU" dirty="0" smtClean="0"/>
              <a:t> </a:t>
            </a:r>
            <a:r>
              <a:rPr lang="ru-RU" dirty="0" err="1" smtClean="0"/>
              <a:t>розклад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68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До третьої групи документів технічного, техніко-економічного та економічного характеру відносять:</a:t>
            </a:r>
          </a:p>
          <a:p>
            <a:r>
              <a:rPr lang="uk-UA" dirty="0" smtClean="0"/>
              <a:t>•	Бізнес-план;</a:t>
            </a:r>
          </a:p>
          <a:p>
            <a:r>
              <a:rPr lang="uk-UA" dirty="0" smtClean="0"/>
              <a:t>•	Довідник кваліфікаційних характеристик професій працівників;</a:t>
            </a:r>
          </a:p>
          <a:p>
            <a:r>
              <a:rPr lang="uk-UA" dirty="0" smtClean="0"/>
              <a:t>•	Єдину технологію обслуговування незайнятого населення в центрах зайнятості України;</a:t>
            </a:r>
          </a:p>
          <a:p>
            <a:r>
              <a:rPr lang="uk-UA" dirty="0" smtClean="0"/>
              <a:t>•	Кошторис затрат на виробництво;</a:t>
            </a:r>
          </a:p>
          <a:p>
            <a:r>
              <a:rPr lang="uk-UA" dirty="0" smtClean="0"/>
              <a:t>•	Система стандартів з техніки безпеки;</a:t>
            </a:r>
          </a:p>
          <a:p>
            <a:r>
              <a:rPr lang="uk-UA" dirty="0" smtClean="0"/>
              <a:t>•	Типові норми часу на розробку конструкторської документації;</a:t>
            </a:r>
          </a:p>
          <a:p>
            <a:r>
              <a:rPr lang="uk-UA" dirty="0" smtClean="0"/>
              <a:t>•	Конвенції та рекомендації Міжнародної організації праці.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682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До четвертої групи документів організаційно-методичного і методичного характеру відносять:</a:t>
            </a:r>
          </a:p>
          <a:p>
            <a:r>
              <a:rPr lang="uk-UA" dirty="0" smtClean="0"/>
              <a:t>•	Положення з формування кадрового резерву в організації;</a:t>
            </a:r>
          </a:p>
          <a:p>
            <a:r>
              <a:rPr lang="uk-UA" dirty="0" smtClean="0"/>
              <a:t>•	Положення з організації адаптації працівників;</a:t>
            </a:r>
          </a:p>
          <a:p>
            <a:r>
              <a:rPr lang="uk-UA" dirty="0" smtClean="0"/>
              <a:t>•	Рекомендації з організації підбору і відбору персоналу;</a:t>
            </a:r>
          </a:p>
          <a:p>
            <a:r>
              <a:rPr lang="uk-UA" dirty="0" smtClean="0"/>
              <a:t>•	Положення з врегулювання взаємовідносин в колективі;</a:t>
            </a:r>
          </a:p>
          <a:p>
            <a:r>
              <a:rPr lang="uk-UA" dirty="0" smtClean="0"/>
              <a:t>•	Положення з оплати і стимулювання праці;</a:t>
            </a:r>
          </a:p>
          <a:p>
            <a:r>
              <a:rPr lang="uk-UA" dirty="0" smtClean="0"/>
              <a:t>•	Інструкція з дотримання правил техніки безпеки.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0181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136339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Головне завдання кадрового забезпечення системи управління персоналом - визначення суб’єктів управління персоналом та їхніх функцій і завдань. 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Суб’єктами управління персоналом є лінійні й функціональні керівники всіх рівнів управління, відділ персоналу та працівники інших виробничих і функціональних підрозділів, які забезпечують керівників необхідною для управління персоналом інформацією або виконують обслуговуючі функції.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9774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252" y="1401419"/>
            <a:ext cx="9096881" cy="384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60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6166" y="705679"/>
            <a:ext cx="84184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Інформаційне забезпечення системи управління персоналом - це сукупність засобів, прийомів та методів пошуку, зберігання, оброблення, передачі та використання кадрової інформації.</a:t>
            </a:r>
          </a:p>
          <a:p>
            <a:r>
              <a:rPr lang="uk-UA" dirty="0" smtClean="0"/>
              <a:t>Інформаційне забезпечення системи управління персоналом на підприємствах, установах, організація формується за допомогою механізму об’єктивного інформування інформаційного обслуговування всіх керівників та лінійних керівників різних рівнів.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748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713" y="457199"/>
            <a:ext cx="8965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Головними завданнями матеріально-технічного забезпечення управління персоналом є мінімальні трудові та вартісні витрати, з необхідною точністю й достовірністю та в установлені строки. Це можливе лише при застосуванні сучасних засобів обчислювальної техніки, оргтехніки й оперативної поліграфії.</a:t>
            </a:r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426" y="3906078"/>
            <a:ext cx="6490252" cy="219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02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879" y="791315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3200" dirty="0" smtClean="0"/>
              <a:t>Фінансове забезпечення управління персоналом - це сукупність коштів, які підприємства, установи, організації виділяють на фінансування діяльності в галузі управління персоналом.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84589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574" y="974035"/>
            <a:ext cx="10190378" cy="471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0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2574" y="1138630"/>
            <a:ext cx="10446026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9900" algn="just">
              <a:lnSpc>
                <a:spcPts val="1610"/>
              </a:lnSpc>
              <a:spcBef>
                <a:spcPts val="222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Ефективне функціонування системи управління персоналом на підприємствах, установах, організаціях можливе при дотриманні трудового законодавства України.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69900" algn="just">
              <a:lnSpc>
                <a:spcPts val="1610"/>
              </a:lnSpc>
              <a:spcBef>
                <a:spcPts val="50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Ресурсне забезпечення управління персоналом - це регулювання трудових відносин працівників спираючись на: нормативно-правову, інформаційну базу, науково-методичне та кадрове забезпечення, матеріально-технічні і фінансові ресурси.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33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8233" y="1378059"/>
            <a:ext cx="11539331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9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Нормативно-правова база системи управління персоналом включає: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6675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дотримання, виконання і застосування норм діючого законодавства в галузі праці, трудових відносин, зокрема такі основні законодавчі та нормативно-правові документи: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Конституцію України;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Кодекс законів про працю;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України «Про зайнятість населення»;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України «Про державну службу»;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України «Про запобігання корупції»;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України «Про колективні договори і угоди»;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6675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України «Про порядок вирішення колективних трудових спорів (конфліктів)»;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України «Про оплату праці»;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України «Про охорону праці»;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України «Про пенсійне забезпечення»;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76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017" y="1561822"/>
            <a:ext cx="11290853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Класифікатор професій;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7564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розробку і затвердження локальних нормативних і ненормативних актів організаційного, організаційно-розпорядчого, економічного харак­теру, які розробляються та затверджуються керівництвом підприємств, установ, організацій. До таких документів відносять: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колективний договір.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внутрішнього трудового розпорядку.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 про структурні підрозділи організації.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9151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Посадові інструкції;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Symbol" panose="05050102010706020507" pitchFamily="18" charset="2"/>
              <a:buChar char="-"/>
              <a:tabLst>
                <a:tab pos="666750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підготовку пропозиції про зміни діючих або відміну застарілих нормативних актів, що видані в організації з праці, кадрових питаннях.</a:t>
            </a:r>
            <a:endParaRPr lang="uk-UA" sz="20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7130" y="1097170"/>
            <a:ext cx="9803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9900" algn="ctr">
              <a:lnSpc>
                <a:spcPct val="150000"/>
              </a:lnSpc>
              <a:spcBef>
                <a:spcPts val="22200"/>
              </a:spcBef>
              <a:spcAft>
                <a:spcPts val="0"/>
              </a:spcAf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Головним відділом в організації, який відповідає за нормативно- правову роботу в галузі трудового законодавства є </a:t>
            </a:r>
            <a:r>
              <a:rPr lang="uk-UA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юридичний </a:t>
            </a:r>
            <a:r>
              <a:rPr lang="uk-UA" sz="3600" b="1" cap="sm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відділ.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86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7130" y="1097170"/>
            <a:ext cx="9803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/>
              <a:t>Вирішення завдань управління персоналом на належному рівні можливе лише при дотриманні норм та правил нормативно-правового забезпечення та науково-методичного забезпечення системи управління персоналом.</a:t>
            </a:r>
          </a:p>
        </p:txBody>
      </p:sp>
    </p:spTree>
    <p:extLst>
      <p:ext uri="{BB962C8B-B14F-4D97-AF65-F5344CB8AC3E}">
        <p14:creationId xmlns:p14="http://schemas.microsoft.com/office/powerpoint/2010/main" val="997181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957" y="884583"/>
            <a:ext cx="8647043" cy="1182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705"/>
              </a:lnSpc>
              <a:spcBef>
                <a:spcPts val="1500"/>
              </a:spcBef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Науково-методичне забезпечення управління персоналу –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 документів організаційно-методичного, нормативно-тех­нічного й техніко-економічного характеру, які визначають норми, правила, вимоги, характеристики та інші дані, що використовуються для вирішення завдань організації праці та управління персоналом.</a:t>
            </a:r>
            <a:endParaRPr lang="uk-UA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6956" y="2778813"/>
            <a:ext cx="1141012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9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Науково-методичне забезпечення управління персоналом містить чотири групи документів: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 panose="020B0604020202020204" pitchFamily="34" charset="0"/>
              <a:buChar char="•"/>
              <a:tabLst>
                <a:tab pos="73152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нормативно-довідкові документи;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 panose="020B0604020202020204" pitchFamily="34" charset="0"/>
              <a:buChar char="•"/>
              <a:tabLst>
                <a:tab pos="73152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документи організаційного, організаційно-розпорядчого і організаційно-методичного характеру;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 panose="020B0604020202020204" pitchFamily="34" charset="0"/>
              <a:buChar char="•"/>
              <a:tabLst>
                <a:tab pos="73152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документи технічного, техніко-економічного та економічного характеру;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 panose="020B0604020202020204" pitchFamily="34" charset="0"/>
              <a:buChar char="•"/>
              <a:tabLst>
                <a:tab pos="73152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документи організаційно-методичного і методичного характеру.</a:t>
            </a:r>
            <a:endParaRPr lang="uk-UA" sz="20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13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1634" y="656068"/>
            <a:ext cx="6096000" cy="217264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tabLst>
                <a:tab pos="73152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першої групи нормативно довідкових документів відносять:</a:t>
            </a:r>
            <a:endParaRPr lang="uk-U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 panose="020B0604020202020204" pitchFamily="34" charset="0"/>
              <a:buChar char="•"/>
              <a:tabLst>
                <a:tab pos="731520" algn="l"/>
              </a:tabLst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маршрутно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-технологічну карту;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 panose="020B0604020202020204" pitchFamily="34" charset="0"/>
              <a:buChar char="•"/>
              <a:tabLst>
                <a:tab pos="73152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операційно-технологічну карту;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 panose="020B0604020202020204" pitchFamily="34" charset="0"/>
              <a:buChar char="•"/>
              <a:tabLst>
                <a:tab pos="73152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технологічну карту управління процедур;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 panose="020B0604020202020204" pitchFamily="34" charset="0"/>
              <a:buChar char="•"/>
              <a:tabLst>
                <a:tab pos="73152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програма випуску деталей;</a:t>
            </a:r>
            <a:endParaRPr lang="uk-UA" sz="2000" u="none" strike="noStrike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1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 panose="020B0604020202020204" pitchFamily="34" charset="0"/>
              <a:buChar char="•"/>
              <a:tabLst>
                <a:tab pos="73152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змінно-добові завдання.</a:t>
            </a:r>
            <a:endParaRPr lang="uk-UA" sz="20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5203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568</Words>
  <Application>Microsoft Office PowerPoint</Application>
  <PresentationFormat>Широкоэкранный</PresentationFormat>
  <Paragraphs>71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Trebuchet MS</vt:lpstr>
      <vt:lpstr>Wingdings 3</vt:lpstr>
      <vt:lpstr>Аспект</vt:lpstr>
      <vt:lpstr> РЕСУРСНЕ ЗАБЕЗПЕЧЕННЯ УПРАВЛІННЯ ПЕРСОНАЛОМ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РЕСУРСНЕ ЗАБЕЗПЕЧЕННЯ УПРАВЛІННЯ ПЕРСОНАЛОМ </dc:title>
  <dc:creator>Vira Ruban</dc:creator>
  <cp:lastModifiedBy>Vira Ruban</cp:lastModifiedBy>
  <cp:revision>6</cp:revision>
  <dcterms:created xsi:type="dcterms:W3CDTF">2024-02-21T10:21:41Z</dcterms:created>
  <dcterms:modified xsi:type="dcterms:W3CDTF">2024-02-21T10:55:46Z</dcterms:modified>
</cp:coreProperties>
</file>