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78" r:id="rId5"/>
    <p:sldId id="276" r:id="rId6"/>
    <p:sldId id="279" r:id="rId7"/>
    <p:sldId id="280" r:id="rId8"/>
    <p:sldId id="281" r:id="rId9"/>
    <p:sldId id="282" r:id="rId10"/>
    <p:sldId id="283" r:id="rId11"/>
    <p:sldId id="259" r:id="rId12"/>
    <p:sldId id="260" r:id="rId13"/>
    <p:sldId id="270" r:id="rId14"/>
    <p:sldId id="272" r:id="rId15"/>
    <p:sldId id="274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8168065071222"/>
          <c:y val="6.1110683389792544E-2"/>
          <c:w val="0.65323061076868083"/>
          <c:h val="0.877778633220414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6"/>
          <c:dPt>
            <c:idx val="0"/>
            <c:bubble3D val="0"/>
            <c:explosion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Лист1!$A$2:$A$5</c:f>
              <c:strCache>
                <c:ptCount val="3"/>
                <c:pt idx="0">
                  <c:v>Сфера послуг</c:v>
                </c:pt>
                <c:pt idx="1">
                  <c:v>Промисловість</c:v>
                </c:pt>
                <c:pt idx="2">
                  <c:v>С/г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28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C61752-7586-4D0C-BDC5-4E7D8ED42235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6C6A79-9685-4FC5-A15B-4712D7AE87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2008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АВСТРАЛІЯ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0778"/>
            <a:ext cx="3869704" cy="2902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038350"/>
            <a:ext cx="3667585" cy="2750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4532362" cy="226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46" y="4221088"/>
            <a:ext cx="3237402" cy="226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94220" cy="607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1247" y="97468"/>
            <a:ext cx="2278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Байрон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294171" y="756973"/>
            <a:ext cx="8572560" cy="173592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Країна –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материк.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Омивається водами Тихого та Індійського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океанів.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Віддалене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положення. Найближчі сусіди: Нова Зеландія, Папуа – Нова Гвінея, Індонезія. 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85720" y="214954"/>
            <a:ext cx="8572560" cy="5234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Географічне положення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7517"/>
            <a:ext cx="5121654" cy="4182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357158" y="724429"/>
            <a:ext cx="8501122" cy="299260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Переважає рівнинний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рельєф.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більшій частині території панує посушливий клімат та дефіцит водних 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ресурсів. 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(річки: Муррей, Дарлінг)</a:t>
            </a:r>
            <a:endParaRPr kumimoji="0" lang="uk-UA" sz="2400" b="1" i="1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Значні поклади мінеральної сировини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(кам'яне вугілля, залізна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марганцева руда, уран, боксити, вольфрам,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титан, золото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алмази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Унікальний органічний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світ.</a:t>
            </a:r>
            <a:endParaRPr kumimoji="0" lang="uk-UA" sz="24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85720" y="219256"/>
            <a:ext cx="8572560" cy="496570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Природні умови й ресурси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9962"/>
            <a:ext cx="382454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284165" y="764704"/>
            <a:ext cx="8533612" cy="551659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Більшість населення – нащадки іммігрантів з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Європи.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uk-UA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нгло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австралійці.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Австралійські аборигени становлять лише 1,5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Низька густота – 3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особи/км</a:t>
            </a:r>
            <a:r>
              <a:rPr lang="uk-UA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Нерівномірне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розміщення (70% -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пд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Релігійний склад: Християни (протестанти - 30%, католики - 25%, православні - 3%), буддизм, індуїзм, іслам.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Зайнятість: сфера послуг – 75,3%, промисловість – 21,1%, с/г – 3,6%.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Рівень урбанізації - 90%.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Найбільші міста: Сідней, Мельбурн, Аделаїда,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Брісбен.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FE8637"/>
              </a:buClr>
              <a:buSzPct val="85000"/>
              <a:defRPr/>
            </a:pP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baseline="30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85720" y="0"/>
            <a:ext cx="8572560" cy="5703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Населення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142844" y="1428736"/>
            <a:ext cx="8786874" cy="4572000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Країна з високим рівнем економічного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розвитку.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ВВП на душу населення – 7 місце у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світі.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Частка галузей у ВВП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країни: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baseline="30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85720" y="188639"/>
            <a:ext cx="8572560" cy="55021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Господарство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87602120"/>
              </p:ext>
            </p:extLst>
          </p:nvPr>
        </p:nvGraphicFramePr>
        <p:xfrm>
          <a:off x="5500694" y="3857628"/>
          <a:ext cx="307183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62482" y="450171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28,2%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16805" y="478632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68,2%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364331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3,6%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4500570"/>
            <a:ext cx="12634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Промисловість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70962" y="3583121"/>
            <a:ext cx="1156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Сільське</a:t>
            </a:r>
          </a:p>
          <a:p>
            <a:r>
              <a:rPr lang="uk-UA" sz="1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господарство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5286388"/>
            <a:ext cx="15196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Сфера послуг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142844" y="764704"/>
            <a:ext cx="5429288" cy="3096344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Третинний сектор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(освіта, банківська справа,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ІТ – послуги, туризм, мас-медіа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реклама,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Вторинний сектор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(металургія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точне та с/г-ке машинобудування, текстильна, харчова галузі)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uk-UA" sz="27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baseline="30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85720" y="0"/>
            <a:ext cx="8572560" cy="5234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Господарство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764704"/>
            <a:ext cx="3730166" cy="336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0887" y="4149080"/>
            <a:ext cx="9215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Первинний сектор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(добувна промисловість,                  розведення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овець, корів, вирощування цукрової тростини, винограду, цитрусових, фруктів)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одержимое 3"/>
          <p:cNvSpPr txBox="1">
            <a:spLocks/>
          </p:cNvSpPr>
          <p:nvPr/>
        </p:nvSpPr>
        <p:spPr>
          <a:xfrm>
            <a:off x="214282" y="1062614"/>
            <a:ext cx="8088887" cy="2571768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Економічні партнери: Китай, Японія, Гонконг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США,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Південна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Корея. 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700" b="1" baseline="30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uk-UA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 descr="http://siqnalrp.ru/uploads/posts/2014-07/1406095016_trade-at-a-glance-2011-aus_map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643182"/>
            <a:ext cx="4214842" cy="24899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0232" y="3286124"/>
            <a:ext cx="100013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571744"/>
            <a:ext cx="257176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2714620"/>
            <a:ext cx="142876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328612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714752"/>
            <a:ext cx="571504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8" descr="http://us.123rf.com/450wm/plutofrosti/plutofrosti1402/plutofrosti140200004/27003550-%D0%A1%D0%B2%D1%8F%D0%B7%D0%B0%D0%BD%D0%BD%D1%8B%D0%B5-%D0%9F%D1%80%D0%B8%D1%80%D0%BE%D0%B4%D0%BD%D1%8B%D0%B5-%D1%80%D0%B5%D1%81%D1%83%D1%80%D1%81%D1%8B-%D0%B8%D0%BA%D0%BE%D0%BD%D0%BA%D0%B8.jpg?ver=6"/>
          <p:cNvPicPr>
            <a:picLocks noChangeAspect="1" noChangeArrowheads="1"/>
          </p:cNvPicPr>
          <p:nvPr/>
        </p:nvPicPr>
        <p:blipFill>
          <a:blip r:embed="rId3"/>
          <a:srcRect l="48825" r="25135" b="79168"/>
          <a:stretch>
            <a:fillRect/>
          </a:stretch>
        </p:blipFill>
        <p:spPr bwMode="auto">
          <a:xfrm>
            <a:off x="1357290" y="3272971"/>
            <a:ext cx="1143008" cy="1000132"/>
          </a:xfrm>
          <a:prstGeom prst="rect">
            <a:avLst/>
          </a:prstGeom>
          <a:noFill/>
        </p:spPr>
      </p:pic>
      <p:pic>
        <p:nvPicPr>
          <p:cNvPr id="17" name="Picture 8" descr="http://us.123rf.com/450wm/plutofrosti/plutofrosti1402/plutofrosti140200004/27003550-%D0%A1%D0%B2%D1%8F%D0%B7%D0%B0%D0%BD%D0%BD%D1%8B%D0%B5-%D0%9F%D1%80%D0%B8%D1%80%D0%BE%D0%B4%D0%BD%D1%8B%D0%B5-%D1%80%D0%B5%D1%81%D1%83%D1%80%D1%81%D1%8B-%D0%B8%D0%BA%D0%BE%D0%BD%D0%BA%D0%B8.jpg?ver=6"/>
          <p:cNvPicPr>
            <a:picLocks noChangeAspect="1" noChangeArrowheads="1"/>
          </p:cNvPicPr>
          <p:nvPr/>
        </p:nvPicPr>
        <p:blipFill>
          <a:blip r:embed="rId3"/>
          <a:srcRect l="22785" r="51175" b="79168"/>
          <a:stretch>
            <a:fillRect/>
          </a:stretch>
        </p:blipFill>
        <p:spPr bwMode="auto">
          <a:xfrm>
            <a:off x="3494931" y="2183301"/>
            <a:ext cx="1214446" cy="1062638"/>
          </a:xfrm>
          <a:prstGeom prst="rect">
            <a:avLst/>
          </a:prstGeom>
          <a:noFill/>
        </p:spPr>
      </p:pic>
      <p:pic>
        <p:nvPicPr>
          <p:cNvPr id="20" name="Picture 10" descr="http://i.istockimg.com/file_thumbview_approve/20249913/6/stock-illustration-20249913-wine-black-white-royalty-free-vector-icon-set.jpg"/>
          <p:cNvPicPr>
            <a:picLocks noChangeAspect="1" noChangeArrowheads="1"/>
          </p:cNvPicPr>
          <p:nvPr/>
        </p:nvPicPr>
        <p:blipFill>
          <a:blip r:embed="rId4"/>
          <a:srcRect l="64286" t="68878" r="21939"/>
          <a:stretch>
            <a:fillRect/>
          </a:stretch>
        </p:blipFill>
        <p:spPr bwMode="auto">
          <a:xfrm>
            <a:off x="6280115" y="2701467"/>
            <a:ext cx="373583" cy="844002"/>
          </a:xfrm>
          <a:prstGeom prst="rect">
            <a:avLst/>
          </a:prstGeom>
          <a:noFill/>
        </p:spPr>
      </p:pic>
      <p:pic>
        <p:nvPicPr>
          <p:cNvPr id="22" name="Picture 8" descr="http://previews.123rf.com/images/soleilc1/soleilc11201/soleilc1120100009/11904953-Factory-oil-drilling-nuclear-power-plant-and-energy-icons-Stock-Photo.jpg"/>
          <p:cNvPicPr>
            <a:picLocks noChangeAspect="1" noChangeArrowheads="1"/>
          </p:cNvPicPr>
          <p:nvPr/>
        </p:nvPicPr>
        <p:blipFill>
          <a:blip r:embed="rId5"/>
          <a:srcRect l="32143" t="75001" r="40305"/>
          <a:stretch>
            <a:fillRect/>
          </a:stretch>
        </p:blipFill>
        <p:spPr bwMode="auto">
          <a:xfrm>
            <a:off x="2000232" y="2397128"/>
            <a:ext cx="1529364" cy="1387719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429256" y="4786322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гнутая вниз стрелка 27"/>
          <p:cNvSpPr/>
          <p:nvPr/>
        </p:nvSpPr>
        <p:spPr>
          <a:xfrm rot="1145588" flipH="1">
            <a:off x="4443085" y="4739300"/>
            <a:ext cx="1143008" cy="714380"/>
          </a:xfrm>
          <a:prstGeom prst="curvedUpArrow">
            <a:avLst>
              <a:gd name="adj1" fmla="val 25000"/>
              <a:gd name="adj2" fmla="val 46617"/>
              <a:gd name="adj3" fmla="val 25000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29190" y="5214950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гнутая вниз стрелка 24"/>
          <p:cNvSpPr/>
          <p:nvPr/>
        </p:nvSpPr>
        <p:spPr>
          <a:xfrm rot="20898164">
            <a:off x="3000364" y="4714884"/>
            <a:ext cx="1357322" cy="714380"/>
          </a:xfrm>
          <a:prstGeom prst="curvedUpArrow">
            <a:avLst>
              <a:gd name="adj1" fmla="val 25000"/>
              <a:gd name="adj2" fmla="val 45004"/>
              <a:gd name="adj3" fmla="val 25000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4714884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4786322"/>
            <a:ext cx="28575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342254">
            <a:off x="5330006" y="504426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8" name="Picture 12" descr="https://image.freepik.com/free-icon/vintage-car-silhouette-of-side-view_318-43958.png"/>
          <p:cNvPicPr>
            <a:picLocks noChangeAspect="1" noChangeArrowheads="1"/>
          </p:cNvPicPr>
          <p:nvPr/>
        </p:nvPicPr>
        <p:blipFill>
          <a:blip r:embed="rId6" cstate="print"/>
          <a:srcRect t="26021" b="26530"/>
          <a:stretch>
            <a:fillRect/>
          </a:stretch>
        </p:blipFill>
        <p:spPr bwMode="auto">
          <a:xfrm>
            <a:off x="3214678" y="5572140"/>
            <a:ext cx="1449487" cy="687771"/>
          </a:xfrm>
          <a:prstGeom prst="rect">
            <a:avLst/>
          </a:prstGeom>
          <a:noFill/>
        </p:spPr>
      </p:pic>
      <p:pic>
        <p:nvPicPr>
          <p:cNvPr id="19470" name="Picture 14" descr="http://img5.cliparto.com/pic/s/266872/5489852-black-oil-canister-flat-ic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5429264"/>
            <a:ext cx="857256" cy="857256"/>
          </a:xfrm>
          <a:prstGeom prst="rect">
            <a:avLst/>
          </a:prstGeom>
          <a:noFill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8" cstate="print"/>
          <a:srcRect l="12170"/>
          <a:stretch>
            <a:fillRect/>
          </a:stretch>
        </p:blipFill>
        <p:spPr bwMode="auto">
          <a:xfrm>
            <a:off x="4521813" y="2523293"/>
            <a:ext cx="978881" cy="5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7" name="Picture 21" descr="http://us.123rf.com/450wm/soleilc1/soleilc11101/soleilc1110100031/8775942-computer-and-technology-icon-set-in-black.jpg?ver=6"/>
          <p:cNvPicPr>
            <a:picLocks noChangeAspect="1" noChangeArrowheads="1"/>
          </p:cNvPicPr>
          <p:nvPr/>
        </p:nvPicPr>
        <p:blipFill>
          <a:blip r:embed="rId9"/>
          <a:srcRect t="8571" r="67858" b="70000"/>
          <a:stretch>
            <a:fillRect/>
          </a:stretch>
        </p:blipFill>
        <p:spPr bwMode="auto">
          <a:xfrm>
            <a:off x="4714876" y="5643578"/>
            <a:ext cx="1071538" cy="714380"/>
          </a:xfrm>
          <a:prstGeom prst="rect">
            <a:avLst/>
          </a:prstGeom>
          <a:noFill/>
        </p:spPr>
      </p:pic>
      <p:pic>
        <p:nvPicPr>
          <p:cNvPr id="19473" name="Picture 17" descr="http://s3.amazonaws.com/libapps/accounts/517/images/medicines_information_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357826"/>
            <a:ext cx="714380" cy="756695"/>
          </a:xfrm>
          <a:prstGeom prst="rect">
            <a:avLst/>
          </a:prstGeom>
          <a:noFill/>
        </p:spPr>
      </p:pic>
      <p:pic>
        <p:nvPicPr>
          <p:cNvPr id="19" name="Picture 8" descr="http://us.123rf.com/450wm/plutofrosti/plutofrosti1402/plutofrosti140200004/27003550-%D0%A1%D0%B2%D1%8F%D0%B7%D0%B0%D0%BD%D0%BD%D1%8B%D0%B5-%D0%9F%D1%80%D0%B8%D1%80%D0%BE%D0%B4%D0%BD%D1%8B%D0%B5-%D1%80%D0%B5%D1%81%D1%83%D1%80%D1%81%D1%8B-%D0%B8%D0%BA%D0%BE%D0%BD%D0%BA%D0%B8.jpg?ver=6"/>
          <p:cNvPicPr>
            <a:picLocks noChangeAspect="1" noChangeArrowheads="1"/>
          </p:cNvPicPr>
          <p:nvPr/>
        </p:nvPicPr>
        <p:blipFill>
          <a:blip r:embed="rId3"/>
          <a:srcRect l="24684" t="50344" r="52531" b="27088"/>
          <a:stretch>
            <a:fillRect/>
          </a:stretch>
        </p:blipFill>
        <p:spPr bwMode="auto">
          <a:xfrm>
            <a:off x="2545525" y="4071940"/>
            <a:ext cx="857256" cy="928694"/>
          </a:xfrm>
          <a:prstGeom prst="rect">
            <a:avLst/>
          </a:prstGeom>
          <a:noFill/>
        </p:spPr>
      </p:pic>
      <p:pic>
        <p:nvPicPr>
          <p:cNvPr id="24" name="Picture 2" descr="http://i.istockimg.com/file_thumbview_approve/14216670/6/stock-illustration-14216670-farmer-at-work-black-and-white-icon-set.jpg"/>
          <p:cNvPicPr>
            <a:picLocks noChangeAspect="1" noChangeArrowheads="1"/>
          </p:cNvPicPr>
          <p:nvPr/>
        </p:nvPicPr>
        <p:blipFill>
          <a:blip r:embed="rId11"/>
          <a:srcRect t="29082" r="80382" b="49489"/>
          <a:stretch>
            <a:fillRect/>
          </a:stretch>
        </p:blipFill>
        <p:spPr bwMode="auto">
          <a:xfrm>
            <a:off x="6143636" y="3357562"/>
            <a:ext cx="933797" cy="1005627"/>
          </a:xfrm>
          <a:prstGeom prst="rect">
            <a:avLst/>
          </a:prstGeom>
          <a:noFill/>
        </p:spPr>
      </p:pic>
      <p:pic>
        <p:nvPicPr>
          <p:cNvPr id="15" name="Picture 2" descr="http://i.istockimg.com/file_thumbview_approve/14216670/6/stock-illustration-14216670-farmer-at-work-black-and-white-icon-set.jpg"/>
          <p:cNvPicPr>
            <a:picLocks noChangeAspect="1" noChangeArrowheads="1"/>
          </p:cNvPicPr>
          <p:nvPr/>
        </p:nvPicPr>
        <p:blipFill>
          <a:blip r:embed="rId11"/>
          <a:srcRect l="55835" t="82654" r="26056"/>
          <a:stretch>
            <a:fillRect/>
          </a:stretch>
        </p:blipFill>
        <p:spPr bwMode="auto">
          <a:xfrm>
            <a:off x="5376425" y="2571744"/>
            <a:ext cx="857256" cy="809599"/>
          </a:xfrm>
          <a:prstGeom prst="rect">
            <a:avLst/>
          </a:prstGeom>
          <a:noFill/>
        </p:spPr>
      </p:pic>
      <p:sp>
        <p:nvSpPr>
          <p:cNvPr id="38" name="Заголовок 2"/>
          <p:cNvSpPr txBox="1">
            <a:spLocks/>
          </p:cNvSpPr>
          <p:nvPr/>
        </p:nvSpPr>
        <p:spPr>
          <a:xfrm>
            <a:off x="280221" y="198140"/>
            <a:ext cx="8572560" cy="5234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Зовнішньоекономічні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`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язки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357158" y="1500174"/>
            <a:ext cx="8501122" cy="45720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uk-U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709900" y="129343"/>
            <a:ext cx="5799018" cy="550639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Візитна картка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131" y="908720"/>
            <a:ext cx="831929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Офіційна назва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 Австралійський Союз.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Площа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— 7, 7 млн. км2.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Населення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—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23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млн.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осіб.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Столиця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— Канберра.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Тип країни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 економічно високорозвинена країна переселен­ського типу.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Державний устрій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 країна у складі Співдружності, федера­тивна держава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>
              <a:spcBef>
                <a:spcPct val="20000"/>
              </a:spcBef>
              <a:buClr>
                <a:srgbClr val="FE8637"/>
              </a:buClr>
              <a:buSzPct val="85000"/>
              <a:defRPr/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Грошова одиниця –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австралійський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долар.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Picture 2" descr="http://blog.australian-native.com.au/wp-content/uploads/2009/08/australia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797" y="1052736"/>
            <a:ext cx="2712483" cy="1976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s://www.calc.ru/imgs/articles/779-9f2b80e82d631f75137ca0d306d77c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648" y="5190858"/>
            <a:ext cx="2563632" cy="1256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4" y="620688"/>
            <a:ext cx="8129852" cy="4064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1825" y="4956131"/>
            <a:ext cx="268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Прапор Австралії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682560" cy="5148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3628" y="5949280"/>
            <a:ext cx="225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Герб Австралії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9" y="431274"/>
            <a:ext cx="2206606" cy="2943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63651" y="4509120"/>
            <a:ext cx="3605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Скотт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Моррісон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Прем'єр міністр Австралії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7657" y="1340768"/>
            <a:ext cx="4317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Пітер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осгроув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Генерал – губернатор Австралії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2625080" cy="2625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7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36712"/>
            <a:ext cx="8674847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9752" y="228600"/>
            <a:ext cx="4192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Великий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бар’єрний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риф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0" y="980728"/>
            <a:ext cx="851984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37189" y="228600"/>
            <a:ext cx="29972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Сіднейська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вежа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87102" cy="585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921" y="228600"/>
            <a:ext cx="19498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Айрес Рок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96469" cy="494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67467" y="486581"/>
            <a:ext cx="21367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 Хаус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1172</TotalTime>
  <Words>368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АВСТРАЛІЯ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АВСТРАЛІЯ</dc:title>
  <dc:creator>user</dc:creator>
  <cp:lastModifiedBy>admin</cp:lastModifiedBy>
  <cp:revision>75</cp:revision>
  <dcterms:created xsi:type="dcterms:W3CDTF">2016-04-29T04:20:02Z</dcterms:created>
  <dcterms:modified xsi:type="dcterms:W3CDTF">2019-02-21T13:30:30Z</dcterms:modified>
</cp:coreProperties>
</file>