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A50913-CBD7-CA94-F139-41217105CA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341664DD-F232-8732-A0CE-00497CFF84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BC4DC9D-3620-7FD6-D1FD-4FA5BEDC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08F82D2-CC93-88E8-68EB-6D755333D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E52F1F1-4C37-3C2F-5BB5-DDD549388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27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CC395DC-FFA9-894D-A047-2432AD84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8B81CAC-32B6-2C66-79D9-25D58A2BC6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8F8564F-40E9-F8B8-90B2-D4479EF8B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E517B10-1359-BAC9-D2C0-928E1A073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461FD378-180C-718E-23DB-836F8D14B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37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3B02C36F-394E-5D37-3D1B-8CE6A1619C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0D5978F5-FB25-B689-80B4-5ACD2326C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F5EF26E-FF64-D5BF-571F-EE0904509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854F5AA-3BEC-D400-6A87-8E806F20C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65D90D2-0C74-EC69-3CBA-C37039586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5090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61F5B-09D9-4FFB-F8EF-71B1E4893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5489D36-CE20-A879-BA26-EA765AF4CE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76BC8269-FC2C-DE35-960F-BDB72FB89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B3C55AA-8582-75E5-E334-9C369733D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C11666A3-C060-7F59-17F4-2AD3C3938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9328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8089FA-0424-5C7E-F8B7-54EE6358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FA5F406-A6D9-FD68-5FDD-D1BF6D935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F00523B-7E44-2103-E7B9-A8E808FBF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51CE397D-1F0F-938E-3503-965841A69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C46FC18-3991-BB0B-4D8A-5978706A3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1467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96FBF-7351-2A22-3FC2-396C549D0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1F460122-DE1F-F7A8-3305-FA71700B9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EDBB278A-9356-4BD7-5605-7E1C3E2B4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ABC57ED-83A0-8D44-8C6C-57A89596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A2D4069F-7601-C138-2A32-40A1AF23A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53EA13B-5A69-093C-A7EB-AA2EE5AFC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74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0CDA4-B1D1-BD19-3C89-610BCC38F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B140B6BC-3C76-1F86-3807-C816F50FBA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3990C9FC-39B7-C8E0-FE57-70BBA15C94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8E6FF6B-A6E0-94C6-5A4A-83010D9E09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9A07F410-DC5E-7AF7-7B4C-C95F493028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1551210-30D1-681E-D4AF-0CA0FB87B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1B263DAD-4A71-06CF-FC19-0C3780B2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F0FB8BC3-B074-9044-3994-8AC4192E4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21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3A2835-B8CE-2A01-C663-39A12618D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1B5474FE-DB00-C5CB-7E4C-ED099654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BD905DA4-5317-4BA7-A170-D9C5E538A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1BBD41-6051-5605-CAFC-0FC197D0F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748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FC20C164-1A61-F32B-B316-0446FEBF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3C35B7DE-19D6-1E35-EB05-5D5568B9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3444460-2E5E-87B6-9065-B07F44B09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637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90C30F-AD7A-9A9B-16CC-660423A9F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7FEB2C2-A666-E11E-2114-BACC650ED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D54CD0F-6A00-0F2A-26ED-5E6EAEC0E9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56900089-C4DC-B9CD-495B-12A154B2E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039A822-7CF3-2A10-BB7B-4839E42A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3E42757F-E75A-D179-B6B8-F02B64E9C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4158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DF836-5846-7499-BB75-0A00811E9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B988BF6C-EBE0-B375-BC3A-71EBE17DC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9D61ECC4-8705-B7B5-1504-7F81E2808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9CE1C6A-D58A-F2D9-13F2-57053A742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621015C0-7FCC-4A8B-BE42-BD085863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129D4A25-6D77-F929-00DD-B96408C7F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300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5E4F3F6C-B2F0-53B8-64DB-ADD7827A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B680CD5-B4E4-EA9F-98E0-6690373C67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4C925246-03FD-9A7D-C9EA-55FE54E06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C81C6-3E0F-4902-81B1-8F06D6035D56}" type="datetimeFigureOut">
              <a:rPr lang="uk-UA" smtClean="0"/>
              <a:t>20.09.2023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18448CC0-E722-BF6E-6530-584A15BBDB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D3C7184-4B25-3751-B493-49964F016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1482A-54BF-4BD2-B3FD-54D03FE01ED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8917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3532">
              <a:schemeClr val="accent4">
                <a:lumMod val="60000"/>
                <a:lumOff val="40000"/>
              </a:schemeClr>
            </a:gs>
            <a:gs pos="0">
              <a:schemeClr val="accent1">
                <a:lumMod val="5000"/>
                <a:lumOff val="95000"/>
              </a:schemeClr>
            </a:gs>
            <a:gs pos="74000">
              <a:srgbClr val="FFFF00"/>
            </a:gs>
            <a:gs pos="83000">
              <a:srgbClr val="0070C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AD7AF-BE6E-B31F-327F-738F822D8C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Основні підходи для систематизації корпоративної культури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2160B12C-90DC-00BB-8546-34AD5A46B2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50898" y="4766871"/>
            <a:ext cx="4417102" cy="1379095"/>
          </a:xfrm>
        </p:spPr>
        <p:txBody>
          <a:bodyPr/>
          <a:lstStyle/>
          <a:p>
            <a:r>
              <a:rPr lang="uk-UA" dirty="0"/>
              <a:t>Юзик О.П., </a:t>
            </a:r>
            <a:r>
              <a:rPr lang="uk-UA" dirty="0" err="1"/>
              <a:t>д.пед.н</a:t>
            </a:r>
            <a:r>
              <a:rPr lang="uk-UA" dirty="0"/>
              <a:t>., проф.</a:t>
            </a:r>
          </a:p>
        </p:txBody>
      </p:sp>
    </p:spTree>
    <p:extLst>
      <p:ext uri="{BB962C8B-B14F-4D97-AF65-F5344CB8AC3E}">
        <p14:creationId xmlns:p14="http://schemas.microsoft.com/office/powerpoint/2010/main" val="3981407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C7D8C8-65A8-E801-61F9-61AD71EB5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217525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>Перші корпорації були створенні у 1600 (</a:t>
            </a:r>
            <a:r>
              <a:rPr lang="uk-UA" b="1" dirty="0" err="1">
                <a:solidFill>
                  <a:srgbClr val="FF0000"/>
                </a:solidFill>
              </a:rPr>
              <a:t>голандська</a:t>
            </a:r>
            <a:r>
              <a:rPr lang="uk-UA" b="1" dirty="0">
                <a:solidFill>
                  <a:srgbClr val="FF0000"/>
                </a:solidFill>
              </a:rPr>
              <a:t>) і 1602 (англійська) роки. </a:t>
            </a:r>
            <a:br>
              <a:rPr lang="uk-UA" b="1" dirty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>В Америці перші акціонерні товариства почали виникати наприкінці </a:t>
            </a:r>
            <a:r>
              <a:rPr lang="en-US" b="1" dirty="0">
                <a:solidFill>
                  <a:srgbClr val="FF0000"/>
                </a:solidFill>
              </a:rPr>
              <a:t>XVIII.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uk-UA" b="1" dirty="0">
                <a:solidFill>
                  <a:srgbClr val="FF0000"/>
                </a:solidFill>
              </a:rPr>
              <a:t>Компанія «</a:t>
            </a:r>
            <a:r>
              <a:rPr lang="en-US" b="1" dirty="0" err="1">
                <a:solidFill>
                  <a:srgbClr val="FF0000"/>
                </a:solidFill>
              </a:rPr>
              <a:t>Standart</a:t>
            </a:r>
            <a:r>
              <a:rPr lang="en-US" b="1" dirty="0">
                <a:solidFill>
                  <a:srgbClr val="FF0000"/>
                </a:solidFill>
              </a:rPr>
              <a:t> OIL” (187</a:t>
            </a:r>
            <a:r>
              <a:rPr lang="uk-UA" b="1" dirty="0">
                <a:solidFill>
                  <a:srgbClr val="FF0000"/>
                </a:solidFill>
              </a:rPr>
              <a:t>0 р.)</a:t>
            </a:r>
            <a:br>
              <a:rPr lang="en-US" b="1" dirty="0">
                <a:solidFill>
                  <a:srgbClr val="FF0000"/>
                </a:solidFill>
              </a:rPr>
            </a:br>
            <a:br>
              <a:rPr lang="en-US" b="1" dirty="0">
                <a:solidFill>
                  <a:srgbClr val="FF0000"/>
                </a:solidFill>
              </a:rPr>
            </a:br>
            <a:br>
              <a:rPr lang="uk-UA" b="1" dirty="0">
                <a:solidFill>
                  <a:srgbClr val="FF0000"/>
                </a:solidFill>
              </a:rPr>
            </a:br>
            <a:endParaRPr lang="uk-UA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0FB0EC4-F127-F68C-2BAD-A9CEE0728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2942834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/>
              <a:t>Корпорації (акціонерне товариство ) поділяються на </a:t>
            </a:r>
            <a:r>
              <a:rPr lang="uk-UA" b="1" dirty="0">
                <a:solidFill>
                  <a:schemeClr val="accent1"/>
                </a:solidFill>
              </a:rPr>
              <a:t>відкриті та закриті .</a:t>
            </a:r>
          </a:p>
          <a:p>
            <a:pPr marL="0" indent="0" algn="just">
              <a:buNone/>
            </a:pPr>
            <a:r>
              <a:rPr lang="uk-UA" b="1" dirty="0">
                <a:solidFill>
                  <a:schemeClr val="accent1"/>
                </a:solidFill>
              </a:rPr>
              <a:t>Невеликі  корпорації звільняються від податку  (невеликі до 35 осіб членів корпорації, американська корпорація).</a:t>
            </a:r>
          </a:p>
        </p:txBody>
      </p:sp>
    </p:spTree>
    <p:extLst>
      <p:ext uri="{BB962C8B-B14F-4D97-AF65-F5344CB8AC3E}">
        <p14:creationId xmlns:p14="http://schemas.microsoft.com/office/powerpoint/2010/main" val="1807715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BD063-A410-F3EE-C5A7-A8F06B9B8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srgbClr val="C00000"/>
                </a:solidFill>
              </a:rPr>
              <a:t>Велика Британія</a:t>
            </a:r>
            <a:r>
              <a:rPr lang="uk-UA" dirty="0"/>
              <a:t> до АТ вживається термін </a:t>
            </a:r>
            <a:r>
              <a:rPr lang="uk-UA" b="1" dirty="0">
                <a:solidFill>
                  <a:srgbClr val="C00000"/>
                </a:solidFill>
              </a:rPr>
              <a:t>«компанія»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73836F7-C3B7-79FD-5060-A0F047224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В Англії існують </a:t>
            </a:r>
            <a:r>
              <a:rPr lang="uk-UA" sz="3500" dirty="0">
                <a:solidFill>
                  <a:srgbClr val="0070C0"/>
                </a:solidFill>
              </a:rPr>
              <a:t>приватні (від 2 до 50 осіб) та публічні компанії.</a:t>
            </a:r>
          </a:p>
          <a:p>
            <a:pPr marL="0" indent="0">
              <a:buNone/>
            </a:pPr>
            <a:r>
              <a:rPr lang="uk-UA" sz="4000" b="1" dirty="0">
                <a:solidFill>
                  <a:srgbClr val="C00000"/>
                </a:solidFill>
              </a:rPr>
              <a:t>Німеччина. </a:t>
            </a:r>
            <a:r>
              <a:rPr lang="uk-UA" dirty="0"/>
              <a:t>АТ існують у формі великих підприємств, що потребують залучення акціонерного капіталу. Для заснування підприємства потрібно 5 чоловік .</a:t>
            </a:r>
          </a:p>
          <a:p>
            <a:pPr marL="0" indent="0">
              <a:buNone/>
            </a:pPr>
            <a:r>
              <a:rPr lang="uk-UA" sz="4000" b="1" dirty="0">
                <a:solidFill>
                  <a:srgbClr val="C00000"/>
                </a:solidFill>
              </a:rPr>
              <a:t>Франція</a:t>
            </a:r>
            <a:r>
              <a:rPr lang="uk-UA" dirty="0"/>
              <a:t>. Існують </a:t>
            </a:r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комерційні підприємства з обмеженою відповідальністю (до 50 осіб) та анонімні (статутний фонд 250 тис. франків).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50475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D743A-F9FD-9B85-E5FB-E84060F51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00000"/>
                </a:solidFill>
              </a:rPr>
              <a:t>Італія. </a:t>
            </a:r>
            <a:r>
              <a:rPr lang="uk-UA" b="1" dirty="0">
                <a:solidFill>
                  <a:srgbClr val="0070C0"/>
                </a:solidFill>
              </a:rPr>
              <a:t>ТОВ з мінімальним статутом 20 млн лір </a:t>
            </a:r>
            <a:br>
              <a:rPr lang="uk-UA" b="1" dirty="0">
                <a:solidFill>
                  <a:srgbClr val="C00000"/>
                </a:solidFill>
              </a:rPr>
            </a:br>
            <a:r>
              <a:rPr lang="uk-UA" b="1" dirty="0">
                <a:solidFill>
                  <a:srgbClr val="C00000"/>
                </a:solidFill>
              </a:rPr>
              <a:t>             </a:t>
            </a:r>
            <a:r>
              <a:rPr lang="uk-UA" b="1" dirty="0">
                <a:solidFill>
                  <a:srgbClr val="0070C0"/>
                </a:solidFill>
              </a:rPr>
              <a:t>АТ з мінімальним статутним фондом 200 </a:t>
            </a:r>
            <a:br>
              <a:rPr lang="uk-UA" b="1" dirty="0">
                <a:solidFill>
                  <a:srgbClr val="0070C0"/>
                </a:solidFill>
              </a:rPr>
            </a:br>
            <a:r>
              <a:rPr lang="uk-UA" b="1" dirty="0">
                <a:solidFill>
                  <a:srgbClr val="0070C0"/>
                </a:solidFill>
              </a:rPr>
              <a:t>             млн лір.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5A0D94E8-B314-93CC-7092-DF91419DC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</a:rPr>
              <a:t>Україна. Існують </a:t>
            </a:r>
            <a:r>
              <a:rPr lang="uk-UA" sz="4400" b="1" dirty="0">
                <a:solidFill>
                  <a:srgbClr val="0070C0"/>
                </a:solidFill>
              </a:rPr>
              <a:t>товариства з обмеженою відповідальністю, акціонерні товариства  (закриті та відкриті).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</a:rPr>
              <a:t>Невеличкі вітчизняні товариства – ВАТ.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</a:rPr>
              <a:t>ВАТ ( відкрите акціонерне товариство)– акції якого можуть розповсюджуватися шляхом відкритої підписки</a:t>
            </a:r>
          </a:p>
          <a:p>
            <a:pPr marL="0" indent="0">
              <a:buNone/>
            </a:pPr>
            <a:r>
              <a:rPr lang="uk-UA" sz="4400" b="1" dirty="0">
                <a:solidFill>
                  <a:srgbClr val="C00000"/>
                </a:solidFill>
              </a:rPr>
              <a:t>ЗАТ (закрите акціонерне товариство) – акції розподіляються між засновниками і не можуть розповсюджуватися  шляхом відкритої підписки, а також продаватися на біржі)</a:t>
            </a:r>
          </a:p>
        </p:txBody>
      </p:sp>
    </p:spTree>
    <p:extLst>
      <p:ext uri="{BB962C8B-B14F-4D97-AF65-F5344CB8AC3E}">
        <p14:creationId xmlns:p14="http://schemas.microsoft.com/office/powerpoint/2010/main" val="2036998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1CF04-51A8-0267-0C27-75A584489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Реорганізація підприємства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DC6E7E1-7329-4949-F16E-F4A1C84C7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rgbClr val="C00000"/>
                </a:solidFill>
              </a:rPr>
              <a:t>Злиття («поглинання» за </a:t>
            </a:r>
            <a:r>
              <a:rPr lang="uk-UA" b="1" dirty="0" err="1">
                <a:solidFill>
                  <a:srgbClr val="C00000"/>
                </a:solidFill>
              </a:rPr>
              <a:t>рубежем</a:t>
            </a:r>
            <a:r>
              <a:rPr lang="uk-UA" b="1" dirty="0">
                <a:solidFill>
                  <a:srgbClr val="C00000"/>
                </a:solidFill>
              </a:rPr>
              <a:t>)</a:t>
            </a:r>
          </a:p>
          <a:p>
            <a:r>
              <a:rPr lang="uk-UA" b="1" dirty="0">
                <a:solidFill>
                  <a:srgbClr val="C00000"/>
                </a:solidFill>
              </a:rPr>
              <a:t>Приєднання</a:t>
            </a:r>
          </a:p>
          <a:p>
            <a:r>
              <a:rPr lang="uk-UA" b="1" dirty="0">
                <a:solidFill>
                  <a:srgbClr val="C00000"/>
                </a:solidFill>
              </a:rPr>
              <a:t>Поділ</a:t>
            </a:r>
          </a:p>
          <a:p>
            <a:r>
              <a:rPr lang="uk-UA" b="1" dirty="0">
                <a:solidFill>
                  <a:srgbClr val="C00000"/>
                </a:solidFill>
              </a:rPr>
              <a:t>Виокремлення</a:t>
            </a:r>
          </a:p>
          <a:p>
            <a:r>
              <a:rPr lang="uk-UA" b="1" dirty="0" err="1">
                <a:solidFill>
                  <a:srgbClr val="C00000"/>
                </a:solidFill>
              </a:rPr>
              <a:t>Перетвоерння</a:t>
            </a:r>
            <a:r>
              <a:rPr lang="uk-UA" b="1" dirty="0">
                <a:solidFill>
                  <a:srgbClr val="C00000"/>
                </a:solidFill>
              </a:rPr>
              <a:t> </a:t>
            </a:r>
          </a:p>
          <a:p>
            <a:r>
              <a:rPr lang="uk-UA" b="1" dirty="0">
                <a:solidFill>
                  <a:srgbClr val="C00000"/>
                </a:solidFill>
              </a:rPr>
              <a:t>Ліквідація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224449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253</Words>
  <Application>Microsoft Office PowerPoint</Application>
  <PresentationFormat>Широкий екран</PresentationFormat>
  <Paragraphs>21</Paragraphs>
  <Slides>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Основні підходи для систематизації корпоративної культури</vt:lpstr>
      <vt:lpstr>  Перші корпорації були створенні у 1600 (голандська) і 1602 (англійська) роки.  В Америці перші акціонерні товариства почали виникати наприкінці XVIII.  Компанія «Standart OIL” (1870 р.)   </vt:lpstr>
      <vt:lpstr>Велика Британія до АТ вживається термін «компанія»</vt:lpstr>
      <vt:lpstr>Італія. ТОВ з мінімальним статутом 20 млн лір               АТ з мінімальним статутним фондом 200               млн лір.</vt:lpstr>
      <vt:lpstr>Реорганізація підприємства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підходи для систематизації корпоративної культури</dc:title>
  <dc:creator>Користувач</dc:creator>
  <cp:lastModifiedBy>Користувач</cp:lastModifiedBy>
  <cp:revision>1</cp:revision>
  <dcterms:created xsi:type="dcterms:W3CDTF">2023-09-20T05:54:11Z</dcterms:created>
  <dcterms:modified xsi:type="dcterms:W3CDTF">2023-09-20T06:49:45Z</dcterms:modified>
</cp:coreProperties>
</file>