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sldIdLst>
    <p:sldId id="256" r:id="rId2"/>
    <p:sldId id="317" r:id="rId3"/>
    <p:sldId id="303" r:id="rId4"/>
    <p:sldId id="306" r:id="rId5"/>
    <p:sldId id="305" r:id="rId6"/>
    <p:sldId id="310" r:id="rId7"/>
    <p:sldId id="311" r:id="rId8"/>
    <p:sldId id="307" r:id="rId9"/>
    <p:sldId id="308" r:id="rId10"/>
    <p:sldId id="312" r:id="rId11"/>
    <p:sldId id="313" r:id="rId12"/>
    <p:sldId id="309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8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5240AC-BFCC-416A-9C9C-83AA1C99E4E8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a-referat.com/%D0%92%D0%BE%D0%BB%D0%BE%D0%BA%D0%BD%D0%B0" TargetMode="External"/><Relationship Id="rId2" Type="http://schemas.openxmlformats.org/officeDocument/2006/relationships/hyperlink" Target="https://ua-referat.com/%D0%9C%D0%B0%D1%82%D0%B5%D1%80%D1%96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" y="127962"/>
            <a:ext cx="2201616" cy="159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044" y="106437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6" y="878664"/>
            <a:ext cx="457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47" y="1450886"/>
            <a:ext cx="6194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8" y="5271842"/>
            <a:ext cx="4042222" cy="106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948" y="2657386"/>
            <a:ext cx="70150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БУДОВА ДЕРЕВА. </a:t>
            </a:r>
            <a:endParaRPr lang="uk-UA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Arial Black" pitchFamily="34" charset="0"/>
              </a:rPr>
              <a:t>МАКРО- </a:t>
            </a:r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ТА </a:t>
            </a:r>
            <a:r>
              <a:rPr lang="uk-UA" sz="3200" dirty="0" smtClean="0">
                <a:solidFill>
                  <a:srgbClr val="002060"/>
                </a:solidFill>
                <a:latin typeface="Arial Black" pitchFamily="34" charset="0"/>
              </a:rPr>
              <a:t>МІКРОСТРУКТУРА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Arial Black" pitchFamily="34" charset="0"/>
              </a:rPr>
              <a:t>ДЕРЕВИНИ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15" y="2081467"/>
            <a:ext cx="3754108" cy="47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33371" t="44012" r="41433" b="12366"/>
          <a:stretch>
            <a:fillRect/>
          </a:stretch>
        </p:blipFill>
        <p:spPr bwMode="auto">
          <a:xfrm>
            <a:off x="1119883" y="1963602"/>
            <a:ext cx="5013789" cy="461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https://woodexpert.net.ua/wp-content/uploads/retve_68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3094" y="1787704"/>
            <a:ext cx="3434491" cy="49213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66470" y="390418"/>
            <a:ext cx="9126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Заболонь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світла частина деревини, що складається з молодих клітин, по яких рухається волога з розчиненими в ній поживними речовинами. Заболонь у щойно зрубаному дереві має велику вологість, відносно легко загниває, має низьку міцність, велике усихання й схильність до короблення.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6197" y="799489"/>
            <a:ext cx="9825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Камбій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тонкий, невидимий неозброєним оком шар, що знаходиться на границі заболоні з лубом. Складається з живих клітин, які забезпечують приріст деревини і кори.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Макроскопічна будова стебла  "/>
          <p:cNvPicPr>
            <a:picLocks noChangeAspect="1" noChangeArrowheads="1"/>
          </p:cNvPicPr>
          <p:nvPr/>
        </p:nvPicPr>
        <p:blipFill>
          <a:blip r:embed="rId2" cstate="print"/>
          <a:srcRect l="1365" t="25400" r="2481" b="11525"/>
          <a:stretch>
            <a:fillRect/>
          </a:stretch>
        </p:blipFill>
        <p:spPr bwMode="auto">
          <a:xfrm>
            <a:off x="4649306" y="2034284"/>
            <a:ext cx="6995797" cy="3441842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34803" t="26087" r="37978" b="29815"/>
          <a:stretch>
            <a:fillRect/>
          </a:stretch>
        </p:blipFill>
        <p:spPr bwMode="auto">
          <a:xfrm>
            <a:off x="361184" y="2260315"/>
            <a:ext cx="4118349" cy="35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568" y="285780"/>
            <a:ext cx="972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Кора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зовнішній шар стовбура дерева, який захищає його від різких коливань температури, випаровування вологи та механічних пошкоджень.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Макроскопічна будова стебла  "/>
          <p:cNvPicPr>
            <a:picLocks noChangeAspect="1" noChangeArrowheads="1"/>
          </p:cNvPicPr>
          <p:nvPr/>
        </p:nvPicPr>
        <p:blipFill>
          <a:blip r:embed="rId2" cstate="print"/>
          <a:srcRect l="1365" t="25400" r="2481" b="11525"/>
          <a:stretch>
            <a:fillRect/>
          </a:stretch>
        </p:blipFill>
        <p:spPr bwMode="auto">
          <a:xfrm>
            <a:off x="3919842" y="1140431"/>
            <a:ext cx="7998181" cy="4695291"/>
          </a:xfrm>
          <a:prstGeom prst="rect">
            <a:avLst/>
          </a:prstGeom>
          <a:noFill/>
        </p:spPr>
      </p:pic>
      <p:pic>
        <p:nvPicPr>
          <p:cNvPr id="3074" name="Picture 2" descr="Кора дерева: будова, захворювання, лікув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34" y="2054832"/>
            <a:ext cx="4541178" cy="3995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5100" y="444829"/>
            <a:ext cx="9887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Луб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знаходиться між камбієм та корою. Він проводить живильні речовини від крони вниз стовбура.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Будова стебла-з чого складається стеб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757" y="1211760"/>
            <a:ext cx="5628776" cy="516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2085" y="337555"/>
            <a:ext cx="981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Річні шари (кільця)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утворюються в період росту. Клітини ранньої деревини (весняні) дірчасті, мають низьку механічну міцність, а клітини пізньої деревини (утвореної влітку) – більш щільні та міцні. Чим більше утворилося пізньої деревини, тим вища її механічна міцність.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joiner.org.ua/images/stories/materialoznawstwo/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4" y="1663789"/>
            <a:ext cx="8286750" cy="41243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28835" y="5849035"/>
            <a:ext cx="6691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Річні шари сосни на трьох розрізах: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- поперечному; б - радіальному; в - тангенціальному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9635" t="32908" r="15646"/>
          <a:stretch>
            <a:fillRect/>
          </a:stretch>
        </p:blipFill>
        <p:spPr bwMode="auto">
          <a:xfrm>
            <a:off x="801385" y="390419"/>
            <a:ext cx="11131732" cy="613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728" y="554805"/>
            <a:ext cx="10389121" cy="81165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Будова деревини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резентація &quot;Анатомія стебла&quot;"/>
          <p:cNvPicPr>
            <a:picLocks noChangeAspect="1" noChangeArrowheads="1"/>
          </p:cNvPicPr>
          <p:nvPr/>
        </p:nvPicPr>
        <p:blipFill>
          <a:blip r:embed="rId2" cstate="print"/>
          <a:srcRect t="16565"/>
          <a:stretch>
            <a:fillRect/>
          </a:stretch>
        </p:blipFill>
        <p:spPr bwMode="auto">
          <a:xfrm>
            <a:off x="2549452" y="1582220"/>
            <a:ext cx="7701873" cy="481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63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6058" y="1042746"/>
            <a:ext cx="9572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Деревина - конструкційний матеріал.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Деревина -  твердий і міцний волокнистий 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Матерія"/>
              </a:rPr>
              <a:t>матеріал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прихована корою основна частина стовбурів, гілок і коренів дерев і чагарника. У природному вигляді використовується в якості будівельного матеріалу і палива, а в роздрібненому і хімічно обробленому вигляді - як сировина для виробництва паперу, деревноволокнистих плит, штучного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3" tooltip="Волокна"/>
              </a:rPr>
              <a:t>волокна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 Деревина була одним з головних чинників розвитку цивілізації і навіть у наші дні залишається одним з найважливіших для людини видів сировини, без якого не могли б обійтися багато галузей промисловості. </a:t>
            </a:r>
          </a:p>
          <a:p>
            <a:pPr fontAlgn="base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Дерева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- найбільші з усіх рослин, хоча є серед них і карлики.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7051" y="422974"/>
            <a:ext cx="830151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Зростаюче дерево складається з трьох основних частин: коренів, стовбура і крони.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Корені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дерева всмоктують воду з ґрунту разом з розчиненими в ній мінеральними поживними речовинами. Товсті коріння розгалужуються на більш тонкі і капіляри, які часто сягають в ґрунті за межі крони. Стовбур проводить воду і мінеральні поживні речовини від коренів до гілок і листя. Таке переміщення називають висхідним потоком сокорухом.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Крона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складається з гілок і листя або хвої. Частина води, що надійшла від кореневої системи, випаровується через листя. Решта води з розчиненими в ній мінеральними поживними речовинами під впливом сонячного світла і тепла утворює органічні поживні речовини, необхідні для росту дерева. Листя засвоюють з повітря вуглекислий газ, розпадається на вуглець і кисень. Кисень виділяється в повітря, тому листяні породи дерев в містах називають «легенями міста». Органічні живильні речовини, що утворилися в листках, по внутрішній частині кори,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званої лубом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надходять вниз і поширюються по всьому дереву. Це так званий спадний потік сокоруху.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fs01.vseosvita.ua/0100a6z9-0cb7/00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10464"/>
          <a:stretch>
            <a:fillRect/>
          </a:stretch>
        </p:blipFill>
        <p:spPr bwMode="auto">
          <a:xfrm>
            <a:off x="515172" y="1561672"/>
            <a:ext cx="2914151" cy="4921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4139" y="144361"/>
            <a:ext cx="10150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Стовбур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основна і найбільш цінна частина дерева, яка дає 60 ... 90% ділової деревини. Тонку частина стовбура називають вершиною, товсту - колодою. Будова стовбура дерева, видиме неозброєним оком, називають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макроструктурою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Вона добре видно на трьох основних розрізах стовбура. Розрізняють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торцевий розріз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перпендикулярний поздовжньої осі стовбура,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радіальний розріз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перпендикулярний торцевому розрізу і що проходить через серцевину стовбура;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тангентальний розріз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при якому площина розрізу проходить на відстані від серцевини, по дотичній до річного шару стовбура.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3792" t="41157" r="49860" b="32987"/>
          <a:stretch>
            <a:fillRect/>
          </a:stretch>
        </p:blipFill>
        <p:spPr bwMode="auto">
          <a:xfrm>
            <a:off x="1325366" y="2496620"/>
            <a:ext cx="4715838" cy="39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65646" t="25611" r="11685" b="6656"/>
          <a:stretch>
            <a:fillRect/>
          </a:stretch>
        </p:blipFill>
        <p:spPr bwMode="auto">
          <a:xfrm>
            <a:off x="8959065" y="2229491"/>
            <a:ext cx="2763748" cy="43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2907" y="203990"/>
            <a:ext cx="10246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Рустикальний розріз.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Рустикальний розпил являє собою комбінацію радіального і тангенціального розрізу. В результаті виходить хвилеподібний малюнок на поверхні. Рустикально розпиляна дошка зазвичай більш доступна з точки зору ціни, але не завжди має високу міцність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rem.in.ua/wp-content/uploads/2016/03/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68" y="2146013"/>
            <a:ext cx="5810250" cy="4048125"/>
          </a:xfrm>
          <a:prstGeom prst="rect">
            <a:avLst/>
          </a:prstGeom>
          <a:noFill/>
        </p:spPr>
      </p:pic>
      <p:pic>
        <p:nvPicPr>
          <p:cNvPr id="1030" name="Picture 6" descr="селекція паркетної дошки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6316" r="21008"/>
          <a:stretch>
            <a:fillRect/>
          </a:stretch>
        </p:blipFill>
        <p:spPr bwMode="auto">
          <a:xfrm>
            <a:off x="5977452" y="2712378"/>
            <a:ext cx="6214548" cy="37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8939" y="317410"/>
            <a:ext cx="9702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Ядро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центральна, темніша частина деревини, яка складається з відмерлих клітин, просочених смолистими та дубильними речовинами. Ядро не містить живих клітин і не бере участі у фізіологічних процесах, але забезпечує міцність стовбура дерева. Ця частина дерева має меншу вологість, більшу стійкість щодо загнивання, вищі міцність та твердість.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Заболонь – це частина деревини, яка знаходиться біля камбію (молоді річні кільця); по ній рухається вода від кореня до листків. "/>
          <p:cNvPicPr>
            <a:picLocks noChangeAspect="1" noChangeArrowheads="1"/>
          </p:cNvPicPr>
          <p:nvPr/>
        </p:nvPicPr>
        <p:blipFill>
          <a:blip r:embed="rId2" cstate="print"/>
          <a:srcRect l="19394" t="2388" r="25287" b="23647"/>
          <a:stretch>
            <a:fillRect/>
          </a:stretch>
        </p:blipFill>
        <p:spPr bwMode="auto">
          <a:xfrm>
            <a:off x="965771" y="1900719"/>
            <a:ext cx="4530903" cy="4543522"/>
          </a:xfrm>
          <a:prstGeom prst="rect">
            <a:avLst/>
          </a:prstGeom>
          <a:noFill/>
        </p:spPr>
      </p:pic>
      <p:pic>
        <p:nvPicPr>
          <p:cNvPr id="27654" name="Picture 6" descr="Зріз берези "/>
          <p:cNvPicPr>
            <a:picLocks noChangeAspect="1" noChangeArrowheads="1"/>
          </p:cNvPicPr>
          <p:nvPr/>
        </p:nvPicPr>
        <p:blipFill>
          <a:blip r:embed="rId3" cstate="print"/>
          <a:srcRect l="32029" t="20880" r="32067" b="10908"/>
          <a:stretch>
            <a:fillRect/>
          </a:stretch>
        </p:blipFill>
        <p:spPr bwMode="auto">
          <a:xfrm rot="5400000">
            <a:off x="6759778" y="1862204"/>
            <a:ext cx="3848230" cy="4640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2229" y="306328"/>
            <a:ext cx="9589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торцевому розрізі стовбура дерева розрізняють кору, луб, камбій, заболонь, ядро ​​та серцевину, а також річні шари  та серцевинні промені.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шари дерев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20" y="2177960"/>
            <a:ext cx="4261383" cy="3411181"/>
          </a:xfrm>
          <a:prstGeom prst="rect">
            <a:avLst/>
          </a:prstGeom>
          <a:noFill/>
        </p:spPr>
      </p:pic>
      <p:pic>
        <p:nvPicPr>
          <p:cNvPr id="27654" name="Picture 6" descr="https://fs01.vseosvita.ua/0100a6z9-0cb7/00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7615"/>
          <a:stretch>
            <a:fillRect/>
          </a:stretch>
        </p:blipFill>
        <p:spPr bwMode="auto">
          <a:xfrm>
            <a:off x="4798032" y="1572558"/>
            <a:ext cx="7250130" cy="467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947" y="388522"/>
            <a:ext cx="1036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Серцевина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розташована в центральній частині стовбура по всій його довжині. Діаметр серцевини у  хвойних порід 2÷3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листяних – трохи більше.</a:t>
            </a:r>
            <a:r>
              <a:rPr lang="ru-RU" sz="2000" dirty="0" smtClean="0"/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Серцевина складається з деревини, що утворилася в перші роки росту дерева, вона відрізняється значною пухкістю і недостатньо міцним зрощенням з ядровою деревиною.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Основну масу стовбура складає деревина, що щорічно наростала за життя дерева концентричними кулями у напрямку від серцевини до кори.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деяких порід частина деревини, що розташована ближче до серцевини, має більш темний колір і меншу вологість, у цьому випадку вона називається 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ядром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, а периферична деревина – заболонню. Породи, що мають ядро, називаються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ядровими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 До ядрових відносяться, наприклад, сосна, кедр, дуб, ясен. Породи, у яких колір деревини у напрямку від серцевини до кори однаковий, називаються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без ядровими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акроскопічна будова стебла  "/>
          <p:cNvPicPr>
            <a:picLocks noChangeAspect="1" noChangeArrowheads="1"/>
          </p:cNvPicPr>
          <p:nvPr/>
        </p:nvPicPr>
        <p:blipFill>
          <a:blip r:embed="rId2" cstate="print"/>
          <a:srcRect l="1673" t="25605" r="27290" b="11525"/>
          <a:stretch>
            <a:fillRect/>
          </a:stretch>
        </p:blipFill>
        <p:spPr bwMode="auto">
          <a:xfrm>
            <a:off x="2250041" y="3803286"/>
            <a:ext cx="4982966" cy="2782447"/>
          </a:xfrm>
          <a:prstGeom prst="rect">
            <a:avLst/>
          </a:prstGeom>
          <a:noFill/>
        </p:spPr>
      </p:pic>
      <p:pic>
        <p:nvPicPr>
          <p:cNvPr id="4100" name="Picture 4" descr="  Серцевина― центральна частина стебла.  Вона складається  з великих клітин із тонкими оболонками, де відкладаються поживні речовини   Ряд таких клітин, який починається від серцевини і проходить  у вигляді променя через деревину до кори, називається серцевинним променем    Клітини  серцевинних променів забезпечують  горизонтальне переміщеня різних сполук між шарами стебла, а також запасають поживні речовини  серцевина "/>
          <p:cNvPicPr>
            <a:picLocks noChangeAspect="1" noChangeArrowheads="1"/>
          </p:cNvPicPr>
          <p:nvPr/>
        </p:nvPicPr>
        <p:blipFill>
          <a:blip r:embed="rId3" cstate="print"/>
          <a:srcRect l="3676" t="41631" r="55643"/>
          <a:stretch>
            <a:fillRect/>
          </a:stretch>
        </p:blipFill>
        <p:spPr bwMode="auto">
          <a:xfrm>
            <a:off x="6924785" y="4263774"/>
            <a:ext cx="2525793" cy="236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1353</TotalTime>
  <Words>300</Words>
  <Application>Microsoft Office PowerPoint</Application>
  <PresentationFormat>Произвольный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     Будова деревини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настенных предметов.  Установка форточек, оконных и дверных петель</dc:title>
  <dc:creator>Алексей</dc:creator>
  <cp:lastModifiedBy>AdmiNN</cp:lastModifiedBy>
  <cp:revision>231</cp:revision>
  <dcterms:created xsi:type="dcterms:W3CDTF">2017-03-19T03:00:22Z</dcterms:created>
  <dcterms:modified xsi:type="dcterms:W3CDTF">2024-03-21T18:42:26Z</dcterms:modified>
</cp:coreProperties>
</file>