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9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9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  <p:sp>
        <p:nvSpPr>
          <p:cNvPr id="1048636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37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1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4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7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8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9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2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4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FE7C-06EA-4AD9-A831-731D9497D23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3588-3BF1-4A04-910D-C2CC1A99C97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title"/>
          </p:nvPr>
        </p:nvSpPr>
        <p:spPr>
          <a:xfrm>
            <a:off x="398205" y="235974"/>
            <a:ext cx="11149781" cy="3244645"/>
          </a:xfrm>
        </p:spPr>
        <p:txBody>
          <a:bodyPr>
            <a:normAutofit/>
          </a:bodyPr>
          <a:lstStyle/>
          <a:p>
            <a:r>
              <a:rPr lang="ru-RU" sz="3600" b="0" dirty="0">
                <a:effectLst/>
              </a:rPr>
              <a:t/>
            </a:r>
            <a:br>
              <a:rPr lang="ru-RU" sz="3600" b="0" dirty="0">
                <a:effectLst/>
              </a:rPr>
            </a:br>
            <a:r>
              <a:rPr lang="ru-RU" sz="3600" b="0" dirty="0" err="1">
                <a:effectLst/>
              </a:rPr>
              <a:t>Презентація</a:t>
            </a:r>
            <a:r>
              <a:rPr lang="ru-RU" sz="3600" b="0" dirty="0">
                <a:effectLst/>
              </a:rPr>
              <a:t> на тему</a:t>
            </a:r>
            <a:r>
              <a:rPr lang="en-US" sz="3600" b="0" dirty="0">
                <a:effectLst/>
              </a:rPr>
              <a:t>:</a:t>
            </a:r>
            <a:r>
              <a:rPr lang="ru-RU" sz="3600" b="0" dirty="0">
                <a:effectLst/>
              </a:rPr>
              <a:t> </a:t>
            </a:r>
            <a:r>
              <a:rPr lang="ru-RU" sz="3600" b="0" dirty="0" smtClean="0">
                <a:effectLst/>
              </a:rPr>
              <a:t>“</a:t>
            </a:r>
            <a:r>
              <a:rPr lang="ru-RU" sz="3600" b="0" dirty="0" err="1" smtClean="0">
                <a:effectLst/>
              </a:rPr>
              <a:t>Історія</a:t>
            </a:r>
            <a:r>
              <a:rPr lang="ru-RU" sz="3600" b="0" dirty="0" smtClean="0">
                <a:effectLst/>
              </a:rPr>
              <a:t> </a:t>
            </a:r>
            <a:r>
              <a:rPr lang="ru-RU" sz="3600" b="0" dirty="0" err="1" smtClean="0">
                <a:effectLst/>
              </a:rPr>
              <a:t>становлення</a:t>
            </a:r>
            <a:r>
              <a:rPr lang="ru-RU" sz="3600" b="0" dirty="0" smtClean="0">
                <a:effectLst/>
              </a:rPr>
              <a:t> </a:t>
            </a:r>
            <a:r>
              <a:rPr lang="ru-RU" sz="3600" b="0" dirty="0" err="1" smtClean="0">
                <a:effectLst/>
              </a:rPr>
              <a:t>адвокатури</a:t>
            </a:r>
            <a:r>
              <a:rPr lang="en-US" sz="3600" b="0" dirty="0" smtClean="0">
                <a:effectLst/>
              </a:rPr>
              <a:t>”</a:t>
            </a:r>
            <a:endParaRPr lang="en-US" dirty="0"/>
          </a:p>
        </p:txBody>
      </p:sp>
      <p:sp>
        <p:nvSpPr>
          <p:cNvPr id="1048587" name="Текст 2"/>
          <p:cNvSpPr>
            <a:spLocks noGrp="1"/>
          </p:cNvSpPr>
          <p:nvPr>
            <p:ph type="body" idx="1"/>
          </p:nvPr>
        </p:nvSpPr>
        <p:spPr>
          <a:xfrm>
            <a:off x="4748980" y="3602038"/>
            <a:ext cx="6799005" cy="2784014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  <a:effectLst/>
              </a:rPr>
              <a:t>Викладач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</a:t>
            </a:r>
            <a:r>
              <a:rPr lang="uk-UA" dirty="0" smtClean="0">
                <a:solidFill>
                  <a:schemeClr val="tx1"/>
                </a:solidFill>
                <a:effectLst/>
              </a:rPr>
              <a:t> </a:t>
            </a:r>
            <a:r>
              <a:rPr lang="uk-UA" dirty="0" smtClean="0">
                <a:solidFill>
                  <a:schemeClr val="tx1"/>
                </a:solidFill>
                <a:effectLst/>
              </a:rPr>
              <a:t>Письмак Ольга </a:t>
            </a:r>
            <a:r>
              <a:rPr lang="uk-UA" dirty="0" smtClean="0">
                <a:solidFill>
                  <a:schemeClr val="tx1"/>
                </a:solidFill>
                <a:effectLst/>
              </a:rPr>
              <a:t>Степанівна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Текст 2"/>
          <p:cNvSpPr>
            <a:spLocks noGrp="1"/>
          </p:cNvSpPr>
          <p:nvPr>
            <p:ph type="body" idx="1"/>
          </p:nvPr>
        </p:nvSpPr>
        <p:spPr>
          <a:xfrm>
            <a:off x="339213" y="280219"/>
            <a:ext cx="5692877" cy="6105833"/>
          </a:xfrm>
        </p:spPr>
        <p:txBody>
          <a:bodyPr/>
          <a:lstStyle/>
          <a:p>
            <a:r>
              <a:rPr lang="uk-UA" dirty="0" smtClean="0"/>
              <a:t>Це і цензор Катон, Марк Антоній, Юлій Цезар, Гай </a:t>
            </a:r>
            <a:r>
              <a:rPr lang="uk-UA" dirty="0" err="1" smtClean="0"/>
              <a:t>Гракх</a:t>
            </a:r>
            <a:r>
              <a:rPr lang="uk-UA" dirty="0" smtClean="0"/>
              <a:t>, Цицерон, </a:t>
            </a:r>
            <a:r>
              <a:rPr lang="uk-UA" dirty="0" err="1" smtClean="0"/>
              <a:t>Помпей</a:t>
            </a:r>
            <a:r>
              <a:rPr lang="uk-UA" dirty="0" smtClean="0"/>
              <a:t>, навіть імператори перед тим як стати імператором, </a:t>
            </a:r>
            <a:r>
              <a:rPr lang="uk-UA" dirty="0" err="1" smtClean="0"/>
              <a:t>вистурали</a:t>
            </a:r>
            <a:r>
              <a:rPr lang="uk-UA" dirty="0" smtClean="0"/>
              <a:t> в судах. Це були Август, </a:t>
            </a:r>
            <a:r>
              <a:rPr lang="uk-UA" dirty="0" err="1" smtClean="0"/>
              <a:t>Калігула</a:t>
            </a:r>
            <a:r>
              <a:rPr lang="uk-UA" dirty="0" smtClean="0"/>
              <a:t>, Клавдій.</a:t>
            </a:r>
          </a:p>
          <a:p>
            <a:r>
              <a:rPr lang="uk-UA" dirty="0" smtClean="0"/>
              <a:t>Відомими судовими ораторами в Стародавньому Римі були Антоній, </a:t>
            </a:r>
            <a:r>
              <a:rPr lang="uk-UA" dirty="0" err="1" smtClean="0"/>
              <a:t>Гортезій</a:t>
            </a:r>
            <a:r>
              <a:rPr lang="uk-UA" dirty="0" smtClean="0"/>
              <a:t>, Катон. Особливе місце в історії належить видатному оратору, адвокату, письменнику Марку Тулію </a:t>
            </a:r>
            <a:r>
              <a:rPr lang="uk-UA" dirty="0" err="1" smtClean="0"/>
              <a:t>Цицероную</a:t>
            </a:r>
            <a:endParaRPr lang="en-US" dirty="0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004180"/>
            <a:ext cx="2462005" cy="4381872"/>
          </a:xfrm>
          <a:prstGeom prst="rect">
            <a:avLst/>
          </a:prstGeom>
        </p:spPr>
      </p:pic>
      <p:pic>
        <p:nvPicPr>
          <p:cNvPr id="2097167" name="Рисунок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03627" y="280218"/>
            <a:ext cx="2967848" cy="39150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Текст 2"/>
          <p:cNvSpPr>
            <a:spLocks noGrp="1"/>
          </p:cNvSpPr>
          <p:nvPr>
            <p:ph type="body" idx="1"/>
          </p:nvPr>
        </p:nvSpPr>
        <p:spPr>
          <a:xfrm>
            <a:off x="339213" y="280219"/>
            <a:ext cx="5692877" cy="6105833"/>
          </a:xfrm>
        </p:spPr>
        <p:txBody>
          <a:bodyPr>
            <a:normAutofit fontScale="95833"/>
          </a:bodyPr>
          <a:lstStyle/>
          <a:p>
            <a:r>
              <a:rPr lang="uk-UA" dirty="0" smtClean="0"/>
              <a:t>Висновок</a:t>
            </a:r>
          </a:p>
          <a:p>
            <a:r>
              <a:rPr lang="uk-UA" dirty="0" smtClean="0"/>
              <a:t>Надаючи допомогу клієнтам при здійсненні правосуддя, адвокати додержуються прав людини й основних свобод, визнаних національним і міжнародним правом, вони діють вільно і наполегливо, відповідно до закону і визнаних професійних та етичних норм. Адвокат це одна з юридичних професій, де потрібно не тільки знати закони, а й володіти ораторським мистецтвом та вмінням переконувати. </a:t>
            </a:r>
            <a:endParaRPr lang="en-US" dirty="0"/>
          </a:p>
        </p:txBody>
      </p:sp>
      <p:pic>
        <p:nvPicPr>
          <p:cNvPr id="2097168" name="Рисунок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118259"/>
            <a:ext cx="3030884" cy="4046918"/>
          </a:xfrm>
          <a:prstGeom prst="rect">
            <a:avLst/>
          </a:prstGeom>
        </p:spPr>
      </p:pic>
      <p:pic>
        <p:nvPicPr>
          <p:cNvPr id="2097169" name="Рисунок 209716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853766" y="280218"/>
            <a:ext cx="2518544" cy="44834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Текст 2"/>
          <p:cNvSpPr>
            <a:spLocks noGrp="1"/>
          </p:cNvSpPr>
          <p:nvPr>
            <p:ph type="body" idx="1"/>
          </p:nvPr>
        </p:nvSpPr>
        <p:spPr>
          <a:xfrm>
            <a:off x="339213" y="280219"/>
            <a:ext cx="11215478" cy="2809345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Текст 2"/>
          <p:cNvSpPr>
            <a:spLocks noGrp="1"/>
          </p:cNvSpPr>
          <p:nvPr>
            <p:ph type="body" idx="1"/>
          </p:nvPr>
        </p:nvSpPr>
        <p:spPr>
          <a:xfrm>
            <a:off x="339214" y="280219"/>
            <a:ext cx="6241696" cy="6105833"/>
          </a:xfrm>
        </p:spPr>
        <p:txBody>
          <a:bodyPr>
            <a:normAutofit/>
          </a:bodyPr>
          <a:lstStyle/>
          <a:p>
            <a:r>
              <a:rPr lang="uk-UA" dirty="0" smtClean="0"/>
              <a:t>Потреба в появі адвокатури як специфічної сфери діяльності була пов’язана з ускладненням суспільних відносин, появою необхідності в особах, які б володіли достатнім рівнем знань з питань застосування правових норм. Пересічні громадяни, які не мали спеціальної підготовки, не могли через брак таких знань самостійно захищати свої інтереси в суді, їм була необхідна допомога людини, добре ознайомленої з нормами матеріального права та формами процесу. </a:t>
            </a:r>
            <a:endParaRPr lang="en-US" dirty="0"/>
          </a:p>
        </p:txBody>
      </p:sp>
      <p:pic>
        <p:nvPicPr>
          <p:cNvPr id="2097157" name="Рисунок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85715" y="280218"/>
            <a:ext cx="4298353" cy="56526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Текст 2"/>
          <p:cNvSpPr>
            <a:spLocks noGrp="1"/>
          </p:cNvSpPr>
          <p:nvPr>
            <p:ph type="body" idx="1"/>
          </p:nvPr>
        </p:nvSpPr>
        <p:spPr>
          <a:xfrm>
            <a:off x="339213" y="280219"/>
            <a:ext cx="4315913" cy="6383817"/>
          </a:xfrm>
        </p:spPr>
        <p:txBody>
          <a:bodyPr>
            <a:normAutofit/>
          </a:bodyPr>
          <a:lstStyle/>
          <a:p>
            <a:r>
              <a:rPr lang="uk-UA" dirty="0"/>
              <a:t>Саме ці спеціалісти-правознавці одержали назву адвокатів. Адвокат- це юрист, що надає професійну правову допомогу учасникам </a:t>
            </a:r>
            <a:r>
              <a:rPr lang="uk-UA" dirty="0" smtClean="0"/>
              <a:t>правовідносин. Слід звернути увагу на те, що адвокатура, як і більшість соціальних інститутів, на перших етапах своєї появи та розвитку не існувала в тому вигляді, в якому вона функціонує сьогодні.</a:t>
            </a:r>
            <a:endParaRPr lang="en-US" dirty="0"/>
          </a:p>
          <a:p>
            <a:endParaRPr lang="en-US" dirty="0"/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18412" y="639903"/>
            <a:ext cx="4235191" cy="52013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Текст 2"/>
          <p:cNvSpPr>
            <a:spLocks noGrp="1"/>
          </p:cNvSpPr>
          <p:nvPr>
            <p:ph type="body" idx="1"/>
          </p:nvPr>
        </p:nvSpPr>
        <p:spPr>
          <a:xfrm>
            <a:off x="339213" y="280219"/>
            <a:ext cx="4800823" cy="6105833"/>
          </a:xfrm>
        </p:spPr>
        <p:txBody>
          <a:bodyPr/>
          <a:lstStyle/>
          <a:p>
            <a:r>
              <a:rPr lang="uk-UA" dirty="0" smtClean="0"/>
              <a:t>Дослідження, присвячені розвитку адвокатури у давні часи, свідчать, що в Стародавній Індії була відома адвокатура. Цікавим є те, що обов’язки </a:t>
            </a:r>
            <a:r>
              <a:rPr lang="uk-UA" dirty="0" err="1" smtClean="0"/>
              <a:t>правозахисту</a:t>
            </a:r>
            <a:r>
              <a:rPr lang="uk-UA" dirty="0" smtClean="0"/>
              <a:t> та представництва інтересів виконували особи одного й того самого класу. У Давньому Єгипті участь адвокатів у цивільному процесі відбувався між жрецем і грецьким найманим воїном. </a:t>
            </a:r>
            <a:endParaRPr lang="en-US" dirty="0"/>
          </a:p>
        </p:txBody>
      </p:sp>
      <p:pic>
        <p:nvPicPr>
          <p:cNvPr id="209715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017" y="1427019"/>
            <a:ext cx="3301340" cy="4959034"/>
          </a:xfrm>
          <a:prstGeom prst="rect">
            <a:avLst/>
          </a:prstGeom>
        </p:spPr>
      </p:pic>
      <p:pic>
        <p:nvPicPr>
          <p:cNvPr id="2097153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3" y="303635"/>
            <a:ext cx="3058442" cy="4850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Текст 2"/>
          <p:cNvSpPr>
            <a:spLocks noGrp="1"/>
          </p:cNvSpPr>
          <p:nvPr>
            <p:ph type="body" idx="1"/>
          </p:nvPr>
        </p:nvSpPr>
        <p:spPr>
          <a:xfrm>
            <a:off x="339213" y="280219"/>
            <a:ext cx="5692877" cy="6105833"/>
          </a:xfrm>
        </p:spPr>
        <p:txBody>
          <a:bodyPr>
            <a:normAutofit fontScale="95833" lnSpcReduction="10000"/>
          </a:bodyPr>
          <a:lstStyle/>
          <a:p>
            <a:r>
              <a:rPr lang="uk-UA" dirty="0" err="1" smtClean="0"/>
              <a:t>Закисниками</a:t>
            </a:r>
            <a:r>
              <a:rPr lang="uk-UA" dirty="0" smtClean="0"/>
              <a:t> були 2 </a:t>
            </a:r>
            <a:r>
              <a:rPr lang="uk-UA" dirty="0" err="1" smtClean="0"/>
              <a:t>грека.Після</a:t>
            </a:r>
            <a:r>
              <a:rPr lang="uk-UA" dirty="0" smtClean="0"/>
              <a:t> подання прохання і пояснень ворогуючими сторонами адвокати теж пред’явили по одному писаному </a:t>
            </a:r>
            <a:r>
              <a:rPr lang="uk-UA" dirty="0" err="1" smtClean="0"/>
              <a:t>мемуару</a:t>
            </a:r>
            <a:r>
              <a:rPr lang="uk-UA" dirty="0" smtClean="0"/>
              <a:t>. У давніх іудеїв захисником міг бути кожен бажаючий. Діяльність захисника мала вид благодійної діяльності. Пізніше адвокатура набула іншого вигляду, наближеного до сучасної діяльності адвокатів.</a:t>
            </a:r>
          </a:p>
          <a:p>
            <a:r>
              <a:rPr lang="uk-UA" dirty="0" smtClean="0"/>
              <a:t>Згодом в грецькій мові з’являється термін «адвокат», який регулярно почали використовувати євреї, а потім і решту населення.</a:t>
            </a:r>
            <a:endParaRPr lang="en-US" dirty="0"/>
          </a:p>
        </p:txBody>
      </p:sp>
      <p:pic>
        <p:nvPicPr>
          <p:cNvPr id="2097154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28" y="280219"/>
            <a:ext cx="2730918" cy="4125429"/>
          </a:xfrm>
          <a:prstGeom prst="rect">
            <a:avLst/>
          </a:prstGeom>
        </p:spPr>
      </p:pic>
      <p:pic>
        <p:nvPicPr>
          <p:cNvPr id="2097155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48" y="1925027"/>
            <a:ext cx="3011685" cy="46150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Текст 2"/>
          <p:cNvSpPr>
            <a:spLocks noGrp="1"/>
          </p:cNvSpPr>
          <p:nvPr>
            <p:ph type="body" idx="1"/>
          </p:nvPr>
        </p:nvSpPr>
        <p:spPr>
          <a:xfrm>
            <a:off x="339213" y="280219"/>
            <a:ext cx="5692877" cy="6105833"/>
          </a:xfrm>
        </p:spPr>
        <p:txBody>
          <a:bodyPr/>
          <a:lstStyle/>
          <a:p>
            <a:r>
              <a:rPr lang="uk-UA" dirty="0" smtClean="0"/>
              <a:t>Процес становлення адвокатури у Стародавній Греції можна простежити на прикладі Афін, як найбільш розвинутої держави-міста Стародавньої Греції. В Афінах рано утворилися умови для виникнення адвокатури: демократичний устрій, розвиток ораторського мистецтва, усність і публічність розгляду справ судами. За таких умов виникла потреба в судовому захисті для осіб, які не володіли юридичними знаннями та красномовством.</a:t>
            </a:r>
            <a:endParaRPr lang="en-US" dirty="0"/>
          </a:p>
        </p:txBody>
      </p:sp>
      <p:pic>
        <p:nvPicPr>
          <p:cNvPr id="2097159" name="Рисунок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01" y="280219"/>
            <a:ext cx="2847730" cy="4318124"/>
          </a:xfrm>
          <a:prstGeom prst="rect">
            <a:avLst/>
          </a:prstGeom>
        </p:spPr>
      </p:pic>
      <p:pic>
        <p:nvPicPr>
          <p:cNvPr id="2097160" name="Рисунок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781745"/>
            <a:ext cx="2886418" cy="4388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Текст 2"/>
          <p:cNvSpPr>
            <a:spLocks noGrp="1"/>
          </p:cNvSpPr>
          <p:nvPr>
            <p:ph type="body" idx="1"/>
          </p:nvPr>
        </p:nvSpPr>
        <p:spPr>
          <a:xfrm>
            <a:off x="339214" y="280219"/>
            <a:ext cx="4980932" cy="6105833"/>
          </a:xfrm>
        </p:spPr>
        <p:txBody>
          <a:bodyPr/>
          <a:lstStyle/>
          <a:p>
            <a:r>
              <a:rPr lang="uk-UA" dirty="0" smtClean="0"/>
              <a:t>Таких осіб, які виконували адвокатську </a:t>
            </a:r>
            <a:r>
              <a:rPr lang="uk-UA" dirty="0" err="1" smtClean="0"/>
              <a:t>дяільність</a:t>
            </a:r>
            <a:r>
              <a:rPr lang="uk-UA" dirty="0" smtClean="0"/>
              <a:t> називали логографами та </a:t>
            </a:r>
            <a:r>
              <a:rPr lang="uk-UA" dirty="0" err="1" smtClean="0"/>
              <a:t>диктографами</a:t>
            </a:r>
            <a:r>
              <a:rPr lang="uk-UA" dirty="0" smtClean="0"/>
              <a:t>. Першим професійним </a:t>
            </a:r>
            <a:r>
              <a:rPr lang="uk-UA" dirty="0" err="1" smtClean="0"/>
              <a:t>логорафом</a:t>
            </a:r>
            <a:r>
              <a:rPr lang="uk-UA" dirty="0" smtClean="0"/>
              <a:t> вважається Антифон. Серед відомих </a:t>
            </a:r>
            <a:r>
              <a:rPr lang="uk-UA" dirty="0" err="1" smtClean="0"/>
              <a:t>логографіф</a:t>
            </a:r>
            <a:r>
              <a:rPr lang="uk-UA" dirty="0" smtClean="0"/>
              <a:t> були також такі </a:t>
            </a:r>
            <a:r>
              <a:rPr lang="uk-UA" dirty="0" err="1" smtClean="0"/>
              <a:t>талановити</a:t>
            </a:r>
            <a:r>
              <a:rPr lang="uk-UA" dirty="0" smtClean="0"/>
              <a:t> оратори, як </a:t>
            </a:r>
            <a:r>
              <a:rPr lang="uk-UA" dirty="0" err="1" smtClean="0"/>
              <a:t>Лізій</a:t>
            </a:r>
            <a:r>
              <a:rPr lang="uk-UA" dirty="0" smtClean="0"/>
              <a:t>, </a:t>
            </a:r>
            <a:r>
              <a:rPr lang="uk-UA" dirty="0" err="1" smtClean="0"/>
              <a:t>Ісократ</a:t>
            </a:r>
            <a:r>
              <a:rPr lang="uk-UA" dirty="0" smtClean="0"/>
              <a:t>, Есхіл і Демосфен. Ораторами останнього періоду були Демосфен, Есхіл і </a:t>
            </a:r>
            <a:r>
              <a:rPr lang="uk-UA" dirty="0" err="1" smtClean="0"/>
              <a:t>Гіперид</a:t>
            </a:r>
            <a:r>
              <a:rPr lang="uk-UA" dirty="0" smtClean="0"/>
              <a:t>, які займалися усним захистом осіб.</a:t>
            </a:r>
            <a:endParaRPr lang="en-US" dirty="0"/>
          </a:p>
        </p:txBody>
      </p:sp>
      <p:pic>
        <p:nvPicPr>
          <p:cNvPr id="2097161" name="Рисунок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89350" y="1766697"/>
            <a:ext cx="2862199" cy="5091302"/>
          </a:xfrm>
          <a:prstGeom prst="rect">
            <a:avLst/>
          </a:prstGeom>
        </p:spPr>
      </p:pic>
      <p:pic>
        <p:nvPicPr>
          <p:cNvPr id="2097162" name="Рисунок 209716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26725" y="280218"/>
            <a:ext cx="3087037" cy="54550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Текст 2"/>
          <p:cNvSpPr>
            <a:spLocks noGrp="1"/>
          </p:cNvSpPr>
          <p:nvPr>
            <p:ph type="body" idx="1"/>
          </p:nvPr>
        </p:nvSpPr>
        <p:spPr>
          <a:xfrm>
            <a:off x="277091" y="207819"/>
            <a:ext cx="4100946" cy="6316780"/>
          </a:xfrm>
        </p:spPr>
        <p:txBody>
          <a:bodyPr/>
          <a:lstStyle/>
          <a:p>
            <a:r>
              <a:rPr lang="uk-UA" dirty="0" smtClean="0"/>
              <a:t>Дослідники також звертають увагу на такі особливості грецької адвокатури як крайня нерозбірливість у виразах, різкість і навіть просто непристойність багатьох промов ораторів. Перебуваючи під впливом ораторського запалу адвокат не щадив нічого, деякі їхні промови нерідко нагадували памфлети.</a:t>
            </a:r>
            <a:endParaRPr lang="en-US" dirty="0"/>
          </a:p>
        </p:txBody>
      </p:sp>
      <p:pic>
        <p:nvPicPr>
          <p:cNvPr id="2097156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10" y="436795"/>
            <a:ext cx="3054361" cy="4072481"/>
          </a:xfrm>
          <a:prstGeom prst="rect">
            <a:avLst/>
          </a:prstGeom>
        </p:spPr>
      </p:pic>
      <p:pic>
        <p:nvPicPr>
          <p:cNvPr id="2097163" name="Рисунок 209716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869218" y="2210692"/>
            <a:ext cx="2798938" cy="43139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Текст 2"/>
          <p:cNvSpPr>
            <a:spLocks noGrp="1"/>
          </p:cNvSpPr>
          <p:nvPr>
            <p:ph type="body" idx="1"/>
          </p:nvPr>
        </p:nvSpPr>
        <p:spPr>
          <a:xfrm>
            <a:off x="339213" y="280219"/>
            <a:ext cx="5692877" cy="6105833"/>
          </a:xfrm>
        </p:spPr>
        <p:txBody>
          <a:bodyPr>
            <a:normAutofit fontScale="95833"/>
          </a:bodyPr>
          <a:lstStyle/>
          <a:p>
            <a:r>
              <a:rPr lang="uk-UA" dirty="0" smtClean="0"/>
              <a:t>Адвокати не соромились застосовувати будь-які засоби захисту: вони благали суддів про помилування підсудного, приводили з собою його дітей, рідних і друзів, які своїми просьбами мали пом’якшити суворість суду. </a:t>
            </a:r>
            <a:r>
              <a:rPr lang="uk-UA" dirty="0"/>
              <a:t> </a:t>
            </a:r>
            <a:r>
              <a:rPr lang="uk-UA" dirty="0" smtClean="0"/>
              <a:t>Вважається, що саме з Римської адвокатури почався висхідний розвиток світової адвокатури. Адвокатура вважалася почесною шляхетною діяльністю. Факти свідчать, що найбільш видатні політичні діячі республіки були адвокатами.</a:t>
            </a:r>
            <a:endParaRPr lang="en-US" dirty="0"/>
          </a:p>
        </p:txBody>
      </p:sp>
      <p:pic>
        <p:nvPicPr>
          <p:cNvPr id="2097164" name="Рисунок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31764" y="280218"/>
            <a:ext cx="3328430" cy="5015342"/>
          </a:xfrm>
          <a:prstGeom prst="rect">
            <a:avLst/>
          </a:prstGeom>
        </p:spPr>
      </p:pic>
      <p:pic>
        <p:nvPicPr>
          <p:cNvPr id="2097165" name="Рисунок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389333" y="3031850"/>
            <a:ext cx="2513340" cy="33542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Rockwell</vt:lpstr>
      <vt:lpstr>Damask</vt:lpstr>
      <vt:lpstr> Презентація на тему: “Історія становлення адвокатури”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Дубенська філія Відкритого міжнародного                    університету розвитку людини "Україна”  Презентація на тему: “видатні адвокати”</dc:title>
  <dc:creator>Пользователь Windows</dc:creator>
  <cp:lastModifiedBy>admin</cp:lastModifiedBy>
  <cp:revision>2</cp:revision>
  <dcterms:created xsi:type="dcterms:W3CDTF">2022-03-28T08:30:07Z</dcterms:created>
  <dcterms:modified xsi:type="dcterms:W3CDTF">2022-04-01T09:17:14Z</dcterms:modified>
</cp:coreProperties>
</file>