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0" d="100"/>
          <a:sy n="60" d="100"/>
        </p:scale>
        <p:origin x="-424" y="-4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8326C12C-98D2-4C38-A05D-D6F01C922081}" type="datetimeFigureOut">
              <a:rPr lang="uk-UA" smtClean="0"/>
              <a:t>14.04.2024</a:t>
            </a:fld>
            <a:endParaRPr lang="uk-UA"/>
          </a:p>
        </p:txBody>
      </p:sp>
      <p:sp>
        <p:nvSpPr>
          <p:cNvPr id="4" name="Місце для зображення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10B030E4-C6ED-4E23-9443-47744434850F}" type="slidenum">
              <a:rPr lang="uk-UA" smtClean="0"/>
              <a:t>‹№›</a:t>
            </a:fld>
            <a:endParaRPr lang="uk-UA"/>
          </a:p>
        </p:txBody>
      </p:sp>
    </p:spTree>
    <p:extLst>
      <p:ext uri="{BB962C8B-B14F-4D97-AF65-F5344CB8AC3E}">
        <p14:creationId xmlns:p14="http://schemas.microsoft.com/office/powerpoint/2010/main" val="71161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gamma.ap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85060" y="0"/>
            <a:ext cx="14630400" cy="8229600"/>
          </a:xfrm>
          <a:prstGeom prst="rect">
            <a:avLst/>
          </a:prstGeom>
          <a:solidFill>
            <a:srgbClr val="07070C"/>
          </a:solidFill>
          <a:ln/>
        </p:spPr>
      </p:sp>
      <p:sp>
        <p:nvSpPr>
          <p:cNvPr id="5" name="Text 1"/>
          <p:cNvSpPr/>
          <p:nvPr/>
        </p:nvSpPr>
        <p:spPr>
          <a:xfrm>
            <a:off x="-85060" y="2344891"/>
            <a:ext cx="7477601" cy="2874645"/>
          </a:xfrm>
          <a:prstGeom prst="rect">
            <a:avLst/>
          </a:prstGeom>
          <a:noFill/>
          <a:ln/>
        </p:spPr>
        <p:txBody>
          <a:bodyPr wrap="square" rtlCol="0" anchor="t"/>
          <a:lstStyle/>
          <a:p>
            <a:pPr marL="0" indent="0" algn="ctr">
              <a:lnSpc>
                <a:spcPts val="7545"/>
              </a:lnSpc>
              <a:buNone/>
            </a:pPr>
            <a:r>
              <a:rPr lang="uk-UA" sz="6036" dirty="0" smtClean="0">
                <a:solidFill>
                  <a:srgbClr val="B380FF"/>
                </a:solidFill>
                <a:latin typeface="Sora" pitchFamily="34" charset="0"/>
                <a:ea typeface="Sora" pitchFamily="34" charset="-122"/>
                <a:cs typeface="Sora" pitchFamily="34" charset="-120"/>
              </a:rPr>
              <a:t>К</a:t>
            </a:r>
            <a:r>
              <a:rPr lang="en-US" sz="6036" dirty="0" err="1" smtClean="0">
                <a:solidFill>
                  <a:srgbClr val="B380FF"/>
                </a:solidFill>
                <a:latin typeface="Sora" pitchFamily="34" charset="0"/>
                <a:ea typeface="Sora" pitchFamily="34" charset="-122"/>
                <a:cs typeface="Sora" pitchFamily="34" charset="-120"/>
              </a:rPr>
              <a:t>омерційн</a:t>
            </a:r>
            <a:r>
              <a:rPr lang="uk-UA" sz="6036" dirty="0" smtClean="0">
                <a:solidFill>
                  <a:srgbClr val="B380FF"/>
                </a:solidFill>
                <a:latin typeface="Sora" pitchFamily="34" charset="0"/>
                <a:ea typeface="Sora" pitchFamily="34" charset="-122"/>
                <a:cs typeface="Sora" pitchFamily="34" charset="-120"/>
              </a:rPr>
              <a:t>і</a:t>
            </a:r>
            <a:r>
              <a:rPr lang="en-US" sz="6036" dirty="0" smtClean="0">
                <a:solidFill>
                  <a:srgbClr val="B380FF"/>
                </a:solidFill>
                <a:latin typeface="Sora" pitchFamily="34" charset="0"/>
                <a:ea typeface="Sora" pitchFamily="34" charset="-122"/>
                <a:cs typeface="Sora" pitchFamily="34" charset="-120"/>
              </a:rPr>
              <a:t> </a:t>
            </a:r>
            <a:r>
              <a:rPr lang="en-US" sz="6036" dirty="0" err="1" smtClean="0">
                <a:solidFill>
                  <a:srgbClr val="B380FF"/>
                </a:solidFill>
                <a:latin typeface="Sora" pitchFamily="34" charset="0"/>
                <a:ea typeface="Sora" pitchFamily="34" charset="-122"/>
                <a:cs typeface="Sora" pitchFamily="34" charset="-120"/>
              </a:rPr>
              <a:t>банк</a:t>
            </a:r>
            <a:r>
              <a:rPr lang="uk-UA" sz="6036" dirty="0" smtClean="0">
                <a:solidFill>
                  <a:srgbClr val="B380FF"/>
                </a:solidFill>
                <a:latin typeface="Sora" pitchFamily="34" charset="0"/>
                <a:ea typeface="Sora" pitchFamily="34" charset="-122"/>
                <a:cs typeface="Sora" pitchFamily="34" charset="-120"/>
              </a:rPr>
              <a:t>и</a:t>
            </a:r>
            <a:endParaRPr lang="en-US" sz="6036" dirty="0"/>
          </a:p>
        </p:txBody>
      </p:sp>
      <p:pic>
        <p:nvPicPr>
          <p:cNvPr id="1026" name="Picture 2" descr="Скільки банків може закритися 2023-го — Finance.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8635" y="936476"/>
            <a:ext cx="7121883" cy="5060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sp>
        <p:nvSpPr>
          <p:cNvPr id="4" name="Text 1"/>
          <p:cNvSpPr/>
          <p:nvPr/>
        </p:nvSpPr>
        <p:spPr>
          <a:xfrm>
            <a:off x="2666405" y="538401"/>
            <a:ext cx="9297472" cy="1223248"/>
          </a:xfrm>
          <a:prstGeom prst="rect">
            <a:avLst/>
          </a:prstGeom>
          <a:noFill/>
          <a:ln/>
        </p:spPr>
        <p:txBody>
          <a:bodyPr wrap="square" rtlCol="0" anchor="t"/>
          <a:lstStyle/>
          <a:p>
            <a:pPr marL="0" indent="0">
              <a:lnSpc>
                <a:spcPts val="4816"/>
              </a:lnSpc>
              <a:buNone/>
            </a:pPr>
            <a:r>
              <a:rPr lang="en-US" sz="3853" dirty="0">
                <a:solidFill>
                  <a:srgbClr val="B380FF"/>
                </a:solidFill>
                <a:latin typeface="Sora" pitchFamily="34" charset="0"/>
                <a:ea typeface="Sora" pitchFamily="34" charset="-122"/>
                <a:cs typeface="Sora" pitchFamily="34" charset="-120"/>
              </a:rPr>
              <a:t>Роль інформаційних технологій у діяльності комерційних банків</a:t>
            </a:r>
            <a:endParaRPr lang="en-US" sz="3853" dirty="0"/>
          </a:p>
        </p:txBody>
      </p:sp>
      <p:sp>
        <p:nvSpPr>
          <p:cNvPr id="5" name="Shape 2"/>
          <p:cNvSpPr/>
          <p:nvPr/>
        </p:nvSpPr>
        <p:spPr>
          <a:xfrm>
            <a:off x="2666405" y="2305883"/>
            <a:ext cx="440293" cy="440293"/>
          </a:xfrm>
          <a:prstGeom prst="roundRect">
            <a:avLst>
              <a:gd name="adj" fmla="val 13337"/>
            </a:avLst>
          </a:prstGeom>
          <a:solidFill>
            <a:srgbClr val="1A1A21"/>
          </a:solidFill>
          <a:ln/>
        </p:spPr>
      </p:sp>
      <p:sp>
        <p:nvSpPr>
          <p:cNvPr id="6" name="Text 3"/>
          <p:cNvSpPr/>
          <p:nvPr/>
        </p:nvSpPr>
        <p:spPr>
          <a:xfrm>
            <a:off x="2824401" y="2342555"/>
            <a:ext cx="124182" cy="366951"/>
          </a:xfrm>
          <a:prstGeom prst="rect">
            <a:avLst/>
          </a:prstGeom>
          <a:noFill/>
          <a:ln/>
        </p:spPr>
        <p:txBody>
          <a:bodyPr wrap="none" rtlCol="0" anchor="t"/>
          <a:lstStyle/>
          <a:p>
            <a:pPr marL="0" indent="0" algn="ctr">
              <a:lnSpc>
                <a:spcPts val="2890"/>
              </a:lnSpc>
              <a:buNone/>
            </a:pPr>
            <a:r>
              <a:rPr lang="en-US" sz="2312" dirty="0">
                <a:solidFill>
                  <a:srgbClr val="B380FF"/>
                </a:solidFill>
                <a:latin typeface="Sora" pitchFamily="34" charset="0"/>
                <a:ea typeface="Sora" pitchFamily="34" charset="-122"/>
                <a:cs typeface="Sora" pitchFamily="34" charset="-120"/>
              </a:rPr>
              <a:t>1</a:t>
            </a:r>
            <a:endParaRPr lang="en-US" sz="2312" dirty="0"/>
          </a:p>
        </p:txBody>
      </p:sp>
      <p:sp>
        <p:nvSpPr>
          <p:cNvPr id="7" name="Text 4"/>
          <p:cNvSpPr/>
          <p:nvPr/>
        </p:nvSpPr>
        <p:spPr>
          <a:xfrm>
            <a:off x="3302318" y="2373154"/>
            <a:ext cx="3915013" cy="611505"/>
          </a:xfrm>
          <a:prstGeom prst="rect">
            <a:avLst/>
          </a:prstGeom>
          <a:noFill/>
          <a:ln/>
        </p:spPr>
        <p:txBody>
          <a:bodyPr wrap="square" rtlCol="0" anchor="t"/>
          <a:lstStyle/>
          <a:p>
            <a:pPr marL="0" indent="0">
              <a:lnSpc>
                <a:spcPts val="2408"/>
              </a:lnSpc>
              <a:buNone/>
            </a:pPr>
            <a:r>
              <a:rPr lang="en-US" sz="1927" dirty="0">
                <a:solidFill>
                  <a:srgbClr val="B380FF"/>
                </a:solidFill>
                <a:latin typeface="Sora" pitchFamily="34" charset="0"/>
                <a:ea typeface="Sora" pitchFamily="34" charset="-122"/>
                <a:cs typeface="Sora" pitchFamily="34" charset="-120"/>
              </a:rPr>
              <a:t>Автоматизація банківських процесів</a:t>
            </a:r>
            <a:endParaRPr lang="en-US" sz="1927" dirty="0"/>
          </a:p>
        </p:txBody>
      </p:sp>
      <p:sp>
        <p:nvSpPr>
          <p:cNvPr id="8" name="Text 5"/>
          <p:cNvSpPr/>
          <p:nvPr/>
        </p:nvSpPr>
        <p:spPr>
          <a:xfrm>
            <a:off x="3302318" y="3102054"/>
            <a:ext cx="3915013" cy="1878806"/>
          </a:xfrm>
          <a:prstGeom prst="rect">
            <a:avLst/>
          </a:prstGeom>
          <a:noFill/>
          <a:ln/>
        </p:spPr>
        <p:txBody>
          <a:bodyPr wrap="square" rtlCol="0" anchor="t"/>
          <a:lstStyle/>
          <a:p>
            <a:pPr marL="0" indent="0">
              <a:lnSpc>
                <a:spcPts val="2466"/>
              </a:lnSpc>
              <a:buNone/>
            </a:pPr>
            <a:r>
              <a:rPr lang="en-US" sz="1541" dirty="0">
                <a:solidFill>
                  <a:srgbClr val="E0D6DE"/>
                </a:solidFill>
                <a:latin typeface="Noto Sans TC" pitchFamily="34" charset="0"/>
                <a:ea typeface="Noto Sans TC" pitchFamily="34" charset="-122"/>
                <a:cs typeface="Noto Sans TC" pitchFamily="34" charset="-120"/>
              </a:rPr>
              <a:t>Інформаційні технології дозволяють комерційним банкам автоматизувати такі процеси, як управління кредитами, платежі, обслуговування клієнтів, що підвищує ефективність та швидкість операцій.</a:t>
            </a:r>
            <a:endParaRPr lang="en-US" sz="1541" dirty="0"/>
          </a:p>
        </p:txBody>
      </p:sp>
      <p:sp>
        <p:nvSpPr>
          <p:cNvPr id="9" name="Shape 6"/>
          <p:cNvSpPr/>
          <p:nvPr/>
        </p:nvSpPr>
        <p:spPr>
          <a:xfrm>
            <a:off x="7412950" y="2305883"/>
            <a:ext cx="440293" cy="440293"/>
          </a:xfrm>
          <a:prstGeom prst="roundRect">
            <a:avLst>
              <a:gd name="adj" fmla="val 13337"/>
            </a:avLst>
          </a:prstGeom>
          <a:solidFill>
            <a:srgbClr val="1A1A21"/>
          </a:solidFill>
          <a:ln/>
        </p:spPr>
      </p:sp>
      <p:sp>
        <p:nvSpPr>
          <p:cNvPr id="10" name="Text 7"/>
          <p:cNvSpPr/>
          <p:nvPr/>
        </p:nvSpPr>
        <p:spPr>
          <a:xfrm>
            <a:off x="7541657" y="2342555"/>
            <a:ext cx="182880" cy="366951"/>
          </a:xfrm>
          <a:prstGeom prst="rect">
            <a:avLst/>
          </a:prstGeom>
          <a:noFill/>
          <a:ln/>
        </p:spPr>
        <p:txBody>
          <a:bodyPr wrap="none" rtlCol="0" anchor="t"/>
          <a:lstStyle/>
          <a:p>
            <a:pPr marL="0" indent="0" algn="ctr">
              <a:lnSpc>
                <a:spcPts val="2890"/>
              </a:lnSpc>
              <a:buNone/>
            </a:pPr>
            <a:r>
              <a:rPr lang="en-US" sz="2312" dirty="0">
                <a:solidFill>
                  <a:srgbClr val="B380FF"/>
                </a:solidFill>
                <a:latin typeface="Sora" pitchFamily="34" charset="0"/>
                <a:ea typeface="Sora" pitchFamily="34" charset="-122"/>
                <a:cs typeface="Sora" pitchFamily="34" charset="-120"/>
              </a:rPr>
              <a:t>2</a:t>
            </a:r>
            <a:endParaRPr lang="en-US" sz="2312" dirty="0"/>
          </a:p>
        </p:txBody>
      </p:sp>
      <p:sp>
        <p:nvSpPr>
          <p:cNvPr id="11" name="Text 8"/>
          <p:cNvSpPr/>
          <p:nvPr/>
        </p:nvSpPr>
        <p:spPr>
          <a:xfrm>
            <a:off x="8048863" y="2373154"/>
            <a:ext cx="3915013" cy="611505"/>
          </a:xfrm>
          <a:prstGeom prst="rect">
            <a:avLst/>
          </a:prstGeom>
          <a:noFill/>
          <a:ln/>
        </p:spPr>
        <p:txBody>
          <a:bodyPr wrap="square" rtlCol="0" anchor="t"/>
          <a:lstStyle/>
          <a:p>
            <a:pPr marL="0" indent="0">
              <a:lnSpc>
                <a:spcPts val="2408"/>
              </a:lnSpc>
              <a:buNone/>
            </a:pPr>
            <a:r>
              <a:rPr lang="en-US" sz="1927" dirty="0">
                <a:solidFill>
                  <a:srgbClr val="B380FF"/>
                </a:solidFill>
                <a:latin typeface="Sora" pitchFamily="34" charset="0"/>
                <a:ea typeface="Sora" pitchFamily="34" charset="-122"/>
                <a:cs typeface="Sora" pitchFamily="34" charset="-120"/>
              </a:rPr>
              <a:t>Онлайн-банкінг та мобільні додатки</a:t>
            </a:r>
            <a:endParaRPr lang="en-US" sz="1927" dirty="0"/>
          </a:p>
        </p:txBody>
      </p:sp>
      <p:sp>
        <p:nvSpPr>
          <p:cNvPr id="12" name="Text 9"/>
          <p:cNvSpPr/>
          <p:nvPr/>
        </p:nvSpPr>
        <p:spPr>
          <a:xfrm>
            <a:off x="8048863" y="3102054"/>
            <a:ext cx="3915013" cy="1565672"/>
          </a:xfrm>
          <a:prstGeom prst="rect">
            <a:avLst/>
          </a:prstGeom>
          <a:noFill/>
          <a:ln/>
        </p:spPr>
        <p:txBody>
          <a:bodyPr wrap="square" rtlCol="0" anchor="t"/>
          <a:lstStyle/>
          <a:p>
            <a:pPr marL="0" indent="0">
              <a:lnSpc>
                <a:spcPts val="2466"/>
              </a:lnSpc>
              <a:buNone/>
            </a:pPr>
            <a:r>
              <a:rPr lang="en-US" sz="1541" dirty="0">
                <a:solidFill>
                  <a:srgbClr val="E0D6DE"/>
                </a:solidFill>
                <a:latin typeface="Noto Sans TC" pitchFamily="34" charset="0"/>
                <a:ea typeface="Noto Sans TC" pitchFamily="34" charset="-122"/>
                <a:cs typeface="Noto Sans TC" pitchFamily="34" charset="-120"/>
              </a:rPr>
              <a:t>Сучасні ІТ-рішення дають можливість клієнтам банків дистанційно керувати своїми рахунками, здійснювати платежі, отримувати інформацію про стан балансу тощо.</a:t>
            </a:r>
            <a:endParaRPr lang="en-US" sz="1541" dirty="0"/>
          </a:p>
        </p:txBody>
      </p:sp>
      <p:sp>
        <p:nvSpPr>
          <p:cNvPr id="13" name="Shape 10"/>
          <p:cNvSpPr/>
          <p:nvPr/>
        </p:nvSpPr>
        <p:spPr>
          <a:xfrm>
            <a:off x="2666405" y="5329357"/>
            <a:ext cx="440293" cy="440293"/>
          </a:xfrm>
          <a:prstGeom prst="roundRect">
            <a:avLst>
              <a:gd name="adj" fmla="val 13337"/>
            </a:avLst>
          </a:prstGeom>
          <a:solidFill>
            <a:srgbClr val="1A1A21"/>
          </a:solidFill>
          <a:ln/>
        </p:spPr>
      </p:sp>
      <p:sp>
        <p:nvSpPr>
          <p:cNvPr id="14" name="Text 11"/>
          <p:cNvSpPr/>
          <p:nvPr/>
        </p:nvSpPr>
        <p:spPr>
          <a:xfrm>
            <a:off x="2795468" y="5366028"/>
            <a:ext cx="182047" cy="366951"/>
          </a:xfrm>
          <a:prstGeom prst="rect">
            <a:avLst/>
          </a:prstGeom>
          <a:noFill/>
          <a:ln/>
        </p:spPr>
        <p:txBody>
          <a:bodyPr wrap="none" rtlCol="0" anchor="t"/>
          <a:lstStyle/>
          <a:p>
            <a:pPr marL="0" indent="0" algn="ctr">
              <a:lnSpc>
                <a:spcPts val="2890"/>
              </a:lnSpc>
              <a:buNone/>
            </a:pPr>
            <a:r>
              <a:rPr lang="en-US" sz="2312" dirty="0">
                <a:solidFill>
                  <a:srgbClr val="B380FF"/>
                </a:solidFill>
                <a:latin typeface="Sora" pitchFamily="34" charset="0"/>
                <a:ea typeface="Sora" pitchFamily="34" charset="-122"/>
                <a:cs typeface="Sora" pitchFamily="34" charset="-120"/>
              </a:rPr>
              <a:t>3</a:t>
            </a:r>
            <a:endParaRPr lang="en-US" sz="2312" dirty="0"/>
          </a:p>
        </p:txBody>
      </p:sp>
      <p:sp>
        <p:nvSpPr>
          <p:cNvPr id="15" name="Text 12"/>
          <p:cNvSpPr/>
          <p:nvPr/>
        </p:nvSpPr>
        <p:spPr>
          <a:xfrm>
            <a:off x="3302318" y="5396627"/>
            <a:ext cx="3915013" cy="611505"/>
          </a:xfrm>
          <a:prstGeom prst="rect">
            <a:avLst/>
          </a:prstGeom>
          <a:noFill/>
          <a:ln/>
        </p:spPr>
        <p:txBody>
          <a:bodyPr wrap="square" rtlCol="0" anchor="t"/>
          <a:lstStyle/>
          <a:p>
            <a:pPr marL="0" indent="0">
              <a:lnSpc>
                <a:spcPts val="2408"/>
              </a:lnSpc>
              <a:buNone/>
            </a:pPr>
            <a:r>
              <a:rPr lang="en-US" sz="1927" dirty="0">
                <a:solidFill>
                  <a:srgbClr val="B380FF"/>
                </a:solidFill>
                <a:latin typeface="Sora" pitchFamily="34" charset="0"/>
                <a:ea typeface="Sora" pitchFamily="34" charset="-122"/>
                <a:cs typeface="Sora" pitchFamily="34" charset="-120"/>
              </a:rPr>
              <a:t>Аналіз даних та прийняття рішень</a:t>
            </a:r>
            <a:endParaRPr lang="en-US" sz="1927" dirty="0"/>
          </a:p>
        </p:txBody>
      </p:sp>
      <p:sp>
        <p:nvSpPr>
          <p:cNvPr id="16" name="Text 13"/>
          <p:cNvSpPr/>
          <p:nvPr/>
        </p:nvSpPr>
        <p:spPr>
          <a:xfrm>
            <a:off x="3302318" y="6125527"/>
            <a:ext cx="3915013" cy="1565672"/>
          </a:xfrm>
          <a:prstGeom prst="rect">
            <a:avLst/>
          </a:prstGeom>
          <a:noFill/>
          <a:ln/>
        </p:spPr>
        <p:txBody>
          <a:bodyPr wrap="square" rtlCol="0" anchor="t"/>
          <a:lstStyle/>
          <a:p>
            <a:pPr marL="0" indent="0">
              <a:lnSpc>
                <a:spcPts val="2466"/>
              </a:lnSpc>
              <a:buNone/>
            </a:pPr>
            <a:r>
              <a:rPr lang="en-US" sz="1541" dirty="0">
                <a:solidFill>
                  <a:srgbClr val="E0D6DE"/>
                </a:solidFill>
                <a:latin typeface="Noto Sans TC" pitchFamily="34" charset="0"/>
                <a:ea typeface="Noto Sans TC" pitchFamily="34" charset="-122"/>
                <a:cs typeface="Noto Sans TC" pitchFamily="34" charset="-120"/>
              </a:rPr>
              <a:t>Банки використовують технології аналізу великих даних для кращого розуміння потреб клієнтів, оцінки кредитних ризиків та прийняття ефективніших управлінських рішень.</a:t>
            </a:r>
            <a:endParaRPr lang="en-US" sz="1541" dirty="0"/>
          </a:p>
        </p:txBody>
      </p:sp>
      <p:sp>
        <p:nvSpPr>
          <p:cNvPr id="17" name="Shape 14"/>
          <p:cNvSpPr/>
          <p:nvPr/>
        </p:nvSpPr>
        <p:spPr>
          <a:xfrm>
            <a:off x="7412950" y="5329357"/>
            <a:ext cx="440293" cy="440293"/>
          </a:xfrm>
          <a:prstGeom prst="roundRect">
            <a:avLst>
              <a:gd name="adj" fmla="val 13337"/>
            </a:avLst>
          </a:prstGeom>
          <a:solidFill>
            <a:srgbClr val="1A1A21"/>
          </a:solidFill>
          <a:ln/>
        </p:spPr>
      </p:sp>
      <p:sp>
        <p:nvSpPr>
          <p:cNvPr id="18" name="Text 15"/>
          <p:cNvSpPr/>
          <p:nvPr/>
        </p:nvSpPr>
        <p:spPr>
          <a:xfrm>
            <a:off x="7537371" y="5366028"/>
            <a:ext cx="191453" cy="366951"/>
          </a:xfrm>
          <a:prstGeom prst="rect">
            <a:avLst/>
          </a:prstGeom>
          <a:noFill/>
          <a:ln/>
        </p:spPr>
        <p:txBody>
          <a:bodyPr wrap="none" rtlCol="0" anchor="t"/>
          <a:lstStyle/>
          <a:p>
            <a:pPr marL="0" indent="0" algn="ctr">
              <a:lnSpc>
                <a:spcPts val="2890"/>
              </a:lnSpc>
              <a:buNone/>
            </a:pPr>
            <a:r>
              <a:rPr lang="en-US" sz="2312" dirty="0">
                <a:solidFill>
                  <a:srgbClr val="B380FF"/>
                </a:solidFill>
                <a:latin typeface="Sora" pitchFamily="34" charset="0"/>
                <a:ea typeface="Sora" pitchFamily="34" charset="-122"/>
                <a:cs typeface="Sora" pitchFamily="34" charset="-120"/>
              </a:rPr>
              <a:t>4</a:t>
            </a:r>
            <a:endParaRPr lang="en-US" sz="2312" dirty="0"/>
          </a:p>
        </p:txBody>
      </p:sp>
      <p:sp>
        <p:nvSpPr>
          <p:cNvPr id="19" name="Text 16"/>
          <p:cNvSpPr/>
          <p:nvPr/>
        </p:nvSpPr>
        <p:spPr>
          <a:xfrm>
            <a:off x="8048863" y="5396627"/>
            <a:ext cx="3420070" cy="305753"/>
          </a:xfrm>
          <a:prstGeom prst="rect">
            <a:avLst/>
          </a:prstGeom>
          <a:noFill/>
          <a:ln/>
        </p:spPr>
        <p:txBody>
          <a:bodyPr wrap="none" rtlCol="0" anchor="t"/>
          <a:lstStyle/>
          <a:p>
            <a:pPr marL="0" indent="0">
              <a:lnSpc>
                <a:spcPts val="2408"/>
              </a:lnSpc>
              <a:buNone/>
            </a:pPr>
            <a:r>
              <a:rPr lang="en-US" sz="1927" dirty="0">
                <a:solidFill>
                  <a:srgbClr val="B380FF"/>
                </a:solidFill>
                <a:latin typeface="Sora" pitchFamily="34" charset="0"/>
                <a:ea typeface="Sora" pitchFamily="34" charset="-122"/>
                <a:cs typeface="Sora" pitchFamily="34" charset="-120"/>
              </a:rPr>
              <a:t>Безпека та захист інформації</a:t>
            </a:r>
            <a:endParaRPr lang="en-US" sz="1927" dirty="0"/>
          </a:p>
        </p:txBody>
      </p:sp>
      <p:sp>
        <p:nvSpPr>
          <p:cNvPr id="20" name="Text 17"/>
          <p:cNvSpPr/>
          <p:nvPr/>
        </p:nvSpPr>
        <p:spPr>
          <a:xfrm>
            <a:off x="8048863" y="5819775"/>
            <a:ext cx="3915013" cy="1565672"/>
          </a:xfrm>
          <a:prstGeom prst="rect">
            <a:avLst/>
          </a:prstGeom>
          <a:noFill/>
          <a:ln/>
        </p:spPr>
        <p:txBody>
          <a:bodyPr wrap="square" rtlCol="0" anchor="t"/>
          <a:lstStyle/>
          <a:p>
            <a:pPr marL="0" indent="0">
              <a:lnSpc>
                <a:spcPts val="2466"/>
              </a:lnSpc>
              <a:buNone/>
            </a:pPr>
            <a:r>
              <a:rPr lang="en-US" sz="1541" dirty="0">
                <a:solidFill>
                  <a:srgbClr val="E0D6DE"/>
                </a:solidFill>
                <a:latin typeface="Noto Sans TC" pitchFamily="34" charset="0"/>
                <a:ea typeface="Noto Sans TC" pitchFamily="34" charset="-122"/>
                <a:cs typeface="Noto Sans TC" pitchFamily="34" charset="-120"/>
              </a:rPr>
              <a:t>Інформаційні технології в банках допомагають забезпечувати високий рівень кібербезпеки, захист персональних даних клієнтів та протидію шахрайству.</a:t>
            </a:r>
            <a:endParaRPr lang="en-US" sz="1541" dirty="0"/>
          </a:p>
        </p:txBody>
      </p:sp>
      <p:pic>
        <p:nvPicPr>
          <p:cNvPr id="21"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826889"/>
            <a:ext cx="7477601" cy="2083118"/>
          </a:xfrm>
          <a:prstGeom prst="rect">
            <a:avLst/>
          </a:prstGeom>
          <a:noFill/>
          <a:ln/>
        </p:spPr>
        <p:txBody>
          <a:bodyPr wrap="square" rtlCol="0" anchor="t"/>
          <a:lstStyle/>
          <a:p>
            <a:pPr marL="0" indent="0">
              <a:lnSpc>
                <a:spcPts val="5468"/>
              </a:lnSpc>
              <a:buNone/>
            </a:pPr>
            <a:r>
              <a:rPr lang="en-US" sz="4374" dirty="0">
                <a:solidFill>
                  <a:srgbClr val="B380FF"/>
                </a:solidFill>
                <a:latin typeface="Sora" pitchFamily="34" charset="0"/>
                <a:ea typeface="Sora" pitchFamily="34" charset="-122"/>
                <a:cs typeface="Sora" pitchFamily="34" charset="-120"/>
              </a:rPr>
              <a:t>Перспективи розвитку комерційних банків в Україні</a:t>
            </a:r>
            <a:endParaRPr lang="en-US" sz="4374" dirty="0"/>
          </a:p>
        </p:txBody>
      </p:sp>
      <p:sp>
        <p:nvSpPr>
          <p:cNvPr id="6" name="Text 2"/>
          <p:cNvSpPr/>
          <p:nvPr/>
        </p:nvSpPr>
        <p:spPr>
          <a:xfrm>
            <a:off x="833199" y="3243263"/>
            <a:ext cx="7477601" cy="2132409"/>
          </a:xfrm>
          <a:prstGeom prst="rect">
            <a:avLst/>
          </a:prstGeom>
          <a:noFill/>
          <a:ln/>
        </p:spPr>
        <p:txBody>
          <a:bodyPr wrap="square" rtlCol="0" anchor="t"/>
          <a:lstStyle/>
          <a:p>
            <a:pPr marL="0" indent="0">
              <a:lnSpc>
                <a:spcPts val="2799"/>
              </a:lnSpc>
              <a:buNone/>
            </a:pPr>
            <a:r>
              <a:rPr lang="en-US" sz="1750" dirty="0">
                <a:solidFill>
                  <a:srgbClr val="E0D6DE"/>
                </a:solidFill>
                <a:latin typeface="Noto Sans TC" pitchFamily="34" charset="0"/>
                <a:ea typeface="Noto Sans TC" pitchFamily="34" charset="-122"/>
                <a:cs typeface="Noto Sans TC" pitchFamily="34" charset="-120"/>
              </a:rPr>
              <a:t>Комерційні банки в Україні очікують на подальше зростання та розширення своїх можливостей. Прогнозується збільшення капіталізації, впровадження нових технологій та розширення клієнтської бази. Банки активно розвиватимуть </a:t>
            </a:r>
            <a:r>
              <a:rPr lang="en-US" sz="1750" b="1" dirty="0">
                <a:solidFill>
                  <a:srgbClr val="E0D6DE"/>
                </a:solidFill>
                <a:latin typeface="Noto Sans TC" pitchFamily="34" charset="0"/>
                <a:ea typeface="Noto Sans TC" pitchFamily="34" charset="-122"/>
                <a:cs typeface="Noto Sans TC" pitchFamily="34" charset="-120"/>
              </a:rPr>
              <a:t>інноваційні фінансові продукти</a:t>
            </a:r>
            <a:r>
              <a:rPr lang="en-US" sz="1750" dirty="0">
                <a:solidFill>
                  <a:srgbClr val="E0D6DE"/>
                </a:solidFill>
                <a:latin typeface="Noto Sans TC" pitchFamily="34" charset="0"/>
                <a:ea typeface="Noto Sans TC" pitchFamily="34" charset="-122"/>
                <a:cs typeface="Noto Sans TC" pitchFamily="34" charset="-120"/>
              </a:rPr>
              <a:t> та </a:t>
            </a:r>
            <a:r>
              <a:rPr lang="en-US" sz="1750" b="1" dirty="0">
                <a:solidFill>
                  <a:srgbClr val="E0D6DE"/>
                </a:solidFill>
                <a:latin typeface="Noto Sans TC" pitchFamily="34" charset="0"/>
                <a:ea typeface="Noto Sans TC" pitchFamily="34" charset="-122"/>
                <a:cs typeface="Noto Sans TC" pitchFamily="34" charset="-120"/>
              </a:rPr>
              <a:t>послуги цифрового банкінгу</a:t>
            </a:r>
            <a:r>
              <a:rPr lang="en-US" sz="1750" dirty="0">
                <a:solidFill>
                  <a:srgbClr val="E0D6DE"/>
                </a:solidFill>
                <a:latin typeface="Noto Sans TC" pitchFamily="34" charset="0"/>
                <a:ea typeface="Noto Sans TC" pitchFamily="34" charset="-122"/>
                <a:cs typeface="Noto Sans TC" pitchFamily="34" charset="-120"/>
              </a:rPr>
              <a:t>, щоб задовольняти потреби клієнтів.</a:t>
            </a:r>
            <a:endParaRPr lang="en-US" sz="1750" dirty="0"/>
          </a:p>
        </p:txBody>
      </p:sp>
      <p:sp>
        <p:nvSpPr>
          <p:cNvPr id="7" name="Text 3"/>
          <p:cNvSpPr/>
          <p:nvPr/>
        </p:nvSpPr>
        <p:spPr>
          <a:xfrm>
            <a:off x="833199" y="5625584"/>
            <a:ext cx="7477601" cy="1777008"/>
          </a:xfrm>
          <a:prstGeom prst="rect">
            <a:avLst/>
          </a:prstGeom>
          <a:noFill/>
          <a:ln/>
        </p:spPr>
        <p:txBody>
          <a:bodyPr wrap="square" rtlCol="0" anchor="t"/>
          <a:lstStyle/>
          <a:p>
            <a:pPr marL="0" indent="0">
              <a:lnSpc>
                <a:spcPts val="2799"/>
              </a:lnSpc>
              <a:buNone/>
            </a:pPr>
            <a:r>
              <a:rPr lang="en-US" sz="1750" dirty="0">
                <a:solidFill>
                  <a:srgbClr val="E0D6DE"/>
                </a:solidFill>
                <a:latin typeface="Noto Sans TC" pitchFamily="34" charset="0"/>
                <a:ea typeface="Noto Sans TC" pitchFamily="34" charset="-122"/>
                <a:cs typeface="Noto Sans TC" pitchFamily="34" charset="-120"/>
              </a:rPr>
              <a:t>Передбачається </a:t>
            </a:r>
            <a:r>
              <a:rPr lang="en-US" sz="1750" i="1" dirty="0">
                <a:solidFill>
                  <a:srgbClr val="E0D6DE"/>
                </a:solidFill>
                <a:latin typeface="Noto Sans TC" pitchFamily="34" charset="0"/>
                <a:ea typeface="Noto Sans TC" pitchFamily="34" charset="-122"/>
                <a:cs typeface="Noto Sans TC" pitchFamily="34" charset="-120"/>
              </a:rPr>
              <a:t>посилення ролі комерційних банків</a:t>
            </a:r>
            <a:r>
              <a:rPr lang="en-US" sz="1750" dirty="0">
                <a:solidFill>
                  <a:srgbClr val="E0D6DE"/>
                </a:solidFill>
                <a:latin typeface="Noto Sans TC" pitchFamily="34" charset="0"/>
                <a:ea typeface="Noto Sans TC" pitchFamily="34" charset="-122"/>
                <a:cs typeface="Noto Sans TC" pitchFamily="34" charset="-120"/>
              </a:rPr>
              <a:t> у фінансуванні реального сектору економіки України, особливо </a:t>
            </a:r>
            <a:r>
              <a:rPr lang="en-US" sz="1750" i="1" dirty="0">
                <a:solidFill>
                  <a:srgbClr val="E0D6DE"/>
                </a:solidFill>
                <a:latin typeface="Noto Sans TC" pitchFamily="34" charset="0"/>
                <a:ea typeface="Noto Sans TC" pitchFamily="34" charset="-122"/>
                <a:cs typeface="Noto Sans TC" pitchFamily="34" charset="-120"/>
              </a:rPr>
              <a:t>малого та середнього бізнесу</a:t>
            </a:r>
            <a:r>
              <a:rPr lang="en-US" sz="1750" dirty="0">
                <a:solidFill>
                  <a:srgbClr val="E0D6DE"/>
                </a:solidFill>
                <a:latin typeface="Noto Sans TC" pitchFamily="34" charset="0"/>
                <a:ea typeface="Noto Sans TC" pitchFamily="34" charset="-122"/>
                <a:cs typeface="Noto Sans TC" pitchFamily="34" charset="-120"/>
              </a:rPr>
              <a:t>. Банки стануть </a:t>
            </a:r>
            <a:r>
              <a:rPr lang="en-US" sz="1750" b="1" dirty="0">
                <a:solidFill>
                  <a:srgbClr val="E0D6DE"/>
                </a:solidFill>
                <a:latin typeface="Noto Sans TC" pitchFamily="34" charset="0"/>
                <a:ea typeface="Noto Sans TC" pitchFamily="34" charset="-122"/>
                <a:cs typeface="Noto Sans TC" pitchFamily="34" charset="-120"/>
              </a:rPr>
              <a:t>ключовими гравцями</a:t>
            </a:r>
            <a:r>
              <a:rPr lang="en-US" sz="1750" dirty="0">
                <a:solidFill>
                  <a:srgbClr val="E0D6DE"/>
                </a:solidFill>
                <a:latin typeface="Noto Sans TC" pitchFamily="34" charset="0"/>
                <a:ea typeface="Noto Sans TC" pitchFamily="34" charset="-122"/>
                <a:cs typeface="Noto Sans TC" pitchFamily="34" charset="-120"/>
              </a:rPr>
              <a:t> на ринку небанківських фінансових послуг, таких як </a:t>
            </a:r>
            <a:r>
              <a:rPr lang="en-US" sz="1750" i="1" dirty="0">
                <a:solidFill>
                  <a:srgbClr val="E0D6DE"/>
                </a:solidFill>
                <a:latin typeface="Noto Sans TC" pitchFamily="34" charset="0"/>
                <a:ea typeface="Noto Sans TC" pitchFamily="34" charset="-122"/>
                <a:cs typeface="Noto Sans TC" pitchFamily="34" charset="-120"/>
              </a:rPr>
              <a:t>страхування, лізинг і факторинг</a:t>
            </a:r>
            <a:r>
              <a:rPr lang="en-US" sz="1750" dirty="0">
                <a:solidFill>
                  <a:srgbClr val="E0D6DE"/>
                </a:solidFill>
                <a:latin typeface="Noto Sans TC" pitchFamily="34" charset="0"/>
                <a:ea typeface="Noto Sans TC" pitchFamily="34" charset="-122"/>
                <a:cs typeface="Noto Sans TC" pitchFamily="34" charset="-120"/>
              </a:rPr>
              <a: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1302901"/>
            <a:ext cx="7477601" cy="2874645"/>
          </a:xfrm>
          <a:prstGeom prst="rect">
            <a:avLst/>
          </a:prstGeom>
          <a:noFill/>
          <a:ln/>
        </p:spPr>
        <p:txBody>
          <a:bodyPr wrap="square" rtlCol="0" anchor="t"/>
          <a:lstStyle/>
          <a:p>
            <a:pPr marL="0" indent="0">
              <a:lnSpc>
                <a:spcPts val="7545"/>
              </a:lnSpc>
              <a:buNone/>
            </a:pPr>
            <a:r>
              <a:rPr lang="en-US" sz="6036" dirty="0">
                <a:solidFill>
                  <a:srgbClr val="B380FF"/>
                </a:solidFill>
                <a:latin typeface="Sora" pitchFamily="34" charset="0"/>
                <a:ea typeface="Sora" pitchFamily="34" charset="-122"/>
                <a:cs typeface="Sora" pitchFamily="34" charset="-120"/>
              </a:rPr>
              <a:t>Роль комерційних банків у сучасній економіці</a:t>
            </a:r>
            <a:endParaRPr lang="en-US" sz="6036" dirty="0"/>
          </a:p>
        </p:txBody>
      </p:sp>
      <p:sp>
        <p:nvSpPr>
          <p:cNvPr id="6" name="Text 2"/>
          <p:cNvSpPr/>
          <p:nvPr/>
        </p:nvSpPr>
        <p:spPr>
          <a:xfrm>
            <a:off x="833199" y="4510802"/>
            <a:ext cx="7477601" cy="1777008"/>
          </a:xfrm>
          <a:prstGeom prst="rect">
            <a:avLst/>
          </a:prstGeom>
          <a:noFill/>
          <a:ln/>
        </p:spPr>
        <p:txBody>
          <a:bodyPr wrap="square" rtlCol="0" anchor="t"/>
          <a:lstStyle/>
          <a:p>
            <a:pPr marL="0" indent="0">
              <a:lnSpc>
                <a:spcPts val="2799"/>
              </a:lnSpc>
              <a:buNone/>
            </a:pPr>
            <a:r>
              <a:rPr lang="en-US" sz="1750" dirty="0">
                <a:solidFill>
                  <a:srgbClr val="E0D6DE"/>
                </a:solidFill>
                <a:latin typeface="Noto Sans TC" pitchFamily="34" charset="0"/>
                <a:ea typeface="Noto Sans TC" pitchFamily="34" charset="-122"/>
                <a:cs typeface="Noto Sans TC" pitchFamily="34" charset="-120"/>
              </a:rPr>
              <a:t>Комерційні банки є невід'ємною частиною фінансової системи, відігравати ключову роль у забезпеченні економічного зростання та стабільності. Вони акумулюють вільні кошти та перерозподіляють їх серед суб'єктів господарювання, стимулюючи інвестиції та кредитування.</a:t>
            </a:r>
            <a:endParaRPr lang="en-US" sz="1750" dirty="0"/>
          </a:p>
        </p:txBody>
      </p:sp>
    </p:spTree>
    <p:extLst>
      <p:ext uri="{BB962C8B-B14F-4D97-AF65-F5344CB8AC3E}">
        <p14:creationId xmlns:p14="http://schemas.microsoft.com/office/powerpoint/2010/main" val="344253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3053"/>
          </a:xfrm>
          <a:prstGeom prst="rect">
            <a:avLst/>
          </a:prstGeom>
          <a:solidFill>
            <a:srgbClr val="07070C"/>
          </a:solidFill>
          <a:ln/>
        </p:spPr>
      </p:sp>
      <p:sp>
        <p:nvSpPr>
          <p:cNvPr id="4" name="Text 1"/>
          <p:cNvSpPr/>
          <p:nvPr/>
        </p:nvSpPr>
        <p:spPr>
          <a:xfrm>
            <a:off x="2311360" y="579358"/>
            <a:ext cx="10007679" cy="1316831"/>
          </a:xfrm>
          <a:prstGeom prst="rect">
            <a:avLst/>
          </a:prstGeom>
          <a:noFill/>
          <a:ln/>
        </p:spPr>
        <p:txBody>
          <a:bodyPr wrap="square" rtlCol="0" anchor="t"/>
          <a:lstStyle/>
          <a:p>
            <a:pPr marL="0" indent="0">
              <a:lnSpc>
                <a:spcPts val="5184"/>
              </a:lnSpc>
              <a:buNone/>
            </a:pPr>
            <a:r>
              <a:rPr lang="en-US" sz="4147" dirty="0">
                <a:solidFill>
                  <a:srgbClr val="B380FF"/>
                </a:solidFill>
                <a:latin typeface="Sora" pitchFamily="34" charset="0"/>
                <a:ea typeface="Sora" pitchFamily="34" charset="-122"/>
                <a:cs typeface="Sora" pitchFamily="34" charset="-120"/>
              </a:rPr>
              <a:t>Історія виникнення та розвитку комерційних банків</a:t>
            </a:r>
            <a:endParaRPr lang="en-US" sz="4147" dirty="0"/>
          </a:p>
        </p:txBody>
      </p:sp>
      <p:sp>
        <p:nvSpPr>
          <p:cNvPr id="5" name="Shape 2"/>
          <p:cNvSpPr/>
          <p:nvPr/>
        </p:nvSpPr>
        <p:spPr>
          <a:xfrm>
            <a:off x="7302103" y="2317552"/>
            <a:ext cx="26313" cy="5336143"/>
          </a:xfrm>
          <a:prstGeom prst="rect">
            <a:avLst/>
          </a:prstGeom>
          <a:solidFill>
            <a:srgbClr val="B380FF"/>
          </a:solidFill>
          <a:ln/>
        </p:spPr>
      </p:sp>
      <p:sp>
        <p:nvSpPr>
          <p:cNvPr id="6" name="Shape 3"/>
          <p:cNvSpPr/>
          <p:nvPr/>
        </p:nvSpPr>
        <p:spPr>
          <a:xfrm>
            <a:off x="6340852" y="2705874"/>
            <a:ext cx="737354" cy="26313"/>
          </a:xfrm>
          <a:prstGeom prst="rect">
            <a:avLst/>
          </a:prstGeom>
          <a:solidFill>
            <a:srgbClr val="B380FF"/>
          </a:solidFill>
          <a:ln/>
        </p:spPr>
      </p:sp>
      <p:sp>
        <p:nvSpPr>
          <p:cNvPr id="7" name="Shape 4"/>
          <p:cNvSpPr/>
          <p:nvPr/>
        </p:nvSpPr>
        <p:spPr>
          <a:xfrm>
            <a:off x="7078206" y="2482096"/>
            <a:ext cx="473988" cy="473988"/>
          </a:xfrm>
          <a:prstGeom prst="roundRect">
            <a:avLst>
              <a:gd name="adj" fmla="val 13335"/>
            </a:avLst>
          </a:prstGeom>
          <a:solidFill>
            <a:srgbClr val="1A1A21"/>
          </a:solidFill>
          <a:ln/>
        </p:spPr>
      </p:sp>
      <p:sp>
        <p:nvSpPr>
          <p:cNvPr id="8" name="Text 5"/>
          <p:cNvSpPr/>
          <p:nvPr/>
        </p:nvSpPr>
        <p:spPr>
          <a:xfrm>
            <a:off x="7248346" y="2521625"/>
            <a:ext cx="133707" cy="394930"/>
          </a:xfrm>
          <a:prstGeom prst="rect">
            <a:avLst/>
          </a:prstGeom>
          <a:noFill/>
          <a:ln/>
        </p:spPr>
        <p:txBody>
          <a:bodyPr wrap="none" rtlCol="0" anchor="t"/>
          <a:lstStyle/>
          <a:p>
            <a:pPr marL="0" indent="0" algn="ctr">
              <a:lnSpc>
                <a:spcPts val="3111"/>
              </a:lnSpc>
              <a:buNone/>
            </a:pPr>
            <a:r>
              <a:rPr lang="en-US" sz="2488" dirty="0">
                <a:solidFill>
                  <a:srgbClr val="B380FF"/>
                </a:solidFill>
                <a:latin typeface="Sora" pitchFamily="34" charset="0"/>
                <a:ea typeface="Sora" pitchFamily="34" charset="-122"/>
                <a:cs typeface="Sora" pitchFamily="34" charset="-120"/>
              </a:rPr>
              <a:t>1</a:t>
            </a:r>
            <a:endParaRPr lang="en-US" sz="2488" dirty="0"/>
          </a:p>
        </p:txBody>
      </p:sp>
      <p:sp>
        <p:nvSpPr>
          <p:cNvPr id="9" name="Text 6"/>
          <p:cNvSpPr/>
          <p:nvPr/>
        </p:nvSpPr>
        <p:spPr>
          <a:xfrm>
            <a:off x="3522940" y="2528173"/>
            <a:ext cx="2633543" cy="329208"/>
          </a:xfrm>
          <a:prstGeom prst="rect">
            <a:avLst/>
          </a:prstGeom>
          <a:noFill/>
          <a:ln/>
        </p:spPr>
        <p:txBody>
          <a:bodyPr wrap="none" rtlCol="0" anchor="t"/>
          <a:lstStyle/>
          <a:p>
            <a:pPr marL="0" indent="0" algn="r">
              <a:lnSpc>
                <a:spcPts val="2592"/>
              </a:lnSpc>
              <a:buNone/>
            </a:pPr>
            <a:r>
              <a:rPr lang="en-US" sz="2074" dirty="0">
                <a:solidFill>
                  <a:srgbClr val="B380FF"/>
                </a:solidFill>
                <a:latin typeface="Sora" pitchFamily="34" charset="0"/>
                <a:ea typeface="Sora" pitchFamily="34" charset="-122"/>
                <a:cs typeface="Sora" pitchFamily="34" charset="-120"/>
              </a:rPr>
              <a:t>Древні банки</a:t>
            </a:r>
            <a:endParaRPr lang="en-US" sz="2074" dirty="0"/>
          </a:p>
        </p:txBody>
      </p:sp>
      <p:sp>
        <p:nvSpPr>
          <p:cNvPr id="10" name="Text 7"/>
          <p:cNvSpPr/>
          <p:nvPr/>
        </p:nvSpPr>
        <p:spPr>
          <a:xfrm>
            <a:off x="2311360" y="2983706"/>
            <a:ext cx="3845123" cy="2023110"/>
          </a:xfrm>
          <a:prstGeom prst="rect">
            <a:avLst/>
          </a:prstGeom>
          <a:noFill/>
          <a:ln/>
        </p:spPr>
        <p:txBody>
          <a:bodyPr wrap="square" rtlCol="0" anchor="t"/>
          <a:lstStyle/>
          <a:p>
            <a:pPr marL="0" indent="0" algn="r">
              <a:lnSpc>
                <a:spcPts val="2654"/>
              </a:lnSpc>
              <a:buNone/>
            </a:pPr>
            <a:r>
              <a:rPr lang="en-US" sz="1659" dirty="0">
                <a:solidFill>
                  <a:srgbClr val="E0D6DE"/>
                </a:solidFill>
                <a:latin typeface="Noto Sans TC" pitchFamily="34" charset="0"/>
                <a:ea typeface="Noto Sans TC" pitchFamily="34" charset="-122"/>
                <a:cs typeface="Noto Sans TC" pitchFamily="34" charset="-120"/>
              </a:rPr>
              <a:t>Перші банківські операції з'явились ще в Стародавньому Вавилоні, Стародавньому Єгипті та Стародавній Греції. Там купці надавали позики та обмінювали валюти.</a:t>
            </a:r>
            <a:endParaRPr lang="en-US" sz="1659" dirty="0"/>
          </a:p>
        </p:txBody>
      </p:sp>
      <p:sp>
        <p:nvSpPr>
          <p:cNvPr id="11" name="Shape 8"/>
          <p:cNvSpPr/>
          <p:nvPr/>
        </p:nvSpPr>
        <p:spPr>
          <a:xfrm>
            <a:off x="7552194" y="3759220"/>
            <a:ext cx="737354" cy="26313"/>
          </a:xfrm>
          <a:prstGeom prst="rect">
            <a:avLst/>
          </a:prstGeom>
          <a:solidFill>
            <a:srgbClr val="B380FF"/>
          </a:solidFill>
          <a:ln/>
        </p:spPr>
      </p:sp>
      <p:sp>
        <p:nvSpPr>
          <p:cNvPr id="12" name="Shape 9"/>
          <p:cNvSpPr/>
          <p:nvPr/>
        </p:nvSpPr>
        <p:spPr>
          <a:xfrm>
            <a:off x="7078206" y="3535442"/>
            <a:ext cx="473988" cy="473988"/>
          </a:xfrm>
          <a:prstGeom prst="roundRect">
            <a:avLst>
              <a:gd name="adj" fmla="val 13335"/>
            </a:avLst>
          </a:prstGeom>
          <a:solidFill>
            <a:srgbClr val="1A1A21"/>
          </a:solidFill>
          <a:ln/>
        </p:spPr>
      </p:sp>
      <p:sp>
        <p:nvSpPr>
          <p:cNvPr id="13" name="Text 10"/>
          <p:cNvSpPr/>
          <p:nvPr/>
        </p:nvSpPr>
        <p:spPr>
          <a:xfrm>
            <a:off x="7216676" y="3574971"/>
            <a:ext cx="196929" cy="394930"/>
          </a:xfrm>
          <a:prstGeom prst="rect">
            <a:avLst/>
          </a:prstGeom>
          <a:noFill/>
          <a:ln/>
        </p:spPr>
        <p:txBody>
          <a:bodyPr wrap="none" rtlCol="0" anchor="t"/>
          <a:lstStyle/>
          <a:p>
            <a:pPr marL="0" indent="0" algn="ctr">
              <a:lnSpc>
                <a:spcPts val="3111"/>
              </a:lnSpc>
              <a:buNone/>
            </a:pPr>
            <a:r>
              <a:rPr lang="en-US" sz="2488" dirty="0">
                <a:solidFill>
                  <a:srgbClr val="B380FF"/>
                </a:solidFill>
                <a:latin typeface="Sora" pitchFamily="34" charset="0"/>
                <a:ea typeface="Sora" pitchFamily="34" charset="-122"/>
                <a:cs typeface="Sora" pitchFamily="34" charset="-120"/>
              </a:rPr>
              <a:t>2</a:t>
            </a:r>
            <a:endParaRPr lang="en-US" sz="2488" dirty="0"/>
          </a:p>
        </p:txBody>
      </p:sp>
      <p:sp>
        <p:nvSpPr>
          <p:cNvPr id="14" name="Text 11"/>
          <p:cNvSpPr/>
          <p:nvPr/>
        </p:nvSpPr>
        <p:spPr>
          <a:xfrm>
            <a:off x="8473916" y="3581519"/>
            <a:ext cx="2633543" cy="329208"/>
          </a:xfrm>
          <a:prstGeom prst="rect">
            <a:avLst/>
          </a:prstGeom>
          <a:noFill/>
          <a:ln/>
        </p:spPr>
        <p:txBody>
          <a:bodyPr wrap="none" rtlCol="0" anchor="t"/>
          <a:lstStyle/>
          <a:p>
            <a:pPr marL="0" indent="0" algn="l">
              <a:lnSpc>
                <a:spcPts val="2592"/>
              </a:lnSpc>
              <a:buNone/>
            </a:pPr>
            <a:r>
              <a:rPr lang="en-US" sz="2074" dirty="0">
                <a:solidFill>
                  <a:srgbClr val="B380FF"/>
                </a:solidFill>
                <a:latin typeface="Sora" pitchFamily="34" charset="0"/>
                <a:ea typeface="Sora" pitchFamily="34" charset="-122"/>
                <a:cs typeface="Sora" pitchFamily="34" charset="-120"/>
              </a:rPr>
              <a:t>Середні віки</a:t>
            </a:r>
            <a:endParaRPr lang="en-US" sz="2074" dirty="0"/>
          </a:p>
        </p:txBody>
      </p:sp>
      <p:sp>
        <p:nvSpPr>
          <p:cNvPr id="15" name="Text 12"/>
          <p:cNvSpPr/>
          <p:nvPr/>
        </p:nvSpPr>
        <p:spPr>
          <a:xfrm>
            <a:off x="8473916" y="4037052"/>
            <a:ext cx="3845123" cy="1348740"/>
          </a:xfrm>
          <a:prstGeom prst="rect">
            <a:avLst/>
          </a:prstGeom>
          <a:noFill/>
          <a:ln/>
        </p:spPr>
        <p:txBody>
          <a:bodyPr wrap="square" rtlCol="0" anchor="t"/>
          <a:lstStyle/>
          <a:p>
            <a:pPr marL="0" indent="0" algn="l">
              <a:lnSpc>
                <a:spcPts val="2654"/>
              </a:lnSpc>
              <a:buNone/>
            </a:pPr>
            <a:r>
              <a:rPr lang="en-US" sz="1659" dirty="0">
                <a:solidFill>
                  <a:srgbClr val="E0D6DE"/>
                </a:solidFill>
                <a:latin typeface="Noto Sans TC" pitchFamily="34" charset="0"/>
                <a:ea typeface="Noto Sans TC" pitchFamily="34" charset="-122"/>
                <a:cs typeface="Noto Sans TC" pitchFamily="34" charset="-120"/>
              </a:rPr>
              <a:t>У Середньовіччі банківська справа була зосереджена в Італії. Поширилися банківські векселі, валютний обмін і розрахунки.</a:t>
            </a:r>
            <a:endParaRPr lang="en-US" sz="1659" dirty="0"/>
          </a:p>
        </p:txBody>
      </p:sp>
      <p:sp>
        <p:nvSpPr>
          <p:cNvPr id="16" name="Shape 13"/>
          <p:cNvSpPr/>
          <p:nvPr/>
        </p:nvSpPr>
        <p:spPr>
          <a:xfrm>
            <a:off x="6340852" y="5816382"/>
            <a:ext cx="737354" cy="26313"/>
          </a:xfrm>
          <a:prstGeom prst="rect">
            <a:avLst/>
          </a:prstGeom>
          <a:solidFill>
            <a:srgbClr val="B380FF"/>
          </a:solidFill>
          <a:ln/>
        </p:spPr>
      </p:sp>
      <p:sp>
        <p:nvSpPr>
          <p:cNvPr id="17" name="Shape 14"/>
          <p:cNvSpPr/>
          <p:nvPr/>
        </p:nvSpPr>
        <p:spPr>
          <a:xfrm>
            <a:off x="7078206" y="5592604"/>
            <a:ext cx="473988" cy="473988"/>
          </a:xfrm>
          <a:prstGeom prst="roundRect">
            <a:avLst>
              <a:gd name="adj" fmla="val 13335"/>
            </a:avLst>
          </a:prstGeom>
          <a:solidFill>
            <a:srgbClr val="1A1A21"/>
          </a:solidFill>
          <a:ln/>
        </p:spPr>
      </p:sp>
      <p:sp>
        <p:nvSpPr>
          <p:cNvPr id="18" name="Text 15"/>
          <p:cNvSpPr/>
          <p:nvPr/>
        </p:nvSpPr>
        <p:spPr>
          <a:xfrm>
            <a:off x="7217152" y="5632133"/>
            <a:ext cx="195977" cy="394930"/>
          </a:xfrm>
          <a:prstGeom prst="rect">
            <a:avLst/>
          </a:prstGeom>
          <a:noFill/>
          <a:ln/>
        </p:spPr>
        <p:txBody>
          <a:bodyPr wrap="none" rtlCol="0" anchor="t"/>
          <a:lstStyle/>
          <a:p>
            <a:pPr marL="0" indent="0" algn="ctr">
              <a:lnSpc>
                <a:spcPts val="3111"/>
              </a:lnSpc>
              <a:buNone/>
            </a:pPr>
            <a:r>
              <a:rPr lang="en-US" sz="2488" dirty="0">
                <a:solidFill>
                  <a:srgbClr val="B380FF"/>
                </a:solidFill>
                <a:latin typeface="Sora" pitchFamily="34" charset="0"/>
                <a:ea typeface="Sora" pitchFamily="34" charset="-122"/>
                <a:cs typeface="Sora" pitchFamily="34" charset="-120"/>
              </a:rPr>
              <a:t>3</a:t>
            </a:r>
            <a:endParaRPr lang="en-US" sz="2488" dirty="0"/>
          </a:p>
        </p:txBody>
      </p:sp>
      <p:sp>
        <p:nvSpPr>
          <p:cNvPr id="19" name="Text 16"/>
          <p:cNvSpPr/>
          <p:nvPr/>
        </p:nvSpPr>
        <p:spPr>
          <a:xfrm>
            <a:off x="2718078" y="5638681"/>
            <a:ext cx="3438406" cy="329208"/>
          </a:xfrm>
          <a:prstGeom prst="rect">
            <a:avLst/>
          </a:prstGeom>
          <a:noFill/>
          <a:ln/>
        </p:spPr>
        <p:txBody>
          <a:bodyPr wrap="none" rtlCol="0" anchor="t"/>
          <a:lstStyle/>
          <a:p>
            <a:pPr marL="0" indent="0" algn="r">
              <a:lnSpc>
                <a:spcPts val="2592"/>
              </a:lnSpc>
              <a:buNone/>
            </a:pPr>
            <a:r>
              <a:rPr lang="en-US" sz="2074" dirty="0">
                <a:solidFill>
                  <a:srgbClr val="B380FF"/>
                </a:solidFill>
                <a:latin typeface="Sora" pitchFamily="34" charset="0"/>
                <a:ea typeface="Sora" pitchFamily="34" charset="-122"/>
                <a:cs typeface="Sora" pitchFamily="34" charset="-120"/>
              </a:rPr>
              <a:t>Сучасні банківські системи</a:t>
            </a:r>
            <a:endParaRPr lang="en-US" sz="2074" dirty="0"/>
          </a:p>
        </p:txBody>
      </p:sp>
      <p:sp>
        <p:nvSpPr>
          <p:cNvPr id="20" name="Text 17"/>
          <p:cNvSpPr/>
          <p:nvPr/>
        </p:nvSpPr>
        <p:spPr>
          <a:xfrm>
            <a:off x="2311360" y="6094214"/>
            <a:ext cx="3845123" cy="1348740"/>
          </a:xfrm>
          <a:prstGeom prst="rect">
            <a:avLst/>
          </a:prstGeom>
          <a:noFill/>
          <a:ln/>
        </p:spPr>
        <p:txBody>
          <a:bodyPr wrap="square" rtlCol="0" anchor="t"/>
          <a:lstStyle/>
          <a:p>
            <a:pPr marL="0" indent="0" algn="r">
              <a:lnSpc>
                <a:spcPts val="2654"/>
              </a:lnSpc>
              <a:buNone/>
            </a:pPr>
            <a:r>
              <a:rPr lang="en-US" sz="1659" dirty="0">
                <a:solidFill>
                  <a:srgbClr val="E0D6DE"/>
                </a:solidFill>
                <a:latin typeface="Noto Sans TC" pitchFamily="34" charset="0"/>
                <a:ea typeface="Noto Sans TC" pitchFamily="34" charset="-122"/>
                <a:cs typeface="Noto Sans TC" pitchFamily="34" charset="-120"/>
              </a:rPr>
              <a:t>З розвитком промислового капіталізму в 17-19 столітті банки почали відігравати ключову роль у фінансуванні бізнесу та торгівлі.</a:t>
            </a:r>
            <a:endParaRPr lang="en-US" sz="165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796290"/>
            <a:ext cx="9306401" cy="1388745"/>
          </a:xfrm>
          <a:prstGeom prst="rect">
            <a:avLst/>
          </a:prstGeom>
          <a:noFill/>
          <a:ln/>
        </p:spPr>
        <p:txBody>
          <a:bodyPr wrap="square" rtlCol="0" anchor="t"/>
          <a:lstStyle/>
          <a:p>
            <a:pPr marL="0" indent="0">
              <a:lnSpc>
                <a:spcPts val="5468"/>
              </a:lnSpc>
              <a:buNone/>
            </a:pPr>
            <a:r>
              <a:rPr lang="en-US" sz="4374" dirty="0">
                <a:solidFill>
                  <a:srgbClr val="B380FF"/>
                </a:solidFill>
                <a:latin typeface="Sora" pitchFamily="34" charset="0"/>
                <a:ea typeface="Sora" pitchFamily="34" charset="-122"/>
                <a:cs typeface="Sora" pitchFamily="34" charset="-120"/>
              </a:rPr>
              <a:t>Організаційна структура та функції комерційних банків</a:t>
            </a:r>
            <a:endParaRPr lang="en-US" sz="4374" dirty="0"/>
          </a:p>
        </p:txBody>
      </p:sp>
      <p:sp>
        <p:nvSpPr>
          <p:cNvPr id="6" name="Shape 2"/>
          <p:cNvSpPr/>
          <p:nvPr/>
        </p:nvSpPr>
        <p:spPr>
          <a:xfrm>
            <a:off x="833199" y="2518291"/>
            <a:ext cx="4542115" cy="3057168"/>
          </a:xfrm>
          <a:prstGeom prst="roundRect">
            <a:avLst>
              <a:gd name="adj" fmla="val 2180"/>
            </a:avLst>
          </a:prstGeom>
          <a:solidFill>
            <a:srgbClr val="1A1A21"/>
          </a:solidFill>
          <a:ln/>
        </p:spPr>
      </p:sp>
      <p:sp>
        <p:nvSpPr>
          <p:cNvPr id="7" name="Text 3"/>
          <p:cNvSpPr/>
          <p:nvPr/>
        </p:nvSpPr>
        <p:spPr>
          <a:xfrm>
            <a:off x="1055370" y="2740462"/>
            <a:ext cx="3316248" cy="347186"/>
          </a:xfrm>
          <a:prstGeom prst="rect">
            <a:avLst/>
          </a:prstGeom>
          <a:noFill/>
          <a:ln/>
        </p:spPr>
        <p:txBody>
          <a:bodyPr wrap="none" rtlCol="0" anchor="t"/>
          <a:lstStyle/>
          <a:p>
            <a:pPr marL="0" indent="0">
              <a:lnSpc>
                <a:spcPts val="2734"/>
              </a:lnSpc>
              <a:buNone/>
            </a:pPr>
            <a:r>
              <a:rPr lang="en-US" sz="2187" dirty="0">
                <a:solidFill>
                  <a:srgbClr val="B380FF"/>
                </a:solidFill>
                <a:latin typeface="Sora" pitchFamily="34" charset="0"/>
                <a:ea typeface="Sora" pitchFamily="34" charset="-122"/>
                <a:cs typeface="Sora" pitchFamily="34" charset="-120"/>
              </a:rPr>
              <a:t>Організаційна структура</a:t>
            </a:r>
            <a:endParaRPr lang="en-US" sz="2187" dirty="0"/>
          </a:p>
        </p:txBody>
      </p:sp>
      <p:sp>
        <p:nvSpPr>
          <p:cNvPr id="8" name="Text 4"/>
          <p:cNvSpPr/>
          <p:nvPr/>
        </p:nvSpPr>
        <p:spPr>
          <a:xfrm>
            <a:off x="1055370" y="3220879"/>
            <a:ext cx="4097774" cy="1777008"/>
          </a:xfrm>
          <a:prstGeom prst="rect">
            <a:avLst/>
          </a:prstGeom>
          <a:noFill/>
          <a:ln/>
        </p:spPr>
        <p:txBody>
          <a:bodyPr wrap="square" rtlCol="0" anchor="t"/>
          <a:lstStyle/>
          <a:p>
            <a:pPr marL="0" indent="0">
              <a:lnSpc>
                <a:spcPts val="2799"/>
              </a:lnSpc>
              <a:buNone/>
            </a:pPr>
            <a:r>
              <a:rPr lang="en-US" sz="1750" dirty="0">
                <a:solidFill>
                  <a:srgbClr val="E0D6DE"/>
                </a:solidFill>
                <a:latin typeface="Noto Sans TC" pitchFamily="34" charset="0"/>
                <a:ea typeface="Noto Sans TC" pitchFamily="34" charset="-122"/>
                <a:cs typeface="Noto Sans TC" pitchFamily="34" charset="-120"/>
              </a:rPr>
              <a:t>Комерційні банки мають ієрархічну структуру, на чолі якої стоїть Рада директорів. Вона відповідає за стратегічне планування та прийняття ключових рішень.</a:t>
            </a:r>
            <a:endParaRPr lang="en-US" sz="1750" dirty="0"/>
          </a:p>
        </p:txBody>
      </p:sp>
      <p:sp>
        <p:nvSpPr>
          <p:cNvPr id="9" name="Shape 5"/>
          <p:cNvSpPr/>
          <p:nvPr/>
        </p:nvSpPr>
        <p:spPr>
          <a:xfrm>
            <a:off x="5597485" y="2518291"/>
            <a:ext cx="4542115" cy="3057168"/>
          </a:xfrm>
          <a:prstGeom prst="roundRect">
            <a:avLst>
              <a:gd name="adj" fmla="val 2180"/>
            </a:avLst>
          </a:prstGeom>
          <a:solidFill>
            <a:srgbClr val="1A1A21"/>
          </a:solidFill>
          <a:ln/>
        </p:spPr>
      </p:sp>
      <p:sp>
        <p:nvSpPr>
          <p:cNvPr id="10" name="Text 6"/>
          <p:cNvSpPr/>
          <p:nvPr/>
        </p:nvSpPr>
        <p:spPr>
          <a:xfrm>
            <a:off x="5819656" y="2740462"/>
            <a:ext cx="2777490" cy="347186"/>
          </a:xfrm>
          <a:prstGeom prst="rect">
            <a:avLst/>
          </a:prstGeom>
          <a:noFill/>
          <a:ln/>
        </p:spPr>
        <p:txBody>
          <a:bodyPr wrap="none" rtlCol="0" anchor="t"/>
          <a:lstStyle/>
          <a:p>
            <a:pPr marL="0" indent="0">
              <a:lnSpc>
                <a:spcPts val="2734"/>
              </a:lnSpc>
              <a:buNone/>
            </a:pPr>
            <a:r>
              <a:rPr lang="en-US" sz="2187" dirty="0">
                <a:solidFill>
                  <a:srgbClr val="B380FF"/>
                </a:solidFill>
                <a:latin typeface="Sora" pitchFamily="34" charset="0"/>
                <a:ea typeface="Sora" pitchFamily="34" charset="-122"/>
                <a:cs typeface="Sora" pitchFamily="34" charset="-120"/>
              </a:rPr>
              <a:t>Основні функції</a:t>
            </a:r>
            <a:endParaRPr lang="en-US" sz="2187" dirty="0"/>
          </a:p>
        </p:txBody>
      </p:sp>
      <p:sp>
        <p:nvSpPr>
          <p:cNvPr id="11" name="Text 7"/>
          <p:cNvSpPr/>
          <p:nvPr/>
        </p:nvSpPr>
        <p:spPr>
          <a:xfrm>
            <a:off x="5819656" y="3220879"/>
            <a:ext cx="4097774" cy="2132409"/>
          </a:xfrm>
          <a:prstGeom prst="rect">
            <a:avLst/>
          </a:prstGeom>
          <a:noFill/>
          <a:ln/>
        </p:spPr>
        <p:txBody>
          <a:bodyPr wrap="square" rtlCol="0" anchor="t"/>
          <a:lstStyle/>
          <a:p>
            <a:pPr marL="0" indent="0">
              <a:lnSpc>
                <a:spcPts val="2799"/>
              </a:lnSpc>
              <a:buNone/>
            </a:pPr>
            <a:r>
              <a:rPr lang="en-US" sz="1750" dirty="0">
                <a:solidFill>
                  <a:srgbClr val="E0D6DE"/>
                </a:solidFill>
                <a:latin typeface="Noto Sans TC" pitchFamily="34" charset="0"/>
                <a:ea typeface="Noto Sans TC" pitchFamily="34" charset="-122"/>
                <a:cs typeface="Noto Sans TC" pitchFamily="34" charset="-120"/>
              </a:rPr>
              <a:t>До основних функцій комерційних банків належать залучення депозитів, надання кредитів, проведення розрахункових операцій, валютні операції та інвестиційна діяльність.</a:t>
            </a:r>
            <a:endParaRPr lang="en-US" sz="1750" dirty="0"/>
          </a:p>
        </p:txBody>
      </p:sp>
      <p:sp>
        <p:nvSpPr>
          <p:cNvPr id="12" name="Shape 8"/>
          <p:cNvSpPr/>
          <p:nvPr/>
        </p:nvSpPr>
        <p:spPr>
          <a:xfrm>
            <a:off x="833199" y="5797629"/>
            <a:ext cx="9306401" cy="1635562"/>
          </a:xfrm>
          <a:prstGeom prst="roundRect">
            <a:avLst>
              <a:gd name="adj" fmla="val 4076"/>
            </a:avLst>
          </a:prstGeom>
          <a:solidFill>
            <a:srgbClr val="1A1A21"/>
          </a:solidFill>
          <a:ln/>
        </p:spPr>
      </p:sp>
      <p:sp>
        <p:nvSpPr>
          <p:cNvPr id="13" name="Text 9"/>
          <p:cNvSpPr/>
          <p:nvPr/>
        </p:nvSpPr>
        <p:spPr>
          <a:xfrm>
            <a:off x="1055370" y="6019800"/>
            <a:ext cx="2820472" cy="347186"/>
          </a:xfrm>
          <a:prstGeom prst="rect">
            <a:avLst/>
          </a:prstGeom>
          <a:noFill/>
          <a:ln/>
        </p:spPr>
        <p:txBody>
          <a:bodyPr wrap="none" rtlCol="0" anchor="t"/>
          <a:lstStyle/>
          <a:p>
            <a:pPr marL="0" indent="0">
              <a:lnSpc>
                <a:spcPts val="2734"/>
              </a:lnSpc>
              <a:buNone/>
            </a:pPr>
            <a:r>
              <a:rPr lang="en-US" sz="2187" dirty="0">
                <a:solidFill>
                  <a:srgbClr val="B380FF"/>
                </a:solidFill>
                <a:latin typeface="Sora" pitchFamily="34" charset="0"/>
                <a:ea typeface="Sora" pitchFamily="34" charset="-122"/>
                <a:cs typeface="Sora" pitchFamily="34" charset="-120"/>
              </a:rPr>
              <a:t>Відділи та підрозділи</a:t>
            </a:r>
            <a:endParaRPr lang="en-US" sz="2187" dirty="0"/>
          </a:p>
        </p:txBody>
      </p:sp>
      <p:sp>
        <p:nvSpPr>
          <p:cNvPr id="14" name="Text 10"/>
          <p:cNvSpPr/>
          <p:nvPr/>
        </p:nvSpPr>
        <p:spPr>
          <a:xfrm>
            <a:off x="1055370" y="6500217"/>
            <a:ext cx="8862060" cy="710803"/>
          </a:xfrm>
          <a:prstGeom prst="rect">
            <a:avLst/>
          </a:prstGeom>
          <a:noFill/>
          <a:ln/>
        </p:spPr>
        <p:txBody>
          <a:bodyPr wrap="square" rtlCol="0" anchor="t"/>
          <a:lstStyle/>
          <a:p>
            <a:pPr marL="0" indent="0">
              <a:lnSpc>
                <a:spcPts val="2799"/>
              </a:lnSpc>
              <a:buNone/>
            </a:pPr>
            <a:r>
              <a:rPr lang="en-US" sz="1750" dirty="0">
                <a:solidFill>
                  <a:srgbClr val="E0D6DE"/>
                </a:solidFill>
                <a:latin typeface="Noto Sans TC" pitchFamily="34" charset="0"/>
                <a:ea typeface="Noto Sans TC" pitchFamily="34" charset="-122"/>
                <a:cs typeface="Noto Sans TC" pitchFamily="34" charset="-120"/>
              </a:rPr>
              <a:t>В організаційній структурі банку функціонують різні відділи та підрозділи, такі як кредитний, депозитний, валютний, інвестиційний, бухгалтерія, ІТ-служба тощо.</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1529477"/>
            <a:ext cx="7477601" cy="1388745"/>
          </a:xfrm>
          <a:prstGeom prst="rect">
            <a:avLst/>
          </a:prstGeom>
          <a:noFill/>
          <a:ln/>
        </p:spPr>
        <p:txBody>
          <a:bodyPr wrap="square" rtlCol="0" anchor="t"/>
          <a:lstStyle/>
          <a:p>
            <a:pPr marL="0" indent="0">
              <a:lnSpc>
                <a:spcPts val="5468"/>
              </a:lnSpc>
              <a:buNone/>
            </a:pPr>
            <a:r>
              <a:rPr lang="en-US" sz="4374" dirty="0">
                <a:solidFill>
                  <a:srgbClr val="B380FF"/>
                </a:solidFill>
                <a:latin typeface="Sora" pitchFamily="34" charset="0"/>
                <a:ea typeface="Sora" pitchFamily="34" charset="-122"/>
                <a:cs typeface="Sora" pitchFamily="34" charset="-120"/>
              </a:rPr>
              <a:t>Класифікація комерційних банків</a:t>
            </a:r>
            <a:endParaRPr lang="en-US" sz="4374" dirty="0"/>
          </a:p>
        </p:txBody>
      </p:sp>
      <p:sp>
        <p:nvSpPr>
          <p:cNvPr id="6" name="Text 2"/>
          <p:cNvSpPr/>
          <p:nvPr/>
        </p:nvSpPr>
        <p:spPr>
          <a:xfrm>
            <a:off x="833199" y="3251478"/>
            <a:ext cx="7477601" cy="1777008"/>
          </a:xfrm>
          <a:prstGeom prst="rect">
            <a:avLst/>
          </a:prstGeom>
          <a:noFill/>
          <a:ln/>
        </p:spPr>
        <p:txBody>
          <a:bodyPr wrap="square" rtlCol="0" anchor="t"/>
          <a:lstStyle/>
          <a:p>
            <a:pPr marL="0" indent="0">
              <a:lnSpc>
                <a:spcPts val="2799"/>
              </a:lnSpc>
              <a:buNone/>
            </a:pPr>
            <a:r>
              <a:rPr lang="en-US" sz="1750" dirty="0">
                <a:solidFill>
                  <a:srgbClr val="E0D6DE"/>
                </a:solidFill>
                <a:latin typeface="Noto Sans TC" pitchFamily="34" charset="0"/>
                <a:ea typeface="Noto Sans TC" pitchFamily="34" charset="-122"/>
                <a:cs typeface="Noto Sans TC" pitchFamily="34" charset="-120"/>
              </a:rPr>
              <a:t>Комерційні банки можна класифікувати за різними критеріями: розміром активів, спеціалізацією, територією діяльності, формою власності тощо. Залежно від цих факторів, банки можуть бути великими, середніми чи малими, універсальними чи спеціалізованими, державними або приватними.</a:t>
            </a:r>
            <a:endParaRPr lang="en-US" sz="1750" dirty="0"/>
          </a:p>
        </p:txBody>
      </p:sp>
      <p:sp>
        <p:nvSpPr>
          <p:cNvPr id="7" name="Text 3"/>
          <p:cNvSpPr/>
          <p:nvPr/>
        </p:nvSpPr>
        <p:spPr>
          <a:xfrm>
            <a:off x="833199" y="5278398"/>
            <a:ext cx="7477601" cy="1421606"/>
          </a:xfrm>
          <a:prstGeom prst="rect">
            <a:avLst/>
          </a:prstGeom>
          <a:noFill/>
          <a:ln/>
        </p:spPr>
        <p:txBody>
          <a:bodyPr wrap="square" rtlCol="0" anchor="t"/>
          <a:lstStyle/>
          <a:p>
            <a:pPr marL="0" indent="0">
              <a:lnSpc>
                <a:spcPts val="2799"/>
              </a:lnSpc>
              <a:buNone/>
            </a:pPr>
            <a:r>
              <a:rPr lang="en-US" sz="1750" dirty="0">
                <a:solidFill>
                  <a:srgbClr val="E0D6DE"/>
                </a:solidFill>
                <a:latin typeface="Noto Sans TC" pitchFamily="34" charset="0"/>
                <a:ea typeface="Noto Sans TC" pitchFamily="34" charset="-122"/>
                <a:cs typeface="Noto Sans TC" pitchFamily="34" charset="-120"/>
              </a:rPr>
              <a:t>Різноманітність банківських установ дозволяє задовольнити потреби широкого кола клієнтів - від фізичних осіб до великих корпорацій. Це сприяє розвитку фінансового сектора та економіки в цілому.</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p:cNvPicPr>
            <a:picLocks noChangeAspect="1"/>
          </p:cNvPicPr>
          <p:nvPr/>
        </p:nvPicPr>
        <p:blipFill>
          <a:blip r:embed="rId4"/>
          <a:stretch>
            <a:fillRect/>
          </a:stretch>
        </p:blipFill>
        <p:spPr>
          <a:xfrm>
            <a:off x="0" y="0"/>
            <a:ext cx="14630400" cy="2777490"/>
          </a:xfrm>
          <a:prstGeom prst="rect">
            <a:avLst/>
          </a:prstGeom>
        </p:spPr>
      </p:pic>
      <p:sp>
        <p:nvSpPr>
          <p:cNvPr id="5" name="Text 1"/>
          <p:cNvSpPr/>
          <p:nvPr/>
        </p:nvSpPr>
        <p:spPr>
          <a:xfrm>
            <a:off x="2037993" y="3834646"/>
            <a:ext cx="7487007" cy="694373"/>
          </a:xfrm>
          <a:prstGeom prst="rect">
            <a:avLst/>
          </a:prstGeom>
          <a:noFill/>
          <a:ln/>
        </p:spPr>
        <p:txBody>
          <a:bodyPr wrap="none" rtlCol="0" anchor="t"/>
          <a:lstStyle/>
          <a:p>
            <a:pPr marL="0" indent="0">
              <a:lnSpc>
                <a:spcPts val="5468"/>
              </a:lnSpc>
              <a:buNone/>
            </a:pPr>
            <a:r>
              <a:rPr lang="en-US" sz="4374" dirty="0">
                <a:solidFill>
                  <a:srgbClr val="B380FF"/>
                </a:solidFill>
                <a:latin typeface="Sora" pitchFamily="34" charset="0"/>
                <a:ea typeface="Sora" pitchFamily="34" charset="-122"/>
                <a:cs typeface="Sora" pitchFamily="34" charset="-120"/>
              </a:rPr>
              <a:t>Функції комерційних банків</a:t>
            </a:r>
            <a:endParaRPr lang="en-US" sz="4374" dirty="0"/>
          </a:p>
        </p:txBody>
      </p:sp>
      <p:sp>
        <p:nvSpPr>
          <p:cNvPr id="6" name="Text 2"/>
          <p:cNvSpPr/>
          <p:nvPr/>
        </p:nvSpPr>
        <p:spPr>
          <a:xfrm>
            <a:off x="2393394" y="4862274"/>
            <a:ext cx="10199013" cy="710803"/>
          </a:xfrm>
          <a:prstGeom prst="rect">
            <a:avLst/>
          </a:prstGeom>
          <a:noFill/>
          <a:ln/>
        </p:spPr>
        <p:txBody>
          <a:bodyPr wrap="square" rtlCol="0" anchor="t"/>
          <a:lstStyle/>
          <a:p>
            <a:pPr marL="342900" indent="-342900" algn="l">
              <a:lnSpc>
                <a:spcPts val="2799"/>
              </a:lnSpc>
              <a:buSzPct val="100000"/>
              <a:buFont typeface="+mj-lt"/>
              <a:buAutoNum type="arabicPeriod"/>
            </a:pPr>
            <a:r>
              <a:rPr lang="en-US" sz="1750" dirty="0">
                <a:solidFill>
                  <a:srgbClr val="E0D6DE"/>
                </a:solidFill>
                <a:latin typeface="Noto Sans TC" pitchFamily="34" charset="0"/>
                <a:ea typeface="Noto Sans TC" pitchFamily="34" charset="-122"/>
                <a:cs typeface="Noto Sans TC" pitchFamily="34" charset="-120"/>
              </a:rPr>
              <a:t>Акумуляція тимчасово вільних коштів населення, підприємств та організацій шляхом надання </a:t>
            </a:r>
            <a:r>
              <a:rPr lang="en-US" sz="1750" b="1" dirty="0">
                <a:solidFill>
                  <a:srgbClr val="E0D6DE"/>
                </a:solidFill>
                <a:latin typeface="Noto Sans TC" pitchFamily="34" charset="0"/>
                <a:ea typeface="Noto Sans TC" pitchFamily="34" charset="-122"/>
                <a:cs typeface="Noto Sans TC" pitchFamily="34" charset="-120"/>
              </a:rPr>
              <a:t>депозитних послуг</a:t>
            </a:r>
            <a:endParaRPr lang="en-US" sz="1750" dirty="0"/>
          </a:p>
        </p:txBody>
      </p:sp>
      <p:sp>
        <p:nvSpPr>
          <p:cNvPr id="7" name="Text 3"/>
          <p:cNvSpPr/>
          <p:nvPr/>
        </p:nvSpPr>
        <p:spPr>
          <a:xfrm>
            <a:off x="2393394" y="5661898"/>
            <a:ext cx="10199013" cy="710803"/>
          </a:xfrm>
          <a:prstGeom prst="rect">
            <a:avLst/>
          </a:prstGeom>
          <a:noFill/>
          <a:ln/>
        </p:spPr>
        <p:txBody>
          <a:bodyPr wrap="square" rtlCol="0" anchor="t"/>
          <a:lstStyle/>
          <a:p>
            <a:pPr marL="342900" indent="-342900" algn="l">
              <a:lnSpc>
                <a:spcPts val="2799"/>
              </a:lnSpc>
              <a:buSzPct val="100000"/>
              <a:buFont typeface="+mj-lt"/>
              <a:buAutoNum type="arabicPeriod" startAt="2"/>
            </a:pPr>
            <a:r>
              <a:rPr lang="en-US" sz="1750" dirty="0">
                <a:solidFill>
                  <a:srgbClr val="E0D6DE"/>
                </a:solidFill>
                <a:latin typeface="Noto Sans TC" pitchFamily="34" charset="0"/>
                <a:ea typeface="Noto Sans TC" pitchFamily="34" charset="-122"/>
                <a:cs typeface="Noto Sans TC" pitchFamily="34" charset="-120"/>
              </a:rPr>
              <a:t>Надання </a:t>
            </a:r>
            <a:r>
              <a:rPr lang="en-US" sz="1750" b="1" dirty="0">
                <a:solidFill>
                  <a:srgbClr val="E0D6DE"/>
                </a:solidFill>
                <a:latin typeface="Noto Sans TC" pitchFamily="34" charset="0"/>
                <a:ea typeface="Noto Sans TC" pitchFamily="34" charset="-122"/>
                <a:cs typeface="Noto Sans TC" pitchFamily="34" charset="-120"/>
              </a:rPr>
              <a:t>кредитних послуг</a:t>
            </a:r>
            <a:r>
              <a:rPr lang="en-US" sz="1750" dirty="0">
                <a:solidFill>
                  <a:srgbClr val="E0D6DE"/>
                </a:solidFill>
                <a:latin typeface="Noto Sans TC" pitchFamily="34" charset="0"/>
                <a:ea typeface="Noto Sans TC" pitchFamily="34" charset="-122"/>
                <a:cs typeface="Noto Sans TC" pitchFamily="34" charset="-120"/>
              </a:rPr>
              <a:t> суб'єктам господарювання та населенню для фінансування їхніх поточних і інвестиційних потреб</a:t>
            </a:r>
            <a:endParaRPr lang="en-US" sz="1750" dirty="0"/>
          </a:p>
        </p:txBody>
      </p:sp>
      <p:sp>
        <p:nvSpPr>
          <p:cNvPr id="8" name="Text 4"/>
          <p:cNvSpPr/>
          <p:nvPr/>
        </p:nvSpPr>
        <p:spPr>
          <a:xfrm>
            <a:off x="2393394" y="6461522"/>
            <a:ext cx="10199013" cy="710803"/>
          </a:xfrm>
          <a:prstGeom prst="rect">
            <a:avLst/>
          </a:prstGeom>
          <a:noFill/>
          <a:ln/>
        </p:spPr>
        <p:txBody>
          <a:bodyPr wrap="square" rtlCol="0" anchor="t"/>
          <a:lstStyle/>
          <a:p>
            <a:pPr marL="342900" indent="-342900" algn="l">
              <a:lnSpc>
                <a:spcPts val="2799"/>
              </a:lnSpc>
              <a:buSzPct val="100000"/>
              <a:buFont typeface="+mj-lt"/>
              <a:buAutoNum type="arabicPeriod" startAt="3"/>
            </a:pPr>
            <a:r>
              <a:rPr lang="en-US" sz="1750" dirty="0">
                <a:solidFill>
                  <a:srgbClr val="E0D6DE"/>
                </a:solidFill>
                <a:latin typeface="Noto Sans TC" pitchFamily="34" charset="0"/>
                <a:ea typeface="Noto Sans TC" pitchFamily="34" charset="-122"/>
                <a:cs typeface="Noto Sans TC" pitchFamily="34" charset="-120"/>
              </a:rPr>
              <a:t>Виконання </a:t>
            </a:r>
            <a:r>
              <a:rPr lang="en-US" sz="1750" b="1" dirty="0">
                <a:solidFill>
                  <a:srgbClr val="E0D6DE"/>
                </a:solidFill>
                <a:latin typeface="Noto Sans TC" pitchFamily="34" charset="0"/>
                <a:ea typeface="Noto Sans TC" pitchFamily="34" charset="-122"/>
                <a:cs typeface="Noto Sans TC" pitchFamily="34" charset="-120"/>
              </a:rPr>
              <a:t>розрахунково-касових операцій</a:t>
            </a:r>
            <a:r>
              <a:rPr lang="en-US" sz="1750" dirty="0">
                <a:solidFill>
                  <a:srgbClr val="E0D6DE"/>
                </a:solidFill>
                <a:latin typeface="Noto Sans TC" pitchFamily="34" charset="0"/>
                <a:ea typeface="Noto Sans TC" pitchFamily="34" charset="-122"/>
                <a:cs typeface="Noto Sans TC" pitchFamily="34" charset="-120"/>
              </a:rPr>
              <a:t> клієнтів, забезпечення обслуговування їх платіжних зобов'язань</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338"/>
          </a:xfrm>
          <a:prstGeom prst="rect">
            <a:avLst/>
          </a:prstGeom>
          <a:solidFill>
            <a:srgbClr val="07070C"/>
          </a:solidFill>
          <a:ln/>
        </p:spPr>
      </p:sp>
      <p:sp>
        <p:nvSpPr>
          <p:cNvPr id="4" name="Text 1"/>
          <p:cNvSpPr/>
          <p:nvPr/>
        </p:nvSpPr>
        <p:spPr>
          <a:xfrm>
            <a:off x="2907268" y="510302"/>
            <a:ext cx="8815745" cy="1159907"/>
          </a:xfrm>
          <a:prstGeom prst="rect">
            <a:avLst/>
          </a:prstGeom>
          <a:noFill/>
          <a:ln/>
        </p:spPr>
        <p:txBody>
          <a:bodyPr wrap="square" rtlCol="0" anchor="t"/>
          <a:lstStyle/>
          <a:p>
            <a:pPr marL="0" indent="0">
              <a:lnSpc>
                <a:spcPts val="4567"/>
              </a:lnSpc>
              <a:buNone/>
            </a:pPr>
            <a:r>
              <a:rPr lang="en-US" sz="3653" dirty="0">
                <a:solidFill>
                  <a:srgbClr val="B380FF"/>
                </a:solidFill>
                <a:latin typeface="Sora" pitchFamily="34" charset="0"/>
                <a:ea typeface="Sora" pitchFamily="34" charset="-122"/>
                <a:cs typeface="Sora" pitchFamily="34" charset="-120"/>
              </a:rPr>
              <a:t>Управління ризиками в діяльності комерційних банків</a:t>
            </a:r>
            <a:endParaRPr lang="en-US" sz="3653" dirty="0"/>
          </a:p>
        </p:txBody>
      </p:sp>
      <p:sp>
        <p:nvSpPr>
          <p:cNvPr id="5" name="Shape 2"/>
          <p:cNvSpPr/>
          <p:nvPr/>
        </p:nvSpPr>
        <p:spPr>
          <a:xfrm>
            <a:off x="2907268" y="2041327"/>
            <a:ext cx="1469231" cy="1069300"/>
          </a:xfrm>
          <a:prstGeom prst="roundRect">
            <a:avLst>
              <a:gd name="adj" fmla="val 5207"/>
            </a:avLst>
          </a:prstGeom>
          <a:solidFill>
            <a:srgbClr val="1A1A21"/>
          </a:solidFill>
          <a:ln/>
        </p:spPr>
      </p:sp>
      <p:sp>
        <p:nvSpPr>
          <p:cNvPr id="6" name="Text 3"/>
          <p:cNvSpPr/>
          <p:nvPr/>
        </p:nvSpPr>
        <p:spPr>
          <a:xfrm>
            <a:off x="3092768" y="2390299"/>
            <a:ext cx="98227" cy="371237"/>
          </a:xfrm>
          <a:prstGeom prst="rect">
            <a:avLst/>
          </a:prstGeom>
          <a:noFill/>
          <a:ln/>
        </p:spPr>
        <p:txBody>
          <a:bodyPr wrap="none" rtlCol="0" anchor="t"/>
          <a:lstStyle/>
          <a:p>
            <a:pPr marL="0" indent="0" algn="ctr">
              <a:lnSpc>
                <a:spcPts val="2923"/>
              </a:lnSpc>
              <a:buNone/>
            </a:pPr>
            <a:r>
              <a:rPr lang="en-US" sz="1827" dirty="0">
                <a:solidFill>
                  <a:srgbClr val="B380FF"/>
                </a:solidFill>
                <a:latin typeface="Sora" pitchFamily="34" charset="0"/>
                <a:ea typeface="Sora" pitchFamily="34" charset="-122"/>
                <a:cs typeface="Sora" pitchFamily="34" charset="-120"/>
              </a:rPr>
              <a:t>1</a:t>
            </a:r>
            <a:endParaRPr lang="en-US" sz="1827" dirty="0"/>
          </a:p>
        </p:txBody>
      </p:sp>
      <p:sp>
        <p:nvSpPr>
          <p:cNvPr id="7" name="Text 4"/>
          <p:cNvSpPr/>
          <p:nvPr/>
        </p:nvSpPr>
        <p:spPr>
          <a:xfrm>
            <a:off x="4561999" y="2226826"/>
            <a:ext cx="3555325" cy="290036"/>
          </a:xfrm>
          <a:prstGeom prst="rect">
            <a:avLst/>
          </a:prstGeom>
          <a:noFill/>
          <a:ln/>
        </p:spPr>
        <p:txBody>
          <a:bodyPr wrap="none" rtlCol="0" anchor="t"/>
          <a:lstStyle/>
          <a:p>
            <a:pPr marL="0" indent="0" algn="l">
              <a:lnSpc>
                <a:spcPts val="2283"/>
              </a:lnSpc>
              <a:buNone/>
            </a:pPr>
            <a:r>
              <a:rPr lang="en-US" sz="1827" dirty="0">
                <a:solidFill>
                  <a:srgbClr val="B380FF"/>
                </a:solidFill>
                <a:latin typeface="Sora" pitchFamily="34" charset="0"/>
                <a:ea typeface="Sora" pitchFamily="34" charset="-122"/>
                <a:cs typeface="Sora" pitchFamily="34" charset="-120"/>
              </a:rPr>
              <a:t>Ризики в банківській діяльності</a:t>
            </a:r>
            <a:endParaRPr lang="en-US" sz="1827" dirty="0"/>
          </a:p>
        </p:txBody>
      </p:sp>
      <p:sp>
        <p:nvSpPr>
          <p:cNvPr id="8" name="Text 5"/>
          <p:cNvSpPr/>
          <p:nvPr/>
        </p:nvSpPr>
        <p:spPr>
          <a:xfrm>
            <a:off x="4561999" y="2628186"/>
            <a:ext cx="6927532" cy="296942"/>
          </a:xfrm>
          <a:prstGeom prst="rect">
            <a:avLst/>
          </a:prstGeom>
          <a:noFill/>
          <a:ln/>
        </p:spPr>
        <p:txBody>
          <a:bodyPr wrap="none" rtlCol="0" anchor="t"/>
          <a:lstStyle/>
          <a:p>
            <a:pPr marL="0" indent="0" algn="l">
              <a:lnSpc>
                <a:spcPts val="2338"/>
              </a:lnSpc>
              <a:buNone/>
            </a:pPr>
            <a:r>
              <a:rPr lang="en-US" sz="1461" dirty="0">
                <a:solidFill>
                  <a:srgbClr val="E0D6DE"/>
                </a:solidFill>
                <a:latin typeface="Noto Sans TC" pitchFamily="34" charset="0"/>
                <a:ea typeface="Noto Sans TC" pitchFamily="34" charset="-122"/>
                <a:cs typeface="Noto Sans TC" pitchFamily="34" charset="-120"/>
              </a:rPr>
              <a:t>Кредитний ризик, ризик ліквідності, процентний ризик, операційний ризик</a:t>
            </a:r>
            <a:endParaRPr lang="en-US" sz="1461" dirty="0"/>
          </a:p>
        </p:txBody>
      </p:sp>
      <p:sp>
        <p:nvSpPr>
          <p:cNvPr id="9" name="Shape 6"/>
          <p:cNvSpPr/>
          <p:nvPr/>
        </p:nvSpPr>
        <p:spPr>
          <a:xfrm>
            <a:off x="4469249" y="3100923"/>
            <a:ext cx="7161014" cy="11549"/>
          </a:xfrm>
          <a:prstGeom prst="rect">
            <a:avLst/>
          </a:prstGeom>
          <a:solidFill>
            <a:srgbClr val="B380FF"/>
          </a:solidFill>
          <a:ln/>
        </p:spPr>
      </p:sp>
      <p:sp>
        <p:nvSpPr>
          <p:cNvPr id="10" name="Shape 7"/>
          <p:cNvSpPr/>
          <p:nvPr/>
        </p:nvSpPr>
        <p:spPr>
          <a:xfrm>
            <a:off x="2907268" y="3203377"/>
            <a:ext cx="2938582" cy="1366242"/>
          </a:xfrm>
          <a:prstGeom prst="roundRect">
            <a:avLst>
              <a:gd name="adj" fmla="val 4075"/>
            </a:avLst>
          </a:prstGeom>
          <a:solidFill>
            <a:srgbClr val="1A1A21"/>
          </a:solidFill>
          <a:ln/>
        </p:spPr>
      </p:sp>
      <p:sp>
        <p:nvSpPr>
          <p:cNvPr id="11" name="Text 8"/>
          <p:cNvSpPr/>
          <p:nvPr/>
        </p:nvSpPr>
        <p:spPr>
          <a:xfrm>
            <a:off x="3092768" y="3700820"/>
            <a:ext cx="144542" cy="371237"/>
          </a:xfrm>
          <a:prstGeom prst="rect">
            <a:avLst/>
          </a:prstGeom>
          <a:noFill/>
          <a:ln/>
        </p:spPr>
        <p:txBody>
          <a:bodyPr wrap="none" rtlCol="0" anchor="t"/>
          <a:lstStyle/>
          <a:p>
            <a:pPr marL="0" indent="0" algn="ctr">
              <a:lnSpc>
                <a:spcPts val="2923"/>
              </a:lnSpc>
              <a:buNone/>
            </a:pPr>
            <a:r>
              <a:rPr lang="en-US" sz="1827" dirty="0">
                <a:solidFill>
                  <a:srgbClr val="B380FF"/>
                </a:solidFill>
                <a:latin typeface="Sora" pitchFamily="34" charset="0"/>
                <a:ea typeface="Sora" pitchFamily="34" charset="-122"/>
                <a:cs typeface="Sora" pitchFamily="34" charset="-120"/>
              </a:rPr>
              <a:t>2</a:t>
            </a:r>
            <a:endParaRPr lang="en-US" sz="1827" dirty="0"/>
          </a:p>
        </p:txBody>
      </p:sp>
      <p:sp>
        <p:nvSpPr>
          <p:cNvPr id="12" name="Text 9"/>
          <p:cNvSpPr/>
          <p:nvPr/>
        </p:nvSpPr>
        <p:spPr>
          <a:xfrm>
            <a:off x="6031349" y="3388876"/>
            <a:ext cx="3438406" cy="290036"/>
          </a:xfrm>
          <a:prstGeom prst="rect">
            <a:avLst/>
          </a:prstGeom>
          <a:noFill/>
          <a:ln/>
        </p:spPr>
        <p:txBody>
          <a:bodyPr wrap="none" rtlCol="0" anchor="t"/>
          <a:lstStyle/>
          <a:p>
            <a:pPr marL="0" indent="0" algn="l">
              <a:lnSpc>
                <a:spcPts val="2283"/>
              </a:lnSpc>
              <a:buNone/>
            </a:pPr>
            <a:r>
              <a:rPr lang="en-US" sz="1827" dirty="0">
                <a:solidFill>
                  <a:srgbClr val="B380FF"/>
                </a:solidFill>
                <a:latin typeface="Sora" pitchFamily="34" charset="0"/>
                <a:ea typeface="Sora" pitchFamily="34" charset="-122"/>
                <a:cs typeface="Sora" pitchFamily="34" charset="-120"/>
              </a:rPr>
              <a:t>Система управління ризиками</a:t>
            </a:r>
            <a:endParaRPr lang="en-US" sz="1827" dirty="0"/>
          </a:p>
        </p:txBody>
      </p:sp>
      <p:sp>
        <p:nvSpPr>
          <p:cNvPr id="13" name="Text 10"/>
          <p:cNvSpPr/>
          <p:nvPr/>
        </p:nvSpPr>
        <p:spPr>
          <a:xfrm>
            <a:off x="6031349" y="3790236"/>
            <a:ext cx="5506164" cy="593884"/>
          </a:xfrm>
          <a:prstGeom prst="rect">
            <a:avLst/>
          </a:prstGeom>
          <a:noFill/>
          <a:ln/>
        </p:spPr>
        <p:txBody>
          <a:bodyPr wrap="square" rtlCol="0" anchor="t"/>
          <a:lstStyle/>
          <a:p>
            <a:pPr marL="0" indent="0" algn="l">
              <a:lnSpc>
                <a:spcPts val="2338"/>
              </a:lnSpc>
              <a:buNone/>
            </a:pPr>
            <a:r>
              <a:rPr lang="en-US" sz="1461" dirty="0">
                <a:solidFill>
                  <a:srgbClr val="E0D6DE"/>
                </a:solidFill>
                <a:latin typeface="Noto Sans TC" pitchFamily="34" charset="0"/>
                <a:ea typeface="Noto Sans TC" pitchFamily="34" charset="-122"/>
                <a:cs typeface="Noto Sans TC" pitchFamily="34" charset="-120"/>
              </a:rPr>
              <a:t>Регулярний аналіз, стрес-тестування, диверсифікація активів</a:t>
            </a:r>
            <a:endParaRPr lang="en-US" sz="1461" dirty="0"/>
          </a:p>
        </p:txBody>
      </p:sp>
      <p:sp>
        <p:nvSpPr>
          <p:cNvPr id="14" name="Shape 11"/>
          <p:cNvSpPr/>
          <p:nvPr/>
        </p:nvSpPr>
        <p:spPr>
          <a:xfrm>
            <a:off x="5938599" y="4559915"/>
            <a:ext cx="5691664" cy="11549"/>
          </a:xfrm>
          <a:prstGeom prst="rect">
            <a:avLst/>
          </a:prstGeom>
          <a:solidFill>
            <a:srgbClr val="B380FF"/>
          </a:solidFill>
          <a:ln/>
        </p:spPr>
      </p:sp>
      <p:sp>
        <p:nvSpPr>
          <p:cNvPr id="15" name="Shape 12"/>
          <p:cNvSpPr/>
          <p:nvPr/>
        </p:nvSpPr>
        <p:spPr>
          <a:xfrm>
            <a:off x="2907268" y="4662368"/>
            <a:ext cx="4407813" cy="1366242"/>
          </a:xfrm>
          <a:prstGeom prst="roundRect">
            <a:avLst>
              <a:gd name="adj" fmla="val 4075"/>
            </a:avLst>
          </a:prstGeom>
          <a:solidFill>
            <a:srgbClr val="1A1A21"/>
          </a:solidFill>
          <a:ln/>
        </p:spPr>
      </p:sp>
      <p:sp>
        <p:nvSpPr>
          <p:cNvPr id="16" name="Text 13"/>
          <p:cNvSpPr/>
          <p:nvPr/>
        </p:nvSpPr>
        <p:spPr>
          <a:xfrm>
            <a:off x="3092768" y="5159812"/>
            <a:ext cx="143828" cy="371237"/>
          </a:xfrm>
          <a:prstGeom prst="rect">
            <a:avLst/>
          </a:prstGeom>
          <a:noFill/>
          <a:ln/>
        </p:spPr>
        <p:txBody>
          <a:bodyPr wrap="none" rtlCol="0" anchor="t"/>
          <a:lstStyle/>
          <a:p>
            <a:pPr marL="0" indent="0" algn="ctr">
              <a:lnSpc>
                <a:spcPts val="2923"/>
              </a:lnSpc>
              <a:buNone/>
            </a:pPr>
            <a:r>
              <a:rPr lang="en-US" sz="1827" dirty="0">
                <a:solidFill>
                  <a:srgbClr val="B380FF"/>
                </a:solidFill>
                <a:latin typeface="Sora" pitchFamily="34" charset="0"/>
                <a:ea typeface="Sora" pitchFamily="34" charset="-122"/>
                <a:cs typeface="Sora" pitchFamily="34" charset="-120"/>
              </a:rPr>
              <a:t>3</a:t>
            </a:r>
            <a:endParaRPr lang="en-US" sz="1827" dirty="0"/>
          </a:p>
        </p:txBody>
      </p:sp>
      <p:sp>
        <p:nvSpPr>
          <p:cNvPr id="17" name="Text 14"/>
          <p:cNvSpPr/>
          <p:nvPr/>
        </p:nvSpPr>
        <p:spPr>
          <a:xfrm>
            <a:off x="7500580" y="4847868"/>
            <a:ext cx="3461147" cy="290036"/>
          </a:xfrm>
          <a:prstGeom prst="rect">
            <a:avLst/>
          </a:prstGeom>
          <a:noFill/>
          <a:ln/>
        </p:spPr>
        <p:txBody>
          <a:bodyPr wrap="none" rtlCol="0" anchor="t"/>
          <a:lstStyle/>
          <a:p>
            <a:pPr marL="0" indent="0" algn="l">
              <a:lnSpc>
                <a:spcPts val="2283"/>
              </a:lnSpc>
              <a:buNone/>
            </a:pPr>
            <a:r>
              <a:rPr lang="en-US" sz="1827" dirty="0">
                <a:solidFill>
                  <a:srgbClr val="B380FF"/>
                </a:solidFill>
                <a:latin typeface="Sora" pitchFamily="34" charset="0"/>
                <a:ea typeface="Sora" pitchFamily="34" charset="-122"/>
                <a:cs typeface="Sora" pitchFamily="34" charset="-120"/>
              </a:rPr>
              <a:t>Контроль і моніторинг ризиків</a:t>
            </a:r>
            <a:endParaRPr lang="en-US" sz="1827" dirty="0"/>
          </a:p>
        </p:txBody>
      </p:sp>
      <p:sp>
        <p:nvSpPr>
          <p:cNvPr id="18" name="Text 15"/>
          <p:cNvSpPr/>
          <p:nvPr/>
        </p:nvSpPr>
        <p:spPr>
          <a:xfrm>
            <a:off x="7500580" y="5249228"/>
            <a:ext cx="4036933" cy="593884"/>
          </a:xfrm>
          <a:prstGeom prst="rect">
            <a:avLst/>
          </a:prstGeom>
          <a:noFill/>
          <a:ln/>
        </p:spPr>
        <p:txBody>
          <a:bodyPr wrap="square" rtlCol="0" anchor="t"/>
          <a:lstStyle/>
          <a:p>
            <a:pPr marL="0" indent="0" algn="l">
              <a:lnSpc>
                <a:spcPts val="2338"/>
              </a:lnSpc>
              <a:buNone/>
            </a:pPr>
            <a:r>
              <a:rPr lang="en-US" sz="1461" dirty="0">
                <a:solidFill>
                  <a:srgbClr val="E0D6DE"/>
                </a:solidFill>
                <a:latin typeface="Noto Sans TC" pitchFamily="34" charset="0"/>
                <a:ea typeface="Noto Sans TC" pitchFamily="34" charset="-122"/>
                <a:cs typeface="Noto Sans TC" pitchFamily="34" charset="-120"/>
              </a:rPr>
              <a:t>Комплексна система моніторингу, звітність, контроль відповідності</a:t>
            </a:r>
            <a:endParaRPr lang="en-US" sz="1461" dirty="0"/>
          </a:p>
        </p:txBody>
      </p:sp>
      <p:sp>
        <p:nvSpPr>
          <p:cNvPr id="19" name="Text 16"/>
          <p:cNvSpPr/>
          <p:nvPr/>
        </p:nvSpPr>
        <p:spPr>
          <a:xfrm>
            <a:off x="2907268" y="6237327"/>
            <a:ext cx="8815745" cy="1484709"/>
          </a:xfrm>
          <a:prstGeom prst="rect">
            <a:avLst/>
          </a:prstGeom>
          <a:noFill/>
          <a:ln/>
        </p:spPr>
        <p:txBody>
          <a:bodyPr wrap="square" rtlCol="0" anchor="t"/>
          <a:lstStyle/>
          <a:p>
            <a:pPr marL="0" indent="0">
              <a:lnSpc>
                <a:spcPts val="2338"/>
              </a:lnSpc>
              <a:buNone/>
            </a:pPr>
            <a:r>
              <a:rPr lang="en-US" sz="1461" dirty="0">
                <a:solidFill>
                  <a:srgbClr val="E0D6DE"/>
                </a:solidFill>
                <a:latin typeface="Noto Sans TC" pitchFamily="34" charset="0"/>
                <a:ea typeface="Noto Sans TC" pitchFamily="34" charset="-122"/>
                <a:cs typeface="Noto Sans TC" pitchFamily="34" charset="-120"/>
              </a:rPr>
              <a:t>Ефективне управління ризиками є ключовим завданням комерційних банків. Воно включає в себе своєчасну ідентифікацію ризиків, їх оцінку, розробку заходів щодо їх мінімізації та постійний моніторинг. Банки застосовують різноманітні інструменти та методи управління ризиками, щоб забезпечити свою фінансову стабільність та захистити інтереси вкладників і акціонерів.</a:t>
            </a:r>
            <a:endParaRPr lang="en-US" sz="14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076"/>
          </a:xfrm>
          <a:prstGeom prst="rect">
            <a:avLst/>
          </a:prstGeom>
          <a:solidFill>
            <a:srgbClr val="07070C"/>
          </a:solidFill>
          <a:ln/>
        </p:spPr>
      </p:sp>
      <p:sp>
        <p:nvSpPr>
          <p:cNvPr id="4" name="Text 1"/>
          <p:cNvSpPr/>
          <p:nvPr/>
        </p:nvSpPr>
        <p:spPr>
          <a:xfrm>
            <a:off x="2624376" y="543044"/>
            <a:ext cx="9381649" cy="1234202"/>
          </a:xfrm>
          <a:prstGeom prst="rect">
            <a:avLst/>
          </a:prstGeom>
          <a:noFill/>
          <a:ln/>
        </p:spPr>
        <p:txBody>
          <a:bodyPr wrap="square" rtlCol="0" anchor="t"/>
          <a:lstStyle/>
          <a:p>
            <a:pPr marL="0" indent="0">
              <a:lnSpc>
                <a:spcPts val="4860"/>
              </a:lnSpc>
              <a:buNone/>
            </a:pPr>
            <a:r>
              <a:rPr lang="en-US" sz="3888" dirty="0">
                <a:solidFill>
                  <a:srgbClr val="B380FF"/>
                </a:solidFill>
                <a:latin typeface="Sora" pitchFamily="34" charset="0"/>
                <a:ea typeface="Sora" pitchFamily="34" charset="-122"/>
                <a:cs typeface="Sora" pitchFamily="34" charset="-120"/>
              </a:rPr>
              <a:t>Регулювання банківської діяльності та банківський нагляд</a:t>
            </a:r>
            <a:endParaRPr lang="en-US" sz="3888" dirty="0"/>
          </a:p>
        </p:txBody>
      </p:sp>
      <p:sp>
        <p:nvSpPr>
          <p:cNvPr id="5" name="Text 2"/>
          <p:cNvSpPr/>
          <p:nvPr/>
        </p:nvSpPr>
        <p:spPr>
          <a:xfrm>
            <a:off x="2624376" y="2270879"/>
            <a:ext cx="1984058" cy="617220"/>
          </a:xfrm>
          <a:prstGeom prst="rect">
            <a:avLst/>
          </a:prstGeom>
          <a:noFill/>
          <a:ln/>
        </p:spPr>
        <p:txBody>
          <a:bodyPr wrap="square" rtlCol="0" anchor="t"/>
          <a:lstStyle/>
          <a:p>
            <a:pPr marL="0" indent="0">
              <a:lnSpc>
                <a:spcPts val="2430"/>
              </a:lnSpc>
              <a:buNone/>
            </a:pPr>
            <a:r>
              <a:rPr lang="en-US" sz="1944" dirty="0">
                <a:solidFill>
                  <a:srgbClr val="B380FF"/>
                </a:solidFill>
                <a:latin typeface="Sora" pitchFamily="34" charset="0"/>
                <a:ea typeface="Sora" pitchFamily="34" charset="-122"/>
                <a:cs typeface="Sora" pitchFamily="34" charset="-120"/>
              </a:rPr>
              <a:t>Державне регулювання</a:t>
            </a:r>
            <a:endParaRPr lang="en-US" sz="1944" dirty="0"/>
          </a:p>
        </p:txBody>
      </p:sp>
      <p:sp>
        <p:nvSpPr>
          <p:cNvPr id="6" name="Text 3"/>
          <p:cNvSpPr/>
          <p:nvPr/>
        </p:nvSpPr>
        <p:spPr>
          <a:xfrm>
            <a:off x="2624376" y="3085505"/>
            <a:ext cx="1984058" cy="4423886"/>
          </a:xfrm>
          <a:prstGeom prst="rect">
            <a:avLst/>
          </a:prstGeom>
          <a:noFill/>
          <a:ln/>
        </p:spPr>
        <p:txBody>
          <a:bodyPr wrap="square" rtlCol="0" anchor="t"/>
          <a:lstStyle/>
          <a:p>
            <a:pPr marL="0" indent="0">
              <a:lnSpc>
                <a:spcPts val="2488"/>
              </a:lnSpc>
              <a:buNone/>
            </a:pPr>
            <a:r>
              <a:rPr lang="en-US" sz="1555" dirty="0">
                <a:solidFill>
                  <a:srgbClr val="E0D6DE"/>
                </a:solidFill>
                <a:latin typeface="Noto Sans TC" pitchFamily="34" charset="0"/>
                <a:ea typeface="Noto Sans TC" pitchFamily="34" charset="-122"/>
                <a:cs typeface="Noto Sans TC" pitchFamily="34" charset="-120"/>
              </a:rPr>
              <a:t>Банківська діяльність в Україні суворо регулюється державою з метою забезпечення стабільності фінансової системи. Національний банк України відповідає за розробку та впровадження нормативно-правової бази для комерційних банків.</a:t>
            </a:r>
            <a:endParaRPr lang="en-US" sz="1555" dirty="0"/>
          </a:p>
        </p:txBody>
      </p:sp>
      <p:sp>
        <p:nvSpPr>
          <p:cNvPr id="7" name="Text 4"/>
          <p:cNvSpPr/>
          <p:nvPr/>
        </p:nvSpPr>
        <p:spPr>
          <a:xfrm>
            <a:off x="5097780" y="2270879"/>
            <a:ext cx="1984058" cy="617220"/>
          </a:xfrm>
          <a:prstGeom prst="rect">
            <a:avLst/>
          </a:prstGeom>
          <a:noFill/>
          <a:ln/>
        </p:spPr>
        <p:txBody>
          <a:bodyPr wrap="square" rtlCol="0" anchor="t"/>
          <a:lstStyle/>
          <a:p>
            <a:pPr marL="0" indent="0">
              <a:lnSpc>
                <a:spcPts val="2430"/>
              </a:lnSpc>
              <a:buNone/>
            </a:pPr>
            <a:r>
              <a:rPr lang="en-US" sz="1944" dirty="0">
                <a:solidFill>
                  <a:srgbClr val="B380FF"/>
                </a:solidFill>
                <a:latin typeface="Sora" pitchFamily="34" charset="0"/>
                <a:ea typeface="Sora" pitchFamily="34" charset="-122"/>
                <a:cs typeface="Sora" pitchFamily="34" charset="-120"/>
              </a:rPr>
              <a:t>Банківський нагляд</a:t>
            </a:r>
            <a:endParaRPr lang="en-US" sz="1944" dirty="0"/>
          </a:p>
        </p:txBody>
      </p:sp>
      <p:sp>
        <p:nvSpPr>
          <p:cNvPr id="8" name="Text 5"/>
          <p:cNvSpPr/>
          <p:nvPr/>
        </p:nvSpPr>
        <p:spPr>
          <a:xfrm>
            <a:off x="5097780" y="3085505"/>
            <a:ext cx="1984058" cy="3475911"/>
          </a:xfrm>
          <a:prstGeom prst="rect">
            <a:avLst/>
          </a:prstGeom>
          <a:noFill/>
          <a:ln/>
        </p:spPr>
        <p:txBody>
          <a:bodyPr wrap="square" rtlCol="0" anchor="t"/>
          <a:lstStyle/>
          <a:p>
            <a:pPr marL="0" indent="0">
              <a:lnSpc>
                <a:spcPts val="2488"/>
              </a:lnSpc>
              <a:buNone/>
            </a:pPr>
            <a:r>
              <a:rPr lang="en-US" sz="1555" dirty="0">
                <a:solidFill>
                  <a:srgbClr val="E0D6DE"/>
                </a:solidFill>
                <a:latin typeface="Noto Sans TC" pitchFamily="34" charset="0"/>
                <a:ea typeface="Noto Sans TC" pitchFamily="34" charset="-122"/>
                <a:cs typeface="Noto Sans TC" pitchFamily="34" charset="-120"/>
              </a:rPr>
              <a:t>НБУ постійно контролює дотримання комерційними банками встановлених вимог та нормативів. Він може застосовувати санкції до банків, що порушують законодавство.</a:t>
            </a:r>
            <a:endParaRPr lang="en-US" sz="1555" dirty="0"/>
          </a:p>
        </p:txBody>
      </p:sp>
      <p:sp>
        <p:nvSpPr>
          <p:cNvPr id="9" name="Text 6"/>
          <p:cNvSpPr/>
          <p:nvPr/>
        </p:nvSpPr>
        <p:spPr>
          <a:xfrm>
            <a:off x="7571184" y="2270879"/>
            <a:ext cx="1984058" cy="617220"/>
          </a:xfrm>
          <a:prstGeom prst="rect">
            <a:avLst/>
          </a:prstGeom>
          <a:noFill/>
          <a:ln/>
        </p:spPr>
        <p:txBody>
          <a:bodyPr wrap="square" rtlCol="0" anchor="t"/>
          <a:lstStyle/>
          <a:p>
            <a:pPr marL="0" indent="0">
              <a:lnSpc>
                <a:spcPts val="2430"/>
              </a:lnSpc>
              <a:buNone/>
            </a:pPr>
            <a:r>
              <a:rPr lang="en-US" sz="1944" dirty="0">
                <a:solidFill>
                  <a:srgbClr val="B380FF"/>
                </a:solidFill>
                <a:latin typeface="Sora" pitchFamily="34" charset="0"/>
                <a:ea typeface="Sora" pitchFamily="34" charset="-122"/>
                <a:cs typeface="Sora" pitchFamily="34" charset="-120"/>
              </a:rPr>
              <a:t>Міжнародні стандарти</a:t>
            </a:r>
            <a:endParaRPr lang="en-US" sz="1944" dirty="0"/>
          </a:p>
        </p:txBody>
      </p:sp>
      <p:sp>
        <p:nvSpPr>
          <p:cNvPr id="10" name="Text 7"/>
          <p:cNvSpPr/>
          <p:nvPr/>
        </p:nvSpPr>
        <p:spPr>
          <a:xfrm>
            <a:off x="7571184" y="3085505"/>
            <a:ext cx="1984058" cy="3475911"/>
          </a:xfrm>
          <a:prstGeom prst="rect">
            <a:avLst/>
          </a:prstGeom>
          <a:noFill/>
          <a:ln/>
        </p:spPr>
        <p:txBody>
          <a:bodyPr wrap="square" rtlCol="0" anchor="t"/>
          <a:lstStyle/>
          <a:p>
            <a:pPr marL="0" indent="0">
              <a:lnSpc>
                <a:spcPts val="2488"/>
              </a:lnSpc>
              <a:buNone/>
            </a:pPr>
            <a:r>
              <a:rPr lang="en-US" sz="1555" dirty="0">
                <a:solidFill>
                  <a:srgbClr val="E0D6DE"/>
                </a:solidFill>
                <a:latin typeface="Noto Sans TC" pitchFamily="34" charset="0"/>
                <a:ea typeface="Noto Sans TC" pitchFamily="34" charset="-122"/>
                <a:cs typeface="Noto Sans TC" pitchFamily="34" charset="-120"/>
              </a:rPr>
              <a:t>Регулювання банківської діяльності в Україні також спирається на міжнародні правила, зокрема Базельські угоди, які встановлюють єдині стандарти для фінансових установ в усьому світі.</a:t>
            </a:r>
            <a:endParaRPr lang="en-US" sz="1555" dirty="0"/>
          </a:p>
        </p:txBody>
      </p:sp>
      <p:sp>
        <p:nvSpPr>
          <p:cNvPr id="11" name="Text 8"/>
          <p:cNvSpPr/>
          <p:nvPr/>
        </p:nvSpPr>
        <p:spPr>
          <a:xfrm>
            <a:off x="10044589" y="2270879"/>
            <a:ext cx="1984058" cy="617220"/>
          </a:xfrm>
          <a:prstGeom prst="rect">
            <a:avLst/>
          </a:prstGeom>
          <a:noFill/>
          <a:ln/>
        </p:spPr>
        <p:txBody>
          <a:bodyPr wrap="square" rtlCol="0" anchor="t"/>
          <a:lstStyle/>
          <a:p>
            <a:pPr marL="0" indent="0">
              <a:lnSpc>
                <a:spcPts val="2430"/>
              </a:lnSpc>
              <a:buNone/>
            </a:pPr>
            <a:r>
              <a:rPr lang="en-US" sz="1944" dirty="0">
                <a:solidFill>
                  <a:srgbClr val="B380FF"/>
                </a:solidFill>
                <a:latin typeface="Sora" pitchFamily="34" charset="0"/>
                <a:ea typeface="Sora" pitchFamily="34" charset="-122"/>
                <a:cs typeface="Sora" pitchFamily="34" charset="-120"/>
              </a:rPr>
              <a:t>Прозорість і підзвітність</a:t>
            </a:r>
            <a:endParaRPr lang="en-US" sz="1944" dirty="0"/>
          </a:p>
        </p:txBody>
      </p:sp>
      <p:sp>
        <p:nvSpPr>
          <p:cNvPr id="12" name="Text 9"/>
          <p:cNvSpPr/>
          <p:nvPr/>
        </p:nvSpPr>
        <p:spPr>
          <a:xfrm>
            <a:off x="10044589" y="3085505"/>
            <a:ext cx="1984058" cy="3475911"/>
          </a:xfrm>
          <a:prstGeom prst="rect">
            <a:avLst/>
          </a:prstGeom>
          <a:noFill/>
          <a:ln/>
        </p:spPr>
        <p:txBody>
          <a:bodyPr wrap="square" rtlCol="0" anchor="t"/>
          <a:lstStyle/>
          <a:p>
            <a:pPr marL="0" indent="0">
              <a:lnSpc>
                <a:spcPts val="2488"/>
              </a:lnSpc>
              <a:buNone/>
            </a:pPr>
            <a:r>
              <a:rPr lang="en-US" sz="1555" dirty="0">
                <a:solidFill>
                  <a:srgbClr val="E0D6DE"/>
                </a:solidFill>
                <a:latin typeface="Noto Sans TC" pitchFamily="34" charset="0"/>
                <a:ea typeface="Noto Sans TC" pitchFamily="34" charset="-122"/>
                <a:cs typeface="Noto Sans TC" pitchFamily="34" charset="-120"/>
              </a:rPr>
              <a:t>Комерційні банки зобов'язані регулярно розкривати інформацію про свою діяльність, що забезпечує прозорість та підзвітність банківського сектору.</a:t>
            </a:r>
            <a:endParaRPr lang="en-US" sz="155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719"/>
          </a:xfrm>
          <a:prstGeom prst="rect">
            <a:avLst/>
          </a:prstGeom>
          <a:solidFill>
            <a:srgbClr val="07070C"/>
          </a:solidFill>
          <a:ln/>
        </p:spPr>
      </p:sp>
      <p:sp>
        <p:nvSpPr>
          <p:cNvPr id="4" name="Text 1"/>
          <p:cNvSpPr/>
          <p:nvPr/>
        </p:nvSpPr>
        <p:spPr>
          <a:xfrm>
            <a:off x="3080861" y="490180"/>
            <a:ext cx="8468558" cy="1114425"/>
          </a:xfrm>
          <a:prstGeom prst="rect">
            <a:avLst/>
          </a:prstGeom>
          <a:noFill/>
          <a:ln/>
        </p:spPr>
        <p:txBody>
          <a:bodyPr wrap="square" rtlCol="0" anchor="t"/>
          <a:lstStyle/>
          <a:p>
            <a:pPr marL="0" indent="0">
              <a:lnSpc>
                <a:spcPts val="4387"/>
              </a:lnSpc>
              <a:buNone/>
            </a:pPr>
            <a:r>
              <a:rPr lang="en-US" sz="3510" dirty="0">
                <a:solidFill>
                  <a:srgbClr val="B380FF"/>
                </a:solidFill>
                <a:latin typeface="Sora" pitchFamily="34" charset="0"/>
                <a:ea typeface="Sora" pitchFamily="34" charset="-122"/>
                <a:cs typeface="Sora" pitchFamily="34" charset="-120"/>
              </a:rPr>
              <a:t>Сучасні тенденції розвитку комерційних банків</a:t>
            </a:r>
            <a:endParaRPr lang="en-US" sz="3510" dirty="0"/>
          </a:p>
        </p:txBody>
      </p:sp>
      <p:pic>
        <p:nvPicPr>
          <p:cNvPr id="5" name="Image 1" descr="preencoded.png"/>
          <p:cNvPicPr>
            <a:picLocks noChangeAspect="1"/>
          </p:cNvPicPr>
          <p:nvPr/>
        </p:nvPicPr>
        <p:blipFill>
          <a:blip r:embed="rId4"/>
          <a:stretch>
            <a:fillRect/>
          </a:stretch>
        </p:blipFill>
        <p:spPr>
          <a:xfrm>
            <a:off x="3080861" y="1961078"/>
            <a:ext cx="1916549" cy="1184434"/>
          </a:xfrm>
          <a:prstGeom prst="rect">
            <a:avLst/>
          </a:prstGeom>
        </p:spPr>
      </p:pic>
      <p:sp>
        <p:nvSpPr>
          <p:cNvPr id="6" name="Text 2"/>
          <p:cNvSpPr/>
          <p:nvPr/>
        </p:nvSpPr>
        <p:spPr>
          <a:xfrm>
            <a:off x="3080861" y="3368278"/>
            <a:ext cx="1916549" cy="835819"/>
          </a:xfrm>
          <a:prstGeom prst="rect">
            <a:avLst/>
          </a:prstGeom>
          <a:noFill/>
          <a:ln/>
        </p:spPr>
        <p:txBody>
          <a:bodyPr wrap="square" rtlCol="0" anchor="t"/>
          <a:lstStyle/>
          <a:p>
            <a:pPr marL="0" indent="0" algn="l">
              <a:lnSpc>
                <a:spcPts val="2193"/>
              </a:lnSpc>
              <a:buNone/>
            </a:pPr>
            <a:r>
              <a:rPr lang="en-US" sz="1755" dirty="0">
                <a:solidFill>
                  <a:srgbClr val="B380FF"/>
                </a:solidFill>
                <a:latin typeface="Sora" pitchFamily="34" charset="0"/>
                <a:ea typeface="Sora" pitchFamily="34" charset="-122"/>
                <a:cs typeface="Sora" pitchFamily="34" charset="-120"/>
              </a:rPr>
              <a:t>Діджиталізація банківських послуг</a:t>
            </a:r>
            <a:endParaRPr lang="en-US" sz="1755" dirty="0"/>
          </a:p>
        </p:txBody>
      </p:sp>
      <p:sp>
        <p:nvSpPr>
          <p:cNvPr id="7" name="Text 3"/>
          <p:cNvSpPr/>
          <p:nvPr/>
        </p:nvSpPr>
        <p:spPr>
          <a:xfrm>
            <a:off x="3080861" y="4311015"/>
            <a:ext cx="1916549" cy="3421856"/>
          </a:xfrm>
          <a:prstGeom prst="rect">
            <a:avLst/>
          </a:prstGeom>
          <a:noFill/>
          <a:ln/>
        </p:spPr>
        <p:txBody>
          <a:bodyPr wrap="square" rtlCol="0" anchor="t"/>
          <a:lstStyle/>
          <a:p>
            <a:pPr marL="0" indent="0" algn="l">
              <a:lnSpc>
                <a:spcPts val="2246"/>
              </a:lnSpc>
              <a:buNone/>
            </a:pPr>
            <a:r>
              <a:rPr lang="en-US" sz="1404" dirty="0">
                <a:solidFill>
                  <a:srgbClr val="E0D6DE"/>
                </a:solidFill>
                <a:latin typeface="Noto Sans TC" pitchFamily="34" charset="0"/>
                <a:ea typeface="Noto Sans TC" pitchFamily="34" charset="-122"/>
                <a:cs typeface="Noto Sans TC" pitchFamily="34" charset="-120"/>
              </a:rPr>
              <a:t>Комерційні банки активно впроваджують передові цифрові технології, такі як інтернет-банкінг, мобільні додатки, штучний інтелект, для надання клієнтам більш зручних, швидких та інноваційних послуг.</a:t>
            </a:r>
            <a:endParaRPr lang="en-US" sz="1404" dirty="0"/>
          </a:p>
        </p:txBody>
      </p:sp>
      <p:pic>
        <p:nvPicPr>
          <p:cNvPr id="8" name="Image 2" descr="preencoded.png"/>
          <p:cNvPicPr>
            <a:picLocks noChangeAspect="1"/>
          </p:cNvPicPr>
          <p:nvPr/>
        </p:nvPicPr>
        <p:blipFill>
          <a:blip r:embed="rId5"/>
          <a:stretch>
            <a:fillRect/>
          </a:stretch>
        </p:blipFill>
        <p:spPr>
          <a:xfrm>
            <a:off x="5264825" y="1961078"/>
            <a:ext cx="1916549" cy="1184434"/>
          </a:xfrm>
          <a:prstGeom prst="rect">
            <a:avLst/>
          </a:prstGeom>
        </p:spPr>
      </p:pic>
      <p:sp>
        <p:nvSpPr>
          <p:cNvPr id="9" name="Text 4"/>
          <p:cNvSpPr/>
          <p:nvPr/>
        </p:nvSpPr>
        <p:spPr>
          <a:xfrm>
            <a:off x="5264825" y="3368278"/>
            <a:ext cx="1916549" cy="835819"/>
          </a:xfrm>
          <a:prstGeom prst="rect">
            <a:avLst/>
          </a:prstGeom>
          <a:noFill/>
          <a:ln/>
        </p:spPr>
        <p:txBody>
          <a:bodyPr wrap="square" rtlCol="0" anchor="t"/>
          <a:lstStyle/>
          <a:p>
            <a:pPr marL="0" indent="0" algn="l">
              <a:lnSpc>
                <a:spcPts val="2193"/>
              </a:lnSpc>
              <a:buNone/>
            </a:pPr>
            <a:r>
              <a:rPr lang="en-US" sz="1755" dirty="0">
                <a:solidFill>
                  <a:srgbClr val="B380FF"/>
                </a:solidFill>
                <a:latin typeface="Sora" pitchFamily="34" charset="0"/>
                <a:ea typeface="Sora" pitchFamily="34" charset="-122"/>
                <a:cs typeface="Sora" pitchFamily="34" charset="-120"/>
              </a:rPr>
              <a:t>Фокус на клієнтоорієнтованість</a:t>
            </a:r>
            <a:endParaRPr lang="en-US" sz="1755" dirty="0"/>
          </a:p>
        </p:txBody>
      </p:sp>
      <p:sp>
        <p:nvSpPr>
          <p:cNvPr id="10" name="Text 5"/>
          <p:cNvSpPr/>
          <p:nvPr/>
        </p:nvSpPr>
        <p:spPr>
          <a:xfrm>
            <a:off x="5264825" y="4311015"/>
            <a:ext cx="1916549" cy="3421856"/>
          </a:xfrm>
          <a:prstGeom prst="rect">
            <a:avLst/>
          </a:prstGeom>
          <a:noFill/>
          <a:ln/>
        </p:spPr>
        <p:txBody>
          <a:bodyPr wrap="square" rtlCol="0" anchor="t"/>
          <a:lstStyle/>
          <a:p>
            <a:pPr marL="0" indent="0" algn="l">
              <a:lnSpc>
                <a:spcPts val="2246"/>
              </a:lnSpc>
              <a:buNone/>
            </a:pPr>
            <a:r>
              <a:rPr lang="en-US" sz="1404" dirty="0">
                <a:solidFill>
                  <a:srgbClr val="E0D6DE"/>
                </a:solidFill>
                <a:latin typeface="Noto Sans TC" pitchFamily="34" charset="0"/>
                <a:ea typeface="Noto Sans TC" pitchFamily="34" charset="-122"/>
                <a:cs typeface="Noto Sans TC" pitchFamily="34" charset="-120"/>
              </a:rPr>
              <a:t>Комерційні банки приділяють особливу увагу вивченню потреб та індивідуальних запитів клієнтів, щоб пропонувати персоналізовані фінансові рішення та підвищувати рівень задоволеності клієнтів.</a:t>
            </a:r>
            <a:endParaRPr lang="en-US" sz="1404" dirty="0"/>
          </a:p>
        </p:txBody>
      </p:sp>
      <p:pic>
        <p:nvPicPr>
          <p:cNvPr id="11" name="Image 3" descr="preencoded.png"/>
          <p:cNvPicPr>
            <a:picLocks noChangeAspect="1"/>
          </p:cNvPicPr>
          <p:nvPr/>
        </p:nvPicPr>
        <p:blipFill>
          <a:blip r:embed="rId6"/>
          <a:stretch>
            <a:fillRect/>
          </a:stretch>
        </p:blipFill>
        <p:spPr>
          <a:xfrm>
            <a:off x="7448788" y="1961078"/>
            <a:ext cx="1916549" cy="1184434"/>
          </a:xfrm>
          <a:prstGeom prst="rect">
            <a:avLst/>
          </a:prstGeom>
        </p:spPr>
      </p:pic>
      <p:sp>
        <p:nvSpPr>
          <p:cNvPr id="12" name="Text 6"/>
          <p:cNvSpPr/>
          <p:nvPr/>
        </p:nvSpPr>
        <p:spPr>
          <a:xfrm>
            <a:off x="7448788" y="3368278"/>
            <a:ext cx="1916549" cy="557213"/>
          </a:xfrm>
          <a:prstGeom prst="rect">
            <a:avLst/>
          </a:prstGeom>
          <a:noFill/>
          <a:ln/>
        </p:spPr>
        <p:txBody>
          <a:bodyPr wrap="square" rtlCol="0" anchor="t"/>
          <a:lstStyle/>
          <a:p>
            <a:pPr marL="0" indent="0" algn="l">
              <a:lnSpc>
                <a:spcPts val="2193"/>
              </a:lnSpc>
              <a:buNone/>
            </a:pPr>
            <a:r>
              <a:rPr lang="en-US" sz="1755" dirty="0">
                <a:solidFill>
                  <a:srgbClr val="B380FF"/>
                </a:solidFill>
                <a:latin typeface="Sora" pitchFamily="34" charset="0"/>
                <a:ea typeface="Sora" pitchFamily="34" charset="-122"/>
                <a:cs typeface="Sora" pitchFamily="34" charset="-120"/>
              </a:rPr>
              <a:t>Соціальна відповідальність</a:t>
            </a:r>
            <a:endParaRPr lang="en-US" sz="1755" dirty="0"/>
          </a:p>
        </p:txBody>
      </p:sp>
      <p:sp>
        <p:nvSpPr>
          <p:cNvPr id="13" name="Text 7"/>
          <p:cNvSpPr/>
          <p:nvPr/>
        </p:nvSpPr>
        <p:spPr>
          <a:xfrm>
            <a:off x="7448788" y="4032409"/>
            <a:ext cx="1916549" cy="3136702"/>
          </a:xfrm>
          <a:prstGeom prst="rect">
            <a:avLst/>
          </a:prstGeom>
          <a:noFill/>
          <a:ln/>
        </p:spPr>
        <p:txBody>
          <a:bodyPr wrap="square" rtlCol="0" anchor="t"/>
          <a:lstStyle/>
          <a:p>
            <a:pPr marL="0" indent="0" algn="l">
              <a:lnSpc>
                <a:spcPts val="2246"/>
              </a:lnSpc>
              <a:buNone/>
            </a:pPr>
            <a:r>
              <a:rPr lang="en-US" sz="1404" dirty="0">
                <a:solidFill>
                  <a:srgbClr val="E0D6DE"/>
                </a:solidFill>
                <a:latin typeface="Noto Sans TC" pitchFamily="34" charset="0"/>
                <a:ea typeface="Noto Sans TC" pitchFamily="34" charset="-122"/>
                <a:cs typeface="Noto Sans TC" pitchFamily="34" charset="-120"/>
              </a:rPr>
              <a:t>Комерційні банки все частіше впроваджують принципи соціальної відповідальності та стійкого розвитку, фінансуючи "зелені" проекти та проводячи екологічно свідому політику.</a:t>
            </a:r>
            <a:endParaRPr lang="en-US" sz="1404" dirty="0"/>
          </a:p>
        </p:txBody>
      </p:sp>
      <p:pic>
        <p:nvPicPr>
          <p:cNvPr id="14" name="Image 4" descr="preencoded.png"/>
          <p:cNvPicPr>
            <a:picLocks noChangeAspect="1"/>
          </p:cNvPicPr>
          <p:nvPr/>
        </p:nvPicPr>
        <p:blipFill>
          <a:blip r:embed="rId7"/>
          <a:stretch>
            <a:fillRect/>
          </a:stretch>
        </p:blipFill>
        <p:spPr>
          <a:xfrm>
            <a:off x="9632752" y="1961078"/>
            <a:ext cx="1916668" cy="1184553"/>
          </a:xfrm>
          <a:prstGeom prst="rect">
            <a:avLst/>
          </a:prstGeom>
        </p:spPr>
      </p:pic>
      <p:sp>
        <p:nvSpPr>
          <p:cNvPr id="15" name="Text 8"/>
          <p:cNvSpPr/>
          <p:nvPr/>
        </p:nvSpPr>
        <p:spPr>
          <a:xfrm>
            <a:off x="9632752" y="3368397"/>
            <a:ext cx="1916668" cy="557213"/>
          </a:xfrm>
          <a:prstGeom prst="rect">
            <a:avLst/>
          </a:prstGeom>
          <a:noFill/>
          <a:ln/>
        </p:spPr>
        <p:txBody>
          <a:bodyPr wrap="square" rtlCol="0" anchor="t"/>
          <a:lstStyle/>
          <a:p>
            <a:pPr marL="0" indent="0" algn="l">
              <a:lnSpc>
                <a:spcPts val="2193"/>
              </a:lnSpc>
              <a:buNone/>
            </a:pPr>
            <a:r>
              <a:rPr lang="en-US" sz="1755" dirty="0">
                <a:solidFill>
                  <a:srgbClr val="B380FF"/>
                </a:solidFill>
                <a:latin typeface="Sora" pitchFamily="34" charset="0"/>
                <a:ea typeface="Sora" pitchFamily="34" charset="-122"/>
                <a:cs typeface="Sora" pitchFamily="34" charset="-120"/>
              </a:rPr>
              <a:t>Інноваційність та гнучкість</a:t>
            </a:r>
            <a:endParaRPr lang="en-US" sz="1755" dirty="0"/>
          </a:p>
        </p:txBody>
      </p:sp>
      <p:sp>
        <p:nvSpPr>
          <p:cNvPr id="16" name="Text 9"/>
          <p:cNvSpPr/>
          <p:nvPr/>
        </p:nvSpPr>
        <p:spPr>
          <a:xfrm>
            <a:off x="9632752" y="4032528"/>
            <a:ext cx="1916668" cy="3707011"/>
          </a:xfrm>
          <a:prstGeom prst="rect">
            <a:avLst/>
          </a:prstGeom>
          <a:noFill/>
          <a:ln/>
        </p:spPr>
        <p:txBody>
          <a:bodyPr wrap="square" rtlCol="0" anchor="t"/>
          <a:lstStyle/>
          <a:p>
            <a:pPr marL="0" indent="0" algn="l">
              <a:lnSpc>
                <a:spcPts val="2246"/>
              </a:lnSpc>
              <a:buNone/>
            </a:pPr>
            <a:r>
              <a:rPr lang="en-US" sz="1404" dirty="0">
                <a:solidFill>
                  <a:srgbClr val="E0D6DE"/>
                </a:solidFill>
                <a:latin typeface="Noto Sans TC" pitchFamily="34" charset="0"/>
                <a:ea typeface="Noto Sans TC" pitchFamily="34" charset="-122"/>
                <a:cs typeface="Noto Sans TC" pitchFamily="34" charset="-120"/>
              </a:rPr>
              <a:t>Комерційні банки стають більш інноваційними та гнучкими, адаптуючись до швидких змін на ринку та впроваджуючи нові технології та методи управління для забезпечення конкурентоспроможності.</a:t>
            </a:r>
            <a:endParaRPr lang="en-US" sz="140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842</Words>
  <Application>Microsoft Office PowerPoint</Application>
  <PresentationFormat>Довільний</PresentationFormat>
  <Paragraphs>83</Paragraphs>
  <Slides>11</Slides>
  <Notes>11</Notes>
  <HiddenSlides>0</HiddenSlides>
  <MMClips>0</MMClips>
  <ScaleCrop>false</ScaleCrop>
  <HeadingPairs>
    <vt:vector size="4" baseType="variant">
      <vt:variant>
        <vt:lpstr>Тема</vt:lpstr>
      </vt:variant>
      <vt:variant>
        <vt:i4>1</vt:i4>
      </vt:variant>
      <vt:variant>
        <vt:lpstr>Заголовки слайдів</vt:lpstr>
      </vt:variant>
      <vt:variant>
        <vt:i4>11</vt:i4>
      </vt:variant>
    </vt:vector>
  </HeadingPairs>
  <TitlesOfParts>
    <vt:vector size="12" baseType="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2024-04-14T13:17:36Z</dcterms:created>
  <dcterms:modified xsi:type="dcterms:W3CDTF">2024-04-14T13:32:37Z</dcterms:modified>
</cp:coreProperties>
</file>