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82" r:id="rId5"/>
    <p:sldId id="259" r:id="rId6"/>
    <p:sldId id="260" r:id="rId7"/>
    <p:sldId id="277" r:id="rId8"/>
    <p:sldId id="261" r:id="rId9"/>
    <p:sldId id="262" r:id="rId10"/>
    <p:sldId id="263" r:id="rId11"/>
    <p:sldId id="278" r:id="rId12"/>
    <p:sldId id="264" r:id="rId13"/>
    <p:sldId id="265" r:id="rId14"/>
    <p:sldId id="280" r:id="rId15"/>
    <p:sldId id="281" r:id="rId16"/>
    <p:sldId id="266" r:id="rId17"/>
    <p:sldId id="267" r:id="rId18"/>
    <p:sldId id="268" r:id="rId19"/>
    <p:sldId id="269" r:id="rId20"/>
    <p:sldId id="271" r:id="rId21"/>
    <p:sldId id="270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2173504-DBC4-4FEF-BB43-C2434C778723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08AF1EA-5DF6-4738-9354-E209DF6B97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3504-DBC4-4FEF-BB43-C2434C778723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1EA-5DF6-4738-9354-E209DF6B9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3504-DBC4-4FEF-BB43-C2434C778723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1EA-5DF6-4738-9354-E209DF6B9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3504-DBC4-4FEF-BB43-C2434C778723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1EA-5DF6-4738-9354-E209DF6B9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3504-DBC4-4FEF-BB43-C2434C778723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1EA-5DF6-4738-9354-E209DF6B9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3504-DBC4-4FEF-BB43-C2434C778723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1EA-5DF6-4738-9354-E209DF6B97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3504-DBC4-4FEF-BB43-C2434C778723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1EA-5DF6-4738-9354-E209DF6B9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3504-DBC4-4FEF-BB43-C2434C778723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1EA-5DF6-4738-9354-E209DF6B9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3504-DBC4-4FEF-BB43-C2434C778723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1EA-5DF6-4738-9354-E209DF6B9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3504-DBC4-4FEF-BB43-C2434C778723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1EA-5DF6-4738-9354-E209DF6B97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3504-DBC4-4FEF-BB43-C2434C778723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F1EA-5DF6-4738-9354-E209DF6B9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173504-DBC4-4FEF-BB43-C2434C778723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08AF1EA-5DF6-4738-9354-E209DF6B9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523140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effectLst/>
                <a:latin typeface="Bookman Old Style" pitchFamily="18" charset="0"/>
                <a:ea typeface="Times New Roman"/>
              </a:rPr>
              <a:t>СОЦІАЛЬНА ПСИХОЛОГІЯ</a:t>
            </a:r>
            <a:br>
              <a:rPr lang="uk-UA" sz="4000" b="1" dirty="0" smtClean="0">
                <a:solidFill>
                  <a:schemeClr val="tx1"/>
                </a:solidFill>
                <a:effectLst/>
                <a:latin typeface="Bookman Old Style" pitchFamily="18" charset="0"/>
                <a:ea typeface="Times New Roman"/>
              </a:rPr>
            </a:br>
            <a:r>
              <a:rPr lang="uk-UA" sz="4000" dirty="0">
                <a:solidFill>
                  <a:schemeClr val="tx1"/>
                </a:solidFill>
                <a:latin typeface="Bookman Old Style" pitchFamily="18" charset="0"/>
                <a:ea typeface="Times New Roman"/>
              </a:rPr>
              <a:t/>
            </a:r>
            <a:br>
              <a:rPr lang="uk-UA" sz="4000" dirty="0">
                <a:solidFill>
                  <a:schemeClr val="tx1"/>
                </a:solidFill>
                <a:latin typeface="Bookman Old Style" pitchFamily="18" charset="0"/>
                <a:ea typeface="Times New Roman"/>
              </a:rPr>
            </a:br>
            <a:r>
              <a:rPr lang="uk-UA" sz="4000" b="1" dirty="0" smtClean="0">
                <a:solidFill>
                  <a:schemeClr val="tx1"/>
                </a:solidFill>
                <a:effectLst/>
                <a:latin typeface="Bookman Old Style" pitchFamily="18" charset="0"/>
                <a:ea typeface="Times New Roman"/>
              </a:rPr>
              <a:t>Лекція </a:t>
            </a:r>
            <a:r>
              <a:rPr lang="uk-UA" sz="4000" b="1" dirty="0">
                <a:solidFill>
                  <a:schemeClr val="tx1"/>
                </a:solidFill>
                <a:effectLst/>
                <a:latin typeface="Bookman Old Style" pitchFamily="18" charset="0"/>
                <a:ea typeface="Times New Roman"/>
              </a:rPr>
              <a:t>№</a:t>
            </a:r>
            <a:r>
              <a:rPr lang="uk-UA" sz="4000" b="1" dirty="0" smtClean="0">
                <a:solidFill>
                  <a:schemeClr val="tx1"/>
                </a:solidFill>
                <a:effectLst/>
                <a:latin typeface="Bookman Old Style" pitchFamily="18" charset="0"/>
                <a:ea typeface="Times New Roman"/>
              </a:rPr>
              <a:t>1</a:t>
            </a:r>
            <a:br>
              <a:rPr lang="uk-UA" sz="4000" b="1" dirty="0" smtClean="0">
                <a:solidFill>
                  <a:schemeClr val="tx1"/>
                </a:solidFill>
                <a:effectLst/>
                <a:latin typeface="Bookman Old Style" pitchFamily="18" charset="0"/>
                <a:ea typeface="Times New Roman"/>
              </a:rPr>
            </a:br>
            <a:r>
              <a:rPr lang="uk-UA" sz="4000" b="1" dirty="0" smtClean="0">
                <a:solidFill>
                  <a:schemeClr val="tx1"/>
                </a:solidFill>
                <a:effectLst/>
                <a:latin typeface="Bookman Old Style" pitchFamily="18" charset="0"/>
                <a:ea typeface="Times New Roman"/>
              </a:rPr>
              <a:t>  </a:t>
            </a:r>
            <a:r>
              <a:rPr lang="uk-UA" sz="4000" b="1" dirty="0">
                <a:solidFill>
                  <a:schemeClr val="tx1"/>
                </a:solidFill>
                <a:effectLst/>
                <a:latin typeface="Bookman Old Style" pitchFamily="18" charset="0"/>
                <a:ea typeface="Times New Roman"/>
              </a:rPr>
              <a:t>ПРЕДМЕТ І ЗАВДАННЯ СОЦІАЛЬНОЇ ПСИХОЛОГІЇ ЯК НАУКИ, ЇЇ МІСЦЕ В СИСТЕМІ НАУКОВОГО </a:t>
            </a:r>
            <a:r>
              <a:rPr lang="uk-UA" sz="4000" b="1" dirty="0" smtClean="0">
                <a:solidFill>
                  <a:schemeClr val="tx1"/>
                </a:solidFill>
                <a:effectLst/>
                <a:latin typeface="Bookman Old Style" pitchFamily="18" charset="0"/>
                <a:ea typeface="Times New Roman"/>
              </a:rPr>
              <a:t>ЗНАННЯ</a:t>
            </a:r>
            <a:endParaRPr lang="ru-RU" sz="4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1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just"/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Соціальна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психологія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–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це: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08912" cy="4464496"/>
          </a:xfrm>
        </p:spPr>
        <p:txBody>
          <a:bodyPr/>
          <a:lstStyle/>
          <a:p>
            <a:pPr indent="540385"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Соціальна психологія вивчає закономірності поведінки і діяльності людей, зумовлених їх включенням у соціальні групи, а також психологічні характеристики цих груп </a:t>
            </a:r>
            <a:r>
              <a:rPr lang="uk-UA" b="1" dirty="0">
                <a:latin typeface="Times New Roman"/>
                <a:ea typeface="Times New Roman"/>
              </a:rPr>
              <a:t>(за Андрєєвою Г</a:t>
            </a:r>
            <a:r>
              <a:rPr lang="uk-UA" b="1" dirty="0" smtClean="0">
                <a:latin typeface="Times New Roman"/>
                <a:ea typeface="Times New Roman"/>
              </a:rPr>
              <a:t>. М</a:t>
            </a:r>
            <a:r>
              <a:rPr lang="uk-UA" b="1" dirty="0">
                <a:latin typeface="Times New Roman"/>
                <a:ea typeface="Times New Roman"/>
              </a:rPr>
              <a:t>.)</a:t>
            </a:r>
            <a:r>
              <a:rPr lang="uk-UA" dirty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Соціальна психологія – це наука про закономірності становлення соціально-психологічної реальності, її структуру, механізми розвитку та функціонування </a:t>
            </a:r>
            <a:r>
              <a:rPr lang="uk-UA" b="1" dirty="0">
                <a:latin typeface="Times New Roman"/>
                <a:ea typeface="Times New Roman"/>
              </a:rPr>
              <a:t>(за Корнєвим М</a:t>
            </a:r>
            <a:r>
              <a:rPr lang="uk-UA" b="1" dirty="0" smtClean="0">
                <a:latin typeface="Times New Roman"/>
                <a:ea typeface="Times New Roman"/>
              </a:rPr>
              <a:t>. Н</a:t>
            </a:r>
            <a:r>
              <a:rPr lang="uk-UA" b="1" dirty="0">
                <a:latin typeface="Times New Roman"/>
                <a:ea typeface="Times New Roman"/>
              </a:rPr>
              <a:t>.).</a:t>
            </a:r>
            <a:endParaRPr lang="ru-RU" sz="2000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304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782030"/>
            <a:ext cx="64807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sz="3200" b="1" i="1" dirty="0" smtClean="0">
                <a:latin typeface="Times New Roman"/>
                <a:ea typeface="Times New Roman"/>
              </a:rPr>
              <a:t>В. </a:t>
            </a:r>
            <a:r>
              <a:rPr lang="uk-UA" sz="3200" b="1" i="1" dirty="0" err="1" smtClean="0">
                <a:latin typeface="Times New Roman"/>
                <a:ea typeface="Times New Roman"/>
              </a:rPr>
              <a:t>Макдугалл</a:t>
            </a:r>
            <a:r>
              <a:rPr lang="uk-UA" sz="3200" b="1" i="1" dirty="0" smtClean="0">
                <a:latin typeface="Times New Roman"/>
                <a:ea typeface="Times New Roman"/>
              </a:rPr>
              <a:t> </a:t>
            </a:r>
            <a:r>
              <a:rPr lang="uk-UA" sz="3200" dirty="0" smtClean="0">
                <a:latin typeface="Times New Roman"/>
                <a:ea typeface="Times New Roman"/>
              </a:rPr>
              <a:t>– </a:t>
            </a:r>
            <a:r>
              <a:rPr lang="uk-UA" sz="3200" dirty="0">
                <a:latin typeface="Times New Roman"/>
                <a:ea typeface="Times New Roman"/>
              </a:rPr>
              <a:t>праця </a:t>
            </a:r>
            <a:r>
              <a:rPr lang="uk-UA" sz="3200" b="1" i="1" dirty="0">
                <a:latin typeface="Times New Roman"/>
                <a:ea typeface="Times New Roman"/>
              </a:rPr>
              <a:t>«Вступ у соціальну психологію</a:t>
            </a:r>
            <a:r>
              <a:rPr lang="uk-UA" sz="3200" b="1" i="1" dirty="0" smtClean="0">
                <a:latin typeface="Times New Roman"/>
                <a:ea typeface="Times New Roman"/>
              </a:rPr>
              <a:t>»</a:t>
            </a:r>
            <a:r>
              <a:rPr lang="uk-UA" sz="3200" dirty="0" smtClean="0">
                <a:latin typeface="Times New Roman"/>
                <a:ea typeface="Times New Roman"/>
              </a:rPr>
              <a:t>.</a:t>
            </a:r>
          </a:p>
          <a:p>
            <a:pPr indent="540385" algn="just"/>
            <a:endParaRPr lang="uk-UA" sz="2000" dirty="0" smtClean="0">
              <a:latin typeface="Times New Roman"/>
              <a:ea typeface="Times New Roman"/>
            </a:endParaRPr>
          </a:p>
          <a:p>
            <a:pPr indent="540385" algn="just"/>
            <a:endParaRPr lang="uk-UA" sz="2000" dirty="0">
              <a:latin typeface="Times New Roman"/>
              <a:ea typeface="Times New Roman"/>
            </a:endParaRPr>
          </a:p>
          <a:p>
            <a:pPr indent="540385" algn="just"/>
            <a:endParaRPr lang="uk-UA" sz="2000" dirty="0" smtClean="0">
              <a:latin typeface="Times New Roman"/>
              <a:ea typeface="Times New Roman"/>
            </a:endParaRPr>
          </a:p>
          <a:p>
            <a:pPr indent="540385" algn="just"/>
            <a:r>
              <a:rPr lang="uk-UA" sz="3200" b="1" i="1" dirty="0" smtClean="0">
                <a:latin typeface="Times New Roman"/>
                <a:ea typeface="Times New Roman"/>
              </a:rPr>
              <a:t>1897р. – </a:t>
            </a:r>
            <a:r>
              <a:rPr lang="uk-UA" sz="3200" b="1" i="1" dirty="0">
                <a:latin typeface="Times New Roman"/>
                <a:ea typeface="Times New Roman"/>
              </a:rPr>
              <a:t>Дж. </a:t>
            </a:r>
            <a:r>
              <a:rPr lang="uk-UA" sz="3200" b="1" i="1" dirty="0" err="1">
                <a:latin typeface="Times New Roman"/>
                <a:ea typeface="Times New Roman"/>
              </a:rPr>
              <a:t>Болдуін</a:t>
            </a:r>
            <a:r>
              <a:rPr lang="uk-UA" sz="3200" dirty="0">
                <a:latin typeface="Times New Roman"/>
                <a:ea typeface="Times New Roman"/>
              </a:rPr>
              <a:t> </a:t>
            </a:r>
            <a:r>
              <a:rPr lang="uk-UA" sz="3200" b="1" dirty="0">
                <a:latin typeface="Times New Roman"/>
                <a:ea typeface="Times New Roman"/>
              </a:rPr>
              <a:t>опублікував «Дослідження із соціальної психології</a:t>
            </a:r>
            <a:r>
              <a:rPr lang="uk-UA" sz="3200" b="1" dirty="0" smtClean="0">
                <a:latin typeface="Times New Roman"/>
                <a:ea typeface="Times New Roman"/>
              </a:rPr>
              <a:t>».</a:t>
            </a:r>
            <a:endParaRPr lang="ru-RU" sz="3200" b="1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endParaRPr lang="uk-UA" sz="2000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b="1" dirty="0" smtClean="0">
                <a:latin typeface="Times New Roman"/>
                <a:ea typeface="Times New Roman"/>
              </a:rPr>
              <a:t>(</a:t>
            </a:r>
            <a:r>
              <a:rPr lang="uk-UA" sz="3200" b="1" i="1" dirty="0" smtClean="0">
                <a:latin typeface="Times New Roman"/>
                <a:ea typeface="Times New Roman"/>
              </a:rPr>
              <a:t>1908</a:t>
            </a:r>
            <a:r>
              <a:rPr lang="uk-UA" sz="3200" b="1" dirty="0" smtClean="0">
                <a:latin typeface="Times New Roman"/>
                <a:ea typeface="Times New Roman"/>
              </a:rPr>
              <a:t> рік  – зародження СП). </a:t>
            </a:r>
            <a:r>
              <a:rPr lang="uk-UA" sz="3200" dirty="0" smtClean="0">
                <a:latin typeface="Times New Roman"/>
                <a:ea typeface="Times New Roman"/>
              </a:rPr>
              <a:t>Цього </a:t>
            </a:r>
            <a:r>
              <a:rPr lang="uk-UA" sz="3200" dirty="0">
                <a:latin typeface="Times New Roman"/>
                <a:ea typeface="Times New Roman"/>
              </a:rPr>
              <a:t>ж року вийшла книга соціолога </a:t>
            </a:r>
            <a:r>
              <a:rPr lang="uk-UA" sz="3200" b="1" i="1" dirty="0">
                <a:latin typeface="Times New Roman"/>
                <a:ea typeface="Times New Roman"/>
              </a:rPr>
              <a:t>Е</a:t>
            </a:r>
            <a:r>
              <a:rPr lang="uk-UA" sz="3200" b="1" i="1" dirty="0" smtClean="0">
                <a:latin typeface="Times New Roman"/>
                <a:ea typeface="Times New Roman"/>
              </a:rPr>
              <a:t>. </a:t>
            </a:r>
            <a:r>
              <a:rPr lang="uk-UA" sz="3200" b="1" i="1" dirty="0" err="1" smtClean="0">
                <a:latin typeface="Times New Roman"/>
                <a:ea typeface="Times New Roman"/>
              </a:rPr>
              <a:t>Росса</a:t>
            </a:r>
            <a:r>
              <a:rPr lang="uk-UA" sz="3200" b="1" i="1" dirty="0" smtClean="0">
                <a:latin typeface="Times New Roman"/>
                <a:ea typeface="Times New Roman"/>
              </a:rPr>
              <a:t>  </a:t>
            </a:r>
            <a:r>
              <a:rPr lang="uk-UA" sz="3200" b="1" i="1" dirty="0">
                <a:latin typeface="Times New Roman"/>
                <a:ea typeface="Times New Roman"/>
              </a:rPr>
              <a:t>«Соціальна психологія</a:t>
            </a:r>
            <a:r>
              <a:rPr lang="uk-UA" sz="3200" b="1" i="1" dirty="0" smtClean="0">
                <a:latin typeface="Times New Roman"/>
                <a:ea typeface="Times New Roman"/>
              </a:rPr>
              <a:t>»</a:t>
            </a:r>
            <a:endParaRPr lang="ru-RU" sz="3200" dirty="0">
              <a:latin typeface="Times New Roman"/>
              <a:ea typeface="Times New Roman"/>
            </a:endParaRPr>
          </a:p>
        </p:txBody>
      </p:sp>
      <p:pic>
        <p:nvPicPr>
          <p:cNvPr id="1026" name="Picture 2" descr="C:\Users\Admin\Desktop\William-McDoug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58417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James_Mark_Baldwin_19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158417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509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uk-UA" sz="27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2. Основні етапи розвитку соціальної психології. 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uk-UA" sz="27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2.1</a:t>
            </a:r>
            <a:r>
              <a:rPr lang="uk-UA" sz="27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. Передумови </a:t>
            </a:r>
            <a:r>
              <a:rPr lang="uk-UA" sz="27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виникнення і виокремлення соціальної психології в самостійну галузь наукового знання.</a:t>
            </a:r>
            <a:endParaRPr lang="ru-RU" sz="2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23652"/>
            <a:ext cx="8208912" cy="42016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uk-UA" sz="2800" b="1" i="1" dirty="0" smtClean="0">
                <a:latin typeface="Times New Roman"/>
                <a:ea typeface="Times New Roman"/>
              </a:rPr>
              <a:t>первісне  суспільство: </a:t>
            </a:r>
            <a:r>
              <a:rPr lang="uk-UA" sz="2800" dirty="0" smtClean="0">
                <a:latin typeface="Times New Roman"/>
                <a:ea typeface="Times New Roman"/>
              </a:rPr>
              <a:t>спроби   </a:t>
            </a:r>
            <a:r>
              <a:rPr lang="uk-UA" sz="2800" dirty="0">
                <a:latin typeface="Times New Roman"/>
                <a:ea typeface="Times New Roman"/>
              </a:rPr>
              <a:t>використовувати певним чином  соціально-психологічні  явища:  психологічне зараження, вплив натовпу на індивіда, обряди, тотем, магію        (фаталістичне світосприймання), ритуали (це об’єднувало індивідів ідеєю спільності   родових   зв'язків,   надійністю   допомоги   з   боку   близьких, родичів, клану, душ померлих</a:t>
            </a:r>
            <a:r>
              <a:rPr lang="uk-UA" sz="2800" dirty="0" smtClean="0">
                <a:latin typeface="Times New Roman"/>
                <a:ea typeface="Times New Roman"/>
              </a:rPr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16282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80920" cy="5616624"/>
          </a:xfrm>
        </p:spPr>
        <p:txBody>
          <a:bodyPr>
            <a:normAutofit fontScale="92500" lnSpcReduction="10000"/>
          </a:bodyPr>
          <a:lstStyle/>
          <a:p>
            <a:pPr marL="800100" indent="-457200" algn="just">
              <a:spcAft>
                <a:spcPts val="0"/>
              </a:spcAft>
              <a:buFont typeface="Wingdings" pitchFamily="2" charset="2"/>
              <a:buChar char="q"/>
            </a:pPr>
            <a:r>
              <a:rPr lang="uk-UA" sz="2800" b="1" i="1" dirty="0" smtClean="0">
                <a:latin typeface="Times New Roman"/>
                <a:ea typeface="Times New Roman"/>
              </a:rPr>
              <a:t>теоретичні передумови:</a:t>
            </a:r>
            <a:endParaRPr lang="ru-RU" sz="2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800" dirty="0">
                <a:latin typeface="Times New Roman"/>
                <a:ea typeface="Times New Roman"/>
              </a:rPr>
              <a:t>а)  </a:t>
            </a:r>
            <a:r>
              <a:rPr lang="uk-UA" sz="2800" dirty="0" smtClean="0">
                <a:latin typeface="Times New Roman"/>
                <a:ea typeface="Times New Roman"/>
              </a:rPr>
              <a:t>визрівання  </a:t>
            </a:r>
            <a:r>
              <a:rPr lang="uk-UA" sz="2800" dirty="0">
                <a:latin typeface="Times New Roman"/>
                <a:ea typeface="Times New Roman"/>
              </a:rPr>
              <a:t>соціально-психологічних  ідей у  структурі  інших  </a:t>
            </a:r>
            <a:r>
              <a:rPr lang="uk-UA" sz="2800" dirty="0" smtClean="0">
                <a:latin typeface="Times New Roman"/>
                <a:ea typeface="Times New Roman"/>
              </a:rPr>
              <a:t>галузей.</a:t>
            </a:r>
          </a:p>
          <a:p>
            <a:pPr marL="800100" indent="-457200" algn="just">
              <a:buFont typeface="Wingdings" pitchFamily="2" charset="2"/>
              <a:buChar char="v"/>
            </a:pPr>
            <a:r>
              <a:rPr lang="uk-UA" sz="2800" dirty="0" smtClean="0">
                <a:latin typeface="Times New Roman"/>
                <a:ea typeface="Times New Roman"/>
              </a:rPr>
              <a:t> </a:t>
            </a:r>
            <a:r>
              <a:rPr lang="uk-UA" sz="2800" dirty="0">
                <a:latin typeface="Times New Roman"/>
                <a:ea typeface="Times New Roman"/>
              </a:rPr>
              <a:t>Процес розвитку соціальної психології бере початки з </a:t>
            </a:r>
            <a:r>
              <a:rPr lang="uk-UA" sz="2800" b="1" i="1" dirty="0">
                <a:latin typeface="Times New Roman"/>
                <a:ea typeface="Times New Roman"/>
              </a:rPr>
              <a:t>філософії</a:t>
            </a:r>
            <a:r>
              <a:rPr lang="uk-UA" sz="2800" dirty="0">
                <a:latin typeface="Times New Roman"/>
                <a:ea typeface="Times New Roman"/>
              </a:rPr>
              <a:t>,   а   відтак  –   з   </a:t>
            </a:r>
            <a:r>
              <a:rPr lang="uk-UA" sz="2800" b="1" i="1" dirty="0">
                <a:latin typeface="Times New Roman"/>
                <a:ea typeface="Times New Roman"/>
              </a:rPr>
              <a:t>психології   та   соціології</a:t>
            </a:r>
            <a:r>
              <a:rPr lang="uk-UA" sz="2800" dirty="0" smtClean="0">
                <a:latin typeface="Times New Roman"/>
                <a:ea typeface="Times New Roman"/>
              </a:rPr>
              <a:t>.</a:t>
            </a:r>
          </a:p>
          <a:p>
            <a:pPr indent="540385" algn="just">
              <a:spcAft>
                <a:spcPts val="0"/>
              </a:spcAft>
            </a:pPr>
            <a:r>
              <a:rPr lang="uk-UA" sz="2800" b="1" i="1" dirty="0" smtClean="0">
                <a:latin typeface="Times New Roman"/>
                <a:ea typeface="Times New Roman"/>
              </a:rPr>
              <a:t>Платон –</a:t>
            </a:r>
            <a:r>
              <a:rPr lang="uk-UA" sz="2800" dirty="0" smtClean="0">
                <a:latin typeface="Times New Roman"/>
                <a:ea typeface="Times New Roman"/>
              </a:rPr>
              <a:t> «</a:t>
            </a:r>
            <a:r>
              <a:rPr lang="uk-UA" sz="2800" dirty="0">
                <a:latin typeface="Times New Roman"/>
                <a:ea typeface="Times New Roman"/>
              </a:rPr>
              <a:t>Держава», «Закони», їх суть: суспільство є незалежною зміною, що зумовлює розвиток </a:t>
            </a:r>
            <a:r>
              <a:rPr lang="uk-UA" sz="2800" dirty="0" smtClean="0">
                <a:latin typeface="Times New Roman"/>
                <a:ea typeface="Times New Roman"/>
              </a:rPr>
              <a:t>особистості. </a:t>
            </a:r>
          </a:p>
          <a:p>
            <a:pPr indent="540385" algn="just">
              <a:spcAft>
                <a:spcPts val="0"/>
              </a:spcAft>
            </a:pPr>
            <a:r>
              <a:rPr lang="uk-UA" sz="2800" b="1" i="1" dirty="0" smtClean="0">
                <a:latin typeface="Times New Roman"/>
                <a:ea typeface="Times New Roman"/>
              </a:rPr>
              <a:t>Аристотел</a:t>
            </a:r>
            <a:r>
              <a:rPr lang="uk-UA" sz="2800" b="1" i="1" dirty="0">
                <a:latin typeface="Times New Roman"/>
                <a:ea typeface="Times New Roman"/>
              </a:rPr>
              <a:t>ь</a:t>
            </a:r>
            <a:r>
              <a:rPr lang="uk-UA" sz="2800" dirty="0" smtClean="0">
                <a:latin typeface="Times New Roman"/>
                <a:ea typeface="Times New Roman"/>
              </a:rPr>
              <a:t> – індивід </a:t>
            </a:r>
            <a:r>
              <a:rPr lang="uk-UA" sz="2800" dirty="0">
                <a:latin typeface="Times New Roman"/>
                <a:ea typeface="Times New Roman"/>
              </a:rPr>
              <a:t>– джерело всіх соціальних </a:t>
            </a:r>
            <a:r>
              <a:rPr lang="uk-UA" sz="2800" dirty="0" smtClean="0">
                <a:latin typeface="Times New Roman"/>
                <a:ea typeface="Times New Roman"/>
              </a:rPr>
              <a:t>форм.</a:t>
            </a:r>
            <a:endParaRPr lang="ru-RU" sz="2800" dirty="0">
              <a:latin typeface="Times New Roman"/>
              <a:ea typeface="Times New Roman"/>
            </a:endParaRPr>
          </a:p>
          <a:p>
            <a:pPr marL="800100" indent="-457200" algn="just">
              <a:spcAft>
                <a:spcPts val="0"/>
              </a:spcAft>
              <a:buFont typeface="Wingdings" pitchFamily="2" charset="2"/>
              <a:buChar char="v"/>
            </a:pPr>
            <a:r>
              <a:rPr lang="uk-UA" sz="2800" dirty="0">
                <a:latin typeface="Times New Roman"/>
                <a:ea typeface="Times New Roman"/>
              </a:rPr>
              <a:t>У філософії Нового часу згадуються імена </a:t>
            </a:r>
            <a:r>
              <a:rPr lang="uk-UA" sz="2800" b="1" i="1" dirty="0">
                <a:latin typeface="Times New Roman"/>
                <a:ea typeface="Times New Roman"/>
              </a:rPr>
              <a:t>Гоббса, </a:t>
            </a:r>
            <a:r>
              <a:rPr lang="uk-UA" sz="2800" b="1" i="1" dirty="0" smtClean="0">
                <a:latin typeface="Times New Roman"/>
                <a:ea typeface="Times New Roman"/>
              </a:rPr>
              <a:t>Локка, </a:t>
            </a:r>
            <a:r>
              <a:rPr lang="uk-UA" sz="2800" b="1" i="1" dirty="0">
                <a:latin typeface="Times New Roman"/>
                <a:ea typeface="Times New Roman"/>
              </a:rPr>
              <a:t>Гельвеція, Руссо, </a:t>
            </a:r>
            <a:r>
              <a:rPr lang="uk-UA" sz="2800" b="1" i="1" dirty="0" smtClean="0">
                <a:latin typeface="Times New Roman"/>
                <a:ea typeface="Times New Roman"/>
              </a:rPr>
              <a:t>Гегеля.</a:t>
            </a:r>
            <a:endParaRPr lang="uk-UA" sz="28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600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529128"/>
          </a:xfrm>
        </p:spPr>
        <p:txBody>
          <a:bodyPr>
            <a:normAutofit fontScale="90000"/>
          </a:bodyPr>
          <a:lstStyle/>
          <a:p>
            <a:pPr marL="800100" lvl="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uk-UA" sz="2900" b="1" i="1" dirty="0">
                <a:solidFill>
                  <a:srgbClr val="3E3D2D"/>
                </a:solidFill>
                <a:latin typeface="Times New Roman"/>
                <a:ea typeface="Times New Roman"/>
                <a:cs typeface="+mn-cs"/>
              </a:rPr>
              <a:t>теоретичні передумови:</a:t>
            </a:r>
            <a:endParaRPr lang="ru-RU" sz="2900" dirty="0">
              <a:solidFill>
                <a:srgbClr val="3E3D2D"/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5184576"/>
          </a:xfrm>
        </p:spPr>
        <p:txBody>
          <a:bodyPr>
            <a:normAutofit fontScale="77500" lnSpcReduction="20000"/>
          </a:bodyPr>
          <a:lstStyle/>
          <a:p>
            <a:pPr lvl="0" indent="0" algn="just">
              <a:buClr>
                <a:srgbClr val="94C600"/>
              </a:buClr>
              <a:buNone/>
            </a:pPr>
            <a:r>
              <a:rPr lang="uk-UA" sz="3100" dirty="0">
                <a:solidFill>
                  <a:srgbClr val="3E3D2D"/>
                </a:solidFill>
                <a:latin typeface="Times New Roman"/>
                <a:ea typeface="Times New Roman"/>
              </a:rPr>
              <a:t>б) виділення СП в самостійну науку: </a:t>
            </a:r>
          </a:p>
          <a:p>
            <a:pPr indent="540385" algn="just">
              <a:spcAft>
                <a:spcPts val="0"/>
              </a:spcAft>
            </a:pPr>
            <a:r>
              <a:rPr lang="uk-UA" sz="3100" dirty="0">
                <a:solidFill>
                  <a:srgbClr val="3E3D2D"/>
                </a:solidFill>
                <a:latin typeface="Times New Roman"/>
                <a:ea typeface="Times New Roman"/>
              </a:rPr>
              <a:t>Виникнення соціально-психологічних проблем в </a:t>
            </a:r>
            <a:r>
              <a:rPr lang="uk-UA" sz="3100" b="1" i="1" dirty="0">
                <a:solidFill>
                  <a:srgbClr val="3E3D2D"/>
                </a:solidFill>
                <a:latin typeface="Times New Roman"/>
                <a:ea typeface="Times New Roman"/>
              </a:rPr>
              <a:t>суміжних науках</a:t>
            </a:r>
            <a:r>
              <a:rPr lang="uk-UA" sz="3100" dirty="0">
                <a:solidFill>
                  <a:srgbClr val="3E3D2D"/>
                </a:solidFill>
                <a:latin typeface="Times New Roman"/>
                <a:ea typeface="Times New Roman"/>
              </a:rPr>
              <a:t> (середина </a:t>
            </a:r>
            <a:r>
              <a:rPr lang="en-US" sz="3100" dirty="0">
                <a:solidFill>
                  <a:srgbClr val="3E3D2D"/>
                </a:solidFill>
                <a:latin typeface="Times New Roman"/>
                <a:ea typeface="Times New Roman"/>
              </a:rPr>
              <a:t>XIX </a:t>
            </a:r>
            <a:r>
              <a:rPr lang="uk-UA" sz="3100" dirty="0">
                <a:solidFill>
                  <a:srgbClr val="3E3D2D"/>
                </a:solidFill>
                <a:latin typeface="Times New Roman"/>
                <a:ea typeface="Times New Roman"/>
              </a:rPr>
              <a:t>століття розвиток мовознавства, антропології, етнографії, археології, які потребували послуг соціальної психології). </a:t>
            </a:r>
            <a:endParaRPr lang="uk-UA" sz="3100" dirty="0" smtClean="0"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3100" b="1" dirty="0" smtClean="0">
                <a:latin typeface="Times New Roman"/>
                <a:ea typeface="Times New Roman"/>
              </a:rPr>
              <a:t>Представники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3100" b="1" i="1" dirty="0" smtClean="0">
                <a:latin typeface="Times New Roman"/>
                <a:ea typeface="Times New Roman"/>
              </a:rPr>
              <a:t>Е.</a:t>
            </a:r>
            <a:r>
              <a:rPr lang="uk-UA" sz="3100" b="1" i="1" dirty="0" err="1" smtClean="0">
                <a:latin typeface="Times New Roman"/>
                <a:ea typeface="Times New Roman"/>
              </a:rPr>
              <a:t>Тейлор</a:t>
            </a:r>
            <a:r>
              <a:rPr lang="uk-UA" sz="3100" dirty="0" smtClean="0">
                <a:latin typeface="Times New Roman"/>
                <a:ea typeface="Times New Roman"/>
              </a:rPr>
              <a:t>  </a:t>
            </a:r>
            <a:r>
              <a:rPr lang="uk-UA" sz="3100" dirty="0">
                <a:latin typeface="Times New Roman"/>
                <a:ea typeface="Times New Roman"/>
              </a:rPr>
              <a:t>–  праці про первісну культуру; </a:t>
            </a:r>
            <a:endParaRPr lang="uk-UA" sz="3100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3100" b="1" i="1" dirty="0" smtClean="0">
                <a:latin typeface="Times New Roman"/>
                <a:ea typeface="Times New Roman"/>
              </a:rPr>
              <a:t>І.Морган</a:t>
            </a:r>
            <a:r>
              <a:rPr lang="uk-UA" sz="3100" dirty="0" smtClean="0">
                <a:latin typeface="Times New Roman"/>
                <a:ea typeface="Times New Roman"/>
              </a:rPr>
              <a:t> </a:t>
            </a:r>
            <a:r>
              <a:rPr lang="uk-UA" sz="3100" dirty="0">
                <a:latin typeface="Times New Roman"/>
                <a:ea typeface="Times New Roman"/>
              </a:rPr>
              <a:t>– дослідження побуту індійців; </a:t>
            </a:r>
            <a:endParaRPr lang="uk-UA" sz="3100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3100" b="1" i="1" dirty="0" smtClean="0">
                <a:latin typeface="Times New Roman"/>
                <a:ea typeface="Times New Roman"/>
              </a:rPr>
              <a:t>Л.</a:t>
            </a:r>
            <a:r>
              <a:rPr lang="uk-UA" sz="3100" b="1" i="1" dirty="0" err="1" smtClean="0">
                <a:latin typeface="Times New Roman"/>
                <a:ea typeface="Times New Roman"/>
              </a:rPr>
              <a:t>Леві-Брюль</a:t>
            </a:r>
            <a:r>
              <a:rPr lang="uk-UA" sz="3100" dirty="0" smtClean="0">
                <a:latin typeface="Times New Roman"/>
                <a:ea typeface="Times New Roman"/>
              </a:rPr>
              <a:t> </a:t>
            </a:r>
            <a:r>
              <a:rPr lang="uk-UA" sz="3100" dirty="0">
                <a:latin typeface="Times New Roman"/>
                <a:ea typeface="Times New Roman"/>
              </a:rPr>
              <a:t>– вивчення особливостей мислення первісної людини; проблеми і стан кримінології, пошук причин з урахуванням психологічних характеристик поведінки; </a:t>
            </a:r>
            <a:endParaRPr lang="uk-UA" sz="3100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3100" b="1" i="1" dirty="0" smtClean="0">
                <a:latin typeface="Times New Roman"/>
                <a:ea typeface="Times New Roman"/>
              </a:rPr>
              <a:t>Т.</a:t>
            </a:r>
            <a:r>
              <a:rPr lang="uk-UA" sz="3100" b="1" i="1" dirty="0" err="1" smtClean="0">
                <a:latin typeface="Times New Roman"/>
                <a:ea typeface="Times New Roman"/>
              </a:rPr>
              <a:t>Шибутані</a:t>
            </a:r>
            <a:r>
              <a:rPr lang="uk-UA" sz="3100" dirty="0" smtClean="0">
                <a:latin typeface="Times New Roman"/>
                <a:ea typeface="Times New Roman"/>
              </a:rPr>
              <a:t> </a:t>
            </a:r>
            <a:r>
              <a:rPr lang="uk-UA" sz="3100" dirty="0">
                <a:latin typeface="Times New Roman"/>
                <a:ea typeface="Times New Roman"/>
              </a:rPr>
              <a:t>вважає, що соціальна психологія стала деякою мірою незалежною, бо спеціалісти суміжних галузей не змогли розв'язати своїх проблем.</a:t>
            </a:r>
            <a:endParaRPr lang="ru-RU" sz="3100" dirty="0">
              <a:latin typeface="Times New Roman"/>
              <a:ea typeface="Times New Roman"/>
            </a:endParaRPr>
          </a:p>
          <a:p>
            <a:pPr marL="685800" lvl="0" indent="-342900" algn="just">
              <a:buClr>
                <a:srgbClr val="94C600"/>
              </a:buClr>
              <a:buFont typeface="Wingdings" pitchFamily="2" charset="2"/>
              <a:buChar char="§"/>
            </a:pPr>
            <a:endParaRPr lang="ru-RU" sz="2800" dirty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137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Розвиток психології і соціології як «материнських» дисциплін: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36904" cy="4680520"/>
          </a:xfrm>
        </p:spPr>
        <p:txBody>
          <a:bodyPr>
            <a:normAutofit fontScale="92500"/>
          </a:bodyPr>
          <a:lstStyle/>
          <a:p>
            <a:pPr indent="540385" algn="just">
              <a:spcAft>
                <a:spcPts val="0"/>
              </a:spcAft>
            </a:pPr>
            <a:r>
              <a:rPr lang="uk-UA" b="1" i="1" dirty="0">
                <a:latin typeface="Times New Roman"/>
                <a:ea typeface="Times New Roman"/>
              </a:rPr>
              <a:t>психологія</a:t>
            </a:r>
            <a:r>
              <a:rPr lang="uk-UA" dirty="0">
                <a:latin typeface="Times New Roman"/>
                <a:ea typeface="Times New Roman"/>
              </a:rPr>
              <a:t> (в середині </a:t>
            </a:r>
            <a:r>
              <a:rPr lang="en-US" dirty="0">
                <a:latin typeface="Times New Roman"/>
                <a:ea typeface="Times New Roman"/>
              </a:rPr>
              <a:t>XIX </a:t>
            </a:r>
            <a:r>
              <a:rPr lang="uk-UA" dirty="0">
                <a:latin typeface="Times New Roman"/>
                <a:ea typeface="Times New Roman"/>
              </a:rPr>
              <a:t>ст. розвивалась як психологія індивіда; розвитку соціальної психології сприяла психіатрична практика, використання гіпнозу – залежність психічної регуляції поведінки від впливу іншого; нім. психолог </a:t>
            </a:r>
            <a:r>
              <a:rPr lang="uk-UA" b="1" i="1" dirty="0">
                <a:latin typeface="Times New Roman"/>
                <a:ea typeface="Times New Roman"/>
              </a:rPr>
              <a:t>Г.</a:t>
            </a:r>
            <a:r>
              <a:rPr lang="uk-UA" b="1" i="1" dirty="0" err="1">
                <a:latin typeface="Times New Roman"/>
                <a:ea typeface="Times New Roman"/>
              </a:rPr>
              <a:t>Гербарт</a:t>
            </a:r>
            <a:r>
              <a:rPr lang="uk-UA" dirty="0">
                <a:latin typeface="Times New Roman"/>
                <a:ea typeface="Times New Roman"/>
              </a:rPr>
              <a:t>  спробував створити програму перебудови психології від описової до пояснювальної; зародження соціальної психології відбувалось на дотичних шляхах психології, а не на магістральній лінії);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b="1" i="1" smtClean="0">
                <a:latin typeface="Times New Roman"/>
                <a:ea typeface="Times New Roman"/>
              </a:rPr>
              <a:t>      соціологія</a:t>
            </a:r>
            <a:r>
              <a:rPr lang="uk-UA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(виділилась в самостійну науку в середині </a:t>
            </a:r>
            <a:r>
              <a:rPr lang="en-US" dirty="0">
                <a:latin typeface="Times New Roman"/>
                <a:ea typeface="Times New Roman"/>
              </a:rPr>
              <a:t>XIX </a:t>
            </a:r>
            <a:r>
              <a:rPr lang="uk-UA" dirty="0">
                <a:latin typeface="Times New Roman"/>
                <a:ea typeface="Times New Roman"/>
              </a:rPr>
              <a:t>ст., основоположник </a:t>
            </a:r>
            <a:r>
              <a:rPr lang="uk-UA" dirty="0" err="1">
                <a:latin typeface="Times New Roman"/>
                <a:ea typeface="Times New Roman"/>
              </a:rPr>
              <a:t>фр</a:t>
            </a:r>
            <a:r>
              <a:rPr lang="uk-UA" dirty="0">
                <a:latin typeface="Times New Roman"/>
                <a:ea typeface="Times New Roman"/>
              </a:rPr>
              <a:t>. філософ-позитивіст </a:t>
            </a:r>
            <a:r>
              <a:rPr lang="uk-UA" b="1" dirty="0">
                <a:latin typeface="Times New Roman"/>
                <a:ea typeface="Times New Roman"/>
              </a:rPr>
              <a:t>О</a:t>
            </a:r>
            <a:r>
              <a:rPr lang="uk-UA" b="1" dirty="0" smtClean="0">
                <a:latin typeface="Times New Roman"/>
                <a:ea typeface="Times New Roman"/>
              </a:rPr>
              <a:t>. </a:t>
            </a:r>
            <a:r>
              <a:rPr lang="uk-UA" b="1" dirty="0" err="1" smtClean="0">
                <a:latin typeface="Times New Roman"/>
                <a:ea typeface="Times New Roman"/>
              </a:rPr>
              <a:t>Конт</a:t>
            </a:r>
            <a:r>
              <a:rPr lang="uk-UA" dirty="0">
                <a:latin typeface="Times New Roman"/>
                <a:ea typeface="Times New Roman"/>
              </a:rPr>
              <a:t>, спроби пояснити соціальні факти з допомогою законів, узятих з інших наук: біологічний редукціонізм (Г</a:t>
            </a:r>
            <a:r>
              <a:rPr lang="uk-UA" dirty="0" smtClean="0">
                <a:latin typeface="Times New Roman"/>
                <a:ea typeface="Times New Roman"/>
              </a:rPr>
              <a:t>. </a:t>
            </a:r>
            <a:r>
              <a:rPr lang="uk-UA" dirty="0" err="1" smtClean="0">
                <a:latin typeface="Times New Roman"/>
                <a:ea typeface="Times New Roman"/>
              </a:rPr>
              <a:t>Спенсер</a:t>
            </a:r>
            <a:r>
              <a:rPr lang="uk-UA" dirty="0">
                <a:latin typeface="Times New Roman"/>
                <a:ea typeface="Times New Roman"/>
              </a:rPr>
              <a:t>), закони  психології як  пояснювальна  модель     соціальних   процесів.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235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Зв'язок соціальної психології із соціологією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136904" cy="4248472"/>
          </a:xfrm>
        </p:spPr>
        <p:txBody>
          <a:bodyPr/>
          <a:lstStyle/>
          <a:p>
            <a:pPr indent="540385" algn="just"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</a:rPr>
              <a:t>на </a:t>
            </a:r>
            <a:r>
              <a:rPr lang="uk-UA" dirty="0">
                <a:latin typeface="Times New Roman"/>
                <a:ea typeface="Times New Roman"/>
              </a:rPr>
              <a:t>рівні </a:t>
            </a:r>
            <a:r>
              <a:rPr lang="uk-UA" b="1" dirty="0">
                <a:latin typeface="Times New Roman"/>
                <a:ea typeface="Times New Roman"/>
              </a:rPr>
              <a:t>загальної теорії</a:t>
            </a:r>
            <a:r>
              <a:rPr lang="uk-UA" dirty="0">
                <a:latin typeface="Times New Roman"/>
                <a:ea typeface="Times New Roman"/>
              </a:rPr>
              <a:t> досліджуються проблеми взаємовідносин </a:t>
            </a:r>
            <a:r>
              <a:rPr lang="uk-UA" b="1" dirty="0">
                <a:latin typeface="Times New Roman"/>
                <a:ea typeface="Times New Roman"/>
              </a:rPr>
              <a:t>суспільства і особистості</a:t>
            </a:r>
            <a:r>
              <a:rPr lang="uk-UA" dirty="0">
                <a:latin typeface="Times New Roman"/>
                <a:ea typeface="Times New Roman"/>
              </a:rPr>
              <a:t>, суспільної свідомості і соціальних інститутів, влади і </a:t>
            </a:r>
            <a:r>
              <a:rPr lang="uk-UA" dirty="0" smtClean="0">
                <a:latin typeface="Times New Roman"/>
                <a:ea typeface="Times New Roman"/>
              </a:rPr>
              <a:t>справедливості;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</a:rPr>
              <a:t>в </a:t>
            </a:r>
            <a:r>
              <a:rPr lang="uk-UA" dirty="0">
                <a:latin typeface="Times New Roman"/>
                <a:ea typeface="Times New Roman"/>
              </a:rPr>
              <a:t>галузі спеціальних соціальних теорій вивчаються </a:t>
            </a:r>
            <a:r>
              <a:rPr lang="uk-UA" b="1" dirty="0">
                <a:latin typeface="Times New Roman"/>
                <a:ea typeface="Times New Roman"/>
              </a:rPr>
              <a:t>соціологія масових комунікацій, суспільної думки, соціологія особистості.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925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Зв'язок соціальної психології із загальною психологією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23652"/>
            <a:ext cx="8208912" cy="4201692"/>
          </a:xfrm>
        </p:spPr>
        <p:txBody>
          <a:bodyPr/>
          <a:lstStyle/>
          <a:p>
            <a:pPr indent="540385"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специфічна проблема соціальної психології найближча до розділу загальної психології </a:t>
            </a:r>
            <a:r>
              <a:rPr lang="uk-UA" b="1" dirty="0">
                <a:latin typeface="Times New Roman"/>
                <a:ea typeface="Times New Roman"/>
              </a:rPr>
              <a:t>«Психологія особистості»</a:t>
            </a:r>
            <a:r>
              <a:rPr lang="uk-UA" dirty="0">
                <a:latin typeface="Times New Roman"/>
                <a:ea typeface="Times New Roman"/>
              </a:rPr>
              <a:t> (не лише соціальна психологія доводить, що особистість детермінована соціально</a:t>
            </a:r>
            <a:r>
              <a:rPr lang="uk-UA" dirty="0" smtClean="0">
                <a:latin typeface="Times New Roman"/>
                <a:ea typeface="Times New Roman"/>
              </a:rPr>
              <a:t>);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</a:rPr>
              <a:t>загальна </a:t>
            </a:r>
            <a:r>
              <a:rPr lang="uk-UA" dirty="0">
                <a:latin typeface="Times New Roman"/>
                <a:ea typeface="Times New Roman"/>
              </a:rPr>
              <a:t>психологія досліджує </a:t>
            </a:r>
            <a:r>
              <a:rPr lang="uk-UA" b="1" dirty="0">
                <a:latin typeface="Times New Roman"/>
                <a:ea typeface="Times New Roman"/>
              </a:rPr>
              <a:t>структуру потреб, мотивів</a:t>
            </a:r>
            <a:r>
              <a:rPr lang="uk-UA" dirty="0">
                <a:latin typeface="Times New Roman"/>
                <a:ea typeface="Times New Roman"/>
              </a:rPr>
              <a:t>, а соціальна психологія - як </a:t>
            </a:r>
            <a:r>
              <a:rPr lang="uk-UA" b="1" dirty="0">
                <a:latin typeface="Times New Roman"/>
                <a:ea typeface="Times New Roman"/>
              </a:rPr>
              <a:t>формуються</a:t>
            </a:r>
            <a:r>
              <a:rPr lang="uk-UA" dirty="0">
                <a:latin typeface="Times New Roman"/>
                <a:ea typeface="Times New Roman"/>
              </a:rPr>
              <a:t> потреби, мотиви, установки, чому вони саме такі, якою мірою залежать від групи.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838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Завдання соціальної психології і проблеми суспільства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23652"/>
            <a:ext cx="8064896" cy="4057676"/>
          </a:xfrm>
        </p:spPr>
        <p:txBody>
          <a:bodyPr>
            <a:norm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Коректне   відношення   до   </a:t>
            </a:r>
            <a:r>
              <a:rPr lang="uk-UA" b="1" dirty="0">
                <a:latin typeface="Times New Roman"/>
                <a:ea typeface="Times New Roman"/>
              </a:rPr>
              <a:t>зарубіжної   соціальної психологі</a:t>
            </a:r>
            <a:r>
              <a:rPr lang="uk-UA" dirty="0">
                <a:latin typeface="Times New Roman"/>
                <a:ea typeface="Times New Roman"/>
              </a:rPr>
              <a:t>ї,   зокрема,   до   змісту теоретичних   положень   та   до   методів   і   результатів   </a:t>
            </a:r>
            <a:r>
              <a:rPr lang="uk-UA" dirty="0" smtClean="0">
                <a:latin typeface="Times New Roman"/>
                <a:ea typeface="Times New Roman"/>
              </a:rPr>
              <a:t>дослідження.</a:t>
            </a:r>
          </a:p>
          <a:p>
            <a:pPr indent="540385" algn="just"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</a:rPr>
              <a:t>Детальне </a:t>
            </a:r>
            <a:r>
              <a:rPr lang="uk-UA" dirty="0">
                <a:latin typeface="Times New Roman"/>
                <a:ea typeface="Times New Roman"/>
              </a:rPr>
              <a:t>відпрацювання </a:t>
            </a:r>
            <a:r>
              <a:rPr lang="uk-UA" b="1" dirty="0">
                <a:latin typeface="Times New Roman"/>
                <a:ea typeface="Times New Roman"/>
              </a:rPr>
              <a:t>проблеми прикладного дослідження</a:t>
            </a:r>
            <a:r>
              <a:rPr lang="uk-UA" dirty="0">
                <a:latin typeface="Times New Roman"/>
                <a:ea typeface="Times New Roman"/>
              </a:rPr>
              <a:t> в </a:t>
            </a:r>
            <a:r>
              <a:rPr lang="uk-UA" dirty="0" smtClean="0">
                <a:latin typeface="Times New Roman"/>
                <a:ea typeface="Times New Roman"/>
              </a:rPr>
              <a:t>соціальній </a:t>
            </a:r>
            <a:r>
              <a:rPr lang="uk-UA" dirty="0">
                <a:latin typeface="Times New Roman"/>
                <a:ea typeface="Times New Roman"/>
              </a:rPr>
              <a:t>психології (вимога   не   лише   високого   професіоналізму,   але   й громадянської відповідальності дослідника – професійна етика). </a:t>
            </a:r>
          </a:p>
          <a:p>
            <a:pPr indent="540385" algn="just"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На даний час виникла специфічна галузь соціальної психології – </a:t>
            </a:r>
            <a:r>
              <a:rPr lang="uk-UA" b="1" dirty="0">
                <a:latin typeface="Times New Roman"/>
                <a:ea typeface="Times New Roman"/>
              </a:rPr>
              <a:t>практична СП</a:t>
            </a:r>
            <a:r>
              <a:rPr lang="uk-UA" dirty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960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Курс соціальної психології включає такі розділи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b="1" dirty="0" smtClean="0">
                <a:latin typeface="Times New Roman"/>
                <a:ea typeface="Times New Roman"/>
              </a:rPr>
              <a:t>Вступ </a:t>
            </a:r>
            <a:r>
              <a:rPr lang="uk-UA" dirty="0" smtClean="0">
                <a:latin typeface="Times New Roman"/>
                <a:ea typeface="Times New Roman"/>
              </a:rPr>
              <a:t>  </a:t>
            </a:r>
          </a:p>
          <a:p>
            <a:pPr indent="540385" algn="just">
              <a:spcAft>
                <a:spcPts val="0"/>
              </a:spcAft>
            </a:pPr>
            <a:r>
              <a:rPr lang="uk-UA" b="1" dirty="0" smtClean="0">
                <a:latin typeface="Times New Roman"/>
                <a:ea typeface="Times New Roman"/>
              </a:rPr>
              <a:t>Соціальна </a:t>
            </a:r>
            <a:r>
              <a:rPr lang="uk-UA" b="1" dirty="0">
                <a:latin typeface="Times New Roman"/>
                <a:ea typeface="Times New Roman"/>
              </a:rPr>
              <a:t>психологія </a:t>
            </a:r>
            <a:r>
              <a:rPr lang="uk-UA" b="1" dirty="0" smtClean="0">
                <a:latin typeface="Times New Roman"/>
                <a:ea typeface="Times New Roman"/>
              </a:rPr>
              <a:t>особистості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b="1" dirty="0" smtClean="0">
                <a:latin typeface="Times New Roman"/>
                <a:ea typeface="Times New Roman"/>
              </a:rPr>
              <a:t>Закономірності  спілкування і  взаємодії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</a:p>
          <a:p>
            <a:pPr indent="540385" algn="just">
              <a:spcAft>
                <a:spcPts val="0"/>
              </a:spcAft>
            </a:pPr>
            <a:r>
              <a:rPr lang="uk-UA" b="1" dirty="0" smtClean="0">
                <a:latin typeface="Times New Roman"/>
                <a:ea typeface="Times New Roman"/>
              </a:rPr>
              <a:t>Соціальна </a:t>
            </a:r>
            <a:r>
              <a:rPr lang="uk-UA" b="1" dirty="0">
                <a:latin typeface="Times New Roman"/>
                <a:ea typeface="Times New Roman"/>
              </a:rPr>
              <a:t>психологія груп</a:t>
            </a:r>
            <a:r>
              <a:rPr lang="uk-UA" dirty="0">
                <a:latin typeface="Times New Roman"/>
                <a:ea typeface="Times New Roman"/>
              </a:rPr>
              <a:t> </a:t>
            </a:r>
            <a:endParaRPr lang="uk-UA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b="1" dirty="0" smtClean="0">
                <a:latin typeface="Times New Roman"/>
                <a:ea typeface="Times New Roman"/>
              </a:rPr>
              <a:t>Практичні   </a:t>
            </a:r>
            <a:r>
              <a:rPr lang="uk-UA" b="1" dirty="0">
                <a:latin typeface="Times New Roman"/>
                <a:ea typeface="Times New Roman"/>
              </a:rPr>
              <a:t>додатки</a:t>
            </a:r>
            <a:r>
              <a:rPr lang="uk-UA" dirty="0">
                <a:latin typeface="Times New Roman"/>
                <a:ea typeface="Times New Roman"/>
              </a:rPr>
              <a:t>    </a:t>
            </a:r>
            <a:r>
              <a:rPr lang="uk-UA" b="1" dirty="0">
                <a:latin typeface="Times New Roman"/>
                <a:ea typeface="Times New Roman"/>
              </a:rPr>
              <a:t>соціальної </a:t>
            </a:r>
            <a:r>
              <a:rPr lang="uk-UA" b="1" dirty="0" smtClean="0">
                <a:latin typeface="Times New Roman"/>
                <a:ea typeface="Times New Roman"/>
              </a:rPr>
              <a:t>психології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56824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shade val="100000"/>
                <a:satMod val="150000"/>
              </a:schemeClr>
            </a:gs>
            <a:gs pos="83000">
              <a:schemeClr val="bg1">
                <a:shade val="90000"/>
                <a:satMod val="375000"/>
                <a:lumMod val="96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914628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accent1">
                    <a:lumMod val="50000"/>
                  </a:schemeClr>
                </a:solidFill>
                <a:ea typeface="Times New Roman"/>
              </a:rPr>
              <a:t>ПЛАН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700808"/>
            <a:ext cx="7745505" cy="4824536"/>
          </a:xfrm>
        </p:spPr>
        <p:txBody>
          <a:bodyPr>
            <a:normAutofit/>
          </a:bodyPr>
          <a:lstStyle/>
          <a:p>
            <a:pPr marL="68580" indent="0" algn="just">
              <a:spcBef>
                <a:spcPts val="700"/>
              </a:spcBef>
              <a:buClr>
                <a:srgbClr val="E4E9EF"/>
              </a:buClr>
              <a:buSzPct val="95000"/>
              <a:buNone/>
            </a:pPr>
            <a:r>
              <a:rPr lang="uk-UA" sz="1600" dirty="0" smtClean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1. </a:t>
            </a:r>
            <a:r>
              <a:rPr lang="uk-UA" sz="2000" dirty="0" smtClean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Соціальна </a:t>
            </a:r>
            <a:r>
              <a:rPr lang="uk-UA" sz="2000" dirty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психологія як галузь психологічної науки. Структура соціальної психології. Функції соціальної психології.</a:t>
            </a:r>
            <a:endParaRPr lang="ru-RU" sz="2000" dirty="0">
              <a:solidFill>
                <a:srgbClr val="000000"/>
              </a:solidFill>
              <a:latin typeface="Bookman Old Style" pitchFamily="18" charset="0"/>
              <a:ea typeface="Times New Roman"/>
            </a:endParaRPr>
          </a:p>
          <a:p>
            <a:pPr marL="68580" indent="0" algn="just">
              <a:spcBef>
                <a:spcPts val="700"/>
              </a:spcBef>
              <a:buClr>
                <a:srgbClr val="E4E9EF"/>
              </a:buClr>
              <a:buSzPct val="95000"/>
              <a:buNone/>
            </a:pPr>
            <a:r>
              <a:rPr lang="uk-UA" sz="2000" dirty="0" smtClean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2. Основні </a:t>
            </a:r>
            <a:r>
              <a:rPr lang="uk-UA" sz="2000" dirty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етапи розвитку соціальної психології. </a:t>
            </a:r>
            <a:endParaRPr lang="ru-RU" sz="2000" dirty="0">
              <a:solidFill>
                <a:srgbClr val="000000"/>
              </a:solidFill>
              <a:latin typeface="Bookman Old Style" pitchFamily="18" charset="0"/>
              <a:ea typeface="Times New Roman"/>
            </a:endParaRPr>
          </a:p>
          <a:p>
            <a:pPr marL="68580" indent="0" algn="just">
              <a:spcBef>
                <a:spcPts val="700"/>
              </a:spcBef>
              <a:buClr>
                <a:srgbClr val="E4E9EF"/>
              </a:buClr>
              <a:buSzPct val="95000"/>
              <a:buNone/>
            </a:pPr>
            <a:r>
              <a:rPr lang="uk-UA" sz="2000" dirty="0" smtClean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2.1 Передумови </a:t>
            </a:r>
            <a:r>
              <a:rPr lang="uk-UA" sz="2000" dirty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виникнення і виокремлення соціальної психології в самостійну галузь наукового знання. </a:t>
            </a:r>
            <a:endParaRPr lang="ru-RU" sz="2000" dirty="0">
              <a:solidFill>
                <a:srgbClr val="000000"/>
              </a:solidFill>
              <a:latin typeface="Bookman Old Style" pitchFamily="18" charset="0"/>
              <a:ea typeface="Times New Roman"/>
            </a:endParaRPr>
          </a:p>
          <a:p>
            <a:pPr marL="68580" indent="0" algn="just">
              <a:spcBef>
                <a:spcPts val="700"/>
              </a:spcBef>
              <a:buClr>
                <a:srgbClr val="E4E9EF"/>
              </a:buClr>
              <a:buSzPct val="95000"/>
              <a:buNone/>
            </a:pPr>
            <a:r>
              <a:rPr lang="uk-UA" sz="2000" dirty="0" smtClean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2.2. Перші </a:t>
            </a:r>
            <a:r>
              <a:rPr lang="uk-UA" sz="2000" dirty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зарубіжні самостійні соціально-психологічні концепції: психологія народів (М. </a:t>
            </a:r>
            <a:r>
              <a:rPr lang="uk-UA" sz="2000" dirty="0" err="1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Лацарус</a:t>
            </a:r>
            <a:r>
              <a:rPr lang="uk-UA" sz="2000" dirty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. Г.</a:t>
            </a:r>
            <a:r>
              <a:rPr lang="uk-UA" sz="2000" dirty="0" err="1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Штейнталь</a:t>
            </a:r>
            <a:r>
              <a:rPr lang="uk-UA" sz="2000" dirty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, В. </a:t>
            </a:r>
            <a:r>
              <a:rPr lang="uk-UA" sz="2000" dirty="0" err="1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Вундт</a:t>
            </a:r>
            <a:r>
              <a:rPr lang="uk-UA" sz="2000" dirty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), психологія мас (Г. </a:t>
            </a:r>
            <a:r>
              <a:rPr lang="uk-UA" sz="2000" dirty="0" err="1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Тард</a:t>
            </a:r>
            <a:r>
              <a:rPr lang="uk-UA" sz="2000" dirty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, С.</a:t>
            </a:r>
            <a:r>
              <a:rPr lang="uk-UA" sz="2000" dirty="0" err="1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Сігеле</a:t>
            </a:r>
            <a:r>
              <a:rPr lang="uk-UA" sz="2000" dirty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, Г. </a:t>
            </a:r>
            <a:r>
              <a:rPr lang="uk-UA" sz="2000" dirty="0" err="1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Лебон</a:t>
            </a:r>
            <a:r>
              <a:rPr lang="uk-UA" sz="2000" dirty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), теорія інстинктів соціальної поведінки (В. </a:t>
            </a:r>
            <a:r>
              <a:rPr lang="uk-UA" sz="2000" dirty="0" err="1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Макдугалл</a:t>
            </a:r>
            <a:r>
              <a:rPr lang="uk-UA" sz="2000" dirty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). </a:t>
            </a:r>
            <a:endParaRPr lang="ru-RU" sz="2000" dirty="0">
              <a:solidFill>
                <a:srgbClr val="000000"/>
              </a:solidFill>
              <a:latin typeface="Bookman Old Style" pitchFamily="18" charset="0"/>
              <a:ea typeface="Times New Roman"/>
            </a:endParaRPr>
          </a:p>
          <a:p>
            <a:pPr marL="68580" indent="0" algn="just">
              <a:spcBef>
                <a:spcPts val="700"/>
              </a:spcBef>
              <a:buClr>
                <a:srgbClr val="E4E9EF"/>
              </a:buClr>
              <a:buSzPct val="95000"/>
              <a:buNone/>
            </a:pPr>
            <a:r>
              <a:rPr lang="uk-UA" sz="2000" dirty="0" smtClean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2.3. Формування </a:t>
            </a:r>
            <a:r>
              <a:rPr lang="uk-UA" sz="2000" dirty="0">
                <a:solidFill>
                  <a:srgbClr val="000000"/>
                </a:solidFill>
                <a:latin typeface="Bookman Old Style" pitchFamily="18" charset="0"/>
                <a:ea typeface="Times New Roman"/>
              </a:rPr>
              <a:t>вітчизняної соціальної психології. Сучасний стан, тенденції і перспективи розвитку соціальної психології.</a:t>
            </a:r>
            <a:endParaRPr lang="ru-RU" sz="2000" dirty="0">
              <a:solidFill>
                <a:srgbClr val="000000"/>
              </a:solidFill>
              <a:latin typeface="Bookman Old Style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9248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>
                <a:solidFill>
                  <a:srgbClr val="94C600">
                    <a:lumMod val="50000"/>
                  </a:srgbClr>
                </a:solidFill>
                <a:latin typeface="Times New Roman"/>
                <a:ea typeface="Times New Roman"/>
              </a:rPr>
              <a:t>2.2. Перші зарубіжні самостійні соціально-психологічні концепції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23652"/>
            <a:ext cx="7353265" cy="3508977"/>
          </a:xfrm>
        </p:spPr>
        <p:txBody>
          <a:bodyPr>
            <a:norm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sz="2800" dirty="0">
                <a:latin typeface="Times New Roman"/>
                <a:ea typeface="Times New Roman"/>
              </a:rPr>
              <a:t>Психологія народів.</a:t>
            </a:r>
            <a:endParaRPr lang="ru-RU" sz="28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800" dirty="0" smtClean="0">
                <a:latin typeface="Times New Roman"/>
                <a:ea typeface="Times New Roman"/>
              </a:rPr>
              <a:t>Психологія мас.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800" dirty="0" smtClean="0">
                <a:latin typeface="Times New Roman"/>
                <a:ea typeface="Times New Roman"/>
              </a:rPr>
              <a:t>Теорія </a:t>
            </a:r>
            <a:r>
              <a:rPr lang="uk-UA" sz="2800" dirty="0">
                <a:latin typeface="Times New Roman"/>
                <a:ea typeface="Times New Roman"/>
              </a:rPr>
              <a:t>інстинктів соціальної поведінки.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99830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128792" cy="792088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Перші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зарубіжні самостійні соціально-психологічні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концепції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064896" cy="4464496"/>
          </a:xfrm>
        </p:spPr>
        <p:txBody>
          <a:bodyPr>
            <a:normAutofit fontScale="92500" lnSpcReduction="20000"/>
          </a:bodyPr>
          <a:lstStyle/>
          <a:p>
            <a:pPr marL="685800" indent="-342900" algn="just"/>
            <a:r>
              <a:rPr lang="uk-UA" b="1" dirty="0" smtClean="0">
                <a:latin typeface="Times New Roman"/>
                <a:ea typeface="Times New Roman"/>
              </a:rPr>
              <a:t>Психологія </a:t>
            </a:r>
            <a:r>
              <a:rPr lang="uk-UA" b="1" dirty="0">
                <a:latin typeface="Times New Roman"/>
                <a:ea typeface="Times New Roman"/>
              </a:rPr>
              <a:t>народів (середина </a:t>
            </a:r>
            <a:endParaRPr lang="uk-UA" b="1" dirty="0" smtClean="0">
              <a:latin typeface="Times New Roman"/>
              <a:ea typeface="Times New Roman"/>
            </a:endParaRPr>
          </a:p>
          <a:p>
            <a:pPr indent="0" algn="just">
              <a:buNone/>
            </a:pPr>
            <a:r>
              <a:rPr lang="en-US" b="1" dirty="0" smtClean="0">
                <a:latin typeface="Times New Roman"/>
                <a:ea typeface="Times New Roman"/>
              </a:rPr>
              <a:t>XIX</a:t>
            </a:r>
            <a:r>
              <a:rPr lang="uk-UA" b="1" dirty="0">
                <a:latin typeface="Times New Roman"/>
                <a:ea typeface="Times New Roman"/>
              </a:rPr>
              <a:t> </a:t>
            </a:r>
            <a:r>
              <a:rPr lang="uk-UA" b="1" dirty="0" smtClean="0">
                <a:latin typeface="Times New Roman"/>
                <a:ea typeface="Times New Roman"/>
              </a:rPr>
              <a:t>ст., Німеччина).</a:t>
            </a:r>
            <a:endParaRPr lang="ru-RU" dirty="0" smtClean="0"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b="1" i="1" dirty="0" smtClean="0">
                <a:latin typeface="Times New Roman"/>
                <a:ea typeface="Times New Roman"/>
              </a:rPr>
              <a:t>Представники: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</a:rPr>
              <a:t> Філософ </a:t>
            </a:r>
            <a:r>
              <a:rPr lang="uk-UA" dirty="0">
                <a:latin typeface="Times New Roman"/>
                <a:ea typeface="Times New Roman"/>
              </a:rPr>
              <a:t>М</a:t>
            </a:r>
            <a:r>
              <a:rPr lang="uk-UA" dirty="0" smtClean="0">
                <a:latin typeface="Times New Roman"/>
                <a:ea typeface="Times New Roman"/>
              </a:rPr>
              <a:t>. </a:t>
            </a:r>
            <a:r>
              <a:rPr lang="uk-UA" dirty="0" err="1" smtClean="0">
                <a:latin typeface="Times New Roman"/>
                <a:ea typeface="Times New Roman"/>
              </a:rPr>
              <a:t>Лацарус</a:t>
            </a:r>
            <a:r>
              <a:rPr lang="uk-UA" dirty="0" smtClean="0">
                <a:latin typeface="Times New Roman"/>
                <a:ea typeface="Times New Roman"/>
              </a:rPr>
              <a:t>, </a:t>
            </a:r>
            <a:r>
              <a:rPr lang="uk-UA" dirty="0">
                <a:latin typeface="Times New Roman"/>
                <a:ea typeface="Times New Roman"/>
              </a:rPr>
              <a:t>мовознавець </a:t>
            </a:r>
            <a:endParaRPr lang="uk-UA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</a:rPr>
              <a:t>Г.</a:t>
            </a:r>
            <a:r>
              <a:rPr lang="uk-UA" dirty="0" err="1" smtClean="0">
                <a:latin typeface="Times New Roman"/>
                <a:ea typeface="Times New Roman"/>
              </a:rPr>
              <a:t>Штейнталь</a:t>
            </a:r>
            <a:r>
              <a:rPr lang="uk-UA" dirty="0" smtClean="0">
                <a:latin typeface="Times New Roman"/>
                <a:ea typeface="Times New Roman"/>
              </a:rPr>
              <a:t>. 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uk-UA" b="1" i="1" dirty="0" smtClean="0">
                <a:latin typeface="Times New Roman"/>
                <a:ea typeface="Times New Roman"/>
              </a:rPr>
              <a:t>Суть </a:t>
            </a:r>
            <a:r>
              <a:rPr lang="uk-UA" b="1" i="1" dirty="0">
                <a:latin typeface="Times New Roman"/>
                <a:ea typeface="Times New Roman"/>
              </a:rPr>
              <a:t>теорії</a:t>
            </a:r>
            <a:r>
              <a:rPr lang="uk-UA" dirty="0">
                <a:latin typeface="Times New Roman"/>
                <a:ea typeface="Times New Roman"/>
              </a:rPr>
              <a:t>: </a:t>
            </a:r>
            <a:endParaRPr lang="uk-UA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</a:rPr>
              <a:t>Головна </a:t>
            </a:r>
            <a:r>
              <a:rPr lang="uk-UA" dirty="0">
                <a:latin typeface="Times New Roman"/>
                <a:ea typeface="Times New Roman"/>
              </a:rPr>
              <a:t>сила історії – </a:t>
            </a:r>
            <a:r>
              <a:rPr lang="uk-UA" b="1" i="1" dirty="0">
                <a:latin typeface="Times New Roman"/>
                <a:ea typeface="Times New Roman"/>
              </a:rPr>
              <a:t>народ</a:t>
            </a:r>
            <a:r>
              <a:rPr lang="uk-UA" dirty="0">
                <a:latin typeface="Times New Roman"/>
                <a:ea typeface="Times New Roman"/>
              </a:rPr>
              <a:t>, який виражає себе в мистецтві, релігії, мові, міфах, </a:t>
            </a:r>
            <a:r>
              <a:rPr lang="uk-UA" dirty="0" smtClean="0">
                <a:latin typeface="Times New Roman"/>
                <a:ea typeface="Times New Roman"/>
              </a:rPr>
              <a:t>звичаях.</a:t>
            </a:r>
          </a:p>
          <a:p>
            <a:pPr indent="540385" algn="just">
              <a:spcAft>
                <a:spcPts val="0"/>
              </a:spcAft>
            </a:pPr>
            <a:r>
              <a:rPr lang="uk-UA" b="1" i="1" dirty="0">
                <a:latin typeface="Times New Roman"/>
                <a:ea typeface="Times New Roman"/>
              </a:rPr>
              <a:t>В.</a:t>
            </a:r>
            <a:r>
              <a:rPr lang="uk-UA" b="1" i="1" dirty="0" err="1">
                <a:latin typeface="Times New Roman"/>
                <a:ea typeface="Times New Roman"/>
              </a:rPr>
              <a:t>Вундт</a:t>
            </a:r>
            <a:r>
              <a:rPr lang="uk-UA" dirty="0">
                <a:latin typeface="Times New Roman"/>
                <a:ea typeface="Times New Roman"/>
              </a:rPr>
              <a:t> (1832-1920) – 10-томна праця </a:t>
            </a:r>
            <a:r>
              <a:rPr lang="uk-UA" b="1" i="1" dirty="0">
                <a:latin typeface="Times New Roman"/>
                <a:ea typeface="Times New Roman"/>
              </a:rPr>
              <a:t>«Психологія народів»</a:t>
            </a:r>
            <a:r>
              <a:rPr lang="uk-UA" dirty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b="1" i="1" dirty="0">
                <a:latin typeface="Times New Roman"/>
                <a:ea typeface="Times New Roman"/>
              </a:rPr>
              <a:t>О.Потебня</a:t>
            </a:r>
            <a:r>
              <a:rPr lang="uk-UA" dirty="0">
                <a:latin typeface="Times New Roman"/>
                <a:ea typeface="Times New Roman"/>
              </a:rPr>
              <a:t> – лінгвіст, розробляв ідеї психології народів.</a:t>
            </a:r>
            <a:endParaRPr lang="ru-RU" sz="20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b="1" i="1" dirty="0">
                <a:latin typeface="Times New Roman"/>
                <a:ea typeface="Times New Roman"/>
              </a:rPr>
              <a:t>Спільне</a:t>
            </a:r>
            <a:r>
              <a:rPr lang="uk-UA" dirty="0">
                <a:latin typeface="Times New Roman"/>
                <a:ea typeface="Times New Roman"/>
              </a:rPr>
              <a:t> для авторів: психологічні особливості містяться не в індивідуальній свідомості, а в </a:t>
            </a:r>
            <a:r>
              <a:rPr lang="uk-UA" b="1" i="1" dirty="0">
                <a:latin typeface="Times New Roman"/>
                <a:ea typeface="Times New Roman"/>
              </a:rPr>
              <a:t>свідомості народів.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1027" name="Picture 3" descr="C:\Users\Admin\Desktop\9222to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56792"/>
            <a:ext cx="236100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70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>
                <a:solidFill>
                  <a:srgbClr val="94C600">
                    <a:lumMod val="50000"/>
                  </a:srgbClr>
                </a:solidFill>
                <a:latin typeface="Times New Roman"/>
                <a:ea typeface="Times New Roman"/>
              </a:rPr>
              <a:t>Перші зарубіжні самостійні соціально-психологічні концепції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0956" cy="3508977"/>
          </a:xfrm>
        </p:spPr>
        <p:txBody>
          <a:bodyPr>
            <a:normAutofit/>
          </a:bodyPr>
          <a:lstStyle/>
          <a:p>
            <a:pPr lvl="0" indent="0" algn="just">
              <a:buClr>
                <a:srgbClr val="94C600"/>
              </a:buClr>
              <a:buNone/>
            </a:pPr>
            <a:r>
              <a:rPr lang="uk-UA" sz="1900" b="1" dirty="0" smtClean="0">
                <a:solidFill>
                  <a:srgbClr val="3E3D2D"/>
                </a:solidFill>
                <a:latin typeface="Times New Roman"/>
                <a:ea typeface="Times New Roman"/>
              </a:rPr>
              <a:t>                               Психологія </a:t>
            </a:r>
            <a:r>
              <a:rPr lang="uk-UA" sz="1900" b="1" dirty="0">
                <a:solidFill>
                  <a:srgbClr val="3E3D2D"/>
                </a:solidFill>
                <a:latin typeface="Times New Roman"/>
                <a:ea typeface="Times New Roman"/>
              </a:rPr>
              <a:t>мас (Франція, 2 половина </a:t>
            </a:r>
            <a:r>
              <a:rPr lang="en-US" sz="1900" b="1" dirty="0" smtClean="0">
                <a:solidFill>
                  <a:srgbClr val="3E3D2D"/>
                </a:solidFill>
                <a:latin typeface="Times New Roman"/>
                <a:ea typeface="Times New Roman"/>
              </a:rPr>
              <a:t>XIX</a:t>
            </a:r>
            <a:r>
              <a:rPr lang="uk-UA" sz="1900" b="1" dirty="0" smtClean="0">
                <a:solidFill>
                  <a:srgbClr val="3E3D2D"/>
                </a:solidFill>
                <a:latin typeface="Times New Roman"/>
                <a:ea typeface="Times New Roman"/>
              </a:rPr>
              <a:t> ст.). </a:t>
            </a:r>
            <a:endParaRPr lang="ru-RU" sz="1600" b="1" dirty="0" smtClean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lvl="0" indent="0" algn="ctr">
              <a:buClr>
                <a:srgbClr val="94C600"/>
              </a:buClr>
              <a:buNone/>
            </a:pPr>
            <a:endParaRPr lang="uk-UA" sz="1900" b="1" i="1" dirty="0" smtClean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lvl="0" indent="0" algn="ctr">
              <a:buClr>
                <a:srgbClr val="94C600"/>
              </a:buClr>
              <a:buNone/>
            </a:pPr>
            <a:r>
              <a:rPr lang="uk-UA" sz="1900" b="1" i="1" dirty="0" smtClean="0">
                <a:solidFill>
                  <a:srgbClr val="3E3D2D"/>
                </a:solidFill>
                <a:latin typeface="Times New Roman"/>
                <a:ea typeface="Times New Roman"/>
              </a:rPr>
              <a:t> </a:t>
            </a:r>
            <a:r>
              <a:rPr lang="uk-UA" sz="1900" b="1" i="1" dirty="0">
                <a:solidFill>
                  <a:srgbClr val="3E3D2D"/>
                </a:solidFill>
                <a:latin typeface="Times New Roman"/>
                <a:ea typeface="Times New Roman"/>
              </a:rPr>
              <a:t>Представники:</a:t>
            </a:r>
            <a:r>
              <a:rPr lang="uk-UA" sz="1900" dirty="0">
                <a:solidFill>
                  <a:srgbClr val="3E3D2D"/>
                </a:solidFill>
                <a:latin typeface="Times New Roman"/>
                <a:ea typeface="Times New Roman"/>
              </a:rPr>
              <a:t> </a:t>
            </a:r>
            <a:endParaRPr lang="uk-UA" sz="1900" dirty="0" smtClean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lvl="0" indent="0" algn="r">
              <a:buClr>
                <a:srgbClr val="94C600"/>
              </a:buClr>
              <a:buNone/>
            </a:pPr>
            <a:r>
              <a:rPr lang="uk-UA" sz="1900" dirty="0" smtClean="0">
                <a:solidFill>
                  <a:srgbClr val="3E3D2D"/>
                </a:solidFill>
                <a:latin typeface="Times New Roman"/>
                <a:ea typeface="Times New Roman"/>
              </a:rPr>
              <a:t>Г. </a:t>
            </a:r>
            <a:r>
              <a:rPr lang="uk-UA" sz="1900" dirty="0" err="1" smtClean="0">
                <a:solidFill>
                  <a:srgbClr val="3E3D2D"/>
                </a:solidFill>
                <a:latin typeface="Times New Roman"/>
                <a:ea typeface="Times New Roman"/>
              </a:rPr>
              <a:t>Тардт</a:t>
            </a:r>
            <a:r>
              <a:rPr lang="uk-UA" sz="1900" dirty="0" smtClean="0">
                <a:solidFill>
                  <a:srgbClr val="3E3D2D"/>
                </a:solidFill>
                <a:latin typeface="Times New Roman"/>
                <a:ea typeface="Times New Roman"/>
              </a:rPr>
              <a:t>, С. </a:t>
            </a:r>
            <a:r>
              <a:rPr lang="uk-UA" sz="1900" dirty="0" err="1" smtClean="0">
                <a:solidFill>
                  <a:srgbClr val="3E3D2D"/>
                </a:solidFill>
                <a:latin typeface="Times New Roman"/>
                <a:ea typeface="Times New Roman"/>
              </a:rPr>
              <a:t>Сігеле</a:t>
            </a:r>
            <a:r>
              <a:rPr lang="uk-UA" sz="1900" dirty="0" smtClean="0">
                <a:solidFill>
                  <a:srgbClr val="3E3D2D"/>
                </a:solidFill>
                <a:latin typeface="Times New Roman"/>
                <a:ea typeface="Times New Roman"/>
              </a:rPr>
              <a:t>, Г. </a:t>
            </a:r>
            <a:r>
              <a:rPr lang="uk-UA" sz="1900" dirty="0" err="1" smtClean="0">
                <a:solidFill>
                  <a:srgbClr val="3E3D2D"/>
                </a:solidFill>
                <a:latin typeface="Times New Roman"/>
                <a:ea typeface="Times New Roman"/>
              </a:rPr>
              <a:t>Лебон</a:t>
            </a:r>
            <a:r>
              <a:rPr lang="uk-UA" sz="1900" dirty="0" smtClean="0">
                <a:solidFill>
                  <a:srgbClr val="3E3D2D"/>
                </a:solidFill>
                <a:latin typeface="Times New Roman"/>
                <a:ea typeface="Times New Roman"/>
              </a:rPr>
              <a:t>.</a:t>
            </a:r>
            <a:r>
              <a:rPr lang="uk-UA" sz="1900" b="1" i="1" dirty="0" smtClean="0">
                <a:solidFill>
                  <a:srgbClr val="3E3D2D"/>
                </a:solidFill>
                <a:latin typeface="Times New Roman"/>
                <a:ea typeface="Times New Roman"/>
              </a:rPr>
              <a:t>   </a:t>
            </a:r>
          </a:p>
          <a:p>
            <a:pPr marL="68580" lvl="0" indent="0" algn="ctr">
              <a:buClr>
                <a:srgbClr val="94C600"/>
              </a:buClr>
              <a:buNone/>
            </a:pPr>
            <a:r>
              <a:rPr lang="uk-UA" sz="1900" b="1" i="1" dirty="0" smtClean="0">
                <a:solidFill>
                  <a:srgbClr val="3E3D2D"/>
                </a:solidFill>
                <a:latin typeface="Times New Roman"/>
                <a:ea typeface="Times New Roman"/>
              </a:rPr>
              <a:t> </a:t>
            </a:r>
            <a:r>
              <a:rPr lang="uk-UA" sz="1900" b="1" i="1" dirty="0">
                <a:solidFill>
                  <a:srgbClr val="3E3D2D"/>
                </a:solidFill>
                <a:latin typeface="Times New Roman"/>
                <a:ea typeface="Times New Roman"/>
              </a:rPr>
              <a:t>Суть:</a:t>
            </a:r>
            <a:r>
              <a:rPr lang="uk-UA" sz="1900" dirty="0">
                <a:solidFill>
                  <a:srgbClr val="3E3D2D"/>
                </a:solidFill>
                <a:latin typeface="Times New Roman"/>
                <a:ea typeface="Times New Roman"/>
              </a:rPr>
              <a:t> </a:t>
            </a:r>
            <a:endParaRPr lang="uk-UA" sz="1900" dirty="0" smtClean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marL="68580" lvl="0" indent="0" algn="r">
              <a:buClr>
                <a:srgbClr val="94C600"/>
              </a:buClr>
              <a:buNone/>
            </a:pPr>
            <a:r>
              <a:rPr lang="uk-UA" sz="1900" dirty="0" smtClean="0">
                <a:solidFill>
                  <a:srgbClr val="3E3D2D"/>
                </a:solidFill>
                <a:latin typeface="Times New Roman"/>
                <a:ea typeface="Times New Roman"/>
              </a:rPr>
              <a:t>                                Маса </a:t>
            </a:r>
            <a:r>
              <a:rPr lang="uk-UA" sz="1900" dirty="0">
                <a:solidFill>
                  <a:srgbClr val="3E3D2D"/>
                </a:solidFill>
                <a:latin typeface="Times New Roman"/>
                <a:ea typeface="Times New Roman"/>
              </a:rPr>
              <a:t>за своєю </a:t>
            </a:r>
            <a:r>
              <a:rPr lang="uk-UA" sz="1900">
                <a:solidFill>
                  <a:srgbClr val="3E3D2D"/>
                </a:solidFill>
                <a:latin typeface="Times New Roman"/>
                <a:ea typeface="Times New Roman"/>
              </a:rPr>
              <a:t>природою </a:t>
            </a:r>
            <a:r>
              <a:rPr lang="uk-UA" sz="1900" smtClean="0">
                <a:solidFill>
                  <a:srgbClr val="3E3D2D"/>
                </a:solidFill>
                <a:latin typeface="Times New Roman"/>
                <a:ea typeface="Times New Roman"/>
              </a:rPr>
              <a:t>невпорядкована, хаотична</a:t>
            </a:r>
            <a:r>
              <a:rPr lang="uk-UA" sz="1900" dirty="0">
                <a:solidFill>
                  <a:srgbClr val="3E3D2D"/>
                </a:solidFill>
                <a:latin typeface="Times New Roman"/>
                <a:ea typeface="Times New Roman"/>
              </a:rPr>
              <a:t>, їй потрібен вождь, роль якого виконує еліта (роль паніки). </a:t>
            </a:r>
            <a:endParaRPr lang="uk-UA" sz="1900" dirty="0" smtClean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uk-UA" sz="1900" dirty="0" smtClean="0">
                <a:solidFill>
                  <a:srgbClr val="3E3D2D"/>
                </a:solidFill>
                <a:latin typeface="Times New Roman"/>
                <a:ea typeface="Times New Roman"/>
              </a:rPr>
              <a:t>Визнавався </a:t>
            </a:r>
            <a:r>
              <a:rPr lang="uk-UA" sz="1900" dirty="0">
                <a:solidFill>
                  <a:srgbClr val="3E3D2D"/>
                </a:solidFill>
                <a:latin typeface="Times New Roman"/>
                <a:ea typeface="Times New Roman"/>
              </a:rPr>
              <a:t>примат індивіда над </a:t>
            </a:r>
            <a:r>
              <a:rPr lang="uk-UA" sz="1900" dirty="0" smtClean="0">
                <a:solidFill>
                  <a:srgbClr val="3E3D2D"/>
                </a:solidFill>
                <a:latin typeface="Times New Roman"/>
                <a:ea typeface="Times New Roman"/>
              </a:rPr>
              <a:t>суспільством</a:t>
            </a:r>
            <a:r>
              <a:rPr lang="uk-UA" sz="1900" dirty="0">
                <a:solidFill>
                  <a:srgbClr val="3E3D2D"/>
                </a:solidFill>
                <a:latin typeface="Times New Roman"/>
                <a:ea typeface="Times New Roman"/>
              </a:rPr>
              <a:t>, </a:t>
            </a:r>
            <a:endParaRPr lang="uk-UA" sz="1900" dirty="0" smtClean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uk-UA" sz="1900" dirty="0" smtClean="0">
                <a:solidFill>
                  <a:srgbClr val="3E3D2D"/>
                </a:solidFill>
                <a:latin typeface="Times New Roman"/>
                <a:ea typeface="Times New Roman"/>
              </a:rPr>
              <a:t>яка </a:t>
            </a:r>
            <a:r>
              <a:rPr lang="uk-UA" sz="1900" dirty="0">
                <a:solidFill>
                  <a:srgbClr val="3E3D2D"/>
                </a:solidFill>
                <a:latin typeface="Times New Roman"/>
                <a:ea typeface="Times New Roman"/>
              </a:rPr>
              <a:t>зводилось до натовпу.</a:t>
            </a:r>
          </a:p>
          <a:p>
            <a:endParaRPr lang="ru-RU" dirty="0"/>
          </a:p>
        </p:txBody>
      </p:sp>
      <p:pic>
        <p:nvPicPr>
          <p:cNvPr id="2050" name="Picture 2" descr="C:\Users\Admin\Desktop\696180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1" y="2204864"/>
            <a:ext cx="2664296" cy="223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757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solidFill>
                  <a:srgbClr val="94C600">
                    <a:lumMod val="50000"/>
                  </a:srgbClr>
                </a:solidFill>
                <a:latin typeface="Times New Roman"/>
                <a:ea typeface="Times New Roman"/>
              </a:rPr>
              <a:t>Перші зарубіжні самостійні соціально-психологічні концепції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23652"/>
            <a:ext cx="7776864" cy="3508977"/>
          </a:xfrm>
        </p:spPr>
        <p:txBody>
          <a:bodyPr>
            <a:normAutofit/>
          </a:bodyPr>
          <a:lstStyle/>
          <a:p>
            <a:pPr lvl="0" algn="just">
              <a:buClr>
                <a:srgbClr val="94C600"/>
              </a:buClr>
            </a:pPr>
            <a:r>
              <a:rPr lang="uk-UA" sz="2000" b="1" dirty="0">
                <a:solidFill>
                  <a:srgbClr val="3E3D2D"/>
                </a:solidFill>
                <a:latin typeface="Times New Roman"/>
                <a:ea typeface="Times New Roman"/>
              </a:rPr>
              <a:t>Теорія інстинктів поведінки. </a:t>
            </a:r>
          </a:p>
          <a:p>
            <a:pPr marL="68580" lvl="0" indent="0" algn="ctr">
              <a:buClr>
                <a:srgbClr val="94C600"/>
              </a:buClr>
              <a:buNone/>
            </a:pPr>
            <a:r>
              <a:rPr lang="uk-UA" sz="2000" b="1" i="1" dirty="0">
                <a:solidFill>
                  <a:srgbClr val="3E3D2D"/>
                </a:solidFill>
                <a:latin typeface="Times New Roman"/>
                <a:ea typeface="Times New Roman"/>
              </a:rPr>
              <a:t>      Представники:</a:t>
            </a:r>
            <a:r>
              <a:rPr lang="uk-UA" sz="2000" dirty="0">
                <a:solidFill>
                  <a:srgbClr val="3E3D2D"/>
                </a:solidFill>
                <a:latin typeface="Times New Roman"/>
                <a:ea typeface="Times New Roman"/>
              </a:rPr>
              <a:t> </a:t>
            </a:r>
            <a:endParaRPr lang="uk-UA" sz="2000" dirty="0" smtClean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uk-UA" sz="2000" dirty="0" smtClean="0">
                <a:solidFill>
                  <a:srgbClr val="3E3D2D"/>
                </a:solidFill>
                <a:latin typeface="Times New Roman"/>
                <a:ea typeface="Times New Roman"/>
              </a:rPr>
              <a:t>Англ</a:t>
            </a:r>
            <a:r>
              <a:rPr lang="uk-UA" sz="2000" dirty="0">
                <a:solidFill>
                  <a:srgbClr val="3E3D2D"/>
                </a:solidFill>
                <a:latin typeface="Times New Roman"/>
                <a:ea typeface="Times New Roman"/>
              </a:rPr>
              <a:t>. вчений В. </a:t>
            </a:r>
            <a:r>
              <a:rPr lang="uk-UA" sz="2000" dirty="0" err="1">
                <a:solidFill>
                  <a:srgbClr val="3E3D2D"/>
                </a:solidFill>
                <a:latin typeface="Times New Roman"/>
                <a:ea typeface="Times New Roman"/>
              </a:rPr>
              <a:t>Макдугалл</a:t>
            </a:r>
            <a:r>
              <a:rPr lang="uk-UA" sz="2000" dirty="0">
                <a:solidFill>
                  <a:srgbClr val="3E3D2D"/>
                </a:solidFill>
                <a:latin typeface="Times New Roman"/>
                <a:ea typeface="Times New Roman"/>
              </a:rPr>
              <a:t>, Е. </a:t>
            </a:r>
            <a:r>
              <a:rPr lang="uk-UA" sz="2000" dirty="0" err="1">
                <a:solidFill>
                  <a:srgbClr val="3E3D2D"/>
                </a:solidFill>
                <a:latin typeface="Times New Roman"/>
                <a:ea typeface="Times New Roman"/>
              </a:rPr>
              <a:t>Росса</a:t>
            </a:r>
            <a:r>
              <a:rPr lang="uk-UA" sz="2000" dirty="0">
                <a:solidFill>
                  <a:srgbClr val="3E3D2D"/>
                </a:solidFill>
                <a:latin typeface="Times New Roman"/>
                <a:ea typeface="Times New Roman"/>
              </a:rPr>
              <a:t>.</a:t>
            </a:r>
            <a:endParaRPr lang="ru-RU" sz="2000" dirty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marL="68580" lvl="0" indent="0" algn="ctr">
              <a:buClr>
                <a:srgbClr val="94C600"/>
              </a:buClr>
              <a:buNone/>
            </a:pPr>
            <a:r>
              <a:rPr lang="uk-UA" sz="2000" b="1" i="1" dirty="0">
                <a:solidFill>
                  <a:srgbClr val="3E3D2D"/>
                </a:solidFill>
                <a:latin typeface="Times New Roman"/>
                <a:ea typeface="Times New Roman"/>
              </a:rPr>
              <a:t>      Суть теорії </a:t>
            </a:r>
            <a:r>
              <a:rPr lang="uk-UA" sz="2000" b="1" i="1" dirty="0" err="1">
                <a:solidFill>
                  <a:srgbClr val="3E3D2D"/>
                </a:solidFill>
                <a:latin typeface="Times New Roman"/>
                <a:ea typeface="Times New Roman"/>
              </a:rPr>
              <a:t>Макдугалла</a:t>
            </a:r>
            <a:r>
              <a:rPr lang="uk-UA" sz="2000" dirty="0" smtClean="0">
                <a:solidFill>
                  <a:srgbClr val="3E3D2D"/>
                </a:solidFill>
                <a:latin typeface="Times New Roman"/>
                <a:ea typeface="Times New Roman"/>
              </a:rPr>
              <a:t>:</a:t>
            </a: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uk-UA" sz="2000" dirty="0" smtClean="0">
                <a:solidFill>
                  <a:srgbClr val="3E3D2D"/>
                </a:solidFill>
                <a:latin typeface="Times New Roman"/>
                <a:ea typeface="Times New Roman"/>
              </a:rPr>
              <a:t> Причини </a:t>
            </a:r>
            <a:r>
              <a:rPr lang="uk-UA" sz="2000" dirty="0">
                <a:solidFill>
                  <a:srgbClr val="3E3D2D"/>
                </a:solidFill>
                <a:latin typeface="Times New Roman"/>
                <a:ea typeface="Times New Roman"/>
              </a:rPr>
              <a:t>соціальної поведінки криються у вроджених інстинктах – «</a:t>
            </a:r>
            <a:r>
              <a:rPr lang="uk-UA" sz="2000" dirty="0" err="1">
                <a:solidFill>
                  <a:srgbClr val="3E3D2D"/>
                </a:solidFill>
                <a:latin typeface="Times New Roman"/>
                <a:ea typeface="Times New Roman"/>
              </a:rPr>
              <a:t>гормічна</a:t>
            </a:r>
            <a:r>
              <a:rPr lang="uk-UA" sz="2000" dirty="0">
                <a:solidFill>
                  <a:srgbClr val="3E3D2D"/>
                </a:solidFill>
                <a:latin typeface="Times New Roman"/>
                <a:ea typeface="Times New Roman"/>
              </a:rPr>
              <a:t> теорія (прагнення, бажання)». Вказував на </a:t>
            </a:r>
            <a:r>
              <a:rPr lang="uk-UA" sz="2000" dirty="0" err="1">
                <a:solidFill>
                  <a:srgbClr val="3E3D2D"/>
                </a:solidFill>
                <a:latin typeface="Times New Roman"/>
                <a:ea typeface="Times New Roman"/>
              </a:rPr>
              <a:t>зв</a:t>
            </a:r>
            <a:r>
              <a:rPr lang="ru-RU" sz="2000" dirty="0">
                <a:solidFill>
                  <a:srgbClr val="3E3D2D"/>
                </a:solidFill>
                <a:latin typeface="Times New Roman"/>
                <a:ea typeface="Times New Roman"/>
              </a:rPr>
              <a:t>’</a:t>
            </a:r>
            <a:r>
              <a:rPr lang="uk-UA" sz="2000" dirty="0" err="1">
                <a:solidFill>
                  <a:srgbClr val="3E3D2D"/>
                </a:solidFill>
                <a:latin typeface="Times New Roman"/>
                <a:ea typeface="Times New Roman"/>
              </a:rPr>
              <a:t>язок</a:t>
            </a:r>
            <a:r>
              <a:rPr lang="uk-UA" sz="2000" dirty="0">
                <a:solidFill>
                  <a:srgbClr val="3E3D2D"/>
                </a:solidFill>
                <a:latin typeface="Times New Roman"/>
                <a:ea typeface="Times New Roman"/>
              </a:rPr>
              <a:t> між інстинктами та емоціями: інстинкт продовження роду і ревність, стадний інстинкт і почуття приналежності. З інстинктів виводив сім’ю, торгівлю, війну. Підкреслювалась роль підсвідомих потягів як рушійної сили не лише індивіда, а й людства.</a:t>
            </a:r>
            <a:endParaRPr lang="ru-RU" sz="2000" dirty="0">
              <a:solidFill>
                <a:srgbClr val="3E3D2D"/>
              </a:solidFill>
              <a:latin typeface="Times New Roman"/>
              <a:ea typeface="Times New Roman"/>
            </a:endParaRPr>
          </a:p>
        </p:txBody>
      </p:sp>
      <p:pic>
        <p:nvPicPr>
          <p:cNvPr id="3074" name="Picture 2" descr="C:\Users\Admin\Desktop\1449B30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28800"/>
            <a:ext cx="2592288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997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2.3. Формування вітчизняної соціальної психології. Сучасний стан, тенденції і перспективи розвитку соціальної психології.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920880" cy="4464496"/>
          </a:xfrm>
        </p:spPr>
        <p:txBody>
          <a:bodyPr>
            <a:normAutofit fontScale="70000" lnSpcReduction="20000"/>
          </a:bodyPr>
          <a:lstStyle/>
          <a:p>
            <a:pPr marL="68580" indent="0" algn="ctr">
              <a:buNone/>
            </a:pPr>
            <a:r>
              <a:rPr lang="uk-UA" b="1" dirty="0" smtClean="0">
                <a:latin typeface="Times New Roman"/>
                <a:ea typeface="Times New Roman"/>
              </a:rPr>
              <a:t>ЕТАПИ</a:t>
            </a:r>
          </a:p>
          <a:p>
            <a:pPr marL="68580" indent="0" algn="ctr">
              <a:buNone/>
            </a:pPr>
            <a:r>
              <a:rPr lang="uk-UA" b="1" dirty="0" smtClean="0">
                <a:latin typeface="Times New Roman"/>
              </a:rPr>
              <a:t>І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b="1" i="1" dirty="0">
                <a:latin typeface="Times New Roman"/>
                <a:ea typeface="Times New Roman"/>
              </a:rPr>
              <a:t>1920-і рр. минулого століття</a:t>
            </a:r>
            <a:r>
              <a:rPr lang="uk-UA" dirty="0">
                <a:latin typeface="Times New Roman"/>
                <a:ea typeface="Times New Roman"/>
              </a:rPr>
              <a:t> (велась ідейна боротьба між матеріалістичною та ідеалістичною психологією; спостерігалось руйнування філософських та методологічних основ психології).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b="1" i="1" dirty="0">
                <a:latin typeface="Times New Roman"/>
                <a:ea typeface="Times New Roman"/>
              </a:rPr>
              <a:t>Г</a:t>
            </a:r>
            <a:r>
              <a:rPr lang="uk-UA" b="1" i="1" dirty="0" smtClean="0">
                <a:latin typeface="Times New Roman"/>
                <a:ea typeface="Times New Roman"/>
              </a:rPr>
              <a:t>. І. </a:t>
            </a:r>
            <a:r>
              <a:rPr lang="uk-UA" b="1" i="1" dirty="0" err="1" smtClean="0">
                <a:latin typeface="Times New Roman"/>
                <a:ea typeface="Times New Roman"/>
              </a:rPr>
              <a:t>Челпанов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як представник ідеалістичної психології пропонував розділити психологію на </a:t>
            </a:r>
            <a:r>
              <a:rPr lang="uk-UA" b="1" i="1" dirty="0">
                <a:latin typeface="Times New Roman"/>
                <a:ea typeface="Times New Roman"/>
              </a:rPr>
              <a:t>соціальну</a:t>
            </a:r>
            <a:r>
              <a:rPr lang="uk-UA" dirty="0">
                <a:latin typeface="Times New Roman"/>
                <a:ea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</a:rPr>
              <a:t>і </a:t>
            </a:r>
            <a:r>
              <a:rPr lang="uk-UA" b="1" i="1" dirty="0">
                <a:latin typeface="Times New Roman"/>
                <a:ea typeface="Times New Roman"/>
              </a:rPr>
              <a:t>власне </a:t>
            </a:r>
            <a:r>
              <a:rPr lang="uk-UA" b="1" i="1" dirty="0" smtClean="0">
                <a:latin typeface="Times New Roman"/>
                <a:ea typeface="Times New Roman"/>
              </a:rPr>
              <a:t>психологію</a:t>
            </a:r>
            <a:r>
              <a:rPr lang="uk-UA" dirty="0" smtClean="0">
                <a:latin typeface="Times New Roman"/>
                <a:ea typeface="Times New Roman"/>
              </a:rPr>
              <a:t>. 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b="1" i="1" dirty="0">
                <a:latin typeface="Times New Roman"/>
                <a:ea typeface="Times New Roman"/>
              </a:rPr>
              <a:t>В</a:t>
            </a:r>
            <a:r>
              <a:rPr lang="uk-UA" b="1" i="1" dirty="0" smtClean="0">
                <a:latin typeface="Times New Roman"/>
                <a:ea typeface="Times New Roman"/>
              </a:rPr>
              <a:t>. Артемов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рекомендував здійснити поділ психології на </a:t>
            </a:r>
            <a:r>
              <a:rPr lang="uk-UA" b="1" i="1" dirty="0">
                <a:latin typeface="Times New Roman"/>
                <a:ea typeface="Times New Roman"/>
              </a:rPr>
              <a:t>психологію індивіда і психологію </a:t>
            </a:r>
            <a:r>
              <a:rPr lang="uk-UA" b="1" i="1" dirty="0" smtClean="0">
                <a:latin typeface="Times New Roman"/>
                <a:ea typeface="Times New Roman"/>
              </a:rPr>
              <a:t>колективу</a:t>
            </a:r>
            <a:r>
              <a:rPr lang="uk-UA" b="1" dirty="0" smtClean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b="1" i="1" dirty="0">
                <a:latin typeface="Times New Roman"/>
                <a:ea typeface="Times New Roman"/>
              </a:rPr>
              <a:t>П</a:t>
            </a:r>
            <a:r>
              <a:rPr lang="uk-UA" b="1" i="1" dirty="0" smtClean="0">
                <a:latin typeface="Times New Roman"/>
                <a:ea typeface="Times New Roman"/>
              </a:rPr>
              <a:t>. </a:t>
            </a:r>
            <a:r>
              <a:rPr lang="uk-UA" b="1" i="1" dirty="0" err="1" smtClean="0">
                <a:latin typeface="Times New Roman"/>
                <a:ea typeface="Times New Roman"/>
              </a:rPr>
              <a:t>Блонський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вказав на необхідність аналізу ролі соціального середовища при характеристиці психіки </a:t>
            </a:r>
            <a:r>
              <a:rPr lang="uk-UA" dirty="0" smtClean="0">
                <a:latin typeface="Times New Roman"/>
                <a:ea typeface="Times New Roman"/>
              </a:rPr>
              <a:t>людини.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b="1" i="1" dirty="0">
                <a:latin typeface="Times New Roman"/>
                <a:ea typeface="Times New Roman"/>
              </a:rPr>
              <a:t>В.</a:t>
            </a:r>
            <a:r>
              <a:rPr lang="uk-UA" b="1" i="1" dirty="0" err="1">
                <a:latin typeface="Times New Roman"/>
                <a:ea typeface="Times New Roman"/>
              </a:rPr>
              <a:t>Бехтерєв</a:t>
            </a:r>
            <a:r>
              <a:rPr lang="uk-UA" dirty="0">
                <a:latin typeface="Times New Roman"/>
                <a:ea typeface="Times New Roman"/>
              </a:rPr>
              <a:t> створив науку </a:t>
            </a:r>
            <a:r>
              <a:rPr lang="uk-UA" b="1" i="1" dirty="0">
                <a:latin typeface="Times New Roman"/>
                <a:ea typeface="Times New Roman"/>
              </a:rPr>
              <a:t>рефлексологію</a:t>
            </a:r>
            <a:r>
              <a:rPr lang="uk-UA" dirty="0">
                <a:latin typeface="Times New Roman"/>
                <a:ea typeface="Times New Roman"/>
              </a:rPr>
              <a:t>, виділивши окрему галузь </a:t>
            </a:r>
            <a:r>
              <a:rPr lang="uk-UA" dirty="0" smtClean="0">
                <a:latin typeface="Times New Roman"/>
                <a:ea typeface="Times New Roman"/>
              </a:rPr>
              <a:t>– «</a:t>
            </a:r>
            <a:r>
              <a:rPr lang="uk-UA" dirty="0">
                <a:latin typeface="Times New Roman"/>
                <a:ea typeface="Times New Roman"/>
              </a:rPr>
              <a:t>колективну рефлексологію», яка вивчала поведінку особистості в колективі, умови виникнення соціальних об’єднань, особливості їх діяльності, взаємовідносини між людьми. Ця теорія не стала основою для системи соціально-психологічного </a:t>
            </a:r>
            <a:r>
              <a:rPr lang="uk-UA" dirty="0" smtClean="0">
                <a:latin typeface="Times New Roman"/>
                <a:ea typeface="Times New Roman"/>
              </a:rPr>
              <a:t>знання.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b="1" dirty="0" smtClean="0">
                <a:latin typeface="Times New Roman"/>
                <a:ea typeface="Times New Roman"/>
              </a:rPr>
              <a:t>М.</a:t>
            </a:r>
            <a:r>
              <a:rPr lang="uk-UA" b="1" dirty="0" err="1" smtClean="0">
                <a:latin typeface="Times New Roman"/>
                <a:ea typeface="Times New Roman"/>
              </a:rPr>
              <a:t>Рейснер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пропонував побудувати марксистську соціальну психологію шляхом співвіднесення </a:t>
            </a:r>
            <a:r>
              <a:rPr lang="uk-UA" b="1" dirty="0">
                <a:latin typeface="Times New Roman"/>
                <a:ea typeface="Times New Roman"/>
              </a:rPr>
              <a:t>низки психологічних і фізіологічних теорій </a:t>
            </a:r>
            <a:r>
              <a:rPr lang="uk-UA" dirty="0">
                <a:latin typeface="Times New Roman"/>
                <a:ea typeface="Times New Roman"/>
              </a:rPr>
              <a:t>з історичним </a:t>
            </a:r>
            <a:r>
              <a:rPr lang="uk-UA" dirty="0" smtClean="0">
                <a:latin typeface="Times New Roman"/>
                <a:ea typeface="Times New Roman"/>
              </a:rPr>
              <a:t>матеріалізмом.</a:t>
            </a:r>
          </a:p>
        </p:txBody>
      </p:sp>
    </p:spTree>
    <p:extLst>
      <p:ext uri="{BB962C8B-B14F-4D97-AF65-F5344CB8AC3E}">
        <p14:creationId xmlns:p14="http://schemas.microsoft.com/office/powerpoint/2010/main" xmlns="" val="9235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400" b="1" dirty="0">
                <a:solidFill>
                  <a:srgbClr val="94C600">
                    <a:lumMod val="50000"/>
                  </a:srgbClr>
                </a:solidFill>
                <a:latin typeface="Times New Roman"/>
                <a:ea typeface="Times New Roman"/>
              </a:rPr>
              <a:t>Формування вітчизняної соціальної психології. Сучасний стан, тенденції і перспективи розвитку соціальної психології.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7920880" cy="4392488"/>
          </a:xfrm>
        </p:spPr>
        <p:txBody>
          <a:bodyPr/>
          <a:lstStyle/>
          <a:p>
            <a:pPr marL="68580" indent="0" algn="ctr">
              <a:buNone/>
            </a:pPr>
            <a:r>
              <a:rPr lang="uk-UA" b="1" dirty="0" smtClean="0">
                <a:latin typeface="Times New Roman"/>
                <a:ea typeface="Times New Roman"/>
              </a:rPr>
              <a:t>Два </a:t>
            </a:r>
            <a:r>
              <a:rPr lang="uk-UA" b="1" dirty="0">
                <a:latin typeface="Times New Roman"/>
                <a:ea typeface="Times New Roman"/>
              </a:rPr>
              <a:t>різних </a:t>
            </a:r>
            <a:r>
              <a:rPr lang="uk-UA" b="1" dirty="0" smtClean="0">
                <a:latin typeface="Times New Roman"/>
                <a:ea typeface="Times New Roman"/>
              </a:rPr>
              <a:t>трактування </a:t>
            </a:r>
            <a:r>
              <a:rPr lang="uk-UA" b="1" dirty="0">
                <a:latin typeface="Times New Roman"/>
                <a:ea typeface="Times New Roman"/>
              </a:rPr>
              <a:t>соціальної </a:t>
            </a:r>
            <a:r>
              <a:rPr lang="uk-UA" b="1" dirty="0" smtClean="0">
                <a:latin typeface="Times New Roman"/>
                <a:ea typeface="Times New Roman"/>
              </a:rPr>
              <a:t>психології</a:t>
            </a:r>
          </a:p>
          <a:p>
            <a:pPr marL="68580" indent="0" algn="ctr">
              <a:buNone/>
            </a:pPr>
            <a:endParaRPr lang="uk-UA" b="1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вона ототожнювалась  зі  вченням   про  соціальну  детермінацію   психічних </a:t>
            </a:r>
            <a:r>
              <a:rPr lang="uk-UA" dirty="0" smtClean="0">
                <a:latin typeface="Times New Roman"/>
                <a:ea typeface="Times New Roman"/>
              </a:rPr>
              <a:t>процесів;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</a:rPr>
              <a:t>пропонувалось </a:t>
            </a:r>
            <a:r>
              <a:rPr lang="uk-UA" dirty="0">
                <a:latin typeface="Times New Roman"/>
                <a:ea typeface="Times New Roman"/>
              </a:rPr>
              <a:t>дослідження певного типу явищ, які породжувались спільною діяльністю людей, насамперед, явищ, пов’язаних з </a:t>
            </a:r>
            <a:r>
              <a:rPr lang="uk-UA" dirty="0" smtClean="0">
                <a:latin typeface="Times New Roman"/>
                <a:ea typeface="Times New Roman"/>
              </a:rPr>
              <a:t>колективом.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10025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200" b="1" dirty="0">
                <a:solidFill>
                  <a:srgbClr val="94C600">
                    <a:lumMod val="50000"/>
                  </a:srgbClr>
                </a:solidFill>
                <a:latin typeface="Times New Roman"/>
                <a:ea typeface="Times New Roman"/>
              </a:rPr>
              <a:t>Формування вітчизняної соціальної психології. Сучасний стан, тенденції і перспективи розвитку соціальної психології.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064896" cy="4464496"/>
          </a:xfrm>
        </p:spPr>
        <p:txBody>
          <a:bodyPr>
            <a:normAutofit fontScale="92500"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uk-UA" b="1" dirty="0" smtClean="0">
                <a:latin typeface="Times New Roman"/>
                <a:ea typeface="Times New Roman"/>
              </a:rPr>
              <a:t>ІІ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b="1" i="1" dirty="0" smtClean="0">
                <a:latin typeface="Times New Roman"/>
                <a:ea typeface="Times New Roman"/>
              </a:rPr>
              <a:t>У </a:t>
            </a:r>
            <a:r>
              <a:rPr lang="uk-UA" b="1" i="1" dirty="0">
                <a:latin typeface="Times New Roman"/>
                <a:ea typeface="Times New Roman"/>
              </a:rPr>
              <a:t>60-70-і рр. починається розвиток СП в Україні:</a:t>
            </a:r>
            <a:endParaRPr lang="ru-RU" sz="20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1800" dirty="0" smtClean="0">
                <a:latin typeface="Times New Roman"/>
                <a:ea typeface="Times New Roman"/>
              </a:rPr>
              <a:t>створена   </a:t>
            </a:r>
            <a:r>
              <a:rPr lang="uk-UA" sz="1800" dirty="0">
                <a:latin typeface="Times New Roman"/>
                <a:ea typeface="Times New Roman"/>
              </a:rPr>
              <a:t>кафедра   соціальної   та   педагогічної   психології   в   Київському університеті імені Тараса Шевченка;</a:t>
            </a:r>
            <a:endParaRPr lang="ru-RU" sz="18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1800" dirty="0" smtClean="0">
                <a:latin typeface="Times New Roman"/>
                <a:ea typeface="Times New Roman"/>
              </a:rPr>
              <a:t>створено   </a:t>
            </a:r>
            <a:r>
              <a:rPr lang="uk-UA" sz="1800" dirty="0">
                <a:latin typeface="Times New Roman"/>
                <a:ea typeface="Times New Roman"/>
              </a:rPr>
              <a:t>відділи   соціальної   психології   в   Науково-дослідному   інституті філософії АН України та Науково-дослідному інституті психології України.</a:t>
            </a:r>
            <a:endParaRPr lang="ru-RU" sz="18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1800" dirty="0" smtClean="0">
                <a:latin typeface="Times New Roman"/>
                <a:ea typeface="Times New Roman"/>
              </a:rPr>
              <a:t>створено  </a:t>
            </a:r>
            <a:r>
              <a:rPr lang="uk-UA" sz="1800" dirty="0">
                <a:latin typeface="Times New Roman"/>
                <a:ea typeface="Times New Roman"/>
              </a:rPr>
              <a:t>Інститут  соціальної та  політичної   психології  особистості   АПН України.</a:t>
            </a:r>
            <a:endParaRPr lang="ru-RU" sz="1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Сучасні </a:t>
            </a:r>
            <a:r>
              <a:rPr lang="uk-UA" sz="1800" dirty="0">
                <a:latin typeface="Times New Roman"/>
                <a:ea typeface="Times New Roman"/>
              </a:rPr>
              <a:t>дослідження соціальних психологів в Україні спрямовані на вивчення не тільки традиційних проблем: взаємодії, спілкування людей у різних соціальних спільностях, особливостей регуляції </a:t>
            </a:r>
            <a:r>
              <a:rPr lang="uk-UA" sz="1800" dirty="0" smtClean="0">
                <a:latin typeface="Times New Roman"/>
                <a:ea typeface="Times New Roman"/>
              </a:rPr>
              <a:t>поведінки, </a:t>
            </a:r>
            <a:r>
              <a:rPr lang="uk-UA" sz="1800" dirty="0">
                <a:latin typeface="Times New Roman"/>
                <a:ea typeface="Times New Roman"/>
              </a:rPr>
              <a:t>людей у соціальних групах, механізмів їх взаємовідносин, взаємовпливу. Вони визначаються сучасними потребами, які зумовлені змінами в житті країни, пошуком тих особливостей у поведінці людей, які завжди з'являються в переломні етапи розвитку суспільства.</a:t>
            </a:r>
            <a:endParaRPr lang="ru-RU" sz="1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82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540385" algn="ctr">
              <a:spcAft>
                <a:spcPts val="0"/>
              </a:spcAft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Література</a:t>
            </a: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896544"/>
          </a:xfrm>
        </p:spPr>
        <p:txBody>
          <a:bodyPr>
            <a:normAutofit fontScale="55000" lnSpcReduction="20000"/>
          </a:bodyPr>
          <a:lstStyle/>
          <a:p>
            <a:pPr indent="540385" algn="just">
              <a:spcAft>
                <a:spcPts val="0"/>
              </a:spcAft>
            </a:pP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Андреева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 Г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М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Социальная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психология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Учебник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 для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высших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учебных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 заведений / Г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М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Андреева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uk-UA" sz="3300" dirty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5-ое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изд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 ,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испр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и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доп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uk-UA" sz="3300" dirty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М.: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Аспект Пресс, 2002.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 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364 с.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С. 11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46.</a:t>
            </a:r>
            <a:endParaRPr lang="ru-RU" sz="28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Волянська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О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В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., Ніколаєвська А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М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Соціальна психологія: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Навч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посіб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– К.: Знання, 2008. 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– 275 с.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С.14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30.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Зелінська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Т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М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., Михайлова І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В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.,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Демерс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 А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М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Практикум із соціальної психології: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Навч.посіб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– К.: Каравела, 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2012.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 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232 с. </a:t>
            </a:r>
            <a:r>
              <a:rPr lang="uk-UA" sz="3300" dirty="0">
                <a:solidFill>
                  <a:schemeClr val="tx1"/>
                </a:solidFill>
                <a:latin typeface="Times New Roman"/>
                <a:ea typeface="Times New Roman"/>
              </a:rPr>
              <a:t>– 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С.10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20.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Корнєв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М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Н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., Коваленко А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Б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Соціальна психологія:  Підручник. </a:t>
            </a:r>
            <a:r>
              <a:rPr lang="uk-UA" sz="3300" dirty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К., 1995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r>
              <a:rPr lang="uk-UA" sz="33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304 с.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С. 6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41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Москаленко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В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В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Соціальна психологія: 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Підручник.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 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К.: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Центр навчальної літератури, 2005. – 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624 с.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 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С. 17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69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Орбан-Лембрик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Л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Е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Соціальна психологія: 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Посібник.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.: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Академвидав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, 2003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448 с.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С. 7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43.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Слюсаревський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М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М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., Донченко О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А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Основи соціальної психології: </a:t>
            </a:r>
            <a:r>
              <a:rPr lang="uk-UA" sz="3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Навч.посіб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За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ред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М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М. </a:t>
            </a:r>
            <a:r>
              <a:rPr lang="uk-UA" sz="3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Слюсаревського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– К.: Міленіум, 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2008.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495 с.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 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С.11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73.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Швачко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О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В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Соціальна психологія: 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Навч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  посібник.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К.: </a:t>
            </a:r>
            <a:r>
              <a:rPr lang="uk-UA" sz="3200" dirty="0" err="1">
                <a:solidFill>
                  <a:schemeClr val="tx1"/>
                </a:solidFill>
                <a:latin typeface="Times New Roman"/>
                <a:ea typeface="Times New Roman"/>
              </a:rPr>
              <a:t>Виша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 шк., 2002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111 с. 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С. 6</a:t>
            </a:r>
            <a:r>
              <a:rPr lang="uk-UA" sz="33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</a:t>
            </a:r>
            <a:r>
              <a:rPr lang="uk-UA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30</a:t>
            </a:r>
            <a:r>
              <a:rPr lang="uk-UA" sz="3200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81874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ndex.ph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932" y="3957167"/>
            <a:ext cx="1670820" cy="223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9f9edfa422e0605cac4ba21590f5d6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548" y="521016"/>
            <a:ext cx="1666629" cy="236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Desktop\Andreev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3562" y="776220"/>
            <a:ext cx="1678260" cy="24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\Desktop\ццц78hxyyz_med_enl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70362"/>
            <a:ext cx="1703866" cy="225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dmin\Desktop\sps_prac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9228" y="3724809"/>
            <a:ext cx="1692594" cy="2469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dmin\Desktop\socialna_psyhologiya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7926"/>
            <a:ext cx="1800200" cy="236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dmin\Desktop\cul_socialna_psyhologi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32096"/>
            <a:ext cx="1779027" cy="246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Admin\Desktop\tit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770405"/>
            <a:ext cx="194421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362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115212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uk-UA" sz="2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1. Соціальна психологія як галузь психологічної науки. Структура соціальної психології. Функції </a:t>
            </a:r>
            <a:r>
              <a:rPr lang="uk-UA" sz="22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соціальної психології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2132856"/>
            <a:ext cx="8280920" cy="4176464"/>
          </a:xfrm>
        </p:spPr>
        <p:txBody>
          <a:bodyPr>
            <a:normAutofit fontScale="92500"/>
          </a:bodyPr>
          <a:lstStyle/>
          <a:p>
            <a:pPr indent="540385"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Соціальна психологія відносно молода наука, яка стала самостійною лише на початку </a:t>
            </a:r>
            <a:r>
              <a:rPr lang="en-US" dirty="0">
                <a:latin typeface="Times New Roman"/>
                <a:ea typeface="Times New Roman"/>
              </a:rPr>
              <a:t>XX </a:t>
            </a:r>
            <a:r>
              <a:rPr lang="uk-UA" dirty="0">
                <a:latin typeface="Times New Roman"/>
                <a:ea typeface="Times New Roman"/>
              </a:rPr>
              <a:t>ст. </a:t>
            </a:r>
            <a:r>
              <a:rPr lang="uk-UA" dirty="0" smtClean="0">
                <a:latin typeface="Times New Roman"/>
                <a:ea typeface="Times New Roman"/>
              </a:rPr>
              <a:t>Виконує </a:t>
            </a:r>
            <a:r>
              <a:rPr lang="uk-UA" dirty="0">
                <a:latin typeface="Times New Roman"/>
                <a:ea typeface="Times New Roman"/>
              </a:rPr>
              <a:t>конкретні замовлення в сфері політики, виробництва, бізнесу, управління, військової </a:t>
            </a:r>
            <a:r>
              <a:rPr lang="uk-UA" dirty="0" smtClean="0">
                <a:latin typeface="Times New Roman"/>
                <a:ea typeface="Times New Roman"/>
              </a:rPr>
              <a:t>справи.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</a:rPr>
              <a:t>У </a:t>
            </a:r>
            <a:r>
              <a:rPr lang="uk-UA" dirty="0">
                <a:latin typeface="Times New Roman"/>
                <a:ea typeface="Times New Roman"/>
              </a:rPr>
              <a:t>США дослідження в галузі СП ведуть 40 тис. професійних психологів, у Франції – 35 національних </a:t>
            </a:r>
            <a:r>
              <a:rPr lang="uk-UA" dirty="0" smtClean="0">
                <a:latin typeface="Times New Roman"/>
                <a:ea typeface="Times New Roman"/>
              </a:rPr>
              <a:t>центрів.</a:t>
            </a:r>
            <a:endParaRPr lang="uk-UA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</a:rPr>
              <a:t>В </a:t>
            </a:r>
            <a:r>
              <a:rPr lang="uk-UA" dirty="0">
                <a:latin typeface="Times New Roman"/>
                <a:ea typeface="Times New Roman"/>
              </a:rPr>
              <a:t>Україні, як і в колишньому СРСР, СП пройшла складний і суперечливий шлях: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/>
                <a:ea typeface="Times New Roman"/>
              </a:rPr>
              <a:t>- </a:t>
            </a:r>
            <a:r>
              <a:rPr lang="uk-UA" b="1" i="1" dirty="0">
                <a:latin typeface="Times New Roman"/>
                <a:ea typeface="Times New Roman"/>
              </a:rPr>
              <a:t>бурхливий розвиток в 20-х рр</a:t>
            </a:r>
            <a:r>
              <a:rPr lang="uk-UA" dirty="0">
                <a:latin typeface="Times New Roman"/>
                <a:ea typeface="Times New Roman"/>
              </a:rPr>
              <a:t>. минулого століття;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/>
                <a:ea typeface="Times New Roman"/>
              </a:rPr>
              <a:t>- </a:t>
            </a:r>
            <a:r>
              <a:rPr lang="uk-UA" b="1" i="1" dirty="0">
                <a:latin typeface="Times New Roman"/>
                <a:ea typeface="Times New Roman"/>
              </a:rPr>
              <a:t>застій і фактична заборона у 30-50</a:t>
            </a:r>
            <a:r>
              <a:rPr lang="uk-UA" dirty="0">
                <a:latin typeface="Times New Roman"/>
                <a:ea typeface="Times New Roman"/>
              </a:rPr>
              <a:t>-х рр</a:t>
            </a:r>
            <a:r>
              <a:rPr lang="uk-UA" dirty="0" smtClean="0">
                <a:latin typeface="Times New Roman"/>
                <a:ea typeface="Times New Roman"/>
              </a:rPr>
              <a:t>.;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b="1" i="1" dirty="0" smtClean="0">
                <a:latin typeface="Times New Roman"/>
                <a:ea typeface="Times New Roman"/>
              </a:rPr>
              <a:t>- початок </a:t>
            </a:r>
            <a:r>
              <a:rPr lang="uk-UA" b="1" i="1" dirty="0">
                <a:latin typeface="Times New Roman"/>
                <a:ea typeface="Times New Roman"/>
              </a:rPr>
              <a:t>відродження СП у 60-х рр</a:t>
            </a:r>
            <a:r>
              <a:rPr lang="uk-UA" dirty="0"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6660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936104"/>
          </a:xfrm>
        </p:spPr>
        <p:txBody>
          <a:bodyPr/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Особливості вітчизняної СП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896544"/>
          </a:xfrm>
        </p:spPr>
        <p:txBody>
          <a:bodyPr/>
          <a:lstStyle/>
          <a:p>
            <a:pPr indent="540385"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достатньо   високий   рівень   </a:t>
            </a:r>
            <a:r>
              <a:rPr lang="uk-UA" b="1" i="1" dirty="0">
                <a:latin typeface="Times New Roman"/>
                <a:ea typeface="Times New Roman"/>
              </a:rPr>
              <a:t>психологічної   теорії </a:t>
            </a:r>
            <a:r>
              <a:rPr lang="uk-UA" dirty="0">
                <a:latin typeface="Times New Roman"/>
                <a:ea typeface="Times New Roman"/>
              </a:rPr>
              <a:t>  і    низький   рівень </a:t>
            </a:r>
            <a:r>
              <a:rPr lang="uk-UA" b="1" i="1" dirty="0">
                <a:latin typeface="Times New Roman"/>
                <a:ea typeface="Times New Roman"/>
              </a:rPr>
              <a:t>соціально-психологічної практики</a:t>
            </a:r>
            <a:r>
              <a:rPr lang="uk-UA" dirty="0">
                <a:latin typeface="Times New Roman"/>
                <a:ea typeface="Times New Roman"/>
              </a:rPr>
              <a:t> впровадження соціальних технологій;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</a:rPr>
              <a:t>розвиток </a:t>
            </a:r>
            <a:r>
              <a:rPr lang="uk-UA" dirty="0">
                <a:latin typeface="Times New Roman"/>
                <a:ea typeface="Times New Roman"/>
              </a:rPr>
              <a:t>СП переважно у </a:t>
            </a:r>
            <a:r>
              <a:rPr lang="uk-UA" b="1" i="1" dirty="0">
                <a:latin typeface="Times New Roman"/>
                <a:ea typeface="Times New Roman"/>
              </a:rPr>
              <a:t>великих вузівських центрах</a:t>
            </a:r>
            <a:r>
              <a:rPr lang="uk-UA" dirty="0">
                <a:latin typeface="Times New Roman"/>
                <a:ea typeface="Times New Roman"/>
              </a:rPr>
              <a:t>;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</a:rPr>
              <a:t>перенесення </a:t>
            </a:r>
            <a:r>
              <a:rPr lang="uk-UA" dirty="0">
                <a:latin typeface="Times New Roman"/>
                <a:ea typeface="Times New Roman"/>
              </a:rPr>
              <a:t>досліджень </a:t>
            </a:r>
            <a:r>
              <a:rPr lang="uk-UA" i="1" dirty="0">
                <a:latin typeface="Times New Roman"/>
                <a:ea typeface="Times New Roman"/>
              </a:rPr>
              <a:t>американських вчених на вітчизняний </a:t>
            </a:r>
            <a:r>
              <a:rPr lang="uk-UA" i="1" dirty="0" err="1" smtClean="0">
                <a:latin typeface="Times New Roman"/>
                <a:ea typeface="Times New Roman"/>
              </a:rPr>
              <a:t>грунт</a:t>
            </a:r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</a:rPr>
              <a:t>без критичного </a:t>
            </a:r>
            <a:r>
              <a:rPr lang="uk-UA" dirty="0" smtClean="0">
                <a:latin typeface="Times New Roman"/>
                <a:ea typeface="Times New Roman"/>
              </a:rPr>
              <a:t>осмислення;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b="1" i="1" dirty="0" smtClean="0">
                <a:latin typeface="Times New Roman"/>
                <a:ea typeface="Times New Roman"/>
              </a:rPr>
              <a:t>відсутність </a:t>
            </a:r>
            <a:r>
              <a:rPr lang="uk-UA" b="1" i="1" dirty="0">
                <a:latin typeface="Times New Roman"/>
                <a:ea typeface="Times New Roman"/>
              </a:rPr>
              <a:t>необхідних підручників</a:t>
            </a:r>
            <a:r>
              <a:rPr lang="uk-UA" dirty="0">
                <a:latin typeface="Times New Roman"/>
                <a:ea typeface="Times New Roman"/>
              </a:rPr>
              <a:t>, вільних від ідеологічних штампів; врахування сучасних досягнень СП.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8052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1973" y="1305342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Соціальна психологія виникла на межі двох наук: </a:t>
            </a:r>
            <a:r>
              <a:rPr lang="uk-UA" sz="2400" b="1" i="1" dirty="0">
                <a:latin typeface="Times New Roman"/>
                <a:ea typeface="Times New Roman"/>
              </a:rPr>
              <a:t>психології і соціології</a:t>
            </a:r>
            <a:r>
              <a:rPr lang="uk-UA" sz="2400" dirty="0">
                <a:latin typeface="Times New Roman"/>
                <a:ea typeface="Times New Roman"/>
              </a:rPr>
              <a:t>, зберігаючи і понині свій особливий статус. </a:t>
            </a:r>
            <a:endParaRPr lang="ru-RU" sz="24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b="1" i="1" dirty="0">
                <a:latin typeface="Times New Roman"/>
                <a:ea typeface="Times New Roman"/>
              </a:rPr>
              <a:t>Причини подвійного статусу</a:t>
            </a:r>
            <a:r>
              <a:rPr lang="uk-UA" sz="2400" dirty="0">
                <a:latin typeface="Times New Roman"/>
                <a:ea typeface="Times New Roman"/>
              </a:rPr>
              <a:t> вказаної науки:</a:t>
            </a:r>
            <a:endParaRPr lang="ru-RU" sz="24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- </a:t>
            </a:r>
            <a:r>
              <a:rPr lang="uk-UA" sz="2400" b="1" i="1" dirty="0">
                <a:latin typeface="Times New Roman"/>
                <a:ea typeface="Times New Roman"/>
              </a:rPr>
              <a:t>об’єктивне існування</a:t>
            </a:r>
            <a:r>
              <a:rPr lang="uk-UA" sz="2400" dirty="0">
                <a:latin typeface="Times New Roman"/>
                <a:ea typeface="Times New Roman"/>
              </a:rPr>
              <a:t> таких факторів суспільного життя, які можуть бути вивчені з допомогою </a:t>
            </a:r>
            <a:r>
              <a:rPr lang="uk-UA" sz="2400" b="1" i="1" dirty="0">
                <a:latin typeface="Times New Roman"/>
                <a:ea typeface="Times New Roman"/>
              </a:rPr>
              <a:t>зусиль двох наук</a:t>
            </a:r>
            <a:r>
              <a:rPr lang="uk-UA" sz="2400" dirty="0">
                <a:latin typeface="Times New Roman"/>
                <a:ea typeface="Times New Roman"/>
              </a:rPr>
              <a:t> (будь-яке суспільне явище має свій «психологічний аспект»; аналіз спільної діяльності, взаємовідносин і спілкування неможливий поза системою психологічних знань);</a:t>
            </a:r>
            <a:endParaRPr lang="ru-RU" sz="24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- </a:t>
            </a:r>
            <a:r>
              <a:rPr lang="uk-UA" sz="2400" b="1" i="1" dirty="0">
                <a:latin typeface="Times New Roman"/>
                <a:ea typeface="Times New Roman"/>
              </a:rPr>
              <a:t>історія становлення соціальної психології</a:t>
            </a:r>
            <a:r>
              <a:rPr lang="uk-UA" sz="2400" dirty="0">
                <a:latin typeface="Times New Roman"/>
                <a:ea typeface="Times New Roman"/>
              </a:rPr>
              <a:t> (виникла в складі як психологічного, так і соціологічного знань ).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70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Завдання соціальної психології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08912" cy="4104456"/>
          </a:xfrm>
        </p:spPr>
        <p:txBody>
          <a:bodyPr/>
          <a:lstStyle/>
          <a:p>
            <a:pPr indent="540385" algn="just">
              <a:spcAft>
                <a:spcPts val="0"/>
              </a:spcAft>
            </a:pPr>
            <a:r>
              <a:rPr lang="uk-UA" b="1" dirty="0">
                <a:latin typeface="Times New Roman"/>
                <a:ea typeface="Times New Roman"/>
              </a:rPr>
              <a:t>Уточнює предмет</a:t>
            </a:r>
            <a:r>
              <a:rPr lang="uk-UA" dirty="0">
                <a:latin typeface="Times New Roman"/>
                <a:ea typeface="Times New Roman"/>
              </a:rPr>
              <a:t> свого дослідження, розробляє спеціальні </a:t>
            </a:r>
            <a:r>
              <a:rPr lang="uk-UA" b="1" dirty="0">
                <a:latin typeface="Times New Roman"/>
                <a:ea typeface="Times New Roman"/>
              </a:rPr>
              <a:t>теорії і методології </a:t>
            </a:r>
            <a:r>
              <a:rPr lang="uk-UA" b="1" dirty="0" smtClean="0">
                <a:latin typeface="Times New Roman"/>
                <a:ea typeface="Times New Roman"/>
              </a:rPr>
              <a:t>дослідження.</a:t>
            </a:r>
          </a:p>
          <a:p>
            <a:pPr indent="540385"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</a:rPr>
              <a:t>Виробляє </a:t>
            </a:r>
            <a:r>
              <a:rPr lang="uk-UA" b="1" dirty="0">
                <a:latin typeface="Times New Roman"/>
                <a:ea typeface="Times New Roman"/>
              </a:rPr>
              <a:t>практичні рекомендації</a:t>
            </a:r>
            <a:r>
              <a:rPr lang="uk-UA" dirty="0">
                <a:latin typeface="Times New Roman"/>
                <a:ea typeface="Times New Roman"/>
              </a:rPr>
              <a:t>, одержані в ході прикладних досліджень.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234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Основні підходи щодо предмету соціальної психології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08912" cy="4320480"/>
          </a:xfrm>
        </p:spPr>
        <p:txBody>
          <a:bodyPr>
            <a:normAutofit fontScale="92500" lnSpcReduction="20000"/>
          </a:bodyPr>
          <a:lstStyle/>
          <a:p>
            <a:pPr indent="540385" algn="just">
              <a:spcAft>
                <a:spcPts val="0"/>
              </a:spcAft>
            </a:pPr>
            <a:r>
              <a:rPr lang="uk-UA" sz="2800" dirty="0">
                <a:latin typeface="Times New Roman"/>
                <a:ea typeface="Times New Roman"/>
              </a:rPr>
              <a:t>Соціальна психологія розуміється  </a:t>
            </a:r>
            <a:r>
              <a:rPr lang="uk-UA" sz="2800" b="1" dirty="0">
                <a:latin typeface="Times New Roman"/>
                <a:ea typeface="Times New Roman"/>
              </a:rPr>
              <a:t>як наука про </a:t>
            </a:r>
            <a:r>
              <a:rPr lang="ru-RU" sz="2800" b="1" dirty="0">
                <a:latin typeface="Times New Roman"/>
                <a:ea typeface="Times New Roman"/>
              </a:rPr>
              <a:t>«</a:t>
            </a:r>
            <a:r>
              <a:rPr lang="uk-UA" sz="2800" b="1" dirty="0" err="1">
                <a:latin typeface="Times New Roman"/>
                <a:ea typeface="Times New Roman"/>
              </a:rPr>
              <a:t>масовидні</a:t>
            </a:r>
            <a:r>
              <a:rPr lang="uk-UA" sz="2800" b="1" dirty="0">
                <a:latin typeface="Times New Roman"/>
                <a:ea typeface="Times New Roman"/>
              </a:rPr>
              <a:t> явища психіки</a:t>
            </a:r>
            <a:r>
              <a:rPr lang="uk-UA" sz="2800" b="1" dirty="0" smtClean="0">
                <a:latin typeface="Times New Roman"/>
                <a:ea typeface="Times New Roman"/>
              </a:rPr>
              <a:t>»</a:t>
            </a:r>
            <a:r>
              <a:rPr lang="uk-UA" sz="2800" dirty="0" smtClean="0">
                <a:latin typeface="Times New Roman"/>
                <a:ea typeface="Times New Roman"/>
              </a:rPr>
              <a:t>. </a:t>
            </a:r>
            <a:r>
              <a:rPr lang="uk-UA" sz="2800" dirty="0">
                <a:latin typeface="Times New Roman"/>
                <a:ea typeface="Times New Roman"/>
              </a:rPr>
              <a:t>Досліджується: психологія класів, великих соціальних груп; традиції, звичаї, обряди, мода.</a:t>
            </a:r>
            <a:endParaRPr lang="ru-RU" sz="28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800" dirty="0" smtClean="0">
                <a:latin typeface="Times New Roman"/>
                <a:ea typeface="Times New Roman"/>
              </a:rPr>
              <a:t>Предметом </a:t>
            </a:r>
            <a:r>
              <a:rPr lang="uk-UA" sz="2800" dirty="0">
                <a:latin typeface="Times New Roman"/>
                <a:ea typeface="Times New Roman"/>
              </a:rPr>
              <a:t>соціальної психології визначається </a:t>
            </a:r>
            <a:r>
              <a:rPr lang="uk-UA" sz="2800" b="1" dirty="0">
                <a:latin typeface="Times New Roman"/>
                <a:ea typeface="Times New Roman"/>
              </a:rPr>
              <a:t>особистість </a:t>
            </a:r>
            <a:r>
              <a:rPr lang="uk-UA" sz="2800" dirty="0">
                <a:latin typeface="Times New Roman"/>
                <a:ea typeface="Times New Roman"/>
              </a:rPr>
              <a:t>(акцент робиться на психічних рисах, особливостях, типології особистості: місці особистості   в групі, </a:t>
            </a:r>
            <a:r>
              <a:rPr lang="uk-UA" sz="2800" dirty="0" err="1">
                <a:latin typeface="Times New Roman"/>
                <a:ea typeface="Times New Roman"/>
              </a:rPr>
              <a:t>міжососбистісних</a:t>
            </a:r>
            <a:r>
              <a:rPr lang="uk-UA" sz="2800" dirty="0">
                <a:latin typeface="Times New Roman"/>
                <a:ea typeface="Times New Roman"/>
              </a:rPr>
              <a:t> відносинах, системі спілкування).</a:t>
            </a:r>
            <a:endParaRPr lang="ru-RU" sz="28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uk-UA" sz="2800" b="1" dirty="0" smtClean="0">
                <a:latin typeface="Times New Roman"/>
                <a:ea typeface="Times New Roman"/>
              </a:rPr>
              <a:t>Синтезує </a:t>
            </a:r>
            <a:r>
              <a:rPr lang="uk-UA" sz="2800" b="1" dirty="0">
                <a:latin typeface="Times New Roman"/>
                <a:ea typeface="Times New Roman"/>
              </a:rPr>
              <a:t>два</a:t>
            </a:r>
            <a:r>
              <a:rPr lang="uk-UA" sz="2800" dirty="0">
                <a:latin typeface="Times New Roman"/>
                <a:ea typeface="Times New Roman"/>
              </a:rPr>
              <a:t> названих. </a:t>
            </a:r>
            <a:r>
              <a:rPr lang="uk-UA" sz="2800" dirty="0" smtClean="0">
                <a:latin typeface="Times New Roman"/>
                <a:ea typeface="Times New Roman"/>
              </a:rPr>
              <a:t>Досліджуються</a:t>
            </a:r>
            <a:r>
              <a:rPr lang="uk-UA" sz="2800" dirty="0">
                <a:latin typeface="Times New Roman"/>
                <a:ea typeface="Times New Roman"/>
              </a:rPr>
              <a:t>, як </a:t>
            </a:r>
            <a:r>
              <a:rPr lang="uk-UA" sz="2800" dirty="0" err="1">
                <a:latin typeface="Times New Roman"/>
                <a:ea typeface="Times New Roman"/>
              </a:rPr>
              <a:t>масовидні</a:t>
            </a:r>
            <a:r>
              <a:rPr lang="uk-UA" sz="2800" dirty="0">
                <a:latin typeface="Times New Roman"/>
                <a:ea typeface="Times New Roman"/>
              </a:rPr>
              <a:t> психічні процеси, так і статус особистості в групі.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247</TotalTime>
  <Words>1934</Words>
  <Application>Microsoft Office PowerPoint</Application>
  <PresentationFormat>Экран (4:3)</PresentationFormat>
  <Paragraphs>136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Остин</vt:lpstr>
      <vt:lpstr>СОЦІАЛЬНА ПСИХОЛОГІЯ  Лекція №1   ПРЕДМЕТ І ЗАВДАННЯ СОЦІАЛЬНОЇ ПСИХОЛОГІЇ ЯК НАУКИ, ЇЇ МІСЦЕ В СИСТЕМІ НАУКОВОГО ЗНАННЯ</vt:lpstr>
      <vt:lpstr>ПЛАН</vt:lpstr>
      <vt:lpstr>Література </vt:lpstr>
      <vt:lpstr>Слайд 4</vt:lpstr>
      <vt:lpstr>1. Соціальна психологія як галузь психологічної науки. Структура соціальної психології. Функції соціальної психології</vt:lpstr>
      <vt:lpstr>Особливості вітчизняної СП:</vt:lpstr>
      <vt:lpstr>Слайд 7</vt:lpstr>
      <vt:lpstr>Завдання соціальної психології</vt:lpstr>
      <vt:lpstr>Основні підходи щодо предмету соціальної психології</vt:lpstr>
      <vt:lpstr>Соціальна психологія – це:</vt:lpstr>
      <vt:lpstr>Слайд 11</vt:lpstr>
      <vt:lpstr>2. Основні етапи розвитку соціальної психології.  2.1. Передумови виникнення і виокремлення соціальної психології в самостійну галузь наукового знання.</vt:lpstr>
      <vt:lpstr>Слайд 13</vt:lpstr>
      <vt:lpstr>теоретичні передумови:</vt:lpstr>
      <vt:lpstr>Розвиток психології і соціології як «материнських» дисциплін: </vt:lpstr>
      <vt:lpstr>Зв'язок соціальної психології із соціологією</vt:lpstr>
      <vt:lpstr>Зв'язок соціальної психології із загальною психологією</vt:lpstr>
      <vt:lpstr>Завдання соціальної психології і проблеми суспільства</vt:lpstr>
      <vt:lpstr>Курс соціальної психології включає такі розділи</vt:lpstr>
      <vt:lpstr>2.2. Перші зарубіжні самостійні соціально-психологічні концепції</vt:lpstr>
      <vt:lpstr>    Перші зарубіжні самостійні соціально-психологічні концепції</vt:lpstr>
      <vt:lpstr>Перші зарубіжні самостійні соціально-психологічні концепції</vt:lpstr>
      <vt:lpstr>Перші зарубіжні самостійні соціально-психологічні концепції</vt:lpstr>
      <vt:lpstr>2.3. Формування вітчизняної соціальної психології. Сучасний стан, тенденції і перспективи розвитку соціальної психології.</vt:lpstr>
      <vt:lpstr>Формування вітчизняної соціальної психології. Сучасний стан, тенденції і перспективи розвитку соціальної психології.</vt:lpstr>
      <vt:lpstr>Формування вітчизняної соціальної психології. Сучасний стан, тенденції і перспективи розвитку соціальної психології.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ПСИХОЛОГІЯ  Лекція №1   ПРЕДМЕТ І ЗАВДАННЯ СОЦІАЛЬНОЇ ПСИХОЛОГІЇ ЯК НАУКИ, ЇЇ МІСЦЕ В СИСТЕМІ НАУКОВОГО ЗНАННЯ</dc:title>
  <dc:creator>Admin</dc:creator>
  <cp:lastModifiedBy>user</cp:lastModifiedBy>
  <cp:revision>52</cp:revision>
  <dcterms:created xsi:type="dcterms:W3CDTF">2016-09-07T16:15:29Z</dcterms:created>
  <dcterms:modified xsi:type="dcterms:W3CDTF">2024-02-22T07:41:40Z</dcterms:modified>
</cp:coreProperties>
</file>