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3FBDD2-9AC8-4228-9C11-BC48620AB30F}"/>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DA8657D0-30CF-4510-9FA4-9BD273EE33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F922BC6C-CFBA-4148-8876-7C5E04D89078}"/>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5" name="Місце для нижнього колонтитула 4">
            <a:extLst>
              <a:ext uri="{FF2B5EF4-FFF2-40B4-BE49-F238E27FC236}">
                <a16:creationId xmlns:a16="http://schemas.microsoft.com/office/drawing/2014/main" id="{1E05B5CA-B879-4C29-A6DC-1CE247ADA99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672F7D0-23A5-4358-AEEB-97FC80B19477}"/>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133089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E0DA09-3741-4C1F-9500-54925BC7B14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70B12B5-3922-494E-8303-340E5503F176}"/>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8BB9C6D-BD76-4842-9D03-2E9694EB5907}"/>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5" name="Місце для нижнього колонтитула 4">
            <a:extLst>
              <a:ext uri="{FF2B5EF4-FFF2-40B4-BE49-F238E27FC236}">
                <a16:creationId xmlns:a16="http://schemas.microsoft.com/office/drawing/2014/main" id="{7FE66F93-05A0-48DD-A323-9E3D7B205E3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2A39822-E627-4918-A4E6-8965479566F2}"/>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334642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C7105A22-C916-49EC-B523-70965B65A3D2}"/>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283F6EBA-6910-4148-9B08-C47123D42A02}"/>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4D5FAE7-2795-44EF-893A-209244FF4A6C}"/>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5" name="Місце для нижнього колонтитула 4">
            <a:extLst>
              <a:ext uri="{FF2B5EF4-FFF2-40B4-BE49-F238E27FC236}">
                <a16:creationId xmlns:a16="http://schemas.microsoft.com/office/drawing/2014/main" id="{052F544A-ED14-4FCF-A655-FD9BA388629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DB329C3-A73E-4E0F-B4DB-539C705550F6}"/>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28514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546994-6D92-4BB1-8AB6-86DDAC2EBA5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07C72FA-2BE8-409D-A361-76BF4BBB08F8}"/>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BA2C392-ED28-4797-889E-BE842C11D670}"/>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5" name="Місце для нижнього колонтитула 4">
            <a:extLst>
              <a:ext uri="{FF2B5EF4-FFF2-40B4-BE49-F238E27FC236}">
                <a16:creationId xmlns:a16="http://schemas.microsoft.com/office/drawing/2014/main" id="{D98E54EF-58AA-4BC8-9046-A65C46C258A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3F12686-CEC1-400D-9B1B-74C5E1DFFBBF}"/>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217118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1A8FF3-2666-45CB-838D-38F205EDEFD5}"/>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B0887F7-B4CE-425D-BA6C-51CE7CA33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268AE40F-91FE-4E10-ACB0-43DB9368FFCF}"/>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5" name="Місце для нижнього колонтитула 4">
            <a:extLst>
              <a:ext uri="{FF2B5EF4-FFF2-40B4-BE49-F238E27FC236}">
                <a16:creationId xmlns:a16="http://schemas.microsoft.com/office/drawing/2014/main" id="{67808A59-F1A0-4D31-B2F2-76140BFB67E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449EC73-739D-4435-81CE-555E720978A9}"/>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2894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FC9B4-9ED1-45E4-A863-EB15AEC0B88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8162768-FBA0-415C-A92E-7B371CF202CA}"/>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865D657C-D08C-4617-B8C9-27BF4BB6BAAA}"/>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22A3E617-4089-43C9-8908-2E434342F486}"/>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6" name="Місце для нижнього колонтитула 5">
            <a:extLst>
              <a:ext uri="{FF2B5EF4-FFF2-40B4-BE49-F238E27FC236}">
                <a16:creationId xmlns:a16="http://schemas.microsoft.com/office/drawing/2014/main" id="{31C04BEB-75DA-4FDC-887D-A15D0711D1BC}"/>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6468F83-B2E2-4AF2-9DE0-7DAB9D972A76}"/>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158179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0F41A7-897A-472A-8E6F-20269234A4F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B001D41-6BFC-4799-92DE-5D12D012C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74DC63F6-FFD9-4487-85A0-F0D1C657E3AD}"/>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8E3A0489-1580-42A4-9237-CABBD8762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F2D604C7-9C2A-4F51-A3AE-C3E682147A42}"/>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32E860C3-84A4-468C-801A-41FDB649CBD9}"/>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8" name="Місце для нижнього колонтитула 7">
            <a:extLst>
              <a:ext uri="{FF2B5EF4-FFF2-40B4-BE49-F238E27FC236}">
                <a16:creationId xmlns:a16="http://schemas.microsoft.com/office/drawing/2014/main" id="{52F34593-CCA3-4D2C-ACF0-12E6D95F48D8}"/>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FA9D7391-F2BB-499B-9D3E-92230B5DD107}"/>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264727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B6FFFA-81AE-4690-9D4D-A1CE5EA561E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08FC9317-97AF-4807-8E4E-4D93F4CF021D}"/>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4" name="Місце для нижнього колонтитула 3">
            <a:extLst>
              <a:ext uri="{FF2B5EF4-FFF2-40B4-BE49-F238E27FC236}">
                <a16:creationId xmlns:a16="http://schemas.microsoft.com/office/drawing/2014/main" id="{AB48C00A-AB46-429D-92E9-59127EBB6F1F}"/>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DB4F8058-6E22-40EE-AAEA-4F29749E001F}"/>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100743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B378453F-11D1-4C5B-8F93-99C8FD33C501}"/>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3" name="Місце для нижнього колонтитула 2">
            <a:extLst>
              <a:ext uri="{FF2B5EF4-FFF2-40B4-BE49-F238E27FC236}">
                <a16:creationId xmlns:a16="http://schemas.microsoft.com/office/drawing/2014/main" id="{E7B08E7C-539B-47E5-A137-617D1BEE402C}"/>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3FB762A0-1DEB-46FD-8C8B-40B1F1EC8CBB}"/>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104338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064A13-0DD1-49BE-AAB7-3F38376F5A20}"/>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3993921-4A0B-425D-96AD-6C657F27A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9BDC9D5A-A14F-48A9-87FB-86A72593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CAFBE452-7826-4543-AF22-675F2E34CC17}"/>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6" name="Місце для нижнього колонтитула 5">
            <a:extLst>
              <a:ext uri="{FF2B5EF4-FFF2-40B4-BE49-F238E27FC236}">
                <a16:creationId xmlns:a16="http://schemas.microsoft.com/office/drawing/2014/main" id="{9C7FE2A3-C47E-4692-B653-94B9B49F139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3F10C161-EC6D-438F-B368-DE4DE143B32D}"/>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258308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176630-FD05-4F7F-A45A-805B10CA1067}"/>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803BFC3C-C905-403D-BC08-ABD8945B5D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F9BA99E6-491D-4FDB-B1BC-E011255C2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7518C6B6-3E41-4CFF-9B45-F5AC985E2880}"/>
              </a:ext>
            </a:extLst>
          </p:cNvPr>
          <p:cNvSpPr>
            <a:spLocks noGrp="1"/>
          </p:cNvSpPr>
          <p:nvPr>
            <p:ph type="dt" sz="half" idx="10"/>
          </p:nvPr>
        </p:nvSpPr>
        <p:spPr/>
        <p:txBody>
          <a:bodyPr/>
          <a:lstStyle/>
          <a:p>
            <a:fld id="{3CE50D4D-3B7B-4EF1-A9DF-6DA167B791D2}" type="datetimeFigureOut">
              <a:rPr lang="uk-UA" smtClean="0"/>
              <a:t>13.09.2023</a:t>
            </a:fld>
            <a:endParaRPr lang="uk-UA"/>
          </a:p>
        </p:txBody>
      </p:sp>
      <p:sp>
        <p:nvSpPr>
          <p:cNvPr id="6" name="Місце для нижнього колонтитула 5">
            <a:extLst>
              <a:ext uri="{FF2B5EF4-FFF2-40B4-BE49-F238E27FC236}">
                <a16:creationId xmlns:a16="http://schemas.microsoft.com/office/drawing/2014/main" id="{97377159-3722-4479-9071-3157DFE73C0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36105986-9EA0-4127-8C40-70882677BA18}"/>
              </a:ext>
            </a:extLst>
          </p:cNvPr>
          <p:cNvSpPr>
            <a:spLocks noGrp="1"/>
          </p:cNvSpPr>
          <p:nvPr>
            <p:ph type="sldNum" sz="quarter" idx="12"/>
          </p:nvPr>
        </p:nvSpPr>
        <p:spPr/>
        <p:txBody>
          <a:bodyPr/>
          <a:lstStyle/>
          <a:p>
            <a:fld id="{635EDD64-C4B2-41EB-9F30-DEFA63DF539E}" type="slidenum">
              <a:rPr lang="uk-UA" smtClean="0"/>
              <a:t>‹#›</a:t>
            </a:fld>
            <a:endParaRPr lang="uk-UA"/>
          </a:p>
        </p:txBody>
      </p:sp>
    </p:spTree>
    <p:extLst>
      <p:ext uri="{BB962C8B-B14F-4D97-AF65-F5344CB8AC3E}">
        <p14:creationId xmlns:p14="http://schemas.microsoft.com/office/powerpoint/2010/main" val="18177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63455368-4FD5-4BFD-9085-033A3D9C1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D2C4A4E-D1B8-45A6-8C1C-34DDDA438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BAD74A1-68E5-4E07-89C1-A3D983435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50D4D-3B7B-4EF1-A9DF-6DA167B791D2}" type="datetimeFigureOut">
              <a:rPr lang="uk-UA" smtClean="0"/>
              <a:t>13.09.2023</a:t>
            </a:fld>
            <a:endParaRPr lang="uk-UA"/>
          </a:p>
        </p:txBody>
      </p:sp>
      <p:sp>
        <p:nvSpPr>
          <p:cNvPr id="5" name="Місце для нижнього колонтитула 4">
            <a:extLst>
              <a:ext uri="{FF2B5EF4-FFF2-40B4-BE49-F238E27FC236}">
                <a16:creationId xmlns:a16="http://schemas.microsoft.com/office/drawing/2014/main" id="{2E3CC10E-1C72-430A-B4F9-92386C32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602CF5A5-470C-4D94-A791-506FEC41A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EDD64-C4B2-41EB-9F30-DEFA63DF539E}" type="slidenum">
              <a:rPr lang="uk-UA" smtClean="0"/>
              <a:t>‹#›</a:t>
            </a:fld>
            <a:endParaRPr lang="uk-UA"/>
          </a:p>
        </p:txBody>
      </p:sp>
    </p:spTree>
    <p:extLst>
      <p:ext uri="{BB962C8B-B14F-4D97-AF65-F5344CB8AC3E}">
        <p14:creationId xmlns:p14="http://schemas.microsoft.com/office/powerpoint/2010/main" val="28627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F6113BE-B1F8-4738-B8D4-BB3477182827}"/>
              </a:ext>
            </a:extLst>
          </p:cNvPr>
          <p:cNvPicPr>
            <a:picLocks noChangeAspect="1"/>
          </p:cNvPicPr>
          <p:nvPr/>
        </p:nvPicPr>
        <p:blipFill>
          <a:blip r:embed="rId2"/>
          <a:stretch>
            <a:fillRect/>
          </a:stretch>
        </p:blipFill>
        <p:spPr>
          <a:xfrm>
            <a:off x="0" y="3387"/>
            <a:ext cx="12192000" cy="6854613"/>
          </a:xfrm>
          <a:prstGeom prst="rect">
            <a:avLst/>
          </a:prstGeom>
        </p:spPr>
      </p:pic>
      <p:sp>
        <p:nvSpPr>
          <p:cNvPr id="5" name="Заголовок 1">
            <a:extLst>
              <a:ext uri="{FF2B5EF4-FFF2-40B4-BE49-F238E27FC236}">
                <a16:creationId xmlns:a16="http://schemas.microsoft.com/office/drawing/2014/main" id="{217BB7BE-28D7-4AA2-B4A1-02C25FDCADC7}"/>
              </a:ext>
            </a:extLst>
          </p:cNvPr>
          <p:cNvSpPr txBox="1">
            <a:spLocks/>
          </p:cNvSpPr>
          <p:nvPr/>
        </p:nvSpPr>
        <p:spPr>
          <a:xfrm>
            <a:off x="1485900" y="2633959"/>
            <a:ext cx="7267575" cy="13335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dirty="0"/>
              <a:t>ЕКОНОМІКА ПІДПРИЄМСТВА</a:t>
            </a:r>
          </a:p>
        </p:txBody>
      </p:sp>
      <p:sp>
        <p:nvSpPr>
          <p:cNvPr id="7" name="TextBox 6">
            <a:extLst>
              <a:ext uri="{FF2B5EF4-FFF2-40B4-BE49-F238E27FC236}">
                <a16:creationId xmlns:a16="http://schemas.microsoft.com/office/drawing/2014/main" id="{4F4650B5-8E84-4330-9856-A83F10621C75}"/>
              </a:ext>
            </a:extLst>
          </p:cNvPr>
          <p:cNvSpPr txBox="1"/>
          <p:nvPr/>
        </p:nvSpPr>
        <p:spPr>
          <a:xfrm>
            <a:off x="3857625" y="4119860"/>
            <a:ext cx="6172200" cy="1200329"/>
          </a:xfrm>
          <a:prstGeom prst="rect">
            <a:avLst/>
          </a:prstGeom>
          <a:noFill/>
        </p:spPr>
        <p:txBody>
          <a:bodyPr wrap="square">
            <a:spAutoFit/>
          </a:bodyPr>
          <a:lstStyle/>
          <a:p>
            <a:r>
              <a:rPr lang="uk-UA" sz="2400" dirty="0"/>
              <a:t>Конспект лекцій</a:t>
            </a:r>
          </a:p>
          <a:p>
            <a:endParaRPr lang="uk-UA" sz="2400" dirty="0"/>
          </a:p>
          <a:p>
            <a:r>
              <a:rPr lang="uk-UA" sz="2400" dirty="0" err="1"/>
              <a:t>к.е.н</a:t>
            </a:r>
            <a:r>
              <a:rPr lang="uk-UA" sz="2400" dirty="0"/>
              <a:t>., доцент Нечипорук Оксана Василівна</a:t>
            </a:r>
          </a:p>
        </p:txBody>
      </p:sp>
      <p:pic>
        <p:nvPicPr>
          <p:cNvPr id="10" name="Рисунок 9">
            <a:extLst>
              <a:ext uri="{FF2B5EF4-FFF2-40B4-BE49-F238E27FC236}">
                <a16:creationId xmlns:a16="http://schemas.microsoft.com/office/drawing/2014/main" id="{5D8C3109-B6E1-4ECD-ACA3-C17F7E5B3C5F}"/>
              </a:ext>
            </a:extLst>
          </p:cNvPr>
          <p:cNvPicPr>
            <a:picLocks noChangeAspect="1"/>
          </p:cNvPicPr>
          <p:nvPr/>
        </p:nvPicPr>
        <p:blipFill>
          <a:blip r:embed="rId3"/>
          <a:stretch>
            <a:fillRect/>
          </a:stretch>
        </p:blipFill>
        <p:spPr>
          <a:xfrm>
            <a:off x="10749149" y="47835"/>
            <a:ext cx="1357126" cy="1074528"/>
          </a:xfrm>
          <a:prstGeom prst="rect">
            <a:avLst/>
          </a:prstGeom>
        </p:spPr>
      </p:pic>
    </p:spTree>
    <p:extLst>
      <p:ext uri="{BB962C8B-B14F-4D97-AF65-F5344CB8AC3E}">
        <p14:creationId xmlns:p14="http://schemas.microsoft.com/office/powerpoint/2010/main" val="3386120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D7465F6-49D2-4BA6-873F-BCDE40348C58}"/>
              </a:ext>
            </a:extLst>
          </p:cNvPr>
          <p:cNvPicPr>
            <a:picLocks noChangeAspect="1"/>
          </p:cNvPicPr>
          <p:nvPr/>
        </p:nvPicPr>
        <p:blipFill>
          <a:blip r:embed="rId2"/>
          <a:stretch>
            <a:fillRect/>
          </a:stretch>
        </p:blipFill>
        <p:spPr>
          <a:xfrm>
            <a:off x="10720574" y="0"/>
            <a:ext cx="1357126" cy="1074528"/>
          </a:xfrm>
          <a:prstGeom prst="rect">
            <a:avLst/>
          </a:prstGeom>
        </p:spPr>
      </p:pic>
      <p:sp>
        <p:nvSpPr>
          <p:cNvPr id="4" name="TextBox 3">
            <a:extLst>
              <a:ext uri="{FF2B5EF4-FFF2-40B4-BE49-F238E27FC236}">
                <a16:creationId xmlns:a16="http://schemas.microsoft.com/office/drawing/2014/main" id="{035C0261-47AD-41E6-B95D-D684C58B3E69}"/>
              </a:ext>
            </a:extLst>
          </p:cNvPr>
          <p:cNvSpPr txBox="1"/>
          <p:nvPr/>
        </p:nvSpPr>
        <p:spPr>
          <a:xfrm>
            <a:off x="990599" y="638176"/>
            <a:ext cx="8543925" cy="312650"/>
          </a:xfrm>
          <a:prstGeom prst="rect">
            <a:avLst/>
          </a:prstGeom>
          <a:noFill/>
        </p:spPr>
        <p:txBody>
          <a:bodyPr wrap="square">
            <a:spAutoFit/>
          </a:bodyPr>
          <a:lstStyle/>
          <a:p>
            <a:pPr indent="450215" algn="just">
              <a:lnSpc>
                <a:spcPct val="107000"/>
              </a:lnSpc>
              <a:spcAft>
                <a:spcPts val="800"/>
              </a:spcAft>
            </a:pP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Рисунок 8">
            <a:extLst>
              <a:ext uri="{FF2B5EF4-FFF2-40B4-BE49-F238E27FC236}">
                <a16:creationId xmlns:a16="http://schemas.microsoft.com/office/drawing/2014/main" id="{5738EA19-1584-4506-9096-3D5AAFE6C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794501"/>
            <a:ext cx="6953250" cy="13065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E9B98A8-4A28-45C0-AEC9-57659B18DB2E}"/>
              </a:ext>
            </a:extLst>
          </p:cNvPr>
          <p:cNvSpPr txBox="1"/>
          <p:nvPr/>
        </p:nvSpPr>
        <p:spPr>
          <a:xfrm>
            <a:off x="600075" y="2828836"/>
            <a:ext cx="9791700" cy="646331"/>
          </a:xfrm>
          <a:prstGeom prst="rect">
            <a:avLst/>
          </a:prstGeom>
          <a:noFill/>
        </p:spPr>
        <p:txBody>
          <a:bodyPr wrap="square">
            <a:spAutoFit/>
          </a:bodyPr>
          <a:lstStyle/>
          <a:p>
            <a:r>
              <a:rPr lang="uk-UA" sz="1800" b="1" dirty="0">
                <a:solidFill>
                  <a:srgbClr val="000000"/>
                </a:solidFill>
                <a:effectLst/>
                <a:latin typeface="Times New Roman" panose="02020603050405020304" pitchFamily="18" charset="0"/>
                <a:ea typeface="Arial Unicode MS"/>
              </a:rPr>
              <a:t>Відновна вартість</a:t>
            </a:r>
            <a:r>
              <a:rPr lang="uk-UA" sz="1800" dirty="0">
                <a:solidFill>
                  <a:srgbClr val="000000"/>
                </a:solidFill>
                <a:effectLst/>
                <a:latin typeface="Times New Roman" panose="02020603050405020304" pitchFamily="18" charset="0"/>
                <a:ea typeface="Arial Unicode MS"/>
              </a:rPr>
              <a:t> — це вартість відтворення основних фондів за сучасних умов виробництва. Вона враховує ті самі витрати, що й первісна вартість, але за теперішніми цінами. </a:t>
            </a:r>
            <a:endParaRPr lang="ru-UA" dirty="0"/>
          </a:p>
        </p:txBody>
      </p:sp>
      <p:pic>
        <p:nvPicPr>
          <p:cNvPr id="12" name="Рисунок 11">
            <a:extLst>
              <a:ext uri="{FF2B5EF4-FFF2-40B4-BE49-F238E27FC236}">
                <a16:creationId xmlns:a16="http://schemas.microsoft.com/office/drawing/2014/main" id="{86DAEDC7-F26D-47C2-80FE-7A9FAACE51D4}"/>
              </a:ext>
            </a:extLst>
          </p:cNvPr>
          <p:cNvPicPr/>
          <p:nvPr/>
        </p:nvPicPr>
        <p:blipFill>
          <a:blip r:embed="rId4"/>
          <a:stretch>
            <a:fillRect/>
          </a:stretch>
        </p:blipFill>
        <p:spPr>
          <a:xfrm>
            <a:off x="4592954" y="3609975"/>
            <a:ext cx="2550795" cy="1019734"/>
          </a:xfrm>
          <a:prstGeom prst="rect">
            <a:avLst/>
          </a:prstGeom>
        </p:spPr>
      </p:pic>
      <p:sp>
        <p:nvSpPr>
          <p:cNvPr id="14" name="TextBox 13">
            <a:extLst>
              <a:ext uri="{FF2B5EF4-FFF2-40B4-BE49-F238E27FC236}">
                <a16:creationId xmlns:a16="http://schemas.microsoft.com/office/drawing/2014/main" id="{831E0CC4-C2B7-409A-9A33-002570C0814D}"/>
              </a:ext>
            </a:extLst>
          </p:cNvPr>
          <p:cNvSpPr txBox="1"/>
          <p:nvPr/>
        </p:nvSpPr>
        <p:spPr>
          <a:xfrm>
            <a:off x="824099" y="5002332"/>
            <a:ext cx="9896475" cy="1340688"/>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∆ПП — середньорічний відсоток приросту продуктивності праці в країні за час використання основних фондів;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t — кількість років експлуатації основних фондів до моменту визначення відновної вартості.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183041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EA254C2-AD33-4D26-B18A-C4E5D4141F47}"/>
              </a:ext>
            </a:extLst>
          </p:cNvPr>
          <p:cNvPicPr>
            <a:picLocks noChangeAspect="1"/>
          </p:cNvPicPr>
          <p:nvPr/>
        </p:nvPicPr>
        <p:blipFill>
          <a:blip r:embed="rId2"/>
          <a:stretch>
            <a:fillRect/>
          </a:stretch>
        </p:blipFill>
        <p:spPr>
          <a:xfrm>
            <a:off x="10720574" y="0"/>
            <a:ext cx="1357126" cy="1074528"/>
          </a:xfrm>
          <a:prstGeom prst="rect">
            <a:avLst/>
          </a:prstGeom>
        </p:spPr>
      </p:pic>
      <p:sp>
        <p:nvSpPr>
          <p:cNvPr id="4" name="TextBox 3">
            <a:extLst>
              <a:ext uri="{FF2B5EF4-FFF2-40B4-BE49-F238E27FC236}">
                <a16:creationId xmlns:a16="http://schemas.microsoft.com/office/drawing/2014/main" id="{3FB99F21-8746-471E-862F-6333E491A81D}"/>
              </a:ext>
            </a:extLst>
          </p:cNvPr>
          <p:cNvSpPr txBox="1"/>
          <p:nvPr/>
        </p:nvSpPr>
        <p:spPr>
          <a:xfrm>
            <a:off x="695324" y="826426"/>
            <a:ext cx="9629775" cy="4193456"/>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Справедлива (реальна) вартість</a:t>
            </a:r>
            <a:r>
              <a:rPr lang="uk-UA" sz="1800" dirty="0">
                <a:solidFill>
                  <a:srgbClr val="000000"/>
                </a:solidFill>
                <a:effectLst/>
                <a:latin typeface="Times New Roman" panose="02020603050405020304" pitchFamily="18" charset="0"/>
                <a:ea typeface="Arial Unicode MS"/>
                <a:cs typeface="Arial Unicode MS"/>
              </a:rPr>
              <a:t> — це сума, за якою може бути здійснений обмін цього об’єкта в результаті операції між компетентними, обізнаними, зацікавленими та незалежними особами.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Справедлива вартість основних фондів визначається також під час їхнього переоцінювання.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Повна (первісна та відновна) вартість</a:t>
            </a:r>
            <a:r>
              <a:rPr lang="uk-UA" sz="1800" dirty="0">
                <a:solidFill>
                  <a:srgbClr val="000000"/>
                </a:solidFill>
                <a:effectLst/>
                <a:latin typeface="Times New Roman" panose="02020603050405020304" pitchFamily="18" charset="0"/>
                <a:ea typeface="Arial Unicode MS"/>
                <a:cs typeface="Arial Unicode MS"/>
              </a:rPr>
              <a:t> — це вартість у новому, незношеному стані. За повною первісною вартістю основні фонди враховуються на балансі підприємства протягом усього періоду їхнього функціонування, тому її називають балансовою вартістю.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Балансова вартість основних фондів</a:t>
            </a:r>
            <a:r>
              <a:rPr lang="uk-UA" sz="1800" dirty="0">
                <a:solidFill>
                  <a:srgbClr val="000000"/>
                </a:solidFill>
                <a:effectLst/>
                <a:latin typeface="Times New Roman" panose="02020603050405020304" pitchFamily="18" charset="0"/>
                <a:ea typeface="Arial Unicode MS"/>
                <a:cs typeface="Arial Unicode MS"/>
              </a:rPr>
              <a:t> при їхньому введенні в експлуатацію тотожна первісній вартості. У міру зношування їхня балансова вартість (залишкова вартість) визначається як різниця між первісною вартістю і сумою зносу. </a:t>
            </a:r>
            <a:endParaRPr lang="ru-UA" sz="1800" dirty="0">
              <a:solidFill>
                <a:srgbClr val="000000"/>
              </a:solidFill>
              <a:effectLst/>
              <a:latin typeface="Arial Unicode MS"/>
              <a:ea typeface="Arial Unicode MS"/>
              <a:cs typeface="Arial Unicode MS"/>
            </a:endParaRPr>
          </a:p>
          <a:p>
            <a:pPr indent="450215" algn="just">
              <a:lnSpc>
                <a:spcPct val="107000"/>
              </a:lnSpc>
              <a:spcAft>
                <a:spcPts val="800"/>
              </a:spcAft>
            </a:pPr>
            <a:r>
              <a:rPr lang="uk-UA" sz="1800" dirty="0">
                <a:solidFill>
                  <a:srgbClr val="000000"/>
                </a:solidFill>
                <a:effectLst/>
                <a:latin typeface="Times New Roman" panose="02020603050405020304" pitchFamily="18" charset="0"/>
                <a:ea typeface="Arial Unicode MS"/>
                <a:cs typeface="Arial Unicode MS"/>
              </a:rPr>
              <a:t>Балансова вартість групи основних фондів підприємства на початок розрахункового року (ВБ) обчислюється за формулою </a:t>
            </a:r>
            <a:endParaRPr lang="ru-UA" sz="1800" dirty="0">
              <a:solidFill>
                <a:srgbClr val="000000"/>
              </a:solidFill>
              <a:effectLst/>
              <a:latin typeface="Arial Unicode MS"/>
              <a:ea typeface="Arial Unicode MS"/>
              <a:cs typeface="Arial Unicode MS"/>
            </a:endParaRPr>
          </a:p>
          <a:p>
            <a:pPr indent="450215" algn="just">
              <a:lnSpc>
                <a:spcPct val="107000"/>
              </a:lnSpc>
              <a:spcAft>
                <a:spcPts val="800"/>
              </a:spcAft>
            </a:pP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06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1274994-FAA4-4AEF-ACB7-364E61A84F26}"/>
              </a:ext>
            </a:extLst>
          </p:cNvPr>
          <p:cNvPicPr>
            <a:picLocks noChangeAspect="1"/>
          </p:cNvPicPr>
          <p:nvPr/>
        </p:nvPicPr>
        <p:blipFill>
          <a:blip r:embed="rId2"/>
          <a:stretch>
            <a:fillRect/>
          </a:stretch>
        </p:blipFill>
        <p:spPr>
          <a:xfrm>
            <a:off x="10720574" y="0"/>
            <a:ext cx="1357126" cy="1074528"/>
          </a:xfrm>
          <a:prstGeom prst="rect">
            <a:avLst/>
          </a:prstGeom>
        </p:spPr>
      </p:pic>
      <p:pic>
        <p:nvPicPr>
          <p:cNvPr id="5" name="Рисунок 4">
            <a:extLst>
              <a:ext uri="{FF2B5EF4-FFF2-40B4-BE49-F238E27FC236}">
                <a16:creationId xmlns:a16="http://schemas.microsoft.com/office/drawing/2014/main" id="{D5AF5DB3-2DE2-4B40-B803-465FCE3FAEC0}"/>
              </a:ext>
            </a:extLst>
          </p:cNvPr>
          <p:cNvPicPr/>
          <p:nvPr/>
        </p:nvPicPr>
        <p:blipFill>
          <a:blip r:embed="rId3"/>
          <a:stretch>
            <a:fillRect/>
          </a:stretch>
        </p:blipFill>
        <p:spPr>
          <a:xfrm>
            <a:off x="1581150" y="1438275"/>
            <a:ext cx="7245350" cy="3239770"/>
          </a:xfrm>
          <a:prstGeom prst="rect">
            <a:avLst/>
          </a:prstGeom>
        </p:spPr>
      </p:pic>
      <p:pic>
        <p:nvPicPr>
          <p:cNvPr id="6" name="Рисунок 5">
            <a:extLst>
              <a:ext uri="{FF2B5EF4-FFF2-40B4-BE49-F238E27FC236}">
                <a16:creationId xmlns:a16="http://schemas.microsoft.com/office/drawing/2014/main" id="{943949A9-AB7D-443D-AA4A-36EC6B4019F4}"/>
              </a:ext>
            </a:extLst>
          </p:cNvPr>
          <p:cNvPicPr/>
          <p:nvPr/>
        </p:nvPicPr>
        <p:blipFill>
          <a:blip r:embed="rId4"/>
          <a:stretch>
            <a:fillRect/>
          </a:stretch>
        </p:blipFill>
        <p:spPr>
          <a:xfrm>
            <a:off x="3371850" y="685799"/>
            <a:ext cx="4019550" cy="571501"/>
          </a:xfrm>
          <a:prstGeom prst="rect">
            <a:avLst/>
          </a:prstGeom>
        </p:spPr>
      </p:pic>
    </p:spTree>
    <p:extLst>
      <p:ext uri="{BB962C8B-B14F-4D97-AF65-F5344CB8AC3E}">
        <p14:creationId xmlns:p14="http://schemas.microsoft.com/office/powerpoint/2010/main" val="39025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4059038-8084-4B5B-A19F-C7D6F8B6BE7F}"/>
              </a:ext>
            </a:extLst>
          </p:cNvPr>
          <p:cNvPicPr>
            <a:picLocks noChangeAspect="1"/>
          </p:cNvPicPr>
          <p:nvPr/>
        </p:nvPicPr>
        <p:blipFill>
          <a:blip r:embed="rId2"/>
          <a:stretch>
            <a:fillRect/>
          </a:stretch>
        </p:blipFill>
        <p:spPr>
          <a:xfrm>
            <a:off x="10720574" y="0"/>
            <a:ext cx="1357126" cy="1074528"/>
          </a:xfrm>
          <a:prstGeom prst="rect">
            <a:avLst/>
          </a:prstGeom>
        </p:spPr>
      </p:pic>
      <p:sp>
        <p:nvSpPr>
          <p:cNvPr id="8" name="TextBox 7">
            <a:extLst>
              <a:ext uri="{FF2B5EF4-FFF2-40B4-BE49-F238E27FC236}">
                <a16:creationId xmlns:a16="http://schemas.microsoft.com/office/drawing/2014/main" id="{7B61A630-B718-4877-96AB-C23187AF07E6}"/>
              </a:ext>
            </a:extLst>
          </p:cNvPr>
          <p:cNvSpPr txBox="1"/>
          <p:nvPr/>
        </p:nvSpPr>
        <p:spPr>
          <a:xfrm>
            <a:off x="733424" y="476250"/>
            <a:ext cx="9134475" cy="1659237"/>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Залишкова вартість основних фондів на час їхнього вибуття з експлуатації, спричиненого зношенням, називається ліквідаційною вартістю. За цією вартістю підприємство може реалізувати основні фонди, списати, передати на баланс іншому підприємству.</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Залишкова вартість основних фондів визначається за такими формулами:</a:t>
            </a:r>
            <a:endParaRPr lang="ru-UA" sz="1600" dirty="0">
              <a:solidFill>
                <a:srgbClr val="000000"/>
              </a:solidFill>
              <a:effectLst/>
              <a:latin typeface="Arial Unicode MS"/>
              <a:ea typeface="Arial Unicode MS"/>
              <a:cs typeface="Arial Unicode MS"/>
            </a:endParaRPr>
          </a:p>
        </p:txBody>
      </p:sp>
      <p:pic>
        <p:nvPicPr>
          <p:cNvPr id="9" name="Рисунок 8">
            <a:extLst>
              <a:ext uri="{FF2B5EF4-FFF2-40B4-BE49-F238E27FC236}">
                <a16:creationId xmlns:a16="http://schemas.microsoft.com/office/drawing/2014/main" id="{C6C6834D-26A8-4AB7-8456-8BDCCD6CC729}"/>
              </a:ext>
            </a:extLst>
          </p:cNvPr>
          <p:cNvPicPr/>
          <p:nvPr/>
        </p:nvPicPr>
        <p:blipFill>
          <a:blip r:embed="rId3"/>
          <a:stretch>
            <a:fillRect/>
          </a:stretch>
        </p:blipFill>
        <p:spPr>
          <a:xfrm>
            <a:off x="4286249" y="2257425"/>
            <a:ext cx="2257425" cy="1171575"/>
          </a:xfrm>
          <a:prstGeom prst="rect">
            <a:avLst/>
          </a:prstGeom>
        </p:spPr>
      </p:pic>
      <p:sp>
        <p:nvSpPr>
          <p:cNvPr id="11" name="TextBox 10">
            <a:extLst>
              <a:ext uri="{FF2B5EF4-FFF2-40B4-BE49-F238E27FC236}">
                <a16:creationId xmlns:a16="http://schemas.microsoft.com/office/drawing/2014/main" id="{11E5AE55-3A92-4D3C-B80E-60AACC3B6785}"/>
              </a:ext>
            </a:extLst>
          </p:cNvPr>
          <p:cNvSpPr txBox="1"/>
          <p:nvPr/>
        </p:nvSpPr>
        <p:spPr>
          <a:xfrm>
            <a:off x="1304925" y="3677280"/>
            <a:ext cx="6819900" cy="385042"/>
          </a:xfrm>
          <a:prstGeom prst="rect">
            <a:avLst/>
          </a:prstGeom>
          <a:noFill/>
        </p:spPr>
        <p:txBody>
          <a:bodyPr wrap="square">
            <a:spAutoFit/>
          </a:bodyPr>
          <a:lstStyle/>
          <a:p>
            <a:pPr indent="450215" algn="just">
              <a:lnSpc>
                <a:spcPct val="115000"/>
              </a:lnSpc>
            </a:pPr>
            <a:r>
              <a:rPr lang="uk-UA" sz="1800">
                <a:solidFill>
                  <a:srgbClr val="000000"/>
                </a:solidFill>
                <a:effectLst/>
                <a:latin typeface="Times New Roman" panose="02020603050405020304" pitchFamily="18" charset="0"/>
                <a:ea typeface="Arial Unicode MS"/>
                <a:cs typeface="Arial Unicode MS"/>
              </a:rPr>
              <a:t>де ВП , ВВ — відповідно первісна та відновна вартості, грн.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128811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0BB282A-628D-4E38-B9E8-547A9044B731}"/>
              </a:ext>
            </a:extLst>
          </p:cNvPr>
          <p:cNvPicPr>
            <a:picLocks noChangeAspect="1"/>
          </p:cNvPicPr>
          <p:nvPr/>
        </p:nvPicPr>
        <p:blipFill>
          <a:blip r:embed="rId2"/>
          <a:stretch>
            <a:fillRect/>
          </a:stretch>
        </p:blipFill>
        <p:spPr>
          <a:xfrm>
            <a:off x="10720574" y="0"/>
            <a:ext cx="1357126" cy="1074528"/>
          </a:xfrm>
          <a:prstGeom prst="rect">
            <a:avLst/>
          </a:prstGeom>
        </p:spPr>
      </p:pic>
      <p:sp>
        <p:nvSpPr>
          <p:cNvPr id="5" name="TextBox 4">
            <a:extLst>
              <a:ext uri="{FF2B5EF4-FFF2-40B4-BE49-F238E27FC236}">
                <a16:creationId xmlns:a16="http://schemas.microsoft.com/office/drawing/2014/main" id="{85DA2D23-B4CB-4843-AB71-489DBED143A9}"/>
              </a:ext>
            </a:extLst>
          </p:cNvPr>
          <p:cNvSpPr txBox="1"/>
          <p:nvPr/>
        </p:nvSpPr>
        <p:spPr>
          <a:xfrm>
            <a:off x="628650" y="323850"/>
            <a:ext cx="9544050" cy="1977786"/>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3. ЗНОС ОСНОВНИХ ФОНДІВ ТА ЙОГО ВИДИ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Фізичний знос</a:t>
            </a:r>
            <a:r>
              <a:rPr lang="uk-UA" sz="1800" dirty="0">
                <a:solidFill>
                  <a:srgbClr val="000000"/>
                </a:solidFill>
                <a:effectLst/>
                <a:latin typeface="Times New Roman" panose="02020603050405020304" pitchFamily="18" charset="0"/>
                <a:ea typeface="Arial Unicode MS"/>
                <a:cs typeface="Arial Unicode MS"/>
              </a:rPr>
              <a:t> — це втрата основними фондами їх споживчих якостей, що є проявом впливу на основні фонди природно-кліматичних (атмосферні опади, сонце, мороз і т. д.) і технічних (змінність, експлуатаційні навантаження, якість технічного обслуговування і т. д.) умов. </a:t>
            </a:r>
            <a:endParaRPr lang="ru-UA" sz="1600" dirty="0">
              <a:solidFill>
                <a:srgbClr val="000000"/>
              </a:solidFill>
              <a:effectLst/>
              <a:latin typeface="Arial Unicode MS"/>
              <a:ea typeface="Arial Unicode MS"/>
              <a:cs typeface="Arial Unicode MS"/>
            </a:endParaRPr>
          </a:p>
        </p:txBody>
      </p:sp>
      <p:pic>
        <p:nvPicPr>
          <p:cNvPr id="6" name="Рисунок 5">
            <a:extLst>
              <a:ext uri="{FF2B5EF4-FFF2-40B4-BE49-F238E27FC236}">
                <a16:creationId xmlns:a16="http://schemas.microsoft.com/office/drawing/2014/main" id="{94B63384-C462-40A1-835E-E982A047AB12}"/>
              </a:ext>
            </a:extLst>
          </p:cNvPr>
          <p:cNvPicPr/>
          <p:nvPr/>
        </p:nvPicPr>
        <p:blipFill>
          <a:blip r:embed="rId3"/>
          <a:stretch>
            <a:fillRect/>
          </a:stretch>
        </p:blipFill>
        <p:spPr>
          <a:xfrm>
            <a:off x="4262437" y="2219523"/>
            <a:ext cx="3152775" cy="941070"/>
          </a:xfrm>
          <a:prstGeom prst="rect">
            <a:avLst/>
          </a:prstGeom>
        </p:spPr>
      </p:pic>
      <p:sp>
        <p:nvSpPr>
          <p:cNvPr id="8" name="TextBox 7">
            <a:extLst>
              <a:ext uri="{FF2B5EF4-FFF2-40B4-BE49-F238E27FC236}">
                <a16:creationId xmlns:a16="http://schemas.microsoft.com/office/drawing/2014/main" id="{CEF4AB3A-6588-460B-98AD-6526996D81C5}"/>
              </a:ext>
            </a:extLst>
          </p:cNvPr>
          <p:cNvSpPr txBox="1"/>
          <p:nvPr/>
        </p:nvSpPr>
        <p:spPr>
          <a:xfrm>
            <a:off x="523875" y="3215677"/>
            <a:ext cx="9753599" cy="1340688"/>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А — сума амортизаційних відрахувань від початку служби (сума зношення),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Вкр</a:t>
            </a:r>
            <a:r>
              <a:rPr lang="uk-UA" sz="1800" dirty="0">
                <a:solidFill>
                  <a:srgbClr val="000000"/>
                </a:solidFill>
                <a:effectLst/>
                <a:latin typeface="Times New Roman" panose="02020603050405020304" pitchFamily="18" charset="0"/>
                <a:ea typeface="Arial Unicode MS"/>
                <a:cs typeface="Arial Unicode MS"/>
              </a:rPr>
              <a:t> — вартість капремонтів основних фондів від початку служби,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Фізичний знос основних фондів у відсотках можна обчислити за формулою </a:t>
            </a:r>
            <a:endParaRPr lang="ru-UA" sz="1600" dirty="0">
              <a:solidFill>
                <a:srgbClr val="000000"/>
              </a:solidFill>
              <a:effectLst/>
              <a:latin typeface="Arial Unicode MS"/>
              <a:ea typeface="Arial Unicode MS"/>
              <a:cs typeface="Arial Unicode MS"/>
            </a:endParaRPr>
          </a:p>
        </p:txBody>
      </p:sp>
      <p:pic>
        <p:nvPicPr>
          <p:cNvPr id="9" name="Рисунок 8">
            <a:extLst>
              <a:ext uri="{FF2B5EF4-FFF2-40B4-BE49-F238E27FC236}">
                <a16:creationId xmlns:a16="http://schemas.microsoft.com/office/drawing/2014/main" id="{B55732DE-9C5C-4F9A-8997-45D861304A06}"/>
              </a:ext>
            </a:extLst>
          </p:cNvPr>
          <p:cNvPicPr/>
          <p:nvPr/>
        </p:nvPicPr>
        <p:blipFill>
          <a:blip r:embed="rId4"/>
          <a:stretch>
            <a:fillRect/>
          </a:stretch>
        </p:blipFill>
        <p:spPr>
          <a:xfrm>
            <a:off x="5133975" y="4611449"/>
            <a:ext cx="1514474" cy="858957"/>
          </a:xfrm>
          <a:prstGeom prst="rect">
            <a:avLst/>
          </a:prstGeom>
        </p:spPr>
      </p:pic>
      <p:sp>
        <p:nvSpPr>
          <p:cNvPr id="11" name="TextBox 10">
            <a:extLst>
              <a:ext uri="{FF2B5EF4-FFF2-40B4-BE49-F238E27FC236}">
                <a16:creationId xmlns:a16="http://schemas.microsoft.com/office/drawing/2014/main" id="{3C160D19-B871-4A37-93EE-CA7625340EC3}"/>
              </a:ext>
            </a:extLst>
          </p:cNvPr>
          <p:cNvSpPr txBox="1"/>
          <p:nvPr/>
        </p:nvSpPr>
        <p:spPr>
          <a:xfrm>
            <a:off x="962024" y="5470406"/>
            <a:ext cx="9315449" cy="385042"/>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ТФ, ТН — відповідно фактичний та нормативний строк служби обладнання, роки.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389121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7B2A210-85B0-4B89-B2DD-7EA9EC72EBE1}"/>
              </a:ext>
            </a:extLst>
          </p:cNvPr>
          <p:cNvPicPr>
            <a:picLocks noChangeAspect="1"/>
          </p:cNvPicPr>
          <p:nvPr/>
        </p:nvPicPr>
        <p:blipFill>
          <a:blip r:embed="rId2"/>
          <a:stretch>
            <a:fillRect/>
          </a:stretch>
        </p:blipFill>
        <p:spPr>
          <a:xfrm>
            <a:off x="10720574" y="0"/>
            <a:ext cx="1357126" cy="1074528"/>
          </a:xfrm>
          <a:prstGeom prst="rect">
            <a:avLst/>
          </a:prstGeom>
        </p:spPr>
      </p:pic>
      <p:sp>
        <p:nvSpPr>
          <p:cNvPr id="4" name="TextBox 3">
            <a:extLst>
              <a:ext uri="{FF2B5EF4-FFF2-40B4-BE49-F238E27FC236}">
                <a16:creationId xmlns:a16="http://schemas.microsoft.com/office/drawing/2014/main" id="{69495494-DDCA-4F1A-97D9-724383B0F7F2}"/>
              </a:ext>
            </a:extLst>
          </p:cNvPr>
          <p:cNvSpPr txBox="1"/>
          <p:nvPr/>
        </p:nvSpPr>
        <p:spPr>
          <a:xfrm>
            <a:off x="752474" y="200025"/>
            <a:ext cx="9572625" cy="4207627"/>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Моральний знос</a:t>
            </a:r>
            <a:r>
              <a:rPr lang="uk-UA" sz="1800" dirty="0">
                <a:solidFill>
                  <a:srgbClr val="000000"/>
                </a:solidFill>
                <a:effectLst/>
                <a:latin typeface="Times New Roman" panose="02020603050405020304" pitchFamily="18" charset="0"/>
                <a:ea typeface="Arial Unicode MS"/>
                <a:cs typeface="Arial Unicode MS"/>
              </a:rPr>
              <a:t> — це зменшення вартості основних фондів під впливом підвищення продуктивності праці в галузях, що виробляють засоби праці, а також у результаті створення нових, більш продуктивних та економічно вигідних машин і устаткування, ніж ті, що перебувають в експлуатації. Моральний знос буває двох форм.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Моральний знос першої форми</a:t>
            </a:r>
            <a:r>
              <a:rPr lang="uk-UA" sz="1800" dirty="0">
                <a:solidFill>
                  <a:srgbClr val="000000"/>
                </a:solidFill>
                <a:effectLst/>
                <a:latin typeface="Times New Roman" panose="02020603050405020304" pitchFamily="18" charset="0"/>
                <a:ea typeface="Arial Unicode MS"/>
                <a:cs typeface="Arial Unicode MS"/>
              </a:rPr>
              <a:t> виникає в результаті знецінення старих основних фондів по причині зниження витрат виробництва в галузях, що поставляють основні фонди будівництву. В результаті вартість нових основних фондів тієї ж конструкції стає нижчою, ніж була в раніше випущених. Тому в процесі їхньої експлуатації на готову продукцію вони будуть переносити меншу по величині частку вартості, що робить їх відповідно більш ефективними і стимулює заміну старих фондів на нові.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Моральний знос другої форми</a:t>
            </a:r>
            <a:r>
              <a:rPr lang="uk-UA" sz="1800" dirty="0">
                <a:solidFill>
                  <a:srgbClr val="000000"/>
                </a:solidFill>
                <a:effectLst/>
                <a:latin typeface="Times New Roman" panose="02020603050405020304" pitchFamily="18" charset="0"/>
                <a:ea typeface="Arial Unicode MS"/>
                <a:cs typeface="Arial Unicode MS"/>
              </a:rPr>
              <a:t> — це </a:t>
            </a:r>
            <a:r>
              <a:rPr lang="uk-UA" sz="1800" dirty="0" err="1">
                <a:solidFill>
                  <a:srgbClr val="000000"/>
                </a:solidFill>
                <a:effectLst/>
                <a:latin typeface="Times New Roman" panose="02020603050405020304" pitchFamily="18" charset="0"/>
                <a:ea typeface="Arial Unicode MS"/>
                <a:cs typeface="Arial Unicode MS"/>
              </a:rPr>
              <a:t>обезцінення</a:t>
            </a:r>
            <a:r>
              <a:rPr lang="uk-UA" sz="1800" dirty="0">
                <a:solidFill>
                  <a:srgbClr val="000000"/>
                </a:solidFill>
                <a:effectLst/>
                <a:latin typeface="Times New Roman" panose="02020603050405020304" pitchFamily="18" charset="0"/>
                <a:ea typeface="Arial Unicode MS"/>
                <a:cs typeface="Arial Unicode MS"/>
              </a:rPr>
              <a:t> старих основних фондів через створення нових, більш ефективних. Моральний знос 1-ої форми вимірюється за допомогою коефіцієнта морального зносу 1-ої форми (</a:t>
            </a:r>
            <a:r>
              <a:rPr lang="uk-UA" sz="1800" dirty="0" err="1">
                <a:solidFill>
                  <a:srgbClr val="000000"/>
                </a:solidFill>
                <a:effectLst/>
                <a:latin typeface="Times New Roman" panose="02020603050405020304" pitchFamily="18" charset="0"/>
                <a:ea typeface="Arial Unicode MS"/>
                <a:cs typeface="Arial Unicode MS"/>
              </a:rPr>
              <a:t>Км.зн</a:t>
            </a:r>
            <a:r>
              <a:rPr lang="uk-UA" sz="1800" dirty="0">
                <a:solidFill>
                  <a:srgbClr val="000000"/>
                </a:solidFill>
                <a:effectLst/>
                <a:latin typeface="Times New Roman" panose="02020603050405020304" pitchFamily="18" charset="0"/>
                <a:ea typeface="Arial Unicode MS"/>
                <a:cs typeface="Arial Unicode MS"/>
              </a:rPr>
              <a:t>. 1): </a:t>
            </a:r>
            <a:endParaRPr lang="ru-UA" sz="1800" dirty="0">
              <a:solidFill>
                <a:srgbClr val="000000"/>
              </a:solidFill>
              <a:effectLst/>
              <a:latin typeface="Arial Unicode MS"/>
              <a:ea typeface="Arial Unicode MS"/>
              <a:cs typeface="Arial Unicode MS"/>
            </a:endParaRPr>
          </a:p>
        </p:txBody>
      </p:sp>
      <p:pic>
        <p:nvPicPr>
          <p:cNvPr id="5" name="Рисунок 4">
            <a:extLst>
              <a:ext uri="{FF2B5EF4-FFF2-40B4-BE49-F238E27FC236}">
                <a16:creationId xmlns:a16="http://schemas.microsoft.com/office/drawing/2014/main" id="{EE08408F-24C6-41C4-85D4-A82D9F6A6D18}"/>
              </a:ext>
            </a:extLst>
          </p:cNvPr>
          <p:cNvPicPr/>
          <p:nvPr/>
        </p:nvPicPr>
        <p:blipFill>
          <a:blip r:embed="rId3"/>
          <a:stretch>
            <a:fillRect/>
          </a:stretch>
        </p:blipFill>
        <p:spPr>
          <a:xfrm>
            <a:off x="5419725" y="4407652"/>
            <a:ext cx="1609724" cy="848243"/>
          </a:xfrm>
          <a:prstGeom prst="rect">
            <a:avLst/>
          </a:prstGeom>
        </p:spPr>
      </p:pic>
      <p:sp>
        <p:nvSpPr>
          <p:cNvPr id="6" name="TextBox 5">
            <a:extLst>
              <a:ext uri="{FF2B5EF4-FFF2-40B4-BE49-F238E27FC236}">
                <a16:creationId xmlns:a16="http://schemas.microsoft.com/office/drawing/2014/main" id="{136F6D58-4319-4658-A700-A123C5A1D017}"/>
              </a:ext>
            </a:extLst>
          </p:cNvPr>
          <p:cNvSpPr txBox="1"/>
          <p:nvPr/>
        </p:nvSpPr>
        <p:spPr>
          <a:xfrm>
            <a:off x="752474" y="5344155"/>
            <a:ext cx="9753599" cy="385042"/>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Вз</a:t>
            </a:r>
            <a:r>
              <a:rPr lang="uk-UA" sz="1800" dirty="0">
                <a:solidFill>
                  <a:srgbClr val="000000"/>
                </a:solidFill>
                <a:effectLst/>
                <a:latin typeface="Times New Roman" panose="02020603050405020304" pitchFamily="18" charset="0"/>
                <a:ea typeface="Arial Unicode MS"/>
                <a:cs typeface="Arial Unicode MS"/>
              </a:rPr>
              <a:t> ПОВ, </a:t>
            </a:r>
            <a:r>
              <a:rPr lang="uk-UA" sz="1800" dirty="0" err="1">
                <a:solidFill>
                  <a:srgbClr val="000000"/>
                </a:solidFill>
                <a:effectLst/>
                <a:latin typeface="Times New Roman" panose="02020603050405020304" pitchFamily="18" charset="0"/>
                <a:ea typeface="Arial Unicode MS"/>
                <a:cs typeface="Arial Unicode MS"/>
              </a:rPr>
              <a:t>Вн</a:t>
            </a:r>
            <a:r>
              <a:rPr lang="uk-UA" sz="1800" dirty="0">
                <a:solidFill>
                  <a:srgbClr val="000000"/>
                </a:solidFill>
                <a:effectLst/>
                <a:latin typeface="Times New Roman" panose="02020603050405020304" pitchFamily="18" charset="0"/>
                <a:ea typeface="Arial Unicode MS"/>
                <a:cs typeface="Arial Unicode MS"/>
              </a:rPr>
              <a:t> ПОВ — повна вартість (ціна) відповідно застосованого і нового засобу праці;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274314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DB1EB3E-681A-421F-9901-82A345379016}"/>
              </a:ext>
            </a:extLst>
          </p:cNvPr>
          <p:cNvPicPr>
            <a:picLocks noChangeAspect="1"/>
          </p:cNvPicPr>
          <p:nvPr/>
        </p:nvPicPr>
        <p:blipFill>
          <a:blip r:embed="rId2"/>
          <a:stretch>
            <a:fillRect/>
          </a:stretch>
        </p:blipFill>
        <p:spPr>
          <a:xfrm>
            <a:off x="10720574" y="0"/>
            <a:ext cx="1357126" cy="1074528"/>
          </a:xfrm>
          <a:prstGeom prst="rect">
            <a:avLst/>
          </a:prstGeom>
        </p:spPr>
      </p:pic>
      <p:sp>
        <p:nvSpPr>
          <p:cNvPr id="4" name="TextBox 3">
            <a:extLst>
              <a:ext uri="{FF2B5EF4-FFF2-40B4-BE49-F238E27FC236}">
                <a16:creationId xmlns:a16="http://schemas.microsoft.com/office/drawing/2014/main" id="{DD013457-6EE8-44BA-8BC8-E71E2E748F9F}"/>
              </a:ext>
            </a:extLst>
          </p:cNvPr>
          <p:cNvSpPr txBox="1"/>
          <p:nvPr/>
        </p:nvSpPr>
        <p:spPr>
          <a:xfrm>
            <a:off x="428624" y="209550"/>
            <a:ext cx="10144125" cy="711605"/>
          </a:xfrm>
          <a:prstGeom prst="rect">
            <a:avLst/>
          </a:prstGeom>
          <a:noFill/>
        </p:spPr>
        <p:txBody>
          <a:bodyPr wrap="square">
            <a:spAutoFit/>
          </a:bodyPr>
          <a:lstStyle/>
          <a:p>
            <a:pPr indent="450215" algn="just">
              <a:lnSpc>
                <a:spcPct val="107000"/>
              </a:lnSpc>
              <a:spcAft>
                <a:spcPts val="800"/>
              </a:spcAft>
            </a:pPr>
            <a:r>
              <a:rPr lang="uk-UA" sz="1800" dirty="0">
                <a:solidFill>
                  <a:srgbClr val="000000"/>
                </a:solidFill>
                <a:effectLst/>
                <a:latin typeface="Times New Roman" panose="02020603050405020304" pitchFamily="18" charset="0"/>
                <a:ea typeface="Arial Unicode MS"/>
                <a:cs typeface="Arial Unicode MS"/>
              </a:rPr>
              <a:t>Загальний коефіцієнт зношення основних фондів (</a:t>
            </a:r>
            <a:r>
              <a:rPr lang="uk-UA" sz="1800" dirty="0" err="1">
                <a:solidFill>
                  <a:srgbClr val="000000"/>
                </a:solidFill>
                <a:effectLst/>
                <a:latin typeface="Times New Roman" panose="02020603050405020304" pitchFamily="18" charset="0"/>
                <a:ea typeface="Arial Unicode MS"/>
                <a:cs typeface="Arial Unicode MS"/>
              </a:rPr>
              <a:t>Кзаг.зн</a:t>
            </a:r>
            <a:r>
              <a:rPr lang="uk-UA" sz="1800" dirty="0">
                <a:solidFill>
                  <a:srgbClr val="000000"/>
                </a:solidFill>
                <a:effectLst/>
                <a:latin typeface="Times New Roman" panose="02020603050405020304" pitchFamily="18" charset="0"/>
                <a:ea typeface="Arial Unicode MS"/>
                <a:cs typeface="Arial Unicode MS"/>
              </a:rPr>
              <a:t>) визначається за формулою </a:t>
            </a:r>
            <a:endParaRPr lang="ru-UA" sz="1800" dirty="0">
              <a:solidFill>
                <a:srgbClr val="000000"/>
              </a:solidFill>
              <a:effectLst/>
              <a:latin typeface="Arial Unicode MS"/>
              <a:ea typeface="Arial Unicode MS"/>
              <a:cs typeface="Arial Unicode MS"/>
            </a:endParaRPr>
          </a:p>
          <a:p>
            <a:pPr indent="450215" algn="just">
              <a:lnSpc>
                <a:spcPct val="107000"/>
              </a:lnSpc>
              <a:spcAft>
                <a:spcPts val="800"/>
              </a:spcAft>
            </a:pP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93ABEE2B-B837-478D-946C-AB5A13FFA239}"/>
              </a:ext>
            </a:extLst>
          </p:cNvPr>
          <p:cNvPicPr/>
          <p:nvPr/>
        </p:nvPicPr>
        <p:blipFill>
          <a:blip r:embed="rId3"/>
          <a:stretch>
            <a:fillRect/>
          </a:stretch>
        </p:blipFill>
        <p:spPr>
          <a:xfrm>
            <a:off x="4162424" y="921155"/>
            <a:ext cx="2552701" cy="926695"/>
          </a:xfrm>
          <a:prstGeom prst="rect">
            <a:avLst/>
          </a:prstGeom>
        </p:spPr>
      </p:pic>
      <p:sp>
        <p:nvSpPr>
          <p:cNvPr id="6" name="TextBox 5">
            <a:extLst>
              <a:ext uri="{FF2B5EF4-FFF2-40B4-BE49-F238E27FC236}">
                <a16:creationId xmlns:a16="http://schemas.microsoft.com/office/drawing/2014/main" id="{8E55AFA3-5C88-4E4D-817C-F9B7BCCF0F7C}"/>
              </a:ext>
            </a:extLst>
          </p:cNvPr>
          <p:cNvSpPr txBox="1"/>
          <p:nvPr/>
        </p:nvSpPr>
        <p:spPr>
          <a:xfrm>
            <a:off x="762000" y="2124075"/>
            <a:ext cx="9239250" cy="4207627"/>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4. АМОРТИЗАЦІЯ ОСНОВНИХ ФОНДІВ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Процес відшкодування зношування основних фондів здійснюється шляхом амортизації.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Амортизація</a:t>
            </a:r>
            <a:r>
              <a:rPr lang="uk-UA" sz="1800" dirty="0">
                <a:solidFill>
                  <a:srgbClr val="000000"/>
                </a:solidFill>
                <a:effectLst/>
                <a:latin typeface="Times New Roman" panose="02020603050405020304" pitchFamily="18" charset="0"/>
                <a:ea typeface="Arial Unicode MS"/>
                <a:cs typeface="Arial Unicode MS"/>
              </a:rPr>
              <a:t> — це процес перенесення вартості основних фондів на вартість новоствореної продукції з метою їхнього повного відновлення. Амортизаційні кошти надходять підприємству у складі виручки від реалізації готової продукції (робіт, послуг) і накопичуються для подальшого використання як джерела відтворення вартості основних засобів в амортизаційному фонді.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Амортизаційний фонд</a:t>
            </a:r>
            <a:r>
              <a:rPr lang="uk-UA" sz="1800" dirty="0">
                <a:solidFill>
                  <a:srgbClr val="000000"/>
                </a:solidFill>
                <a:effectLst/>
                <a:latin typeface="Times New Roman" panose="02020603050405020304" pitchFamily="18" charset="0"/>
                <a:ea typeface="Arial Unicode MS"/>
                <a:cs typeface="Arial Unicode MS"/>
              </a:rPr>
              <a:t> являє собою кошти для простого відтворення основних засобів. Проте якщо в результаті технічного прогресу у відповідних галузях народного господарства має місце зниження собівартості засобів виробництва, що там створюються, і, відповідно, зниження оптових цін на них, то амортизаційні кошти можуть виступати і як джерело розширеного відтворення основних засобів.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55367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7D8E2F5-F639-4973-A2AF-7CBDB6611CA8}"/>
              </a:ext>
            </a:extLst>
          </p:cNvPr>
          <p:cNvPicPr>
            <a:picLocks noChangeAspect="1"/>
          </p:cNvPicPr>
          <p:nvPr/>
        </p:nvPicPr>
        <p:blipFill>
          <a:blip r:embed="rId2"/>
          <a:stretch>
            <a:fillRect/>
          </a:stretch>
        </p:blipFill>
        <p:spPr>
          <a:xfrm>
            <a:off x="10720574" y="0"/>
            <a:ext cx="1357126" cy="1074528"/>
          </a:xfrm>
          <a:prstGeom prst="rect">
            <a:avLst/>
          </a:prstGeom>
        </p:spPr>
      </p:pic>
      <p:sp>
        <p:nvSpPr>
          <p:cNvPr id="4" name="TextBox 3">
            <a:extLst>
              <a:ext uri="{FF2B5EF4-FFF2-40B4-BE49-F238E27FC236}">
                <a16:creationId xmlns:a16="http://schemas.microsoft.com/office/drawing/2014/main" id="{0660BCC9-5393-441F-938D-8B3D099EAC1C}"/>
              </a:ext>
            </a:extLst>
          </p:cNvPr>
          <p:cNvSpPr txBox="1"/>
          <p:nvPr/>
        </p:nvSpPr>
        <p:spPr>
          <a:xfrm>
            <a:off x="628650" y="476250"/>
            <a:ext cx="9696449" cy="1905393"/>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Норма амортизації</a:t>
            </a:r>
            <a:r>
              <a:rPr lang="uk-UA" sz="1800" dirty="0">
                <a:solidFill>
                  <a:srgbClr val="000000"/>
                </a:solidFill>
                <a:effectLst/>
                <a:latin typeface="Times New Roman" panose="02020603050405020304" pitchFamily="18" charset="0"/>
                <a:ea typeface="Arial Unicode MS"/>
                <a:cs typeface="Arial Unicode MS"/>
              </a:rPr>
              <a:t> — це встановлений річний (квартальний) відсоток відшкодування вартості зношення частини основних фондів. Норми амортизації, які застосовуються на підприємстві, мають бути економічно обґрунтованими і спрямованими на своєчасне відшкодування основних фондів.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Норма амортизації (На) для певної групи обладнання визначається із залежності </a:t>
            </a:r>
            <a:endParaRPr lang="ru-UA" sz="1800" dirty="0">
              <a:solidFill>
                <a:srgbClr val="000000"/>
              </a:solidFill>
              <a:effectLst/>
              <a:latin typeface="Arial Unicode MS"/>
              <a:ea typeface="Arial Unicode MS"/>
              <a:cs typeface="Arial Unicode MS"/>
            </a:endParaRPr>
          </a:p>
          <a:p>
            <a:pPr indent="450215" algn="just">
              <a:lnSpc>
                <a:spcPct val="107000"/>
              </a:lnSpc>
              <a:spcAft>
                <a:spcPts val="800"/>
              </a:spcAft>
            </a:pP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1A396211-6F08-4CBF-BFF4-E229EC0185E3}"/>
              </a:ext>
            </a:extLst>
          </p:cNvPr>
          <p:cNvPicPr/>
          <p:nvPr/>
        </p:nvPicPr>
        <p:blipFill>
          <a:blip r:embed="rId3"/>
          <a:stretch>
            <a:fillRect/>
          </a:stretch>
        </p:blipFill>
        <p:spPr>
          <a:xfrm>
            <a:off x="4410073" y="2295524"/>
            <a:ext cx="2667002" cy="942975"/>
          </a:xfrm>
          <a:prstGeom prst="rect">
            <a:avLst/>
          </a:prstGeom>
        </p:spPr>
      </p:pic>
      <p:sp>
        <p:nvSpPr>
          <p:cNvPr id="6" name="TextBox 5">
            <a:extLst>
              <a:ext uri="{FF2B5EF4-FFF2-40B4-BE49-F238E27FC236}">
                <a16:creationId xmlns:a16="http://schemas.microsoft.com/office/drawing/2014/main" id="{380068D8-1BE8-4991-B942-139FFEF99844}"/>
              </a:ext>
            </a:extLst>
          </p:cNvPr>
          <p:cNvSpPr txBox="1"/>
          <p:nvPr/>
        </p:nvSpPr>
        <p:spPr>
          <a:xfrm>
            <a:off x="981074" y="3429000"/>
            <a:ext cx="9344025" cy="703591"/>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ВЛ — ліквідаційна вартість основних фондів певної групи,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ТСЛ — термін служби основних фондів, визначений за технічною документацією, років.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283229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509EC3A-BBA7-47BA-9318-C68E55B0677A}"/>
              </a:ext>
            </a:extLst>
          </p:cNvPr>
          <p:cNvPicPr>
            <a:picLocks noChangeAspect="1"/>
          </p:cNvPicPr>
          <p:nvPr/>
        </p:nvPicPr>
        <p:blipFill>
          <a:blip r:embed="rId2"/>
          <a:stretch>
            <a:fillRect/>
          </a:stretch>
        </p:blipFill>
        <p:spPr>
          <a:xfrm>
            <a:off x="10720574" y="0"/>
            <a:ext cx="1357126" cy="1074528"/>
          </a:xfrm>
          <a:prstGeom prst="rect">
            <a:avLst/>
          </a:prstGeom>
        </p:spPr>
      </p:pic>
      <p:pic>
        <p:nvPicPr>
          <p:cNvPr id="5" name="Рисунок 4">
            <a:extLst>
              <a:ext uri="{FF2B5EF4-FFF2-40B4-BE49-F238E27FC236}">
                <a16:creationId xmlns:a16="http://schemas.microsoft.com/office/drawing/2014/main" id="{37520582-6750-4522-879B-00A9836790B1}"/>
              </a:ext>
            </a:extLst>
          </p:cNvPr>
          <p:cNvPicPr/>
          <p:nvPr/>
        </p:nvPicPr>
        <p:blipFill>
          <a:blip r:embed="rId3"/>
          <a:stretch>
            <a:fillRect/>
          </a:stretch>
        </p:blipFill>
        <p:spPr>
          <a:xfrm>
            <a:off x="1828801" y="685801"/>
            <a:ext cx="7237412" cy="4139882"/>
          </a:xfrm>
          <a:prstGeom prst="rect">
            <a:avLst/>
          </a:prstGeom>
        </p:spPr>
      </p:pic>
    </p:spTree>
    <p:extLst>
      <p:ext uri="{BB962C8B-B14F-4D97-AF65-F5344CB8AC3E}">
        <p14:creationId xmlns:p14="http://schemas.microsoft.com/office/powerpoint/2010/main" val="2897862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2A41394-B2E6-4009-B348-8F10548C484C}"/>
              </a:ext>
            </a:extLst>
          </p:cNvPr>
          <p:cNvPicPr>
            <a:picLocks noChangeAspect="1"/>
          </p:cNvPicPr>
          <p:nvPr/>
        </p:nvPicPr>
        <p:blipFill>
          <a:blip r:embed="rId2"/>
          <a:stretch>
            <a:fillRect/>
          </a:stretch>
        </p:blipFill>
        <p:spPr>
          <a:xfrm>
            <a:off x="10720574" y="0"/>
            <a:ext cx="1357126" cy="1074528"/>
          </a:xfrm>
          <a:prstGeom prst="rect">
            <a:avLst/>
          </a:prstGeom>
        </p:spPr>
      </p:pic>
      <p:pic>
        <p:nvPicPr>
          <p:cNvPr id="4" name="Рисунок 3">
            <a:extLst>
              <a:ext uri="{FF2B5EF4-FFF2-40B4-BE49-F238E27FC236}">
                <a16:creationId xmlns:a16="http://schemas.microsoft.com/office/drawing/2014/main" id="{B5420600-86EE-4D56-9F25-8A5D815AB15F}"/>
              </a:ext>
            </a:extLst>
          </p:cNvPr>
          <p:cNvPicPr/>
          <p:nvPr/>
        </p:nvPicPr>
        <p:blipFill>
          <a:blip r:embed="rId3"/>
          <a:stretch>
            <a:fillRect/>
          </a:stretch>
        </p:blipFill>
        <p:spPr>
          <a:xfrm>
            <a:off x="2124075" y="971550"/>
            <a:ext cx="6871335" cy="4023360"/>
          </a:xfrm>
          <a:prstGeom prst="rect">
            <a:avLst/>
          </a:prstGeom>
        </p:spPr>
      </p:pic>
    </p:spTree>
    <p:extLst>
      <p:ext uri="{BB962C8B-B14F-4D97-AF65-F5344CB8AC3E}">
        <p14:creationId xmlns:p14="http://schemas.microsoft.com/office/powerpoint/2010/main" val="75817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5B3332-7725-4A74-B023-BC004D59AE10}"/>
              </a:ext>
            </a:extLst>
          </p:cNvPr>
          <p:cNvSpPr>
            <a:spLocks noGrp="1"/>
          </p:cNvSpPr>
          <p:nvPr>
            <p:ph type="ctrTitle"/>
          </p:nvPr>
        </p:nvSpPr>
        <p:spPr>
          <a:xfrm>
            <a:off x="1524000" y="1122363"/>
            <a:ext cx="9144000" cy="849312"/>
          </a:xfrm>
        </p:spPr>
        <p:txBody>
          <a:bodyPr>
            <a:normAutofit/>
          </a:bodyPr>
          <a:lstStyle/>
          <a:p>
            <a:pPr algn="ctr"/>
            <a:r>
              <a:rPr lang="uk-UA" sz="2800" b="1" dirty="0">
                <a:solidFill>
                  <a:srgbClr val="000000"/>
                </a:solidFill>
                <a:effectLst/>
                <a:latin typeface="Times New Roman" panose="02020603050405020304" pitchFamily="18" charset="0"/>
                <a:ea typeface="Arial Unicode MS"/>
                <a:cs typeface="Arial Unicode MS"/>
              </a:rPr>
              <a:t>ТЕМА 2. ОСНОВНІ ЗАСОБИ ПІДПРИЄМСТВА</a:t>
            </a:r>
            <a:endParaRPr lang="ru-UA" sz="2800" dirty="0">
              <a:solidFill>
                <a:srgbClr val="000000"/>
              </a:solidFill>
              <a:effectLst/>
              <a:latin typeface="Arial Unicode MS"/>
              <a:ea typeface="Arial Unicode MS"/>
              <a:cs typeface="Arial Unicode MS"/>
            </a:endParaRPr>
          </a:p>
        </p:txBody>
      </p:sp>
      <p:sp>
        <p:nvSpPr>
          <p:cNvPr id="3" name="Підзаголовок 2">
            <a:extLst>
              <a:ext uri="{FF2B5EF4-FFF2-40B4-BE49-F238E27FC236}">
                <a16:creationId xmlns:a16="http://schemas.microsoft.com/office/drawing/2014/main" id="{9C3CBC08-02B6-4D8C-A45F-784629EF7488}"/>
              </a:ext>
            </a:extLst>
          </p:cNvPr>
          <p:cNvSpPr>
            <a:spLocks noGrp="1"/>
          </p:cNvSpPr>
          <p:nvPr>
            <p:ph type="subTitle" idx="1"/>
          </p:nvPr>
        </p:nvSpPr>
        <p:spPr>
          <a:xfrm>
            <a:off x="1524000" y="2430462"/>
            <a:ext cx="9144000" cy="2312987"/>
          </a:xfrm>
        </p:spPr>
        <p:txBody>
          <a:bodyPr>
            <a:normAutofit fontScale="25000" lnSpcReduction="20000"/>
          </a:bodyPr>
          <a:lstStyle/>
          <a:p>
            <a:pPr indent="450215" algn="just">
              <a:lnSpc>
                <a:spcPct val="115000"/>
              </a:lnSpc>
            </a:pPr>
            <a:r>
              <a:rPr lang="ru-RU" sz="7200" b="1" dirty="0">
                <a:solidFill>
                  <a:srgbClr val="000000"/>
                </a:solidFill>
                <a:effectLst/>
                <a:latin typeface="Times New Roman" panose="02020603050405020304" pitchFamily="18" charset="0"/>
                <a:ea typeface="Arial Unicode MS"/>
                <a:cs typeface="Arial Unicode MS"/>
              </a:rPr>
              <a:t>1. ПОНЯТТЯ, СКЛАД ТА СТРУКТУРА ОСНОВНИХ ВИРОБНИЧИХ ФОНДІВ ПІДПРИЄМСТВА</a:t>
            </a:r>
            <a:endParaRPr lang="ru-UA" sz="7200" dirty="0">
              <a:solidFill>
                <a:srgbClr val="000000"/>
              </a:solidFill>
              <a:effectLst/>
              <a:latin typeface="Arial Unicode MS"/>
              <a:ea typeface="Arial Unicode MS"/>
              <a:cs typeface="Arial Unicode MS"/>
            </a:endParaRPr>
          </a:p>
          <a:p>
            <a:pPr indent="450215" algn="just">
              <a:lnSpc>
                <a:spcPct val="115000"/>
              </a:lnSpc>
            </a:pPr>
            <a:r>
              <a:rPr lang="ru-RU" sz="7200" b="1" dirty="0">
                <a:solidFill>
                  <a:srgbClr val="000000"/>
                </a:solidFill>
                <a:effectLst/>
                <a:latin typeface="Times New Roman" panose="02020603050405020304" pitchFamily="18" charset="0"/>
                <a:ea typeface="Arial Unicode MS"/>
                <a:cs typeface="Arial Unicode MS"/>
              </a:rPr>
              <a:t>2. ОБЛІК ТА ОЦІНЮВАННЯ ОСНОВНИХ ФОНДІВ</a:t>
            </a:r>
            <a:endParaRPr lang="ru-UA" sz="7200" dirty="0">
              <a:solidFill>
                <a:srgbClr val="000000"/>
              </a:solidFill>
              <a:effectLst/>
              <a:latin typeface="Arial Unicode MS"/>
              <a:ea typeface="Arial Unicode MS"/>
              <a:cs typeface="Arial Unicode MS"/>
            </a:endParaRPr>
          </a:p>
          <a:p>
            <a:pPr indent="450215" algn="just">
              <a:lnSpc>
                <a:spcPct val="115000"/>
              </a:lnSpc>
            </a:pPr>
            <a:r>
              <a:rPr lang="ru-RU" sz="7200" b="1" dirty="0">
                <a:solidFill>
                  <a:srgbClr val="000000"/>
                </a:solidFill>
                <a:effectLst/>
                <a:latin typeface="Times New Roman" panose="02020603050405020304" pitchFamily="18" charset="0"/>
                <a:ea typeface="Arial Unicode MS"/>
                <a:cs typeface="Arial Unicode MS"/>
              </a:rPr>
              <a:t>3. ЗНОС ОСНОВНИХ ФОНДІВ ТА ЙОГО ВИДИ</a:t>
            </a:r>
            <a:endParaRPr lang="ru-UA" sz="7200" dirty="0">
              <a:solidFill>
                <a:srgbClr val="000000"/>
              </a:solidFill>
              <a:effectLst/>
              <a:latin typeface="Arial Unicode MS"/>
              <a:ea typeface="Arial Unicode MS"/>
              <a:cs typeface="Arial Unicode MS"/>
            </a:endParaRPr>
          </a:p>
          <a:p>
            <a:pPr indent="450215" algn="just">
              <a:lnSpc>
                <a:spcPct val="115000"/>
              </a:lnSpc>
            </a:pPr>
            <a:r>
              <a:rPr lang="ru-RU" sz="7200" b="1" dirty="0">
                <a:solidFill>
                  <a:srgbClr val="000000"/>
                </a:solidFill>
                <a:effectLst/>
                <a:latin typeface="Times New Roman" panose="02020603050405020304" pitchFamily="18" charset="0"/>
                <a:ea typeface="Arial Unicode MS"/>
                <a:cs typeface="Arial Unicode MS"/>
              </a:rPr>
              <a:t>4. АМОРТИЗАЦІЯ ОСНОВНИХ ФОНДІВ</a:t>
            </a:r>
            <a:endParaRPr lang="ru-UA" sz="7200" dirty="0">
              <a:solidFill>
                <a:srgbClr val="000000"/>
              </a:solidFill>
              <a:effectLst/>
              <a:latin typeface="Arial Unicode MS"/>
              <a:ea typeface="Arial Unicode MS"/>
              <a:cs typeface="Arial Unicode MS"/>
            </a:endParaRPr>
          </a:p>
          <a:p>
            <a:pPr indent="450215" algn="just">
              <a:lnSpc>
                <a:spcPct val="115000"/>
              </a:lnSpc>
            </a:pPr>
            <a:r>
              <a:rPr lang="uk-UA" sz="7200" b="1" dirty="0">
                <a:solidFill>
                  <a:srgbClr val="000000"/>
                </a:solidFill>
                <a:effectLst/>
                <a:latin typeface="Times New Roman" panose="02020603050405020304" pitchFamily="18" charset="0"/>
                <a:ea typeface="Arial Unicode MS"/>
                <a:cs typeface="Arial Unicode MS"/>
              </a:rPr>
              <a:t>5.ПОКАЗНИКИ ЕФЕКТИВНОСТІ ВИКОРИСТАННЯ ОСНОВНИХ ФОНДІВ </a:t>
            </a:r>
            <a:endParaRPr lang="ru-UA" sz="7200" dirty="0">
              <a:solidFill>
                <a:srgbClr val="000000"/>
              </a:solidFill>
              <a:effectLst/>
              <a:latin typeface="Arial Unicode MS"/>
              <a:ea typeface="Arial Unicode MS"/>
              <a:cs typeface="Arial Unicode MS"/>
            </a:endParaRPr>
          </a:p>
          <a:p>
            <a:pPr marL="742950" lvl="1" indent="-285750" algn="l">
              <a:lnSpc>
                <a:spcPct val="107000"/>
              </a:lnSpc>
              <a:spcAft>
                <a:spcPts val="800"/>
              </a:spcAft>
              <a:buFont typeface="+mj-lt"/>
              <a:buAutoNum type="arabicPeriod"/>
            </a:pP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7" name="Рисунок 6">
            <a:extLst>
              <a:ext uri="{FF2B5EF4-FFF2-40B4-BE49-F238E27FC236}">
                <a16:creationId xmlns:a16="http://schemas.microsoft.com/office/drawing/2014/main" id="{6847DA5D-520D-4E3B-A54C-4EDEC09725E4}"/>
              </a:ext>
            </a:extLst>
          </p:cNvPr>
          <p:cNvPicPr>
            <a:picLocks noChangeAspect="1"/>
          </p:cNvPicPr>
          <p:nvPr/>
        </p:nvPicPr>
        <p:blipFill>
          <a:blip r:embed="rId2"/>
          <a:stretch>
            <a:fillRect/>
          </a:stretch>
        </p:blipFill>
        <p:spPr>
          <a:xfrm>
            <a:off x="166874" y="47835"/>
            <a:ext cx="1357126" cy="1074528"/>
          </a:xfrm>
          <a:prstGeom prst="rect">
            <a:avLst/>
          </a:prstGeom>
        </p:spPr>
      </p:pic>
    </p:spTree>
    <p:extLst>
      <p:ext uri="{BB962C8B-B14F-4D97-AF65-F5344CB8AC3E}">
        <p14:creationId xmlns:p14="http://schemas.microsoft.com/office/powerpoint/2010/main" val="84418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2B9F0C7-46A2-4AD0-99B8-836A95511FC3}"/>
              </a:ext>
            </a:extLst>
          </p:cNvPr>
          <p:cNvPicPr>
            <a:picLocks noChangeAspect="1"/>
          </p:cNvPicPr>
          <p:nvPr/>
        </p:nvPicPr>
        <p:blipFill>
          <a:blip r:embed="rId2"/>
          <a:stretch>
            <a:fillRect/>
          </a:stretch>
        </p:blipFill>
        <p:spPr>
          <a:xfrm>
            <a:off x="10720574" y="0"/>
            <a:ext cx="1357126" cy="1074528"/>
          </a:xfrm>
          <a:prstGeom prst="rect">
            <a:avLst/>
          </a:prstGeom>
        </p:spPr>
      </p:pic>
      <p:sp>
        <p:nvSpPr>
          <p:cNvPr id="4" name="TextBox 3">
            <a:extLst>
              <a:ext uri="{FF2B5EF4-FFF2-40B4-BE49-F238E27FC236}">
                <a16:creationId xmlns:a16="http://schemas.microsoft.com/office/drawing/2014/main" id="{1F27C526-B2F0-4BF5-9C7F-E1AE5C7B332B}"/>
              </a:ext>
            </a:extLst>
          </p:cNvPr>
          <p:cNvSpPr txBox="1"/>
          <p:nvPr/>
        </p:nvSpPr>
        <p:spPr>
          <a:xfrm>
            <a:off x="457200" y="457200"/>
            <a:ext cx="9953625" cy="2542491"/>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Прямолінійний (рівномірний) метод</a:t>
            </a:r>
            <a:r>
              <a:rPr lang="uk-UA" sz="1800" dirty="0">
                <a:solidFill>
                  <a:srgbClr val="000000"/>
                </a:solidFill>
                <a:effectLst/>
                <a:latin typeface="Times New Roman" panose="02020603050405020304" pitchFamily="18" charset="0"/>
                <a:ea typeface="Arial Unicode MS"/>
                <a:cs typeface="Arial Unicode MS"/>
              </a:rPr>
              <a:t> полягає в тому, що кожного року на собівартість виготовленої продукції переноситься однакова частина вартості основних фондів. При використанні цього методу вартість об’єкта основних засобів списується однаковими частками протягом всього періоду його експлуатації. Це найпоширеніший метод нарахування амортизації основних фондів підприємства.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Сума амортизації (А) визначається як добуток первісної балансової вартості основних фондів та норми амортизації (На): </a:t>
            </a:r>
            <a:endParaRPr lang="ru-UA" sz="1800" dirty="0">
              <a:solidFill>
                <a:srgbClr val="000000"/>
              </a:solidFill>
              <a:effectLst/>
              <a:latin typeface="Arial Unicode MS"/>
              <a:ea typeface="Arial Unicode MS"/>
              <a:cs typeface="Arial Unicode MS"/>
            </a:endParaRPr>
          </a:p>
          <a:p>
            <a:pPr indent="450215" algn="just">
              <a:lnSpc>
                <a:spcPct val="107000"/>
              </a:lnSpc>
              <a:spcAft>
                <a:spcPts val="800"/>
              </a:spcAft>
            </a:pP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7F1D4C72-83EF-4C02-85A3-9467D489BBFA}"/>
              </a:ext>
            </a:extLst>
          </p:cNvPr>
          <p:cNvPicPr/>
          <p:nvPr/>
        </p:nvPicPr>
        <p:blipFill>
          <a:blip r:embed="rId3"/>
          <a:stretch>
            <a:fillRect/>
          </a:stretch>
        </p:blipFill>
        <p:spPr>
          <a:xfrm>
            <a:off x="5143499" y="2999691"/>
            <a:ext cx="1952625" cy="688389"/>
          </a:xfrm>
          <a:prstGeom prst="rect">
            <a:avLst/>
          </a:prstGeom>
        </p:spPr>
      </p:pic>
      <p:sp>
        <p:nvSpPr>
          <p:cNvPr id="6" name="TextBox 5">
            <a:extLst>
              <a:ext uri="{FF2B5EF4-FFF2-40B4-BE49-F238E27FC236}">
                <a16:creationId xmlns:a16="http://schemas.microsoft.com/office/drawing/2014/main" id="{8AA969F2-EEC4-4E3D-835F-DBF7ED939ABA}"/>
              </a:ext>
            </a:extLst>
          </p:cNvPr>
          <p:cNvSpPr txBox="1"/>
          <p:nvPr/>
        </p:nvSpPr>
        <p:spPr>
          <a:xfrm>
            <a:off x="457199" y="3924568"/>
            <a:ext cx="9877425" cy="1977786"/>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Перевагами прямолінійного методу є, насамперед, простота розрахунку амортизації, а також можливість рівномірно розподіляти амортизацію в кожному звітному періоді, що зручно для аналітичного обліку продукції, яка випускається та реалізується.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Недоліки цього методу полягають у тому, що при його застосуванні не враховується моральний знос об’єкта, а також необхідність збільшення витрат на ремонт в останні роки експлуатації основних фондів в порівнянні з першими.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350267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90078DF-BC10-4DDB-8A9D-438E4EDB9E89}"/>
              </a:ext>
            </a:extLst>
          </p:cNvPr>
          <p:cNvPicPr>
            <a:picLocks noChangeAspect="1"/>
          </p:cNvPicPr>
          <p:nvPr/>
        </p:nvPicPr>
        <p:blipFill>
          <a:blip r:embed="rId2"/>
          <a:stretch>
            <a:fillRect/>
          </a:stretch>
        </p:blipFill>
        <p:spPr>
          <a:xfrm>
            <a:off x="10720574" y="0"/>
            <a:ext cx="1357126" cy="1074528"/>
          </a:xfrm>
          <a:prstGeom prst="rect">
            <a:avLst/>
          </a:prstGeom>
        </p:spPr>
      </p:pic>
      <p:sp>
        <p:nvSpPr>
          <p:cNvPr id="5" name="TextBox 4">
            <a:extLst>
              <a:ext uri="{FF2B5EF4-FFF2-40B4-BE49-F238E27FC236}">
                <a16:creationId xmlns:a16="http://schemas.microsoft.com/office/drawing/2014/main" id="{AD0BD170-17D9-483A-B02D-33FE752CC47F}"/>
              </a:ext>
            </a:extLst>
          </p:cNvPr>
          <p:cNvSpPr txBox="1"/>
          <p:nvPr/>
        </p:nvSpPr>
        <p:spPr>
          <a:xfrm>
            <a:off x="571499" y="361950"/>
            <a:ext cx="9610725" cy="1340688"/>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Метод зменшення залишкової вартості</a:t>
            </a:r>
            <a:r>
              <a:rPr lang="uk-UA" sz="1800" dirty="0">
                <a:solidFill>
                  <a:srgbClr val="000000"/>
                </a:solidFill>
                <a:effectLst/>
                <a:latin typeface="Times New Roman" panose="02020603050405020304" pitchFamily="18" charset="0"/>
                <a:ea typeface="Arial Unicode MS"/>
                <a:cs typeface="Arial Unicode MS"/>
              </a:rPr>
              <a:t>, за яким річна сума амортизації визначається як добуток залишкової вартості об’єкта на початок звітного року (або первісної вартості на дату початку нарахування амортизації) та річної норми амортизації.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Річна норма амортизації (у відсотках) обчислюється за формулою </a:t>
            </a:r>
            <a:endParaRPr lang="ru-UA" sz="1600" dirty="0">
              <a:solidFill>
                <a:srgbClr val="000000"/>
              </a:solidFill>
              <a:effectLst/>
              <a:latin typeface="Arial Unicode MS"/>
              <a:ea typeface="Arial Unicode MS"/>
              <a:cs typeface="Arial Unicode MS"/>
            </a:endParaRPr>
          </a:p>
        </p:txBody>
      </p:sp>
      <p:pic>
        <p:nvPicPr>
          <p:cNvPr id="6" name="Рисунок 5">
            <a:extLst>
              <a:ext uri="{FF2B5EF4-FFF2-40B4-BE49-F238E27FC236}">
                <a16:creationId xmlns:a16="http://schemas.microsoft.com/office/drawing/2014/main" id="{18F375A3-4274-47AE-8F49-F0C9B553E02B}"/>
              </a:ext>
            </a:extLst>
          </p:cNvPr>
          <p:cNvPicPr/>
          <p:nvPr/>
        </p:nvPicPr>
        <p:blipFill>
          <a:blip r:embed="rId3"/>
          <a:stretch>
            <a:fillRect/>
          </a:stretch>
        </p:blipFill>
        <p:spPr>
          <a:xfrm>
            <a:off x="4815840" y="1885950"/>
            <a:ext cx="1775460" cy="862965"/>
          </a:xfrm>
          <a:prstGeom prst="rect">
            <a:avLst/>
          </a:prstGeom>
        </p:spPr>
      </p:pic>
      <p:sp>
        <p:nvSpPr>
          <p:cNvPr id="8" name="TextBox 7">
            <a:extLst>
              <a:ext uri="{FF2B5EF4-FFF2-40B4-BE49-F238E27FC236}">
                <a16:creationId xmlns:a16="http://schemas.microsoft.com/office/drawing/2014/main" id="{DAC396C2-F990-40FF-A563-5476E283CC28}"/>
              </a:ext>
            </a:extLst>
          </p:cNvPr>
          <p:cNvSpPr txBox="1"/>
          <p:nvPr/>
        </p:nvSpPr>
        <p:spPr>
          <a:xfrm>
            <a:off x="571499" y="3095624"/>
            <a:ext cx="9610725" cy="1977786"/>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n — тривалість корисного використання об’єкта основних фондів, років.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Суть </a:t>
            </a:r>
            <a:r>
              <a:rPr lang="uk-UA" sz="1800" b="1" dirty="0">
                <a:solidFill>
                  <a:srgbClr val="000000"/>
                </a:solidFill>
                <a:effectLst/>
                <a:latin typeface="Times New Roman" panose="02020603050405020304" pitchFamily="18" charset="0"/>
                <a:ea typeface="Arial Unicode MS"/>
                <a:cs typeface="Arial Unicode MS"/>
              </a:rPr>
              <a:t>методу прискореного зменшення залишкової вартості</a:t>
            </a:r>
            <a:r>
              <a:rPr lang="uk-UA" sz="1800" dirty="0">
                <a:solidFill>
                  <a:srgbClr val="000000"/>
                </a:solidFill>
                <a:effectLst/>
                <a:latin typeface="Times New Roman" panose="02020603050405020304" pitchFamily="18" charset="0"/>
                <a:ea typeface="Arial Unicode MS"/>
                <a:cs typeface="Arial Unicode MS"/>
              </a:rPr>
              <a:t> полягає в тому, що річна сума амортизації визначається як добуток залишкової вартості об’єкта на початок звітного року або первісної вартості на дату початку нарахування амортизації та річної норми амортизації, яка використовується при рівномірному нарахуванні амортизації, і подвоюється: </a:t>
            </a:r>
            <a:endParaRPr lang="ru-UA" sz="1600" dirty="0">
              <a:solidFill>
                <a:srgbClr val="000000"/>
              </a:solidFill>
              <a:effectLst/>
              <a:latin typeface="Arial Unicode MS"/>
              <a:ea typeface="Arial Unicode MS"/>
              <a:cs typeface="Arial Unicode MS"/>
            </a:endParaRPr>
          </a:p>
        </p:txBody>
      </p:sp>
      <p:pic>
        <p:nvPicPr>
          <p:cNvPr id="9" name="Рисунок 8">
            <a:extLst>
              <a:ext uri="{FF2B5EF4-FFF2-40B4-BE49-F238E27FC236}">
                <a16:creationId xmlns:a16="http://schemas.microsoft.com/office/drawing/2014/main" id="{F8905616-294D-4F7B-BEDD-3117DCDB8E43}"/>
              </a:ext>
            </a:extLst>
          </p:cNvPr>
          <p:cNvPicPr/>
          <p:nvPr/>
        </p:nvPicPr>
        <p:blipFill>
          <a:blip r:embed="rId4"/>
          <a:stretch>
            <a:fillRect/>
          </a:stretch>
        </p:blipFill>
        <p:spPr>
          <a:xfrm>
            <a:off x="4518659" y="5191125"/>
            <a:ext cx="2348866" cy="904875"/>
          </a:xfrm>
          <a:prstGeom prst="rect">
            <a:avLst/>
          </a:prstGeom>
        </p:spPr>
      </p:pic>
    </p:spTree>
    <p:extLst>
      <p:ext uri="{BB962C8B-B14F-4D97-AF65-F5344CB8AC3E}">
        <p14:creationId xmlns:p14="http://schemas.microsoft.com/office/powerpoint/2010/main" val="235956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38C9E44-417A-4744-94AA-C4D5A3B22080}"/>
              </a:ext>
            </a:extLst>
          </p:cNvPr>
          <p:cNvPicPr>
            <a:picLocks noChangeAspect="1"/>
          </p:cNvPicPr>
          <p:nvPr/>
        </p:nvPicPr>
        <p:blipFill>
          <a:blip r:embed="rId2"/>
          <a:stretch>
            <a:fillRect/>
          </a:stretch>
        </p:blipFill>
        <p:spPr>
          <a:xfrm>
            <a:off x="10720574" y="0"/>
            <a:ext cx="1357126" cy="1074528"/>
          </a:xfrm>
          <a:prstGeom prst="rect">
            <a:avLst/>
          </a:prstGeom>
        </p:spPr>
      </p:pic>
      <p:sp>
        <p:nvSpPr>
          <p:cNvPr id="5" name="TextBox 4">
            <a:extLst>
              <a:ext uri="{FF2B5EF4-FFF2-40B4-BE49-F238E27FC236}">
                <a16:creationId xmlns:a16="http://schemas.microsoft.com/office/drawing/2014/main" id="{F93556D9-EE3B-4414-A804-5BA6E7030D53}"/>
              </a:ext>
            </a:extLst>
          </p:cNvPr>
          <p:cNvSpPr txBox="1"/>
          <p:nvPr/>
        </p:nvSpPr>
        <p:spPr>
          <a:xfrm>
            <a:off x="638175" y="796593"/>
            <a:ext cx="9620250" cy="5481822"/>
          </a:xfrm>
          <a:prstGeom prst="rect">
            <a:avLst/>
          </a:prstGeom>
          <a:noFill/>
        </p:spPr>
        <p:txBody>
          <a:bodyPr wrap="square">
            <a:spAutoFit/>
          </a:bodyPr>
          <a:lstStyle/>
          <a:p>
            <a:pPr indent="450215" algn="just">
              <a:lnSpc>
                <a:spcPct val="115000"/>
              </a:lnSpc>
            </a:pPr>
            <a:r>
              <a:rPr lang="uk-UA" sz="1800" b="1">
                <a:solidFill>
                  <a:srgbClr val="000000"/>
                </a:solidFill>
                <a:effectLst/>
                <a:latin typeface="Times New Roman" panose="02020603050405020304" pitchFamily="18" charset="0"/>
                <a:ea typeface="Arial Unicode MS"/>
                <a:cs typeface="Arial Unicode MS"/>
              </a:rPr>
              <a:t>Кумулятивний метод (метод суми чисел)</a:t>
            </a:r>
            <a:r>
              <a:rPr lang="uk-UA" sz="1800">
                <a:solidFill>
                  <a:srgbClr val="000000"/>
                </a:solidFill>
                <a:effectLst/>
                <a:latin typeface="Times New Roman" panose="02020603050405020304" pitchFamily="18" charset="0"/>
                <a:ea typeface="Arial Unicode MS"/>
                <a:cs typeface="Arial Unicode MS"/>
              </a:rPr>
              <a:t> характеризується більш високими нормами амортизації в першій половині строку використання і поступовим їх зниженням у другій половині.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Норма амортизації тут — величина змінна і розраховується діленням числа років (що залишились до кінця амортизаційного строку служби) на кумулятивне число, яке є сумою чисел членів арифметичної прогресії (наприклад, від 1 до 7, якщо строк служби сім років). Кумулятивне число розраховується як сума числових значень років служби устаткування.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При семирічному терміні служби це дорівнюватиме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1 + 2 + 3 + 4 + 5 +6 + 7 = 28, або (1 + 7): 2 × 7 = 28.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Норма амортизації для першого року (коли залишилося сім років строку служби) дорівнюватиме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(7 : 28) × 100 % = 25 %,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для другого року (коли залишилось шість років служби):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(6 : 28) × 100 % = 21,43 %.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1963302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6621FA4-63B6-47F6-9DB1-39CE9B2FB0A3}"/>
              </a:ext>
            </a:extLst>
          </p:cNvPr>
          <p:cNvPicPr>
            <a:picLocks noChangeAspect="1"/>
          </p:cNvPicPr>
          <p:nvPr/>
        </p:nvPicPr>
        <p:blipFill>
          <a:blip r:embed="rId2"/>
          <a:stretch>
            <a:fillRect/>
          </a:stretch>
        </p:blipFill>
        <p:spPr>
          <a:xfrm>
            <a:off x="10720574" y="0"/>
            <a:ext cx="1357126" cy="1074528"/>
          </a:xfrm>
          <a:prstGeom prst="rect">
            <a:avLst/>
          </a:prstGeom>
        </p:spPr>
      </p:pic>
      <p:sp>
        <p:nvSpPr>
          <p:cNvPr id="6" name="TextBox 5">
            <a:extLst>
              <a:ext uri="{FF2B5EF4-FFF2-40B4-BE49-F238E27FC236}">
                <a16:creationId xmlns:a16="http://schemas.microsoft.com/office/drawing/2014/main" id="{5C71A398-4E18-4F43-B30F-607A927A21C8}"/>
              </a:ext>
            </a:extLst>
          </p:cNvPr>
          <p:cNvSpPr txBox="1"/>
          <p:nvPr/>
        </p:nvSpPr>
        <p:spPr>
          <a:xfrm>
            <a:off x="790575" y="590550"/>
            <a:ext cx="9353550" cy="2223942"/>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Виробничий метод амортизації</a:t>
            </a:r>
            <a:r>
              <a:rPr lang="uk-UA" sz="1800" dirty="0">
                <a:solidFill>
                  <a:srgbClr val="000000"/>
                </a:solidFill>
                <a:effectLst/>
                <a:latin typeface="Times New Roman" panose="02020603050405020304" pitchFamily="18" charset="0"/>
                <a:ea typeface="Arial Unicode MS"/>
                <a:cs typeface="Arial Unicode MS"/>
              </a:rPr>
              <a:t> ґрунтується на передбаченні, що функціональна корисність основних фондів залежить не від часу, а від результатів їх використання. При цьому термін корисної служби визначається кількістю продукції та обсягом послуг, які підприємство планує виготовити або надати, використовуючи наявні засоби праці.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При використанні цього методу річна сума амортизації визначається множенням фактичного обсягу продукції (робіт, послуг) на виробничу ставку амортизації: </a:t>
            </a:r>
            <a:endParaRPr lang="ru-UA" sz="1800" dirty="0">
              <a:solidFill>
                <a:srgbClr val="000000"/>
              </a:solidFill>
              <a:effectLst/>
              <a:latin typeface="Arial Unicode MS"/>
              <a:ea typeface="Arial Unicode MS"/>
              <a:cs typeface="Arial Unicode MS"/>
            </a:endParaRPr>
          </a:p>
          <a:p>
            <a:pPr indent="450215" algn="just">
              <a:lnSpc>
                <a:spcPct val="107000"/>
              </a:lnSpc>
              <a:spcAft>
                <a:spcPts val="800"/>
              </a:spcAft>
            </a:pP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D6F609F-8FA2-463A-BCA1-70DA42272BE8}"/>
              </a:ext>
            </a:extLst>
          </p:cNvPr>
          <p:cNvPicPr/>
          <p:nvPr/>
        </p:nvPicPr>
        <p:blipFill>
          <a:blip r:embed="rId3"/>
          <a:stretch>
            <a:fillRect/>
          </a:stretch>
        </p:blipFill>
        <p:spPr>
          <a:xfrm>
            <a:off x="4943474" y="2747009"/>
            <a:ext cx="1838326" cy="615315"/>
          </a:xfrm>
          <a:prstGeom prst="rect">
            <a:avLst/>
          </a:prstGeom>
        </p:spPr>
      </p:pic>
      <p:sp>
        <p:nvSpPr>
          <p:cNvPr id="7" name="TextBox 6">
            <a:extLst>
              <a:ext uri="{FF2B5EF4-FFF2-40B4-BE49-F238E27FC236}">
                <a16:creationId xmlns:a16="http://schemas.microsoft.com/office/drawing/2014/main" id="{BD8DAF3E-B380-445D-A059-6C216D9DDCDE}"/>
              </a:ext>
            </a:extLst>
          </p:cNvPr>
          <p:cNvSpPr txBox="1"/>
          <p:nvPr/>
        </p:nvSpPr>
        <p:spPr>
          <a:xfrm>
            <a:off x="1009650" y="3432809"/>
            <a:ext cx="6096000" cy="1324978"/>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Qф</a:t>
            </a:r>
            <a:r>
              <a:rPr lang="uk-UA" sz="1800" dirty="0">
                <a:solidFill>
                  <a:srgbClr val="000000"/>
                </a:solidFill>
                <a:effectLst/>
                <a:latin typeface="Times New Roman" panose="02020603050405020304" pitchFamily="18" charset="0"/>
                <a:ea typeface="Arial Unicode MS"/>
                <a:cs typeface="Arial Unicode MS"/>
              </a:rPr>
              <a:t> — фактичний обсяг продукції;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СА— виробнича ставка амортизації.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r>
              <a:rPr lang="uk-UA" sz="1800" dirty="0">
                <a:solidFill>
                  <a:srgbClr val="000000"/>
                </a:solidFill>
                <a:effectLst/>
                <a:latin typeface="Times New Roman" panose="02020603050405020304" pitchFamily="18" charset="0"/>
                <a:ea typeface="Arial Unicode MS"/>
              </a:rPr>
              <a:t>Виборча вставка амортизації обчислюється за формулою </a:t>
            </a:r>
            <a:endParaRPr lang="ru-UA" dirty="0"/>
          </a:p>
        </p:txBody>
      </p:sp>
      <p:pic>
        <p:nvPicPr>
          <p:cNvPr id="8" name="Рисунок 7">
            <a:extLst>
              <a:ext uri="{FF2B5EF4-FFF2-40B4-BE49-F238E27FC236}">
                <a16:creationId xmlns:a16="http://schemas.microsoft.com/office/drawing/2014/main" id="{0327FD75-CB40-45F7-BD3A-068872057321}"/>
              </a:ext>
            </a:extLst>
          </p:cNvPr>
          <p:cNvPicPr/>
          <p:nvPr/>
        </p:nvPicPr>
        <p:blipFill>
          <a:blip r:embed="rId4"/>
          <a:stretch>
            <a:fillRect/>
          </a:stretch>
        </p:blipFill>
        <p:spPr>
          <a:xfrm>
            <a:off x="4777739" y="4790172"/>
            <a:ext cx="1613536" cy="918208"/>
          </a:xfrm>
          <a:prstGeom prst="rect">
            <a:avLst/>
          </a:prstGeom>
        </p:spPr>
      </p:pic>
      <p:sp>
        <p:nvSpPr>
          <p:cNvPr id="9" name="TextBox 8">
            <a:extLst>
              <a:ext uri="{FF2B5EF4-FFF2-40B4-BE49-F238E27FC236}">
                <a16:creationId xmlns:a16="http://schemas.microsoft.com/office/drawing/2014/main" id="{ED8B7DA8-BE33-407A-BB71-1CEC711ABB73}"/>
              </a:ext>
            </a:extLst>
          </p:cNvPr>
          <p:cNvSpPr txBox="1"/>
          <p:nvPr/>
        </p:nvSpPr>
        <p:spPr>
          <a:xfrm>
            <a:off x="996314" y="5708380"/>
            <a:ext cx="9147811" cy="703591"/>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Qпл</a:t>
            </a:r>
            <a:r>
              <a:rPr lang="uk-UA" sz="1800" dirty="0">
                <a:solidFill>
                  <a:srgbClr val="000000"/>
                </a:solidFill>
                <a:effectLst/>
                <a:latin typeface="Times New Roman" panose="02020603050405020304" pitchFamily="18" charset="0"/>
                <a:ea typeface="Arial Unicode MS"/>
                <a:cs typeface="Arial Unicode MS"/>
              </a:rPr>
              <a:t> — загальний обсяг продукції (робіт, послуг), який підприємство планує виробити (виконати) за допомогою цих засобів.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1750439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76E0DAD-83CA-47A0-82DD-16864BC96B17}"/>
              </a:ext>
            </a:extLst>
          </p:cNvPr>
          <p:cNvPicPr>
            <a:picLocks noChangeAspect="1"/>
          </p:cNvPicPr>
          <p:nvPr/>
        </p:nvPicPr>
        <p:blipFill>
          <a:blip r:embed="rId2"/>
          <a:stretch>
            <a:fillRect/>
          </a:stretch>
        </p:blipFill>
        <p:spPr>
          <a:xfrm>
            <a:off x="10720574" y="0"/>
            <a:ext cx="1357126" cy="1074528"/>
          </a:xfrm>
          <a:prstGeom prst="rect">
            <a:avLst/>
          </a:prstGeom>
        </p:spPr>
      </p:pic>
      <p:sp>
        <p:nvSpPr>
          <p:cNvPr id="4" name="TextBox 3">
            <a:extLst>
              <a:ext uri="{FF2B5EF4-FFF2-40B4-BE49-F238E27FC236}">
                <a16:creationId xmlns:a16="http://schemas.microsoft.com/office/drawing/2014/main" id="{26B2464D-CB63-4B1F-B265-CA0C229A367E}"/>
              </a:ext>
            </a:extLst>
          </p:cNvPr>
          <p:cNvSpPr txBox="1"/>
          <p:nvPr/>
        </p:nvSpPr>
        <p:spPr>
          <a:xfrm>
            <a:off x="1057275" y="537264"/>
            <a:ext cx="8858250" cy="2296334"/>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Ремонт основних фондів</a:t>
            </a:r>
            <a:r>
              <a:rPr lang="uk-UA" sz="1800" dirty="0">
                <a:solidFill>
                  <a:srgbClr val="000000"/>
                </a:solidFill>
                <a:effectLst/>
                <a:latin typeface="Times New Roman" panose="02020603050405020304" pitchFamily="18" charset="0"/>
                <a:ea typeface="Arial Unicode MS"/>
                <a:cs typeface="Arial Unicode MS"/>
              </a:rPr>
              <a:t> — це відновлення фізичного зношення окремих конструктивних елементів (вузлів, деталей) і підтримання основних фондів у працездатному стані протягом усього терміну їхньої служби.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За економічним змістом ремонт можна розподілити на: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поточний;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капітальний;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відновний. </a:t>
            </a:r>
            <a:endParaRPr lang="ru-UA" sz="1800" dirty="0">
              <a:solidFill>
                <a:srgbClr val="000000"/>
              </a:solidFill>
              <a:effectLst/>
              <a:latin typeface="Arial Unicode MS"/>
              <a:ea typeface="Arial Unicode MS"/>
              <a:cs typeface="Arial Unicode MS"/>
            </a:endParaRPr>
          </a:p>
        </p:txBody>
      </p:sp>
      <p:sp>
        <p:nvSpPr>
          <p:cNvPr id="10" name="TextBox 9">
            <a:extLst>
              <a:ext uri="{FF2B5EF4-FFF2-40B4-BE49-F238E27FC236}">
                <a16:creationId xmlns:a16="http://schemas.microsoft.com/office/drawing/2014/main" id="{CD919831-E87D-4BA8-B642-216F37C1CCF8}"/>
              </a:ext>
            </a:extLst>
          </p:cNvPr>
          <p:cNvSpPr txBox="1"/>
          <p:nvPr/>
        </p:nvSpPr>
        <p:spPr>
          <a:xfrm>
            <a:off x="885825" y="2833598"/>
            <a:ext cx="9334500" cy="703591"/>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Загальна вартість ремонтів (</a:t>
            </a:r>
            <a:r>
              <a:rPr lang="uk-UA" sz="1800" dirty="0" err="1">
                <a:solidFill>
                  <a:srgbClr val="000000"/>
                </a:solidFill>
                <a:effectLst/>
                <a:latin typeface="Times New Roman" panose="02020603050405020304" pitchFamily="18" charset="0"/>
                <a:ea typeface="Arial Unicode MS"/>
                <a:cs typeface="Arial Unicode MS"/>
              </a:rPr>
              <a:t>Врем</a:t>
            </a:r>
            <a:r>
              <a:rPr lang="uk-UA" sz="1800" dirty="0">
                <a:solidFill>
                  <a:srgbClr val="000000"/>
                </a:solidFill>
                <a:effectLst/>
                <a:latin typeface="Times New Roman" panose="02020603050405020304" pitchFamily="18" charset="0"/>
                <a:ea typeface="Arial Unicode MS"/>
                <a:cs typeface="Arial Unicode MS"/>
              </a:rPr>
              <a:t>) певного виду обладнання за рік обчислюється за формулою </a:t>
            </a:r>
            <a:endParaRPr lang="ru-UA" sz="1600" dirty="0">
              <a:solidFill>
                <a:srgbClr val="000000"/>
              </a:solidFill>
              <a:effectLst/>
              <a:latin typeface="Arial Unicode MS"/>
              <a:ea typeface="Arial Unicode MS"/>
              <a:cs typeface="Arial Unicode MS"/>
            </a:endParaRPr>
          </a:p>
        </p:txBody>
      </p:sp>
      <p:pic>
        <p:nvPicPr>
          <p:cNvPr id="11" name="Рисунок 10">
            <a:extLst>
              <a:ext uri="{FF2B5EF4-FFF2-40B4-BE49-F238E27FC236}">
                <a16:creationId xmlns:a16="http://schemas.microsoft.com/office/drawing/2014/main" id="{E62FD9B9-47FF-409D-9BD5-049601BF9878}"/>
              </a:ext>
            </a:extLst>
          </p:cNvPr>
          <p:cNvPicPr/>
          <p:nvPr/>
        </p:nvPicPr>
        <p:blipFill>
          <a:blip r:embed="rId3"/>
          <a:stretch>
            <a:fillRect/>
          </a:stretch>
        </p:blipFill>
        <p:spPr>
          <a:xfrm>
            <a:off x="4735829" y="3429000"/>
            <a:ext cx="2598421" cy="581025"/>
          </a:xfrm>
          <a:prstGeom prst="rect">
            <a:avLst/>
          </a:prstGeom>
        </p:spPr>
      </p:pic>
      <p:sp>
        <p:nvSpPr>
          <p:cNvPr id="13" name="TextBox 12">
            <a:extLst>
              <a:ext uri="{FF2B5EF4-FFF2-40B4-BE49-F238E27FC236}">
                <a16:creationId xmlns:a16="http://schemas.microsoft.com/office/drawing/2014/main" id="{ACAB8622-CE19-441E-856F-A73774A21160}"/>
              </a:ext>
            </a:extLst>
          </p:cNvPr>
          <p:cNvSpPr txBox="1"/>
          <p:nvPr/>
        </p:nvSpPr>
        <p:spPr>
          <a:xfrm>
            <a:off x="885824" y="4010655"/>
            <a:ext cx="9172575" cy="385042"/>
          </a:xfrm>
          <a:prstGeom prst="rect">
            <a:avLst/>
          </a:prstGeom>
          <a:noFill/>
        </p:spPr>
        <p:txBody>
          <a:bodyPr wrap="square">
            <a:spAutoFit/>
          </a:bodyPr>
          <a:lstStyle/>
          <a:p>
            <a:pPr indent="450215" algn="just">
              <a:lnSpc>
                <a:spcPct val="115000"/>
              </a:lnSpc>
            </a:pPr>
            <a:r>
              <a:rPr lang="uk-UA" sz="180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Взам.елем</a:t>
            </a:r>
            <a:r>
              <a:rPr lang="uk-UA" sz="1800" dirty="0">
                <a:solidFill>
                  <a:srgbClr val="000000"/>
                </a:solidFill>
                <a:effectLst/>
                <a:latin typeface="Times New Roman" panose="02020603050405020304" pitchFamily="18" charset="0"/>
                <a:ea typeface="Arial Unicode MS"/>
                <a:cs typeface="Arial Unicode MS"/>
              </a:rPr>
              <a:t> — вартість замінюваних елементів на проведення ремонтів, грн/рік. </a:t>
            </a:r>
            <a:endParaRPr lang="ru-UA" sz="1600" dirty="0">
              <a:solidFill>
                <a:srgbClr val="000000"/>
              </a:solidFill>
              <a:effectLst/>
              <a:latin typeface="Arial Unicode MS"/>
              <a:ea typeface="Arial Unicode MS"/>
              <a:cs typeface="Arial Unicode MS"/>
            </a:endParaRPr>
          </a:p>
        </p:txBody>
      </p:sp>
      <p:pic>
        <p:nvPicPr>
          <p:cNvPr id="14" name="Рисунок 13">
            <a:extLst>
              <a:ext uri="{FF2B5EF4-FFF2-40B4-BE49-F238E27FC236}">
                <a16:creationId xmlns:a16="http://schemas.microsoft.com/office/drawing/2014/main" id="{A6885D74-B67D-4C31-A31D-80F96DEC90FB}"/>
              </a:ext>
            </a:extLst>
          </p:cNvPr>
          <p:cNvPicPr/>
          <p:nvPr/>
        </p:nvPicPr>
        <p:blipFill>
          <a:blip r:embed="rId4"/>
          <a:stretch>
            <a:fillRect/>
          </a:stretch>
        </p:blipFill>
        <p:spPr>
          <a:xfrm>
            <a:off x="4613909" y="4483490"/>
            <a:ext cx="2548891" cy="646441"/>
          </a:xfrm>
          <a:prstGeom prst="rect">
            <a:avLst/>
          </a:prstGeom>
        </p:spPr>
      </p:pic>
      <p:sp>
        <p:nvSpPr>
          <p:cNvPr id="16" name="TextBox 15">
            <a:extLst>
              <a:ext uri="{FF2B5EF4-FFF2-40B4-BE49-F238E27FC236}">
                <a16:creationId xmlns:a16="http://schemas.microsoft.com/office/drawing/2014/main" id="{7A490433-BD5D-4A1C-A400-314643031216}"/>
              </a:ext>
            </a:extLst>
          </p:cNvPr>
          <p:cNvSpPr txBox="1"/>
          <p:nvPr/>
        </p:nvSpPr>
        <p:spPr>
          <a:xfrm>
            <a:off x="1057275" y="5217724"/>
            <a:ext cx="9248775" cy="1022139"/>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В1елем — вартість одного замінюваного елемента (середньозважена величина),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Крем — кількість ремонтів протягом року;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Y — коефіцієнт одночасного виходу з ладу основних фондів;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3959799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1D45D27-6128-4B5B-9F92-F5CBA269C738}"/>
              </a:ext>
            </a:extLst>
          </p:cNvPr>
          <p:cNvPicPr>
            <a:picLocks noChangeAspect="1"/>
          </p:cNvPicPr>
          <p:nvPr/>
        </p:nvPicPr>
        <p:blipFill>
          <a:blip r:embed="rId2"/>
          <a:stretch>
            <a:fillRect/>
          </a:stretch>
        </p:blipFill>
        <p:spPr>
          <a:xfrm>
            <a:off x="10720574" y="0"/>
            <a:ext cx="1357126" cy="1074528"/>
          </a:xfrm>
          <a:prstGeom prst="rect">
            <a:avLst/>
          </a:prstGeom>
        </p:spPr>
      </p:pic>
      <p:pic>
        <p:nvPicPr>
          <p:cNvPr id="5" name="Рисунок 4">
            <a:extLst>
              <a:ext uri="{FF2B5EF4-FFF2-40B4-BE49-F238E27FC236}">
                <a16:creationId xmlns:a16="http://schemas.microsoft.com/office/drawing/2014/main" id="{5A6F7292-D512-4AEA-8E57-C8BAAEE82D2E}"/>
              </a:ext>
            </a:extLst>
          </p:cNvPr>
          <p:cNvPicPr/>
          <p:nvPr/>
        </p:nvPicPr>
        <p:blipFill>
          <a:blip r:embed="rId3"/>
          <a:stretch>
            <a:fillRect/>
          </a:stretch>
        </p:blipFill>
        <p:spPr>
          <a:xfrm>
            <a:off x="4902517" y="533400"/>
            <a:ext cx="1357126" cy="979170"/>
          </a:xfrm>
          <a:prstGeom prst="rect">
            <a:avLst/>
          </a:prstGeom>
        </p:spPr>
      </p:pic>
      <p:pic>
        <p:nvPicPr>
          <p:cNvPr id="6" name="Рисунок 5">
            <a:extLst>
              <a:ext uri="{FF2B5EF4-FFF2-40B4-BE49-F238E27FC236}">
                <a16:creationId xmlns:a16="http://schemas.microsoft.com/office/drawing/2014/main" id="{2CBCEAFD-7174-40CF-8D12-D8916078B71F}"/>
              </a:ext>
            </a:extLst>
          </p:cNvPr>
          <p:cNvPicPr/>
          <p:nvPr/>
        </p:nvPicPr>
        <p:blipFill>
          <a:blip r:embed="rId4"/>
          <a:stretch>
            <a:fillRect/>
          </a:stretch>
        </p:blipFill>
        <p:spPr>
          <a:xfrm>
            <a:off x="4110989" y="1512569"/>
            <a:ext cx="3756661" cy="889635"/>
          </a:xfrm>
          <a:prstGeom prst="rect">
            <a:avLst/>
          </a:prstGeom>
        </p:spPr>
      </p:pic>
      <p:sp>
        <p:nvSpPr>
          <p:cNvPr id="7" name="TextBox 6">
            <a:extLst>
              <a:ext uri="{FF2B5EF4-FFF2-40B4-BE49-F238E27FC236}">
                <a16:creationId xmlns:a16="http://schemas.microsoft.com/office/drawing/2014/main" id="{35E619F0-FC37-4F18-B990-521807A19E4C}"/>
              </a:ext>
            </a:extLst>
          </p:cNvPr>
          <p:cNvSpPr txBox="1"/>
          <p:nvPr/>
        </p:nvSpPr>
        <p:spPr>
          <a:xfrm>
            <a:off x="923925" y="2766511"/>
            <a:ext cx="9201150" cy="1006429"/>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tрем</a:t>
            </a:r>
            <a:r>
              <a:rPr lang="uk-UA" sz="1800" dirty="0">
                <a:solidFill>
                  <a:srgbClr val="000000"/>
                </a:solidFill>
                <a:effectLst/>
                <a:latin typeface="Times New Roman" panose="02020603050405020304" pitchFamily="18" charset="0"/>
                <a:ea typeface="Arial Unicode MS"/>
                <a:cs typeface="Arial Unicode MS"/>
              </a:rPr>
              <a:t> — витрати часу на один ремонт, год;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Сгод.рем</a:t>
            </a:r>
            <a:r>
              <a:rPr lang="uk-UA" sz="1800" dirty="0">
                <a:solidFill>
                  <a:srgbClr val="000000"/>
                </a:solidFill>
                <a:effectLst/>
                <a:latin typeface="Times New Roman" panose="02020603050405020304" pitchFamily="18" charset="0"/>
                <a:ea typeface="Arial Unicode MS"/>
                <a:cs typeface="Arial Unicode MS"/>
              </a:rPr>
              <a:t> — </a:t>
            </a:r>
            <a:r>
              <a:rPr lang="uk-UA" sz="1800" dirty="0" err="1">
                <a:solidFill>
                  <a:srgbClr val="000000"/>
                </a:solidFill>
                <a:effectLst/>
                <a:latin typeface="Times New Roman" panose="02020603050405020304" pitchFamily="18" charset="0"/>
                <a:ea typeface="Arial Unicode MS"/>
                <a:cs typeface="Arial Unicode MS"/>
              </a:rPr>
              <a:t>середньогодинна</a:t>
            </a:r>
            <a:r>
              <a:rPr lang="uk-UA" sz="1800" dirty="0">
                <a:solidFill>
                  <a:srgbClr val="000000"/>
                </a:solidFill>
                <a:effectLst/>
                <a:latin typeface="Times New Roman" panose="02020603050405020304" pitchFamily="18" charset="0"/>
                <a:ea typeface="Arial Unicode MS"/>
                <a:cs typeface="Arial Unicode MS"/>
              </a:rPr>
              <a:t> тарифна ставка робітника-ремонтника, грн/год; </a:t>
            </a:r>
            <a:endParaRPr lang="ru-UA" sz="1600" dirty="0">
              <a:solidFill>
                <a:srgbClr val="000000"/>
              </a:solidFill>
              <a:effectLst/>
              <a:latin typeface="Arial Unicode MS"/>
              <a:ea typeface="Arial Unicode MS"/>
              <a:cs typeface="Arial Unicode MS"/>
            </a:endParaRPr>
          </a:p>
          <a:p>
            <a:r>
              <a:rPr lang="uk-UA" sz="1800" dirty="0">
                <a:solidFill>
                  <a:srgbClr val="000000"/>
                </a:solidFill>
                <a:effectLst/>
                <a:latin typeface="Times New Roman" panose="02020603050405020304" pitchFamily="18" charset="0"/>
                <a:ea typeface="Arial Unicode MS"/>
              </a:rPr>
              <a:t>ПСЗ — процент відрахувань на соціальні заходи. </a:t>
            </a:r>
            <a:endParaRPr lang="ru-UA" dirty="0"/>
          </a:p>
        </p:txBody>
      </p:sp>
    </p:spTree>
    <p:extLst>
      <p:ext uri="{BB962C8B-B14F-4D97-AF65-F5344CB8AC3E}">
        <p14:creationId xmlns:p14="http://schemas.microsoft.com/office/powerpoint/2010/main" val="288614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C4A8669-6F17-485C-BB38-C486B4FABD87}"/>
              </a:ext>
            </a:extLst>
          </p:cNvPr>
          <p:cNvPicPr>
            <a:picLocks noChangeAspect="1"/>
          </p:cNvPicPr>
          <p:nvPr/>
        </p:nvPicPr>
        <p:blipFill>
          <a:blip r:embed="rId2"/>
          <a:stretch>
            <a:fillRect/>
          </a:stretch>
        </p:blipFill>
        <p:spPr>
          <a:xfrm>
            <a:off x="10720574" y="0"/>
            <a:ext cx="1357126" cy="1074528"/>
          </a:xfrm>
          <a:prstGeom prst="rect">
            <a:avLst/>
          </a:prstGeom>
        </p:spPr>
      </p:pic>
      <p:sp>
        <p:nvSpPr>
          <p:cNvPr id="4" name="TextBox 3">
            <a:extLst>
              <a:ext uri="{FF2B5EF4-FFF2-40B4-BE49-F238E27FC236}">
                <a16:creationId xmlns:a16="http://schemas.microsoft.com/office/drawing/2014/main" id="{0B49A4BE-8C72-4420-8347-C408860BA1EA}"/>
              </a:ext>
            </a:extLst>
          </p:cNvPr>
          <p:cNvSpPr txBox="1"/>
          <p:nvPr/>
        </p:nvSpPr>
        <p:spPr>
          <a:xfrm>
            <a:off x="495300" y="352424"/>
            <a:ext cx="9963149" cy="1905393"/>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5. ПОКАЗНИКИ ЕФЕКТИВНОСТІ ВИКОРИСТАННЯ ОСНОВНИХ ФОНДІВ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Ефективність використання основних фондів характеризується рядом показників, які поділяються на загальні і часткові. Основним із загальних показників використання основних фондів є фондовіддача (ФВ грн/грн): </a:t>
            </a:r>
            <a:endParaRPr lang="ru-UA" sz="1800" dirty="0">
              <a:solidFill>
                <a:srgbClr val="000000"/>
              </a:solidFill>
              <a:effectLst/>
              <a:latin typeface="Arial Unicode MS"/>
              <a:ea typeface="Arial Unicode MS"/>
              <a:cs typeface="Arial Unicode MS"/>
            </a:endParaRPr>
          </a:p>
          <a:p>
            <a:pPr indent="450215" algn="just">
              <a:lnSpc>
                <a:spcPct val="107000"/>
              </a:lnSpc>
              <a:spcAft>
                <a:spcPts val="800"/>
              </a:spcAft>
            </a:pP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06F6A2C-E0E7-4E00-A4C1-4C1091FE1651}"/>
              </a:ext>
            </a:extLst>
          </p:cNvPr>
          <p:cNvPicPr/>
          <p:nvPr/>
        </p:nvPicPr>
        <p:blipFill>
          <a:blip r:embed="rId3"/>
          <a:stretch>
            <a:fillRect/>
          </a:stretch>
        </p:blipFill>
        <p:spPr>
          <a:xfrm>
            <a:off x="5021579" y="2143125"/>
            <a:ext cx="1141095" cy="823352"/>
          </a:xfrm>
          <a:prstGeom prst="rect">
            <a:avLst/>
          </a:prstGeom>
        </p:spPr>
      </p:pic>
      <p:sp>
        <p:nvSpPr>
          <p:cNvPr id="6" name="TextBox 5">
            <a:extLst>
              <a:ext uri="{FF2B5EF4-FFF2-40B4-BE49-F238E27FC236}">
                <a16:creationId xmlns:a16="http://schemas.microsoft.com/office/drawing/2014/main" id="{6CE414CF-A562-4085-94E7-4DDEF75ADF23}"/>
              </a:ext>
            </a:extLst>
          </p:cNvPr>
          <p:cNvSpPr txBox="1"/>
          <p:nvPr/>
        </p:nvSpPr>
        <p:spPr>
          <a:xfrm>
            <a:off x="371475" y="3143249"/>
            <a:ext cx="9963149" cy="1340688"/>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Q — обсяг товарної (валової, чистої) продукції підприємства за рік;</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Sсеред</a:t>
            </a:r>
            <a:r>
              <a:rPr lang="uk-UA" sz="1800" dirty="0">
                <a:solidFill>
                  <a:srgbClr val="000000"/>
                </a:solidFill>
                <a:effectLst/>
                <a:latin typeface="Times New Roman" panose="02020603050405020304" pitchFamily="18" charset="0"/>
                <a:ea typeface="Arial Unicode MS"/>
                <a:cs typeface="Arial Unicode MS"/>
              </a:rPr>
              <a:t> — середньорічна вартість основних фондів підприємства,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Оберненим показником до фондовіддачі є фондомісткість (ФМ, грн/грн): </a:t>
            </a:r>
            <a:endParaRPr lang="ru-UA" sz="1600" dirty="0">
              <a:solidFill>
                <a:srgbClr val="000000"/>
              </a:solidFill>
              <a:effectLst/>
              <a:latin typeface="Arial Unicode MS"/>
              <a:ea typeface="Arial Unicode MS"/>
              <a:cs typeface="Arial Unicode MS"/>
            </a:endParaRPr>
          </a:p>
        </p:txBody>
      </p:sp>
      <p:pic>
        <p:nvPicPr>
          <p:cNvPr id="7" name="Рисунок 6">
            <a:extLst>
              <a:ext uri="{FF2B5EF4-FFF2-40B4-BE49-F238E27FC236}">
                <a16:creationId xmlns:a16="http://schemas.microsoft.com/office/drawing/2014/main" id="{FF699281-C10B-45CF-B0A2-A35BF31A5C6D}"/>
              </a:ext>
            </a:extLst>
          </p:cNvPr>
          <p:cNvPicPr/>
          <p:nvPr/>
        </p:nvPicPr>
        <p:blipFill>
          <a:blip r:embed="rId4"/>
          <a:stretch>
            <a:fillRect/>
          </a:stretch>
        </p:blipFill>
        <p:spPr>
          <a:xfrm>
            <a:off x="5021579" y="4591050"/>
            <a:ext cx="1541146" cy="854127"/>
          </a:xfrm>
          <a:prstGeom prst="rect">
            <a:avLst/>
          </a:prstGeom>
        </p:spPr>
      </p:pic>
    </p:spTree>
    <p:extLst>
      <p:ext uri="{BB962C8B-B14F-4D97-AF65-F5344CB8AC3E}">
        <p14:creationId xmlns:p14="http://schemas.microsoft.com/office/powerpoint/2010/main" val="3373112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E01373A-B927-459B-9688-C2AAFA59CCE2}"/>
              </a:ext>
            </a:extLst>
          </p:cNvPr>
          <p:cNvPicPr>
            <a:picLocks noChangeAspect="1"/>
          </p:cNvPicPr>
          <p:nvPr/>
        </p:nvPicPr>
        <p:blipFill>
          <a:blip r:embed="rId2"/>
          <a:stretch>
            <a:fillRect/>
          </a:stretch>
        </p:blipFill>
        <p:spPr>
          <a:xfrm>
            <a:off x="10834874" y="0"/>
            <a:ext cx="1357126" cy="1074528"/>
          </a:xfrm>
          <a:prstGeom prst="rect">
            <a:avLst/>
          </a:prstGeom>
        </p:spPr>
      </p:pic>
      <p:pic>
        <p:nvPicPr>
          <p:cNvPr id="5" name="Рисунок 4">
            <a:extLst>
              <a:ext uri="{FF2B5EF4-FFF2-40B4-BE49-F238E27FC236}">
                <a16:creationId xmlns:a16="http://schemas.microsoft.com/office/drawing/2014/main" id="{022B76A0-38C0-4E2D-906E-B43ADC5B1483}"/>
              </a:ext>
            </a:extLst>
          </p:cNvPr>
          <p:cNvPicPr/>
          <p:nvPr/>
        </p:nvPicPr>
        <p:blipFill>
          <a:blip r:embed="rId3"/>
          <a:stretch>
            <a:fillRect/>
          </a:stretch>
        </p:blipFill>
        <p:spPr>
          <a:xfrm>
            <a:off x="1057275" y="485775"/>
            <a:ext cx="8305800" cy="2098040"/>
          </a:xfrm>
          <a:prstGeom prst="rect">
            <a:avLst/>
          </a:prstGeom>
        </p:spPr>
      </p:pic>
      <p:sp>
        <p:nvSpPr>
          <p:cNvPr id="8" name="TextBox 7">
            <a:extLst>
              <a:ext uri="{FF2B5EF4-FFF2-40B4-BE49-F238E27FC236}">
                <a16:creationId xmlns:a16="http://schemas.microsoft.com/office/drawing/2014/main" id="{99F5BE98-5D70-4A72-AF6A-6CD72C110D94}"/>
              </a:ext>
            </a:extLst>
          </p:cNvPr>
          <p:cNvSpPr txBox="1"/>
          <p:nvPr/>
        </p:nvSpPr>
        <p:spPr>
          <a:xfrm>
            <a:off x="1057275" y="3077205"/>
            <a:ext cx="9086850" cy="385042"/>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Середньорічну вартість основних фондів (</a:t>
            </a:r>
            <a:r>
              <a:rPr lang="uk-UA" sz="1800" dirty="0" err="1">
                <a:solidFill>
                  <a:srgbClr val="000000"/>
                </a:solidFill>
                <a:effectLst/>
                <a:latin typeface="Times New Roman" panose="02020603050405020304" pitchFamily="18" charset="0"/>
                <a:ea typeface="Arial Unicode MS"/>
                <a:cs typeface="Arial Unicode MS"/>
              </a:rPr>
              <a:t>Sсер</a:t>
            </a:r>
            <a:r>
              <a:rPr lang="uk-UA" sz="1800" dirty="0">
                <a:solidFill>
                  <a:srgbClr val="000000"/>
                </a:solidFill>
                <a:effectLst/>
                <a:latin typeface="Times New Roman" panose="02020603050405020304" pitchFamily="18" charset="0"/>
                <a:ea typeface="Arial Unicode MS"/>
                <a:cs typeface="Arial Unicode MS"/>
              </a:rPr>
              <a:t>) обчислюють за формулою , </a:t>
            </a:r>
            <a:endParaRPr lang="ru-UA" sz="1600" dirty="0">
              <a:solidFill>
                <a:srgbClr val="000000"/>
              </a:solidFill>
              <a:effectLst/>
              <a:latin typeface="Arial Unicode MS"/>
              <a:ea typeface="Arial Unicode MS"/>
              <a:cs typeface="Arial Unicode MS"/>
            </a:endParaRPr>
          </a:p>
        </p:txBody>
      </p:sp>
      <p:pic>
        <p:nvPicPr>
          <p:cNvPr id="9" name="Рисунок 8">
            <a:extLst>
              <a:ext uri="{FF2B5EF4-FFF2-40B4-BE49-F238E27FC236}">
                <a16:creationId xmlns:a16="http://schemas.microsoft.com/office/drawing/2014/main" id="{F41EBFCD-E1B0-4CB4-A3E9-D18D56DC471F}"/>
              </a:ext>
            </a:extLst>
          </p:cNvPr>
          <p:cNvPicPr/>
          <p:nvPr/>
        </p:nvPicPr>
        <p:blipFill>
          <a:blip r:embed="rId4"/>
          <a:stretch>
            <a:fillRect/>
          </a:stretch>
        </p:blipFill>
        <p:spPr>
          <a:xfrm>
            <a:off x="3848100" y="3462247"/>
            <a:ext cx="3806190" cy="814478"/>
          </a:xfrm>
          <a:prstGeom prst="rect">
            <a:avLst/>
          </a:prstGeom>
        </p:spPr>
      </p:pic>
      <p:sp>
        <p:nvSpPr>
          <p:cNvPr id="11" name="TextBox 10">
            <a:extLst>
              <a:ext uri="{FF2B5EF4-FFF2-40B4-BE49-F238E27FC236}">
                <a16:creationId xmlns:a16="http://schemas.microsoft.com/office/drawing/2014/main" id="{E0070637-8EF7-4D13-97FE-4023F05AA9A5}"/>
              </a:ext>
            </a:extLst>
          </p:cNvPr>
          <p:cNvSpPr txBox="1"/>
          <p:nvPr/>
        </p:nvSpPr>
        <p:spPr>
          <a:xfrm>
            <a:off x="838200" y="4399787"/>
            <a:ext cx="9525000" cy="2614883"/>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Sпоч</a:t>
            </a:r>
            <a:r>
              <a:rPr lang="uk-UA" sz="1800" dirty="0">
                <a:solidFill>
                  <a:srgbClr val="000000"/>
                </a:solidFill>
                <a:effectLst/>
                <a:latin typeface="Times New Roman" panose="02020603050405020304" pitchFamily="18" charset="0"/>
                <a:ea typeface="Arial Unicode MS"/>
                <a:cs typeface="Arial Unicode MS"/>
              </a:rPr>
              <a:t> — вартість основних фондів на початок року,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Sвв</a:t>
            </a:r>
            <a:r>
              <a:rPr lang="uk-UA" sz="1800" dirty="0">
                <a:solidFill>
                  <a:srgbClr val="000000"/>
                </a:solidFill>
                <a:effectLst/>
                <a:latin typeface="Times New Roman" panose="02020603050405020304" pitchFamily="18" charset="0"/>
                <a:ea typeface="Arial Unicode MS"/>
                <a:cs typeface="Arial Unicode MS"/>
              </a:rPr>
              <a:t> — вартість введених протягом року основних фондів,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Твв</a:t>
            </a:r>
            <a:r>
              <a:rPr lang="uk-UA" sz="1800" dirty="0">
                <a:solidFill>
                  <a:srgbClr val="000000"/>
                </a:solidFill>
                <a:effectLst/>
                <a:latin typeface="Times New Roman" panose="02020603050405020304" pitchFamily="18" charset="0"/>
                <a:ea typeface="Arial Unicode MS"/>
                <a:cs typeface="Arial Unicode MS"/>
              </a:rPr>
              <a:t> — кількість місяців до кінця року, протягом яких функціонуватимуть введені основні фонди;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Sвив</a:t>
            </a:r>
            <a:r>
              <a:rPr lang="uk-UA" sz="1800" dirty="0">
                <a:solidFill>
                  <a:srgbClr val="000000"/>
                </a:solidFill>
                <a:effectLst/>
                <a:latin typeface="Times New Roman" panose="02020603050405020304" pitchFamily="18" charset="0"/>
                <a:ea typeface="Arial Unicode MS"/>
                <a:cs typeface="Arial Unicode MS"/>
              </a:rPr>
              <a:t> — вартість виведених з експлуатації основних фондів протягом року,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Твив</a:t>
            </a:r>
            <a:r>
              <a:rPr lang="uk-UA" sz="1800" dirty="0">
                <a:solidFill>
                  <a:srgbClr val="000000"/>
                </a:solidFill>
                <a:effectLst/>
                <a:latin typeface="Times New Roman" panose="02020603050405020304" pitchFamily="18" charset="0"/>
                <a:ea typeface="Arial Unicode MS"/>
                <a:cs typeface="Arial Unicode MS"/>
              </a:rPr>
              <a:t> — кількість місяців до кінця року з моменту виведення з експлуатації основних фондів.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2077209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984D9D-6BAB-4E05-8610-4724B7948A51}"/>
              </a:ext>
            </a:extLst>
          </p:cNvPr>
          <p:cNvSpPr txBox="1"/>
          <p:nvPr/>
        </p:nvSpPr>
        <p:spPr>
          <a:xfrm>
            <a:off x="619125" y="361950"/>
            <a:ext cx="9753600" cy="2614883"/>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Часткові показники використання основних фондів: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коефіцієнт екстенсивного завантаження устаткування (</a:t>
            </a:r>
            <a:r>
              <a:rPr lang="uk-UA" sz="1800" dirty="0" err="1">
                <a:solidFill>
                  <a:srgbClr val="000000"/>
                </a:solidFill>
                <a:effectLst/>
                <a:latin typeface="Times New Roman" panose="02020603050405020304" pitchFamily="18" charset="0"/>
                <a:ea typeface="Arial Unicode MS"/>
                <a:cs typeface="Arial Unicode MS"/>
              </a:rPr>
              <a:t>Кекст</a:t>
            </a: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коефіцієнт інтенсивного завантаження (</a:t>
            </a:r>
            <a:r>
              <a:rPr lang="uk-UA" sz="1800" dirty="0" err="1">
                <a:solidFill>
                  <a:srgbClr val="000000"/>
                </a:solidFill>
                <a:effectLst/>
                <a:latin typeface="Times New Roman" panose="02020603050405020304" pitchFamily="18" charset="0"/>
                <a:ea typeface="Arial Unicode MS"/>
                <a:cs typeface="Arial Unicode MS"/>
              </a:rPr>
              <a:t>Кінт</a:t>
            </a: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коефіцієнт інтегрального використання основних фондів (</a:t>
            </a:r>
            <a:r>
              <a:rPr lang="uk-UA" sz="1800" dirty="0" err="1">
                <a:solidFill>
                  <a:srgbClr val="000000"/>
                </a:solidFill>
                <a:effectLst/>
                <a:latin typeface="Times New Roman" panose="02020603050405020304" pitchFamily="18" charset="0"/>
                <a:ea typeface="Arial Unicode MS"/>
                <a:cs typeface="Arial Unicode MS"/>
              </a:rPr>
              <a:t>Кінтегр</a:t>
            </a: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коефіцієнт змінності роботи обладнання (</a:t>
            </a:r>
            <a:r>
              <a:rPr lang="uk-UA" sz="1800" dirty="0" err="1">
                <a:solidFill>
                  <a:srgbClr val="000000"/>
                </a:solidFill>
                <a:effectLst/>
                <a:latin typeface="Times New Roman" panose="02020603050405020304" pitchFamily="18" charset="0"/>
                <a:ea typeface="Arial Unicode MS"/>
                <a:cs typeface="Arial Unicode MS"/>
              </a:rPr>
              <a:t>Кзм</a:t>
            </a: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Коефіцієнт екстенсивного завантаження устаткування</a:t>
            </a:r>
            <a:r>
              <a:rPr lang="uk-UA" sz="1800" dirty="0">
                <a:solidFill>
                  <a:srgbClr val="000000"/>
                </a:solidFill>
                <a:effectLst/>
                <a:latin typeface="Times New Roman" panose="02020603050405020304" pitchFamily="18" charset="0"/>
                <a:ea typeface="Arial Unicode MS"/>
                <a:cs typeface="Arial Unicode MS"/>
              </a:rPr>
              <a:t> по групі обладнання цеху визначають за формулою</a:t>
            </a:r>
            <a:endParaRPr lang="ru-UA" sz="1600" dirty="0">
              <a:solidFill>
                <a:srgbClr val="000000"/>
              </a:solidFill>
              <a:effectLst/>
              <a:latin typeface="Arial Unicode MS"/>
              <a:ea typeface="Arial Unicode MS"/>
              <a:cs typeface="Arial Unicode MS"/>
            </a:endParaRPr>
          </a:p>
        </p:txBody>
      </p:sp>
      <p:pic>
        <p:nvPicPr>
          <p:cNvPr id="4" name="Рисунок 3">
            <a:extLst>
              <a:ext uri="{FF2B5EF4-FFF2-40B4-BE49-F238E27FC236}">
                <a16:creationId xmlns:a16="http://schemas.microsoft.com/office/drawing/2014/main" id="{842BCCB4-B6FC-43AF-AE62-BF1947D32D6C}"/>
              </a:ext>
            </a:extLst>
          </p:cNvPr>
          <p:cNvPicPr>
            <a:picLocks noChangeAspect="1"/>
          </p:cNvPicPr>
          <p:nvPr/>
        </p:nvPicPr>
        <p:blipFill>
          <a:blip r:embed="rId2"/>
          <a:stretch>
            <a:fillRect/>
          </a:stretch>
        </p:blipFill>
        <p:spPr>
          <a:xfrm>
            <a:off x="10834874" y="0"/>
            <a:ext cx="1357126" cy="1074528"/>
          </a:xfrm>
          <a:prstGeom prst="rect">
            <a:avLst/>
          </a:prstGeom>
        </p:spPr>
      </p:pic>
      <p:pic>
        <p:nvPicPr>
          <p:cNvPr id="5" name="Рисунок 4">
            <a:extLst>
              <a:ext uri="{FF2B5EF4-FFF2-40B4-BE49-F238E27FC236}">
                <a16:creationId xmlns:a16="http://schemas.microsoft.com/office/drawing/2014/main" id="{784D3AAF-2F05-4B72-BA7B-DD5A5DCC3D55}"/>
              </a:ext>
            </a:extLst>
          </p:cNvPr>
          <p:cNvPicPr/>
          <p:nvPr/>
        </p:nvPicPr>
        <p:blipFill>
          <a:blip r:embed="rId3"/>
          <a:stretch>
            <a:fillRect/>
          </a:stretch>
        </p:blipFill>
        <p:spPr>
          <a:xfrm>
            <a:off x="5318760" y="2976833"/>
            <a:ext cx="1824990" cy="798877"/>
          </a:xfrm>
          <a:prstGeom prst="rect">
            <a:avLst/>
          </a:prstGeom>
        </p:spPr>
      </p:pic>
      <p:sp>
        <p:nvSpPr>
          <p:cNvPr id="7" name="TextBox 6">
            <a:extLst>
              <a:ext uri="{FF2B5EF4-FFF2-40B4-BE49-F238E27FC236}">
                <a16:creationId xmlns:a16="http://schemas.microsoft.com/office/drawing/2014/main" id="{ABC50962-502E-4D03-AD53-535BFDB810B1}"/>
              </a:ext>
            </a:extLst>
          </p:cNvPr>
          <p:cNvSpPr txBox="1"/>
          <p:nvPr/>
        </p:nvSpPr>
        <p:spPr>
          <a:xfrm>
            <a:off x="809625" y="3775710"/>
            <a:ext cx="9563100" cy="1022139"/>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Фд</a:t>
            </a:r>
            <a:r>
              <a:rPr lang="uk-UA" sz="1800" dirty="0">
                <a:solidFill>
                  <a:srgbClr val="000000"/>
                </a:solidFill>
                <a:effectLst/>
                <a:latin typeface="Times New Roman" panose="02020603050405020304" pitchFamily="18" charset="0"/>
                <a:ea typeface="Arial Unicode MS"/>
                <a:cs typeface="Arial Unicode MS"/>
              </a:rPr>
              <a:t>, </a:t>
            </a:r>
            <a:r>
              <a:rPr lang="uk-UA" sz="1800" dirty="0" err="1">
                <a:solidFill>
                  <a:srgbClr val="000000"/>
                </a:solidFill>
                <a:effectLst/>
                <a:latin typeface="Times New Roman" panose="02020603050405020304" pitchFamily="18" charset="0"/>
                <a:ea typeface="Arial Unicode MS"/>
                <a:cs typeface="Arial Unicode MS"/>
              </a:rPr>
              <a:t>Фн</a:t>
            </a:r>
            <a:r>
              <a:rPr lang="uk-UA" sz="1800" dirty="0">
                <a:solidFill>
                  <a:srgbClr val="000000"/>
                </a:solidFill>
                <a:effectLst/>
                <a:latin typeface="Times New Roman" panose="02020603050405020304" pitchFamily="18" charset="0"/>
                <a:ea typeface="Arial Unicode MS"/>
                <a:cs typeface="Arial Unicode MS"/>
              </a:rPr>
              <a:t> — дійсний і номінальний фонд часу роботи обладнання за певний період, відповідно, год.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p:txBody>
      </p:sp>
      <p:pic>
        <p:nvPicPr>
          <p:cNvPr id="8" name="Рисунок 7">
            <a:extLst>
              <a:ext uri="{FF2B5EF4-FFF2-40B4-BE49-F238E27FC236}">
                <a16:creationId xmlns:a16="http://schemas.microsoft.com/office/drawing/2014/main" id="{D304E803-5E8A-435D-990D-A0313BF5B632}"/>
              </a:ext>
            </a:extLst>
          </p:cNvPr>
          <p:cNvPicPr/>
          <p:nvPr/>
        </p:nvPicPr>
        <p:blipFill>
          <a:blip r:embed="rId4"/>
          <a:stretch>
            <a:fillRect/>
          </a:stretch>
        </p:blipFill>
        <p:spPr>
          <a:xfrm>
            <a:off x="4657725" y="4232298"/>
            <a:ext cx="2590800" cy="684577"/>
          </a:xfrm>
          <a:prstGeom prst="rect">
            <a:avLst/>
          </a:prstGeom>
        </p:spPr>
      </p:pic>
      <p:sp>
        <p:nvSpPr>
          <p:cNvPr id="10" name="TextBox 9">
            <a:extLst>
              <a:ext uri="{FF2B5EF4-FFF2-40B4-BE49-F238E27FC236}">
                <a16:creationId xmlns:a16="http://schemas.microsoft.com/office/drawing/2014/main" id="{80B59426-2345-4F5D-847F-1F6DD9C48F92}"/>
              </a:ext>
            </a:extLst>
          </p:cNvPr>
          <p:cNvSpPr txBox="1"/>
          <p:nvPr/>
        </p:nvSpPr>
        <p:spPr>
          <a:xfrm>
            <a:off x="619125" y="4797849"/>
            <a:ext cx="6096000" cy="1659237"/>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Фк</a:t>
            </a:r>
            <a:r>
              <a:rPr lang="uk-UA" sz="1800" dirty="0">
                <a:solidFill>
                  <a:srgbClr val="000000"/>
                </a:solidFill>
                <a:effectLst/>
                <a:latin typeface="Times New Roman" panose="02020603050405020304" pitchFamily="18" charset="0"/>
                <a:ea typeface="Arial Unicode MS"/>
                <a:cs typeface="Arial Unicode MS"/>
              </a:rPr>
              <a:t> — календарний фонд часу, дні;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В, С — вихідні і святкові дні;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tзм</a:t>
            </a:r>
            <a:r>
              <a:rPr lang="uk-UA" sz="1800" dirty="0">
                <a:solidFill>
                  <a:srgbClr val="000000"/>
                </a:solidFill>
                <a:effectLst/>
                <a:latin typeface="Times New Roman" panose="02020603050405020304" pitchFamily="18" charset="0"/>
                <a:ea typeface="Arial Unicode MS"/>
                <a:cs typeface="Arial Unicode MS"/>
              </a:rPr>
              <a:t> — тривалість зміни, год;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Ззм</a:t>
            </a:r>
            <a:r>
              <a:rPr lang="uk-UA" sz="1800" dirty="0">
                <a:solidFill>
                  <a:srgbClr val="000000"/>
                </a:solidFill>
                <a:effectLst/>
                <a:latin typeface="Times New Roman" panose="02020603050405020304" pitchFamily="18" charset="0"/>
                <a:ea typeface="Arial Unicode MS"/>
                <a:cs typeface="Arial Unicode MS"/>
              </a:rPr>
              <a:t> — кількість змін роботи обладнання на добу.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Кекст</a:t>
            </a:r>
            <a:r>
              <a:rPr lang="uk-UA" sz="1800" dirty="0">
                <a:solidFill>
                  <a:srgbClr val="000000"/>
                </a:solidFill>
                <a:effectLst/>
                <a:latin typeface="Times New Roman" panose="02020603050405020304" pitchFamily="18" charset="0"/>
                <a:ea typeface="Arial Unicode MS"/>
                <a:cs typeface="Arial Unicode MS"/>
              </a:rPr>
              <a:t> — на робочому місці обчислюють так: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3549661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4FF6691-702C-4E47-B238-19657CBB95F9}"/>
              </a:ext>
            </a:extLst>
          </p:cNvPr>
          <p:cNvPicPr>
            <a:picLocks noChangeAspect="1"/>
          </p:cNvPicPr>
          <p:nvPr/>
        </p:nvPicPr>
        <p:blipFill>
          <a:blip r:embed="rId2"/>
          <a:stretch>
            <a:fillRect/>
          </a:stretch>
        </p:blipFill>
        <p:spPr>
          <a:xfrm>
            <a:off x="10834874" y="0"/>
            <a:ext cx="1357126" cy="1074528"/>
          </a:xfrm>
          <a:prstGeom prst="rect">
            <a:avLst/>
          </a:prstGeom>
        </p:spPr>
      </p:pic>
      <p:pic>
        <p:nvPicPr>
          <p:cNvPr id="3" name="Рисунок 2">
            <a:extLst>
              <a:ext uri="{FF2B5EF4-FFF2-40B4-BE49-F238E27FC236}">
                <a16:creationId xmlns:a16="http://schemas.microsoft.com/office/drawing/2014/main" id="{9F1755C1-ED12-463E-BAF8-4582F478236E}"/>
              </a:ext>
            </a:extLst>
          </p:cNvPr>
          <p:cNvPicPr/>
          <p:nvPr/>
        </p:nvPicPr>
        <p:blipFill>
          <a:blip r:embed="rId3"/>
          <a:stretch>
            <a:fillRect/>
          </a:stretch>
        </p:blipFill>
        <p:spPr>
          <a:xfrm>
            <a:off x="4642485" y="457200"/>
            <a:ext cx="1859280" cy="994410"/>
          </a:xfrm>
          <a:prstGeom prst="rect">
            <a:avLst/>
          </a:prstGeom>
        </p:spPr>
      </p:pic>
      <p:sp>
        <p:nvSpPr>
          <p:cNvPr id="5" name="TextBox 4">
            <a:extLst>
              <a:ext uri="{FF2B5EF4-FFF2-40B4-BE49-F238E27FC236}">
                <a16:creationId xmlns:a16="http://schemas.microsoft.com/office/drawing/2014/main" id="{236D714F-A892-45DC-905E-B720E40D0B16}"/>
              </a:ext>
            </a:extLst>
          </p:cNvPr>
          <p:cNvSpPr txBox="1"/>
          <p:nvPr/>
        </p:nvSpPr>
        <p:spPr>
          <a:xfrm>
            <a:off x="876300" y="1671233"/>
            <a:ext cx="9448800" cy="1659237"/>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m — кількість видів деталей, що обробляються на робочому місці;</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tшт.i</a:t>
            </a:r>
            <a:r>
              <a:rPr lang="uk-UA" sz="1800" dirty="0">
                <a:solidFill>
                  <a:srgbClr val="000000"/>
                </a:solidFill>
                <a:effectLst/>
                <a:latin typeface="Times New Roman" panose="02020603050405020304" pitchFamily="18" charset="0"/>
                <a:ea typeface="Arial Unicode MS"/>
                <a:cs typeface="Arial Unicode MS"/>
              </a:rPr>
              <a:t> — норма часу на одну деталь i-го виду, н-год;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Ni</a:t>
            </a:r>
            <a:r>
              <a:rPr lang="uk-UA" sz="1800" dirty="0">
                <a:solidFill>
                  <a:srgbClr val="000000"/>
                </a:solidFill>
                <a:effectLst/>
                <a:latin typeface="Times New Roman" panose="02020603050405020304" pitchFamily="18" charset="0"/>
                <a:ea typeface="Arial Unicode MS"/>
                <a:cs typeface="Arial Unicode MS"/>
              </a:rPr>
              <a:t> — обсяг випуску деталей i-го виду, шт.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Коефіцієнт інтенсивного завантаження</a:t>
            </a:r>
            <a:r>
              <a:rPr lang="uk-UA" sz="1800" dirty="0">
                <a:solidFill>
                  <a:srgbClr val="000000"/>
                </a:solidFill>
                <a:effectLst/>
                <a:latin typeface="Times New Roman" panose="02020603050405020304" pitchFamily="18" charset="0"/>
                <a:ea typeface="Arial Unicode MS"/>
                <a:cs typeface="Arial Unicode MS"/>
              </a:rPr>
              <a:t> по групі обладнання обчислюють за формулою </a:t>
            </a:r>
            <a:endParaRPr lang="ru-UA" sz="1600" dirty="0">
              <a:solidFill>
                <a:srgbClr val="000000"/>
              </a:solidFill>
              <a:effectLst/>
              <a:latin typeface="Arial Unicode MS"/>
              <a:ea typeface="Arial Unicode MS"/>
              <a:cs typeface="Arial Unicode MS"/>
            </a:endParaRPr>
          </a:p>
        </p:txBody>
      </p:sp>
      <p:pic>
        <p:nvPicPr>
          <p:cNvPr id="6" name="Рисунок 5">
            <a:extLst>
              <a:ext uri="{FF2B5EF4-FFF2-40B4-BE49-F238E27FC236}">
                <a16:creationId xmlns:a16="http://schemas.microsoft.com/office/drawing/2014/main" id="{B8982540-1616-4C6B-846A-2E67450EB607}"/>
              </a:ext>
            </a:extLst>
          </p:cNvPr>
          <p:cNvPicPr/>
          <p:nvPr/>
        </p:nvPicPr>
        <p:blipFill>
          <a:blip r:embed="rId4"/>
          <a:stretch>
            <a:fillRect/>
          </a:stretch>
        </p:blipFill>
        <p:spPr>
          <a:xfrm>
            <a:off x="5219700" y="3429000"/>
            <a:ext cx="1512570" cy="742950"/>
          </a:xfrm>
          <a:prstGeom prst="rect">
            <a:avLst/>
          </a:prstGeom>
        </p:spPr>
      </p:pic>
      <p:sp>
        <p:nvSpPr>
          <p:cNvPr id="8" name="TextBox 7">
            <a:extLst>
              <a:ext uri="{FF2B5EF4-FFF2-40B4-BE49-F238E27FC236}">
                <a16:creationId xmlns:a16="http://schemas.microsoft.com/office/drawing/2014/main" id="{8B8BEAA9-1696-4F90-9FFD-259C8D39C84F}"/>
              </a:ext>
            </a:extLst>
          </p:cNvPr>
          <p:cNvSpPr txBox="1"/>
          <p:nvPr/>
        </p:nvSpPr>
        <p:spPr>
          <a:xfrm>
            <a:off x="1162050" y="4516423"/>
            <a:ext cx="8839200" cy="703591"/>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tфакт</a:t>
            </a:r>
            <a:r>
              <a:rPr lang="uk-UA" sz="1800" dirty="0">
                <a:solidFill>
                  <a:srgbClr val="000000"/>
                </a:solidFill>
                <a:effectLst/>
                <a:latin typeface="Times New Roman" panose="02020603050405020304" pitchFamily="18" charset="0"/>
                <a:ea typeface="Arial Unicode MS"/>
                <a:cs typeface="Arial Unicode MS"/>
              </a:rPr>
              <a:t> — фактично витрачений час на виготовлення одиниці продукції, н-год;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tнорм</a:t>
            </a:r>
            <a:r>
              <a:rPr lang="uk-UA" sz="1800" dirty="0">
                <a:solidFill>
                  <a:srgbClr val="000000"/>
                </a:solidFill>
                <a:effectLst/>
                <a:latin typeface="Times New Roman" panose="02020603050405020304" pitchFamily="18" charset="0"/>
                <a:ea typeface="Arial Unicode MS"/>
                <a:cs typeface="Arial Unicode MS"/>
              </a:rPr>
              <a:t> — технічно обґрунтована норма часу на одиницю продукції, н-год;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13618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EAAB9E-7F16-41E2-831D-67570B25E55B}"/>
              </a:ext>
            </a:extLst>
          </p:cNvPr>
          <p:cNvSpPr txBox="1"/>
          <p:nvPr/>
        </p:nvSpPr>
        <p:spPr>
          <a:xfrm>
            <a:off x="619125" y="576082"/>
            <a:ext cx="9582150" cy="1005853"/>
          </a:xfrm>
          <a:prstGeom prst="rect">
            <a:avLst/>
          </a:prstGeom>
          <a:noFill/>
        </p:spPr>
        <p:txBody>
          <a:bodyPr wrap="square">
            <a:spAutoFit/>
          </a:bodyPr>
          <a:lstStyle/>
          <a:p>
            <a:pPr indent="450215" algn="just">
              <a:lnSpc>
                <a:spcPct val="115000"/>
              </a:lnSpc>
            </a:pPr>
            <a:r>
              <a:rPr lang="ru-RU" sz="1800" b="1" dirty="0">
                <a:solidFill>
                  <a:srgbClr val="000000"/>
                </a:solidFill>
                <a:effectLst/>
                <a:latin typeface="Times New Roman" panose="02020603050405020304" pitchFamily="18" charset="0"/>
                <a:ea typeface="Arial Unicode MS"/>
                <a:cs typeface="Arial Unicode MS"/>
              </a:rPr>
              <a:t>1. ПОНЯТТЯ, СКЛАД ТА СТРУКТУРА ОСНОВНИХ ВИРОБНИЧИХ ФОНДІВ ПІДПРИЄМСТВА</a:t>
            </a:r>
            <a:endParaRPr lang="ru-UA" sz="1800" dirty="0">
              <a:solidFill>
                <a:srgbClr val="000000"/>
              </a:solidFill>
              <a:effectLst/>
              <a:latin typeface="Arial Unicode MS"/>
              <a:ea typeface="Arial Unicode MS"/>
              <a:cs typeface="Arial Unicode MS"/>
            </a:endParaRPr>
          </a:p>
          <a:p>
            <a:pPr indent="450215" algn="just">
              <a:lnSpc>
                <a:spcPct val="107000"/>
              </a:lnSpc>
              <a:spcAft>
                <a:spcPts val="800"/>
              </a:spcAft>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id="{19700E45-A603-4870-A5B0-D8AA1382B9B0}"/>
              </a:ext>
            </a:extLst>
          </p:cNvPr>
          <p:cNvPicPr>
            <a:picLocks noChangeAspect="1"/>
          </p:cNvPicPr>
          <p:nvPr/>
        </p:nvPicPr>
        <p:blipFill>
          <a:blip r:embed="rId2"/>
          <a:stretch>
            <a:fillRect/>
          </a:stretch>
        </p:blipFill>
        <p:spPr>
          <a:xfrm>
            <a:off x="10646662" y="238335"/>
            <a:ext cx="1357126" cy="1074528"/>
          </a:xfrm>
          <a:prstGeom prst="rect">
            <a:avLst/>
          </a:prstGeom>
        </p:spPr>
      </p:pic>
      <p:pic>
        <p:nvPicPr>
          <p:cNvPr id="4" name="Рисунок 3">
            <a:extLst>
              <a:ext uri="{FF2B5EF4-FFF2-40B4-BE49-F238E27FC236}">
                <a16:creationId xmlns:a16="http://schemas.microsoft.com/office/drawing/2014/main" id="{30365B08-F717-46F5-B7F4-1E0B21C83048}"/>
              </a:ext>
            </a:extLst>
          </p:cNvPr>
          <p:cNvPicPr/>
          <p:nvPr/>
        </p:nvPicPr>
        <p:blipFill>
          <a:blip r:embed="rId3"/>
          <a:stretch>
            <a:fillRect/>
          </a:stretch>
        </p:blipFill>
        <p:spPr>
          <a:xfrm>
            <a:off x="2162175" y="1438275"/>
            <a:ext cx="6838950" cy="4105275"/>
          </a:xfrm>
          <a:prstGeom prst="rect">
            <a:avLst/>
          </a:prstGeom>
        </p:spPr>
      </p:pic>
    </p:spTree>
    <p:extLst>
      <p:ext uri="{BB962C8B-B14F-4D97-AF65-F5344CB8AC3E}">
        <p14:creationId xmlns:p14="http://schemas.microsoft.com/office/powerpoint/2010/main" val="3169368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E30CE3C-66B9-4F9E-827C-754776729B99}"/>
              </a:ext>
            </a:extLst>
          </p:cNvPr>
          <p:cNvPicPr>
            <a:picLocks noChangeAspect="1"/>
          </p:cNvPicPr>
          <p:nvPr/>
        </p:nvPicPr>
        <p:blipFill>
          <a:blip r:embed="rId2"/>
          <a:stretch>
            <a:fillRect/>
          </a:stretch>
        </p:blipFill>
        <p:spPr>
          <a:xfrm>
            <a:off x="10834874" y="0"/>
            <a:ext cx="1357126" cy="1074528"/>
          </a:xfrm>
          <a:prstGeom prst="rect">
            <a:avLst/>
          </a:prstGeom>
        </p:spPr>
      </p:pic>
      <p:sp>
        <p:nvSpPr>
          <p:cNvPr id="4" name="TextBox 3">
            <a:extLst>
              <a:ext uri="{FF2B5EF4-FFF2-40B4-BE49-F238E27FC236}">
                <a16:creationId xmlns:a16="http://schemas.microsoft.com/office/drawing/2014/main" id="{CAB91FF0-FFC8-419C-821A-30B932F52740}"/>
              </a:ext>
            </a:extLst>
          </p:cNvPr>
          <p:cNvSpPr txBox="1"/>
          <p:nvPr/>
        </p:nvSpPr>
        <p:spPr>
          <a:xfrm>
            <a:off x="942974" y="370937"/>
            <a:ext cx="9210675" cy="385042"/>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Коефіцієнт інтенсивного завантаження</a:t>
            </a:r>
            <a:r>
              <a:rPr lang="uk-UA" sz="1800" dirty="0">
                <a:solidFill>
                  <a:srgbClr val="000000"/>
                </a:solidFill>
                <a:effectLst/>
                <a:latin typeface="Times New Roman" panose="02020603050405020304" pitchFamily="18" charset="0"/>
                <a:ea typeface="Arial Unicode MS"/>
                <a:cs typeface="Arial Unicode MS"/>
              </a:rPr>
              <a:t> на робочому місці визначають за формулою </a:t>
            </a:r>
            <a:endParaRPr lang="ru-UA" sz="1600" dirty="0">
              <a:solidFill>
                <a:srgbClr val="000000"/>
              </a:solidFill>
              <a:effectLst/>
              <a:latin typeface="Arial Unicode MS"/>
              <a:ea typeface="Arial Unicode MS"/>
              <a:cs typeface="Arial Unicode MS"/>
            </a:endParaRPr>
          </a:p>
        </p:txBody>
      </p:sp>
      <p:pic>
        <p:nvPicPr>
          <p:cNvPr id="5" name="Рисунок 4">
            <a:extLst>
              <a:ext uri="{FF2B5EF4-FFF2-40B4-BE49-F238E27FC236}">
                <a16:creationId xmlns:a16="http://schemas.microsoft.com/office/drawing/2014/main" id="{04907E92-8E0D-443A-9568-A52678D6BB5C}"/>
              </a:ext>
            </a:extLst>
          </p:cNvPr>
          <p:cNvPicPr/>
          <p:nvPr/>
        </p:nvPicPr>
        <p:blipFill>
          <a:blip r:embed="rId3"/>
          <a:stretch>
            <a:fillRect/>
          </a:stretch>
        </p:blipFill>
        <p:spPr>
          <a:xfrm>
            <a:off x="4663439" y="1074528"/>
            <a:ext cx="2127885" cy="1043940"/>
          </a:xfrm>
          <a:prstGeom prst="rect">
            <a:avLst/>
          </a:prstGeom>
        </p:spPr>
      </p:pic>
      <p:sp>
        <p:nvSpPr>
          <p:cNvPr id="7" name="TextBox 6">
            <a:extLst>
              <a:ext uri="{FF2B5EF4-FFF2-40B4-BE49-F238E27FC236}">
                <a16:creationId xmlns:a16="http://schemas.microsoft.com/office/drawing/2014/main" id="{9F5BEF48-82A1-441D-8D7E-B069CD3B4524}"/>
              </a:ext>
            </a:extLst>
          </p:cNvPr>
          <p:cNvSpPr txBox="1"/>
          <p:nvPr/>
        </p:nvSpPr>
        <p:spPr>
          <a:xfrm>
            <a:off x="819149" y="2287707"/>
            <a:ext cx="9077325" cy="1340688"/>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tмаш.i</a:t>
            </a:r>
            <a:r>
              <a:rPr lang="uk-UA" sz="1800" dirty="0">
                <a:solidFill>
                  <a:srgbClr val="000000"/>
                </a:solidFill>
                <a:effectLst/>
                <a:latin typeface="Times New Roman" panose="02020603050405020304" pitchFamily="18" charset="0"/>
                <a:ea typeface="Arial Unicode MS"/>
                <a:cs typeface="Arial Unicode MS"/>
              </a:rPr>
              <a:t> — машинний час обробки одної деталі і-го виду, н-год;</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Коефіцієнт інтегрального використання основних фондів</a:t>
            </a:r>
            <a:r>
              <a:rPr lang="uk-UA" sz="1800" dirty="0">
                <a:solidFill>
                  <a:srgbClr val="000000"/>
                </a:solidFill>
                <a:effectLst/>
                <a:latin typeface="Times New Roman" panose="02020603050405020304" pitchFamily="18" charset="0"/>
                <a:ea typeface="Arial Unicode MS"/>
                <a:cs typeface="Arial Unicode MS"/>
              </a:rPr>
              <a:t> визначають так: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p:txBody>
      </p:sp>
      <p:pic>
        <p:nvPicPr>
          <p:cNvPr id="8" name="Рисунок 7">
            <a:extLst>
              <a:ext uri="{FF2B5EF4-FFF2-40B4-BE49-F238E27FC236}">
                <a16:creationId xmlns:a16="http://schemas.microsoft.com/office/drawing/2014/main" id="{3A78E789-A01A-48C9-8780-2954F0520BFB}"/>
              </a:ext>
            </a:extLst>
          </p:cNvPr>
          <p:cNvPicPr/>
          <p:nvPr/>
        </p:nvPicPr>
        <p:blipFill>
          <a:blip r:embed="rId4"/>
          <a:stretch>
            <a:fillRect/>
          </a:stretch>
        </p:blipFill>
        <p:spPr>
          <a:xfrm>
            <a:off x="5000625" y="3391115"/>
            <a:ext cx="2078355" cy="618909"/>
          </a:xfrm>
          <a:prstGeom prst="rect">
            <a:avLst/>
          </a:prstGeom>
        </p:spPr>
      </p:pic>
      <p:sp>
        <p:nvSpPr>
          <p:cNvPr id="10" name="TextBox 9">
            <a:extLst>
              <a:ext uri="{FF2B5EF4-FFF2-40B4-BE49-F238E27FC236}">
                <a16:creationId xmlns:a16="http://schemas.microsoft.com/office/drawing/2014/main" id="{A9040C1A-F0A4-4034-A847-583DE5C1BB52}"/>
              </a:ext>
            </a:extLst>
          </p:cNvPr>
          <p:cNvSpPr txBox="1"/>
          <p:nvPr/>
        </p:nvSpPr>
        <p:spPr>
          <a:xfrm>
            <a:off x="1171575" y="4028212"/>
            <a:ext cx="8515350" cy="385042"/>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Коефіцієнт змінності</a:t>
            </a:r>
            <a:r>
              <a:rPr lang="uk-UA" sz="1800" dirty="0">
                <a:solidFill>
                  <a:srgbClr val="000000"/>
                </a:solidFill>
                <a:effectLst/>
                <a:latin typeface="Times New Roman" panose="02020603050405020304" pitchFamily="18" charset="0"/>
                <a:ea typeface="Arial Unicode MS"/>
                <a:cs typeface="Arial Unicode MS"/>
              </a:rPr>
              <a:t> обчислюють за допомогою таких виразів: </a:t>
            </a:r>
            <a:endParaRPr lang="ru-UA" sz="1600" dirty="0">
              <a:solidFill>
                <a:srgbClr val="000000"/>
              </a:solidFill>
              <a:effectLst/>
              <a:latin typeface="Arial Unicode MS"/>
              <a:ea typeface="Arial Unicode MS"/>
              <a:cs typeface="Arial Unicode MS"/>
            </a:endParaRPr>
          </a:p>
        </p:txBody>
      </p:sp>
      <p:pic>
        <p:nvPicPr>
          <p:cNvPr id="11" name="Рисунок 10">
            <a:extLst>
              <a:ext uri="{FF2B5EF4-FFF2-40B4-BE49-F238E27FC236}">
                <a16:creationId xmlns:a16="http://schemas.microsoft.com/office/drawing/2014/main" id="{22ABEC54-F753-4F7A-B3A5-D500E6B8D216}"/>
              </a:ext>
            </a:extLst>
          </p:cNvPr>
          <p:cNvPicPr/>
          <p:nvPr/>
        </p:nvPicPr>
        <p:blipFill>
          <a:blip r:embed="rId5"/>
          <a:stretch>
            <a:fillRect/>
          </a:stretch>
        </p:blipFill>
        <p:spPr>
          <a:xfrm>
            <a:off x="4702492" y="4469757"/>
            <a:ext cx="2674620" cy="739140"/>
          </a:xfrm>
          <a:prstGeom prst="rect">
            <a:avLst/>
          </a:prstGeom>
        </p:spPr>
      </p:pic>
      <p:sp>
        <p:nvSpPr>
          <p:cNvPr id="13" name="TextBox 12">
            <a:extLst>
              <a:ext uri="{FF2B5EF4-FFF2-40B4-BE49-F238E27FC236}">
                <a16:creationId xmlns:a16="http://schemas.microsoft.com/office/drawing/2014/main" id="{7D5CE7A2-B476-4FED-A779-595CA02FFF97}"/>
              </a:ext>
            </a:extLst>
          </p:cNvPr>
          <p:cNvSpPr txBox="1"/>
          <p:nvPr/>
        </p:nvSpPr>
        <p:spPr>
          <a:xfrm>
            <a:off x="942974" y="5212311"/>
            <a:ext cx="9324976" cy="1340688"/>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Взм</a:t>
            </a:r>
            <a:r>
              <a:rPr lang="uk-UA" sz="1800" dirty="0">
                <a:solidFill>
                  <a:srgbClr val="000000"/>
                </a:solidFill>
                <a:effectLst/>
                <a:latin typeface="Times New Roman" panose="02020603050405020304" pitchFamily="18" charset="0"/>
                <a:ea typeface="Arial Unicode MS"/>
                <a:cs typeface="Arial Unicode MS"/>
              </a:rPr>
              <a:t> — кількість відпрацьованих </a:t>
            </a:r>
            <a:r>
              <a:rPr lang="uk-UA" sz="1800" dirty="0" err="1">
                <a:solidFill>
                  <a:srgbClr val="000000"/>
                </a:solidFill>
                <a:effectLst/>
                <a:latin typeface="Times New Roman" panose="02020603050405020304" pitchFamily="18" charset="0"/>
                <a:ea typeface="Arial Unicode MS"/>
                <a:cs typeface="Arial Unicode MS"/>
              </a:rPr>
              <a:t>верстато</a:t>
            </a:r>
            <a:r>
              <a:rPr lang="uk-UA" sz="1800" dirty="0">
                <a:solidFill>
                  <a:srgbClr val="000000"/>
                </a:solidFill>
                <a:effectLst/>
                <a:latin typeface="Times New Roman" panose="02020603050405020304" pitchFamily="18" charset="0"/>
                <a:ea typeface="Arial Unicode MS"/>
                <a:cs typeface="Arial Unicode MS"/>
              </a:rPr>
              <a:t>-змін;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Вд</a:t>
            </a:r>
            <a:r>
              <a:rPr lang="uk-UA" sz="1800" dirty="0">
                <a:solidFill>
                  <a:srgbClr val="000000"/>
                </a:solidFill>
                <a:effectLst/>
                <a:latin typeface="Times New Roman" panose="02020603050405020304" pitchFamily="18" charset="0"/>
                <a:ea typeface="Arial Unicode MS"/>
                <a:cs typeface="Arial Unicode MS"/>
              </a:rPr>
              <a:t> — кількість відпрацьованих </a:t>
            </a:r>
            <a:r>
              <a:rPr lang="uk-UA" sz="1800" dirty="0" err="1">
                <a:solidFill>
                  <a:srgbClr val="000000"/>
                </a:solidFill>
                <a:effectLst/>
                <a:latin typeface="Times New Roman" panose="02020603050405020304" pitchFamily="18" charset="0"/>
                <a:ea typeface="Arial Unicode MS"/>
                <a:cs typeface="Arial Unicode MS"/>
              </a:rPr>
              <a:t>верстато</a:t>
            </a:r>
            <a:r>
              <a:rPr lang="uk-UA" sz="1800" dirty="0">
                <a:solidFill>
                  <a:srgbClr val="000000"/>
                </a:solidFill>
                <a:effectLst/>
                <a:latin typeface="Times New Roman" panose="02020603050405020304" pitchFamily="18" charset="0"/>
                <a:ea typeface="Arial Unicode MS"/>
                <a:cs typeface="Arial Unicode MS"/>
              </a:rPr>
              <a:t>-днів;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Фд</a:t>
            </a:r>
            <a:r>
              <a:rPr lang="uk-UA" sz="1800" dirty="0">
                <a:solidFill>
                  <a:srgbClr val="000000"/>
                </a:solidFill>
                <a:effectLst/>
                <a:latin typeface="Times New Roman" panose="02020603050405020304" pitchFamily="18" charset="0"/>
                <a:ea typeface="Arial Unicode MS"/>
                <a:cs typeface="Arial Unicode MS"/>
              </a:rPr>
              <a:t> — дійсний фонд часу роботи всього обладнання, год;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ФДІ — дійсний фонд часу роботи всього обладнання при однозмінній роботі, год.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4131951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ACB76CA-3C61-4C11-B206-13F1B41D1BBC}"/>
              </a:ext>
            </a:extLst>
          </p:cNvPr>
          <p:cNvPicPr>
            <a:picLocks noChangeAspect="1"/>
          </p:cNvPicPr>
          <p:nvPr/>
        </p:nvPicPr>
        <p:blipFill>
          <a:blip r:embed="rId2"/>
          <a:stretch>
            <a:fillRect/>
          </a:stretch>
        </p:blipFill>
        <p:spPr>
          <a:xfrm>
            <a:off x="10834874" y="0"/>
            <a:ext cx="1357126" cy="1074528"/>
          </a:xfrm>
          <a:prstGeom prst="rect">
            <a:avLst/>
          </a:prstGeom>
        </p:spPr>
      </p:pic>
      <p:sp>
        <p:nvSpPr>
          <p:cNvPr id="4" name="TextBox 3">
            <a:extLst>
              <a:ext uri="{FF2B5EF4-FFF2-40B4-BE49-F238E27FC236}">
                <a16:creationId xmlns:a16="http://schemas.microsoft.com/office/drawing/2014/main" id="{514D4F7E-1FE8-4269-85F9-21DFD357F7DD}"/>
              </a:ext>
            </a:extLst>
          </p:cNvPr>
          <p:cNvSpPr txBox="1"/>
          <p:nvPr/>
        </p:nvSpPr>
        <p:spPr>
          <a:xfrm>
            <a:off x="847725" y="537264"/>
            <a:ext cx="9525000" cy="1340688"/>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Для оцінювання й аналізу процесу відтворення основних фондів підприємств використовується система взаємопов’язаних показників.</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Найважливішими з них є коефіцієнти оновлення і вибуття основних фондів: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а) </a:t>
            </a:r>
            <a:r>
              <a:rPr lang="uk-UA" sz="1800" b="1" dirty="0">
                <a:solidFill>
                  <a:srgbClr val="000000"/>
                </a:solidFill>
                <a:effectLst/>
                <a:latin typeface="Times New Roman" panose="02020603050405020304" pitchFamily="18" charset="0"/>
                <a:ea typeface="Arial Unicode MS"/>
                <a:cs typeface="Arial Unicode MS"/>
              </a:rPr>
              <a:t>коефіцієнт вибуття: </a:t>
            </a:r>
            <a:endParaRPr lang="ru-UA" sz="1600" dirty="0">
              <a:solidFill>
                <a:srgbClr val="000000"/>
              </a:solidFill>
              <a:effectLst/>
              <a:latin typeface="Arial Unicode MS"/>
              <a:ea typeface="Arial Unicode MS"/>
              <a:cs typeface="Arial Unicode MS"/>
            </a:endParaRPr>
          </a:p>
        </p:txBody>
      </p:sp>
      <p:pic>
        <p:nvPicPr>
          <p:cNvPr id="5" name="Рисунок 4">
            <a:extLst>
              <a:ext uri="{FF2B5EF4-FFF2-40B4-BE49-F238E27FC236}">
                <a16:creationId xmlns:a16="http://schemas.microsoft.com/office/drawing/2014/main" id="{7D02CF5E-C083-40ED-9460-61FC14C1BB25}"/>
              </a:ext>
            </a:extLst>
          </p:cNvPr>
          <p:cNvPicPr/>
          <p:nvPr/>
        </p:nvPicPr>
        <p:blipFill>
          <a:blip r:embed="rId3"/>
          <a:stretch>
            <a:fillRect/>
          </a:stretch>
        </p:blipFill>
        <p:spPr>
          <a:xfrm>
            <a:off x="5048250" y="1952625"/>
            <a:ext cx="1581150" cy="782955"/>
          </a:xfrm>
          <a:prstGeom prst="rect">
            <a:avLst/>
          </a:prstGeom>
        </p:spPr>
      </p:pic>
      <p:sp>
        <p:nvSpPr>
          <p:cNvPr id="7" name="TextBox 6">
            <a:extLst>
              <a:ext uri="{FF2B5EF4-FFF2-40B4-BE49-F238E27FC236}">
                <a16:creationId xmlns:a16="http://schemas.microsoft.com/office/drawing/2014/main" id="{EC4DA0A4-4CAF-4399-BC46-10E56C29A31C}"/>
              </a:ext>
            </a:extLst>
          </p:cNvPr>
          <p:cNvSpPr txBox="1"/>
          <p:nvPr/>
        </p:nvSpPr>
        <p:spPr>
          <a:xfrm>
            <a:off x="847724" y="2646045"/>
            <a:ext cx="9191625" cy="1022139"/>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SЛ — вартість ліквідованих основних фондів за певний період (рік),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SП — вартість основних фондів на початок періоду,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б) </a:t>
            </a:r>
            <a:r>
              <a:rPr lang="uk-UA" sz="1800" b="1" dirty="0">
                <a:solidFill>
                  <a:srgbClr val="000000"/>
                </a:solidFill>
                <a:effectLst/>
                <a:latin typeface="Times New Roman" panose="02020603050405020304" pitchFamily="18" charset="0"/>
                <a:ea typeface="Arial Unicode MS"/>
                <a:cs typeface="Arial Unicode MS"/>
              </a:rPr>
              <a:t>коефіцієнт оновлення:</a:t>
            </a: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p:txBody>
      </p:sp>
      <p:pic>
        <p:nvPicPr>
          <p:cNvPr id="8" name="Рисунок 7">
            <a:extLst>
              <a:ext uri="{FF2B5EF4-FFF2-40B4-BE49-F238E27FC236}">
                <a16:creationId xmlns:a16="http://schemas.microsoft.com/office/drawing/2014/main" id="{D26726BA-8114-4876-A0BB-B5C733E46034}"/>
              </a:ext>
            </a:extLst>
          </p:cNvPr>
          <p:cNvPicPr/>
          <p:nvPr/>
        </p:nvPicPr>
        <p:blipFill>
          <a:blip r:embed="rId4"/>
          <a:stretch>
            <a:fillRect/>
          </a:stretch>
        </p:blipFill>
        <p:spPr>
          <a:xfrm>
            <a:off x="5048250" y="3668184"/>
            <a:ext cx="1670685" cy="811963"/>
          </a:xfrm>
          <a:prstGeom prst="rect">
            <a:avLst/>
          </a:prstGeom>
        </p:spPr>
      </p:pic>
      <p:sp>
        <p:nvSpPr>
          <p:cNvPr id="10" name="TextBox 9">
            <a:extLst>
              <a:ext uri="{FF2B5EF4-FFF2-40B4-BE49-F238E27FC236}">
                <a16:creationId xmlns:a16="http://schemas.microsoft.com/office/drawing/2014/main" id="{7E0A4BB0-CDAF-4D33-BC2B-9981D84575D6}"/>
              </a:ext>
            </a:extLst>
          </p:cNvPr>
          <p:cNvSpPr txBox="1"/>
          <p:nvPr/>
        </p:nvSpPr>
        <p:spPr>
          <a:xfrm>
            <a:off x="481012" y="4513393"/>
            <a:ext cx="10106025" cy="1977786"/>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SВ — вартість введених основних фондів за певний період,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SК — вартість основних фондів на кінець періоду,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Виробнича потужність</a:t>
            </a:r>
            <a:r>
              <a:rPr lang="uk-UA" sz="1800" dirty="0">
                <a:solidFill>
                  <a:srgbClr val="000000"/>
                </a:solidFill>
                <a:effectLst/>
                <a:latin typeface="Times New Roman" panose="02020603050405020304" pitchFamily="18" charset="0"/>
                <a:ea typeface="Arial Unicode MS"/>
                <a:cs typeface="Arial Unicode MS"/>
              </a:rPr>
              <a:t> — це максимально можливий випуск продукції підприємством за певний час (зміну, добу, місяць, рік) у встановленій номенклатурі і асортименті при повному завантаженні обладнання і виробничих площ.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2274710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FA26A7C-D7A9-4653-87A3-7C155615B960}"/>
              </a:ext>
            </a:extLst>
          </p:cNvPr>
          <p:cNvPicPr>
            <a:picLocks noChangeAspect="1"/>
          </p:cNvPicPr>
          <p:nvPr/>
        </p:nvPicPr>
        <p:blipFill>
          <a:blip r:embed="rId2"/>
          <a:stretch>
            <a:fillRect/>
          </a:stretch>
        </p:blipFill>
        <p:spPr>
          <a:xfrm>
            <a:off x="10834874" y="0"/>
            <a:ext cx="1357126" cy="1074528"/>
          </a:xfrm>
          <a:prstGeom prst="rect">
            <a:avLst/>
          </a:prstGeom>
        </p:spPr>
      </p:pic>
      <p:sp>
        <p:nvSpPr>
          <p:cNvPr id="4" name="TextBox 3">
            <a:extLst>
              <a:ext uri="{FF2B5EF4-FFF2-40B4-BE49-F238E27FC236}">
                <a16:creationId xmlns:a16="http://schemas.microsoft.com/office/drawing/2014/main" id="{33752B5B-C407-4BB3-A0E8-E28CACA425F8}"/>
              </a:ext>
            </a:extLst>
          </p:cNvPr>
          <p:cNvSpPr txBox="1"/>
          <p:nvPr/>
        </p:nvSpPr>
        <p:spPr>
          <a:xfrm>
            <a:off x="590549" y="370937"/>
            <a:ext cx="9839325" cy="703591"/>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Виробничу потужність верстата, обладнання, </a:t>
            </a:r>
            <a:r>
              <a:rPr lang="uk-UA" sz="1800" b="1" dirty="0" err="1">
                <a:solidFill>
                  <a:srgbClr val="000000"/>
                </a:solidFill>
                <a:effectLst/>
                <a:latin typeface="Times New Roman" panose="02020603050405020304" pitchFamily="18" charset="0"/>
                <a:ea typeface="Arial Unicode MS"/>
                <a:cs typeface="Arial Unicode MS"/>
              </a:rPr>
              <a:t>агрегата</a:t>
            </a:r>
            <a:r>
              <a:rPr lang="uk-UA" sz="1800" dirty="0">
                <a:solidFill>
                  <a:srgbClr val="000000"/>
                </a:solidFill>
                <a:effectLst/>
                <a:latin typeface="Times New Roman" panose="02020603050405020304" pitchFamily="18" charset="0"/>
                <a:ea typeface="Arial Unicode MS"/>
                <a:cs typeface="Arial Unicode MS"/>
              </a:rPr>
              <a:t> (ВПВ) обчислюють так (одиниць/період): </a:t>
            </a:r>
            <a:endParaRPr lang="ru-UA" sz="1600" dirty="0">
              <a:solidFill>
                <a:srgbClr val="000000"/>
              </a:solidFill>
              <a:effectLst/>
              <a:latin typeface="Arial Unicode MS"/>
              <a:ea typeface="Arial Unicode MS"/>
              <a:cs typeface="Arial Unicode MS"/>
            </a:endParaRPr>
          </a:p>
        </p:txBody>
      </p:sp>
      <p:pic>
        <p:nvPicPr>
          <p:cNvPr id="7" name="Рисунок 6">
            <a:extLst>
              <a:ext uri="{FF2B5EF4-FFF2-40B4-BE49-F238E27FC236}">
                <a16:creationId xmlns:a16="http://schemas.microsoft.com/office/drawing/2014/main" id="{05253DDE-36DA-420D-8F1C-5D5B067DAA03}"/>
              </a:ext>
            </a:extLst>
          </p:cNvPr>
          <p:cNvPicPr/>
          <p:nvPr/>
        </p:nvPicPr>
        <p:blipFill>
          <a:blip r:embed="rId3"/>
          <a:stretch>
            <a:fillRect/>
          </a:stretch>
        </p:blipFill>
        <p:spPr>
          <a:xfrm>
            <a:off x="4914900" y="1074528"/>
            <a:ext cx="1357126" cy="784860"/>
          </a:xfrm>
          <a:prstGeom prst="rect">
            <a:avLst/>
          </a:prstGeom>
        </p:spPr>
      </p:pic>
      <p:sp>
        <p:nvSpPr>
          <p:cNvPr id="12" name="TextBox 11">
            <a:extLst>
              <a:ext uri="{FF2B5EF4-FFF2-40B4-BE49-F238E27FC236}">
                <a16:creationId xmlns:a16="http://schemas.microsoft.com/office/drawing/2014/main" id="{882B5C27-F28D-40CD-998A-A822EACAA8BF}"/>
              </a:ext>
            </a:extLst>
          </p:cNvPr>
          <p:cNvSpPr txBox="1"/>
          <p:nvPr/>
        </p:nvSpPr>
        <p:spPr>
          <a:xfrm>
            <a:off x="723900" y="1895791"/>
            <a:ext cx="9563100" cy="703591"/>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Тшт</a:t>
            </a:r>
            <a:r>
              <a:rPr lang="uk-UA" sz="1800" dirty="0">
                <a:solidFill>
                  <a:srgbClr val="000000"/>
                </a:solidFill>
                <a:effectLst/>
                <a:latin typeface="Times New Roman" panose="02020603050405020304" pitchFamily="18" charset="0"/>
                <a:ea typeface="Arial Unicode MS"/>
                <a:cs typeface="Arial Unicode MS"/>
              </a:rPr>
              <a:t> — прогресивна норма часу на одиницю продукції, год/одиницю.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r>
              <a:rPr lang="uk-UA" sz="1800" b="1" dirty="0">
                <a:solidFill>
                  <a:srgbClr val="000000"/>
                </a:solidFill>
                <a:effectLst/>
                <a:latin typeface="Times New Roman" panose="02020603050405020304" pitchFamily="18" charset="0"/>
                <a:ea typeface="Arial Unicode MS"/>
                <a:cs typeface="Arial Unicode MS"/>
              </a:rPr>
              <a:t>Виробнича потужність потокової лінії</a:t>
            </a:r>
            <a:r>
              <a:rPr lang="uk-UA" sz="1800" dirty="0">
                <a:solidFill>
                  <a:srgbClr val="000000"/>
                </a:solidFill>
                <a:effectLst/>
                <a:latin typeface="Times New Roman" panose="02020603050405020304" pitchFamily="18" charset="0"/>
                <a:ea typeface="Arial Unicode MS"/>
                <a:cs typeface="Arial Unicode MS"/>
              </a:rPr>
              <a:t> (</a:t>
            </a:r>
            <a:r>
              <a:rPr lang="uk-UA" sz="1800" dirty="0" err="1">
                <a:solidFill>
                  <a:srgbClr val="000000"/>
                </a:solidFill>
                <a:effectLst/>
                <a:latin typeface="Times New Roman" panose="02020603050405020304" pitchFamily="18" charset="0"/>
                <a:ea typeface="Arial Unicode MS"/>
                <a:cs typeface="Arial Unicode MS"/>
              </a:rPr>
              <a:t>ВПпл</a:t>
            </a:r>
            <a:r>
              <a:rPr lang="uk-UA" sz="1800" dirty="0">
                <a:solidFill>
                  <a:srgbClr val="000000"/>
                </a:solidFill>
                <a:effectLst/>
                <a:latin typeface="Times New Roman" panose="02020603050405020304" pitchFamily="18" charset="0"/>
                <a:ea typeface="Arial Unicode MS"/>
                <a:cs typeface="Arial Unicode MS"/>
              </a:rPr>
              <a:t>) (одиниць/період): </a:t>
            </a:r>
            <a:endParaRPr lang="ru-UA" sz="1600" dirty="0">
              <a:solidFill>
                <a:srgbClr val="000000"/>
              </a:solidFill>
              <a:effectLst/>
              <a:latin typeface="Arial Unicode MS"/>
              <a:ea typeface="Arial Unicode MS"/>
              <a:cs typeface="Arial Unicode MS"/>
            </a:endParaRPr>
          </a:p>
        </p:txBody>
      </p:sp>
      <p:pic>
        <p:nvPicPr>
          <p:cNvPr id="13" name="Рисунок 12">
            <a:extLst>
              <a:ext uri="{FF2B5EF4-FFF2-40B4-BE49-F238E27FC236}">
                <a16:creationId xmlns:a16="http://schemas.microsoft.com/office/drawing/2014/main" id="{CC49A814-2D79-4B2D-8928-49B12A0CCF5E}"/>
              </a:ext>
            </a:extLst>
          </p:cNvPr>
          <p:cNvPicPr/>
          <p:nvPr/>
        </p:nvPicPr>
        <p:blipFill>
          <a:blip r:embed="rId4"/>
          <a:stretch>
            <a:fillRect/>
          </a:stretch>
        </p:blipFill>
        <p:spPr>
          <a:xfrm>
            <a:off x="5051488" y="4618940"/>
            <a:ext cx="1422269" cy="676275"/>
          </a:xfrm>
          <a:prstGeom prst="rect">
            <a:avLst/>
          </a:prstGeom>
        </p:spPr>
      </p:pic>
      <p:sp>
        <p:nvSpPr>
          <p:cNvPr id="15" name="TextBox 14">
            <a:extLst>
              <a:ext uri="{FF2B5EF4-FFF2-40B4-BE49-F238E27FC236}">
                <a16:creationId xmlns:a16="http://schemas.microsoft.com/office/drawing/2014/main" id="{243FFA02-9708-40DB-ABF0-2D64CF7998C3}"/>
              </a:ext>
            </a:extLst>
          </p:cNvPr>
          <p:cNvSpPr txBox="1"/>
          <p:nvPr/>
        </p:nvSpPr>
        <p:spPr>
          <a:xfrm>
            <a:off x="981074" y="3363736"/>
            <a:ext cx="9563099" cy="1340688"/>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r — такт потокової лінії, год/одиниць.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Виробничу потужність агрегатів неперервної дії</a:t>
            </a:r>
            <a:r>
              <a:rPr lang="uk-UA" sz="1800" dirty="0">
                <a:solidFill>
                  <a:srgbClr val="000000"/>
                </a:solidFill>
                <a:effectLst/>
                <a:latin typeface="Times New Roman" panose="02020603050405020304" pitchFamily="18" charset="0"/>
                <a:ea typeface="Arial Unicode MS"/>
                <a:cs typeface="Arial Unicode MS"/>
              </a:rPr>
              <a:t> (</a:t>
            </a:r>
            <a:r>
              <a:rPr lang="uk-UA" sz="1800" dirty="0" err="1">
                <a:solidFill>
                  <a:srgbClr val="000000"/>
                </a:solidFill>
                <a:effectLst/>
                <a:latin typeface="Times New Roman" panose="02020603050405020304" pitchFamily="18" charset="0"/>
                <a:ea typeface="Arial Unicode MS"/>
                <a:cs typeface="Arial Unicode MS"/>
              </a:rPr>
              <a:t>Впнеп</a:t>
            </a:r>
            <a:r>
              <a:rPr lang="uk-UA" sz="1800" dirty="0">
                <a:solidFill>
                  <a:srgbClr val="000000"/>
                </a:solidFill>
                <a:effectLst/>
                <a:latin typeface="Times New Roman" panose="02020603050405020304" pitchFamily="18" charset="0"/>
                <a:ea typeface="Arial Unicode MS"/>
                <a:cs typeface="Arial Unicode MS"/>
              </a:rPr>
              <a:t>), наприклад, доменних печей, обчислюють за формулою </a:t>
            </a:r>
            <a:endParaRPr lang="ru-UA" sz="1600" dirty="0">
              <a:solidFill>
                <a:srgbClr val="000000"/>
              </a:solidFill>
              <a:effectLst/>
              <a:latin typeface="Arial Unicode MS"/>
              <a:ea typeface="Arial Unicode MS"/>
              <a:cs typeface="Arial Unicode MS"/>
            </a:endParaRPr>
          </a:p>
        </p:txBody>
      </p:sp>
      <p:pic>
        <p:nvPicPr>
          <p:cNvPr id="16" name="Рисунок 15">
            <a:extLst>
              <a:ext uri="{FF2B5EF4-FFF2-40B4-BE49-F238E27FC236}">
                <a16:creationId xmlns:a16="http://schemas.microsoft.com/office/drawing/2014/main" id="{C350FE36-E985-4FF4-9253-545E4FE4820A}"/>
              </a:ext>
            </a:extLst>
          </p:cNvPr>
          <p:cNvPicPr/>
          <p:nvPr/>
        </p:nvPicPr>
        <p:blipFill>
          <a:blip r:embed="rId5"/>
          <a:stretch>
            <a:fillRect/>
          </a:stretch>
        </p:blipFill>
        <p:spPr>
          <a:xfrm>
            <a:off x="5245231" y="2772945"/>
            <a:ext cx="1524000" cy="647700"/>
          </a:xfrm>
          <a:prstGeom prst="rect">
            <a:avLst/>
          </a:prstGeom>
        </p:spPr>
      </p:pic>
      <p:sp>
        <p:nvSpPr>
          <p:cNvPr id="18" name="TextBox 17">
            <a:extLst>
              <a:ext uri="{FF2B5EF4-FFF2-40B4-BE49-F238E27FC236}">
                <a16:creationId xmlns:a16="http://schemas.microsoft.com/office/drawing/2014/main" id="{68469F31-4800-4E66-81D4-19FD6C67F0C6}"/>
              </a:ext>
            </a:extLst>
          </p:cNvPr>
          <p:cNvSpPr txBox="1"/>
          <p:nvPr/>
        </p:nvSpPr>
        <p:spPr>
          <a:xfrm>
            <a:off x="981074" y="5295215"/>
            <a:ext cx="9853800" cy="1006429"/>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Фк</a:t>
            </a:r>
            <a:r>
              <a:rPr lang="uk-UA" sz="1800" dirty="0">
                <a:solidFill>
                  <a:srgbClr val="000000"/>
                </a:solidFill>
                <a:effectLst/>
                <a:latin typeface="Times New Roman" panose="02020603050405020304" pitchFamily="18" charset="0"/>
                <a:ea typeface="Arial Unicode MS"/>
                <a:cs typeface="Arial Unicode MS"/>
              </a:rPr>
              <a:t> — календарний фонд часу роботи доменної печі, год/рік;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tпл</a:t>
            </a:r>
            <a:r>
              <a:rPr lang="uk-UA" sz="1800" dirty="0">
                <a:solidFill>
                  <a:srgbClr val="000000"/>
                </a:solidFill>
                <a:effectLst/>
                <a:latin typeface="Times New Roman" panose="02020603050405020304" pitchFamily="18" charset="0"/>
                <a:ea typeface="Arial Unicode MS"/>
                <a:cs typeface="Arial Unicode MS"/>
              </a:rPr>
              <a:t> — час на одну плавку, год/</a:t>
            </a:r>
            <a:r>
              <a:rPr lang="uk-UA" sz="1800" dirty="0" err="1">
                <a:solidFill>
                  <a:srgbClr val="000000"/>
                </a:solidFill>
                <a:effectLst/>
                <a:latin typeface="Times New Roman" panose="02020603050405020304" pitchFamily="18" charset="0"/>
                <a:ea typeface="Arial Unicode MS"/>
                <a:cs typeface="Arial Unicode MS"/>
              </a:rPr>
              <a:t>плавк</a:t>
            </a: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r>
              <a:rPr lang="uk-UA" sz="1800" dirty="0">
                <a:solidFill>
                  <a:srgbClr val="000000"/>
                </a:solidFill>
                <a:effectLst/>
                <a:latin typeface="Times New Roman" panose="02020603050405020304" pitchFamily="18" charset="0"/>
                <a:ea typeface="Arial Unicode MS"/>
              </a:rPr>
              <a:t>q — обсяг металу, що виплавляється за одну плавку, т/плавка. </a:t>
            </a:r>
            <a:endParaRPr lang="ru-UA" dirty="0"/>
          </a:p>
        </p:txBody>
      </p:sp>
    </p:spTree>
    <p:extLst>
      <p:ext uri="{BB962C8B-B14F-4D97-AF65-F5344CB8AC3E}">
        <p14:creationId xmlns:p14="http://schemas.microsoft.com/office/powerpoint/2010/main" val="1102090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FEDA81-644F-408A-A753-B75F893E24CB}"/>
              </a:ext>
            </a:extLst>
          </p:cNvPr>
          <p:cNvSpPr txBox="1"/>
          <p:nvPr/>
        </p:nvSpPr>
        <p:spPr>
          <a:xfrm>
            <a:off x="419100" y="336656"/>
            <a:ext cx="9163050" cy="703591"/>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Вихідну виробничу потужність у вартісному виразі, тобто потужність на кінець розрахункового періоду (року) (</a:t>
            </a:r>
            <a:r>
              <a:rPr lang="uk-UA" sz="1800" dirty="0" err="1">
                <a:solidFill>
                  <a:srgbClr val="000000"/>
                </a:solidFill>
                <a:effectLst/>
                <a:latin typeface="Times New Roman" panose="02020603050405020304" pitchFamily="18" charset="0"/>
                <a:ea typeface="Arial Unicode MS"/>
                <a:cs typeface="Arial Unicode MS"/>
              </a:rPr>
              <a:t>ВПвих</a:t>
            </a:r>
            <a:r>
              <a:rPr lang="uk-UA" sz="1800" dirty="0">
                <a:solidFill>
                  <a:srgbClr val="000000"/>
                </a:solidFill>
                <a:effectLst/>
                <a:latin typeface="Times New Roman" panose="02020603050405020304" pitchFamily="18" charset="0"/>
                <a:ea typeface="Arial Unicode MS"/>
                <a:cs typeface="Arial Unicode MS"/>
              </a:rPr>
              <a:t>), обчислюють за виразом (грн) </a:t>
            </a:r>
            <a:endParaRPr lang="ru-UA" sz="1600" dirty="0">
              <a:solidFill>
                <a:srgbClr val="000000"/>
              </a:solidFill>
              <a:effectLst/>
              <a:latin typeface="Arial Unicode MS"/>
              <a:ea typeface="Arial Unicode MS"/>
              <a:cs typeface="Arial Unicode MS"/>
            </a:endParaRPr>
          </a:p>
        </p:txBody>
      </p:sp>
      <p:pic>
        <p:nvPicPr>
          <p:cNvPr id="4" name="Рисунок 3">
            <a:extLst>
              <a:ext uri="{FF2B5EF4-FFF2-40B4-BE49-F238E27FC236}">
                <a16:creationId xmlns:a16="http://schemas.microsoft.com/office/drawing/2014/main" id="{46240F6C-10A4-42D8-92FD-7F17789317A3}"/>
              </a:ext>
            </a:extLst>
          </p:cNvPr>
          <p:cNvPicPr/>
          <p:nvPr/>
        </p:nvPicPr>
        <p:blipFill>
          <a:blip r:embed="rId2"/>
          <a:stretch>
            <a:fillRect/>
          </a:stretch>
        </p:blipFill>
        <p:spPr>
          <a:xfrm>
            <a:off x="3945254" y="1219200"/>
            <a:ext cx="2836545" cy="605790"/>
          </a:xfrm>
          <a:prstGeom prst="rect">
            <a:avLst/>
          </a:prstGeom>
        </p:spPr>
      </p:pic>
      <p:sp>
        <p:nvSpPr>
          <p:cNvPr id="6" name="TextBox 5">
            <a:extLst>
              <a:ext uri="{FF2B5EF4-FFF2-40B4-BE49-F238E27FC236}">
                <a16:creationId xmlns:a16="http://schemas.microsoft.com/office/drawing/2014/main" id="{AB0C6DEF-B29E-444C-A161-2AEAEA463AB1}"/>
              </a:ext>
            </a:extLst>
          </p:cNvPr>
          <p:cNvSpPr txBox="1"/>
          <p:nvPr/>
        </p:nvSpPr>
        <p:spPr>
          <a:xfrm>
            <a:off x="771524" y="1824990"/>
            <a:ext cx="9439275" cy="1659237"/>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a:t>
            </a:r>
            <a:r>
              <a:rPr lang="uk-UA" sz="1800" dirty="0" err="1">
                <a:solidFill>
                  <a:srgbClr val="000000"/>
                </a:solidFill>
                <a:effectLst/>
                <a:latin typeface="Times New Roman" panose="02020603050405020304" pitchFamily="18" charset="0"/>
                <a:ea typeface="Arial Unicode MS"/>
                <a:cs typeface="Arial Unicode MS"/>
              </a:rPr>
              <a:t>ВПвх</a:t>
            </a:r>
            <a:r>
              <a:rPr lang="uk-UA" sz="1800" dirty="0">
                <a:solidFill>
                  <a:srgbClr val="000000"/>
                </a:solidFill>
                <a:effectLst/>
                <a:latin typeface="Times New Roman" panose="02020603050405020304" pitchFamily="18" charset="0"/>
                <a:ea typeface="Arial Unicode MS"/>
                <a:cs typeface="Arial Unicode MS"/>
              </a:rPr>
              <a:t> — виробнича потужність на початок періоду,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ВПвв</a:t>
            </a:r>
            <a:r>
              <a:rPr lang="uk-UA" sz="1800" dirty="0">
                <a:solidFill>
                  <a:srgbClr val="000000"/>
                </a:solidFill>
                <a:effectLst/>
                <a:latin typeface="Times New Roman" panose="02020603050405020304" pitchFamily="18" charset="0"/>
                <a:ea typeface="Arial Unicode MS"/>
                <a:cs typeface="Arial Unicode MS"/>
              </a:rPr>
              <a:t> — введена в плановому періоді виробнича потужність,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err="1">
                <a:solidFill>
                  <a:srgbClr val="000000"/>
                </a:solidFill>
                <a:effectLst/>
                <a:latin typeface="Times New Roman" panose="02020603050405020304" pitchFamily="18" charset="0"/>
                <a:ea typeface="Arial Unicode MS"/>
                <a:cs typeface="Arial Unicode MS"/>
              </a:rPr>
              <a:t>ВПвив</a:t>
            </a:r>
            <a:r>
              <a:rPr lang="uk-UA" sz="1800" dirty="0">
                <a:solidFill>
                  <a:srgbClr val="000000"/>
                </a:solidFill>
                <a:effectLst/>
                <a:latin typeface="Times New Roman" panose="02020603050405020304" pitchFamily="18" charset="0"/>
                <a:ea typeface="Arial Unicode MS"/>
                <a:cs typeface="Arial Unicode MS"/>
              </a:rPr>
              <a:t> — виведена за плановий період виробнича потужність, грн.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Середньорічну виробничу потужність</a:t>
            </a:r>
            <a:r>
              <a:rPr lang="uk-UA" sz="1800" dirty="0">
                <a:solidFill>
                  <a:srgbClr val="000000"/>
                </a:solidFill>
                <a:effectLst/>
                <a:latin typeface="Times New Roman" panose="02020603050405020304" pitchFamily="18" charset="0"/>
                <a:ea typeface="Arial Unicode MS"/>
                <a:cs typeface="Arial Unicode MS"/>
              </a:rPr>
              <a:t> (</a:t>
            </a:r>
            <a:r>
              <a:rPr lang="uk-UA" sz="1800" dirty="0" err="1">
                <a:solidFill>
                  <a:srgbClr val="000000"/>
                </a:solidFill>
                <a:effectLst/>
                <a:latin typeface="Times New Roman" panose="02020603050405020304" pitchFamily="18" charset="0"/>
                <a:ea typeface="Arial Unicode MS"/>
                <a:cs typeface="Arial Unicode MS"/>
              </a:rPr>
              <a:t>Впсер.р</a:t>
            </a:r>
            <a:r>
              <a:rPr lang="uk-UA" sz="1800" dirty="0">
                <a:solidFill>
                  <a:srgbClr val="000000"/>
                </a:solidFill>
                <a:effectLst/>
                <a:latin typeface="Times New Roman" panose="02020603050405020304" pitchFamily="18" charset="0"/>
                <a:ea typeface="Arial Unicode MS"/>
                <a:cs typeface="Arial Unicode MS"/>
              </a:rPr>
              <a:t>) підприємства, цеху, обчислюють за формулою </a:t>
            </a:r>
            <a:endParaRPr lang="ru-UA" sz="1600" dirty="0">
              <a:solidFill>
                <a:srgbClr val="000000"/>
              </a:solidFill>
              <a:effectLst/>
              <a:latin typeface="Arial Unicode MS"/>
              <a:ea typeface="Arial Unicode MS"/>
              <a:cs typeface="Arial Unicode MS"/>
            </a:endParaRPr>
          </a:p>
        </p:txBody>
      </p:sp>
      <p:pic>
        <p:nvPicPr>
          <p:cNvPr id="7" name="Рисунок 6">
            <a:extLst>
              <a:ext uri="{FF2B5EF4-FFF2-40B4-BE49-F238E27FC236}">
                <a16:creationId xmlns:a16="http://schemas.microsoft.com/office/drawing/2014/main" id="{927DFADB-C65C-4E6F-A839-8F10C2C67329}"/>
              </a:ext>
            </a:extLst>
          </p:cNvPr>
          <p:cNvPicPr/>
          <p:nvPr/>
        </p:nvPicPr>
        <p:blipFill>
          <a:blip r:embed="rId3"/>
          <a:stretch>
            <a:fillRect/>
          </a:stretch>
        </p:blipFill>
        <p:spPr>
          <a:xfrm>
            <a:off x="3945254" y="3567930"/>
            <a:ext cx="4015740" cy="701040"/>
          </a:xfrm>
          <a:prstGeom prst="rect">
            <a:avLst/>
          </a:prstGeom>
        </p:spPr>
      </p:pic>
      <p:sp>
        <p:nvSpPr>
          <p:cNvPr id="9" name="TextBox 8">
            <a:extLst>
              <a:ext uri="{FF2B5EF4-FFF2-40B4-BE49-F238E27FC236}">
                <a16:creationId xmlns:a16="http://schemas.microsoft.com/office/drawing/2014/main" id="{9966D959-CF85-4C2E-AF0C-4DCF618E8436}"/>
              </a:ext>
            </a:extLst>
          </p:cNvPr>
          <p:cNvSpPr txBox="1"/>
          <p:nvPr/>
        </p:nvSpPr>
        <p:spPr>
          <a:xfrm>
            <a:off x="897253" y="4324215"/>
            <a:ext cx="9818371" cy="2296334"/>
          </a:xfrm>
          <a:prstGeom prst="rect">
            <a:avLst/>
          </a:prstGeom>
          <a:noFill/>
        </p:spPr>
        <p:txBody>
          <a:bodyPr wrap="square">
            <a:spAutoFit/>
          </a:bodyPr>
          <a:lstStyle/>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де к — кількість місяців експлуатації обладнання з певною потужністю протягом року.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Успішне функціонування основних фондів та виробничих </a:t>
            </a:r>
            <a:r>
              <a:rPr lang="uk-UA" sz="1800" dirty="0" err="1">
                <a:solidFill>
                  <a:srgbClr val="000000"/>
                </a:solidFill>
                <a:effectLst/>
                <a:latin typeface="Times New Roman" panose="02020603050405020304" pitchFamily="18" charset="0"/>
                <a:ea typeface="Arial Unicode MS"/>
                <a:cs typeface="Arial Unicode MS"/>
              </a:rPr>
              <a:t>потужностей</a:t>
            </a:r>
            <a:r>
              <a:rPr lang="uk-UA" sz="1800" dirty="0">
                <a:solidFill>
                  <a:srgbClr val="000000"/>
                </a:solidFill>
                <a:effectLst/>
                <a:latin typeface="Times New Roman" panose="02020603050405020304" pitchFamily="18" charset="0"/>
                <a:ea typeface="Arial Unicode MS"/>
                <a:cs typeface="Arial Unicode MS"/>
              </a:rPr>
              <a:t> залежить від того, як саме реалізуються екстенсивні та інтенсивні фактори кращого їх використання. Екстенсивне поліпшення використання основних фондів і виробничих </a:t>
            </a:r>
            <a:r>
              <a:rPr lang="uk-UA" sz="1800" dirty="0" err="1">
                <a:solidFill>
                  <a:srgbClr val="000000"/>
                </a:solidFill>
                <a:effectLst/>
                <a:latin typeface="Times New Roman" panose="02020603050405020304" pitchFamily="18" charset="0"/>
                <a:ea typeface="Arial Unicode MS"/>
                <a:cs typeface="Arial Unicode MS"/>
              </a:rPr>
              <a:t>потужностей</a:t>
            </a:r>
            <a:r>
              <a:rPr lang="uk-UA" sz="1800" dirty="0">
                <a:solidFill>
                  <a:srgbClr val="000000"/>
                </a:solidFill>
                <a:effectLst/>
                <a:latin typeface="Times New Roman" panose="02020603050405020304" pitchFamily="18" charset="0"/>
                <a:ea typeface="Arial Unicode MS"/>
                <a:cs typeface="Arial Unicode MS"/>
              </a:rPr>
              <a:t> означає: по-перше, збільшення часу функціонування основного устаткування і, по-друге, підвищення частки діючого устаткування в складі всього устаткування, наявного на підприємстві. </a:t>
            </a:r>
            <a:endParaRPr lang="ru-UA" sz="1600" dirty="0">
              <a:solidFill>
                <a:srgbClr val="000000"/>
              </a:solidFill>
              <a:effectLst/>
              <a:latin typeface="Arial Unicode MS"/>
              <a:ea typeface="Arial Unicode MS"/>
              <a:cs typeface="Arial Unicode MS"/>
            </a:endParaRPr>
          </a:p>
        </p:txBody>
      </p:sp>
      <p:pic>
        <p:nvPicPr>
          <p:cNvPr id="10" name="Рисунок 9">
            <a:extLst>
              <a:ext uri="{FF2B5EF4-FFF2-40B4-BE49-F238E27FC236}">
                <a16:creationId xmlns:a16="http://schemas.microsoft.com/office/drawing/2014/main" id="{ABDBDE3F-9F5A-420C-BD93-B6280436BD7B}"/>
              </a:ext>
            </a:extLst>
          </p:cNvPr>
          <p:cNvPicPr>
            <a:picLocks noChangeAspect="1"/>
          </p:cNvPicPr>
          <p:nvPr/>
        </p:nvPicPr>
        <p:blipFill>
          <a:blip r:embed="rId4"/>
          <a:stretch>
            <a:fillRect/>
          </a:stretch>
        </p:blipFill>
        <p:spPr>
          <a:xfrm>
            <a:off x="10834874" y="0"/>
            <a:ext cx="1357126" cy="1074528"/>
          </a:xfrm>
          <a:prstGeom prst="rect">
            <a:avLst/>
          </a:prstGeom>
        </p:spPr>
      </p:pic>
    </p:spTree>
    <p:extLst>
      <p:ext uri="{BB962C8B-B14F-4D97-AF65-F5344CB8AC3E}">
        <p14:creationId xmlns:p14="http://schemas.microsoft.com/office/powerpoint/2010/main" val="253561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847DA5D-520D-4E3B-A54C-4EDEC09725E4}"/>
              </a:ext>
            </a:extLst>
          </p:cNvPr>
          <p:cNvPicPr>
            <a:picLocks noChangeAspect="1"/>
          </p:cNvPicPr>
          <p:nvPr/>
        </p:nvPicPr>
        <p:blipFill>
          <a:blip r:embed="rId2"/>
          <a:stretch>
            <a:fillRect/>
          </a:stretch>
        </p:blipFill>
        <p:spPr>
          <a:xfrm>
            <a:off x="10720574" y="0"/>
            <a:ext cx="1357126" cy="1074528"/>
          </a:xfrm>
          <a:prstGeom prst="rect">
            <a:avLst/>
          </a:prstGeom>
        </p:spPr>
      </p:pic>
      <p:sp>
        <p:nvSpPr>
          <p:cNvPr id="10" name="TextBox 9">
            <a:extLst>
              <a:ext uri="{FF2B5EF4-FFF2-40B4-BE49-F238E27FC236}">
                <a16:creationId xmlns:a16="http://schemas.microsoft.com/office/drawing/2014/main" id="{14214F7D-350A-493A-93BF-414AB7AF3B63}"/>
              </a:ext>
            </a:extLst>
          </p:cNvPr>
          <p:cNvSpPr txBox="1"/>
          <p:nvPr/>
        </p:nvSpPr>
        <p:spPr>
          <a:xfrm>
            <a:off x="885825" y="665872"/>
            <a:ext cx="9467850" cy="4207947"/>
          </a:xfrm>
          <a:prstGeom prst="rect">
            <a:avLst/>
          </a:prstGeom>
          <a:noFill/>
        </p:spPr>
        <p:txBody>
          <a:bodyPr wrap="square">
            <a:spAutoFit/>
          </a:bodyPr>
          <a:lstStyle/>
          <a:p>
            <a:pPr marL="85090" marR="86995" indent="450215" algn="just">
              <a:lnSpc>
                <a:spcPct val="115000"/>
              </a:lnSpc>
              <a:spcAft>
                <a:spcPts val="0"/>
              </a:spcAft>
            </a:pPr>
            <a:r>
              <a:rPr lang="uk-UA" sz="1800" b="1" dirty="0">
                <a:effectLst/>
                <a:latin typeface="Times New Roman" panose="02020603050405020304" pitchFamily="18" charset="0"/>
                <a:ea typeface="Times New Roman" panose="02020603050405020304" pitchFamily="18" charset="0"/>
              </a:rPr>
              <a:t>Основні фонди </a:t>
            </a:r>
            <a:r>
              <a:rPr lang="uk-UA" sz="1800" dirty="0">
                <a:effectLst/>
                <a:latin typeface="Times New Roman" panose="02020603050405020304" pitchFamily="18" charset="0"/>
                <a:ea typeface="Times New Roman" panose="02020603050405020304" pitchFamily="18" charset="0"/>
              </a:rPr>
              <a:t>— це засоби праці, які мають вартість, функціонують у виробничому процесі тривалий час, не змінюючи при цьому</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своїх форм і розмірів, а свою вартість </a:t>
            </a:r>
            <a:r>
              <a:rPr lang="uk-UA" sz="1800" dirty="0" err="1">
                <a:effectLst/>
                <a:latin typeface="Times New Roman" panose="02020603050405020304" pitchFamily="18" charset="0"/>
                <a:ea typeface="Times New Roman" panose="02020603050405020304" pitchFamily="18" charset="0"/>
              </a:rPr>
              <a:t>переносять</a:t>
            </a:r>
            <a:r>
              <a:rPr lang="uk-UA" sz="1800" dirty="0">
                <a:effectLst/>
                <a:latin typeface="Times New Roman" panose="02020603050405020304" pitchFamily="18" charset="0"/>
                <a:ea typeface="Times New Roman" panose="02020603050405020304" pitchFamily="18" charset="0"/>
              </a:rPr>
              <a:t> на вартість готової</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продукції</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поступово,</a:t>
            </a:r>
            <a:r>
              <a:rPr lang="uk-UA" sz="1800" spc="-1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шляхом</a:t>
            </a:r>
            <a:r>
              <a:rPr lang="uk-UA" sz="1800" spc="-1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амортизаційних відрахувань.</a:t>
            </a:r>
            <a:endParaRPr lang="ru-UA" sz="1800" dirty="0">
              <a:effectLst/>
              <a:latin typeface="Times New Roman" panose="02020603050405020304" pitchFamily="18" charset="0"/>
              <a:ea typeface="Times New Roman" panose="02020603050405020304" pitchFamily="18" charset="0"/>
            </a:endParaRPr>
          </a:p>
          <a:p>
            <a:pPr marL="85090" marR="86360" indent="450215" algn="just">
              <a:lnSpc>
                <a:spcPct val="115000"/>
              </a:lnSpc>
              <a:spcAft>
                <a:spcPts val="0"/>
              </a:spcAft>
            </a:pPr>
            <a:r>
              <a:rPr lang="uk-UA" sz="1800" b="1" dirty="0">
                <a:effectLst/>
                <a:latin typeface="Times New Roman" panose="02020603050405020304" pitchFamily="18" charset="0"/>
                <a:ea typeface="Times New Roman" panose="02020603050405020304" pitchFamily="18" charset="0"/>
              </a:rPr>
              <a:t>Оборотні фонди </a:t>
            </a:r>
            <a:r>
              <a:rPr lang="uk-UA" sz="1800" dirty="0">
                <a:effectLst/>
                <a:latin typeface="Times New Roman" panose="02020603050405020304" pitchFamily="18" charset="0"/>
                <a:ea typeface="Times New Roman" panose="02020603050405020304" pitchFamily="18" charset="0"/>
              </a:rPr>
              <a:t>— це частина виробничих фондів у вигляді певної</a:t>
            </a:r>
            <a:r>
              <a:rPr lang="uk-UA" sz="1800" spc="-23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сукупності</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предметів</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праці,</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елементи</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яких</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цілком</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споживаються</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в</a:t>
            </a:r>
            <a:r>
              <a:rPr lang="uk-UA" sz="1800" spc="-23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кожному виробничому циклі, змінюють або повністю втрачають натуральну форму і </a:t>
            </a:r>
            <a:r>
              <a:rPr lang="uk-UA" sz="1800" dirty="0" err="1">
                <a:effectLst/>
                <a:latin typeface="Times New Roman" panose="02020603050405020304" pitchFamily="18" charset="0"/>
                <a:ea typeface="Times New Roman" panose="02020603050405020304" pitchFamily="18" charset="0"/>
              </a:rPr>
              <a:t>переносять</a:t>
            </a:r>
            <a:r>
              <a:rPr lang="uk-UA" sz="1800" dirty="0">
                <a:effectLst/>
                <a:latin typeface="Times New Roman" panose="02020603050405020304" pitchFamily="18" charset="0"/>
                <a:ea typeface="Times New Roman" panose="02020603050405020304" pitchFamily="18" charset="0"/>
              </a:rPr>
              <a:t> всю свою вартість на вартість продукції</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(робіт,</a:t>
            </a:r>
            <a:r>
              <a:rPr lang="uk-UA" sz="1800" spc="-1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послуг),</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що</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виробляється.</a:t>
            </a:r>
          </a:p>
          <a:p>
            <a:pPr marL="85090" marR="86360" indent="450215" algn="just">
              <a:lnSpc>
                <a:spcPct val="115000"/>
              </a:lnSpc>
            </a:pPr>
            <a:r>
              <a:rPr lang="uk-UA" sz="1800" dirty="0">
                <a:effectLst/>
                <a:latin typeface="Times New Roman" panose="02020603050405020304" pitchFamily="18" charset="0"/>
                <a:ea typeface="Times New Roman" panose="02020603050405020304" pitchFamily="18" charset="0"/>
              </a:rPr>
              <a:t>Основні фонди поділяються на виробничі та невиробничі. </a:t>
            </a:r>
            <a:r>
              <a:rPr lang="uk-UA" sz="1800" b="1" i="1" dirty="0">
                <a:effectLst/>
                <a:latin typeface="Times New Roman" panose="02020603050405020304" pitchFamily="18" charset="0"/>
                <a:ea typeface="Times New Roman" panose="02020603050405020304" pitchFamily="18" charset="0"/>
              </a:rPr>
              <a:t>Основні</a:t>
            </a:r>
            <a:r>
              <a:rPr lang="uk-UA" sz="1800" b="1" i="1" spc="5" dirty="0">
                <a:effectLst/>
                <a:latin typeface="Times New Roman" panose="02020603050405020304" pitchFamily="18" charset="0"/>
                <a:ea typeface="Times New Roman" panose="02020603050405020304" pitchFamily="18" charset="0"/>
              </a:rPr>
              <a:t> </a:t>
            </a:r>
            <a:r>
              <a:rPr lang="uk-UA" sz="1800" b="1" i="1" dirty="0">
                <a:effectLst/>
                <a:latin typeface="Times New Roman" panose="02020603050405020304" pitchFamily="18" charset="0"/>
                <a:ea typeface="Times New Roman" panose="02020603050405020304" pitchFamily="18" charset="0"/>
              </a:rPr>
              <a:t>виробничі фонди </a:t>
            </a:r>
            <a:r>
              <a:rPr lang="uk-UA" sz="1800" dirty="0">
                <a:effectLst/>
                <a:latin typeface="Times New Roman" panose="02020603050405020304" pitchFamily="18" charset="0"/>
                <a:ea typeface="Times New Roman" panose="02020603050405020304" pitchFamily="18" charset="0"/>
              </a:rPr>
              <a:t>функціонують у сфері матеріального виробництва</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підприємства. </a:t>
            </a:r>
            <a:r>
              <a:rPr lang="uk-UA" sz="1800" b="1" i="1" dirty="0">
                <a:effectLst/>
                <a:latin typeface="Times New Roman" panose="02020603050405020304" pitchFamily="18" charset="0"/>
                <a:ea typeface="Times New Roman" panose="02020603050405020304" pitchFamily="18" charset="0"/>
              </a:rPr>
              <a:t>Основні невиробничі фонди </a:t>
            </a:r>
            <a:r>
              <a:rPr lang="uk-UA" sz="1800" dirty="0">
                <a:effectLst/>
                <a:latin typeface="Times New Roman" panose="02020603050405020304" pitchFamily="18" charset="0"/>
                <a:ea typeface="Times New Roman" panose="02020603050405020304" pitchFamily="18" charset="0"/>
              </a:rPr>
              <a:t>не беруть безпосередньої</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участі в процесі виробництва, задовольняючи соціальні потреби працівників підприємства: житловий фонд, будинки відпочинку, медичні</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заклади,</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заклади</a:t>
            </a:r>
            <a:r>
              <a:rPr lang="uk-UA" sz="1800" spc="-1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громадського харчування</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та</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ін.</a:t>
            </a:r>
            <a:endParaRPr lang="ru-UA" sz="1800" dirty="0">
              <a:effectLst/>
              <a:latin typeface="Times New Roman" panose="02020603050405020304" pitchFamily="18" charset="0"/>
              <a:ea typeface="Times New Roman" panose="02020603050405020304" pitchFamily="18" charset="0"/>
            </a:endParaRPr>
          </a:p>
          <a:p>
            <a:pPr marL="85090" marR="86360" indent="450215" algn="just">
              <a:lnSpc>
                <a:spcPct val="115000"/>
              </a:lnSpc>
              <a:spcAft>
                <a:spcPts val="0"/>
              </a:spcAft>
            </a:pPr>
            <a:endParaRPr lang="ru-U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164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943C477-1673-485A-BD25-DE460ADF6B5D}"/>
              </a:ext>
            </a:extLst>
          </p:cNvPr>
          <p:cNvPicPr>
            <a:picLocks noChangeAspect="1"/>
          </p:cNvPicPr>
          <p:nvPr/>
        </p:nvPicPr>
        <p:blipFill>
          <a:blip r:embed="rId2"/>
          <a:stretch>
            <a:fillRect/>
          </a:stretch>
        </p:blipFill>
        <p:spPr>
          <a:xfrm>
            <a:off x="10720574" y="0"/>
            <a:ext cx="1357126" cy="1074528"/>
          </a:xfrm>
          <a:prstGeom prst="rect">
            <a:avLst/>
          </a:prstGeom>
        </p:spPr>
      </p:pic>
      <p:sp>
        <p:nvSpPr>
          <p:cNvPr id="4" name="TextBox 3">
            <a:extLst>
              <a:ext uri="{FF2B5EF4-FFF2-40B4-BE49-F238E27FC236}">
                <a16:creationId xmlns:a16="http://schemas.microsoft.com/office/drawing/2014/main" id="{637B89DE-A79C-452F-9832-246254B3342F}"/>
              </a:ext>
            </a:extLst>
          </p:cNvPr>
          <p:cNvSpPr txBox="1"/>
          <p:nvPr/>
        </p:nvSpPr>
        <p:spPr>
          <a:xfrm>
            <a:off x="257175" y="502458"/>
            <a:ext cx="10353675" cy="6436249"/>
          </a:xfrm>
          <a:prstGeom prst="rect">
            <a:avLst/>
          </a:prstGeom>
          <a:noFill/>
        </p:spPr>
        <p:txBody>
          <a:bodyPr wrap="square">
            <a:spAutoFit/>
          </a:bodyPr>
          <a:lstStyle/>
          <a:p>
            <a:pPr indent="450215" algn="just">
              <a:lnSpc>
                <a:spcPct val="115000"/>
              </a:lnSpc>
            </a:pPr>
            <a:r>
              <a:rPr lang="uk-UA" sz="1800" b="1" dirty="0" err="1">
                <a:solidFill>
                  <a:srgbClr val="000000"/>
                </a:solidFill>
                <a:effectLst/>
                <a:latin typeface="Times New Roman" panose="02020603050405020304" pitchFamily="18" charset="0"/>
                <a:ea typeface="Arial Unicode MS"/>
                <a:cs typeface="Arial Unicode MS"/>
              </a:rPr>
              <a:t>Непромислово</a:t>
            </a:r>
            <a:r>
              <a:rPr lang="uk-UA" sz="1800" b="1" dirty="0">
                <a:solidFill>
                  <a:srgbClr val="000000"/>
                </a:solidFill>
                <a:effectLst/>
                <a:latin typeface="Times New Roman" panose="02020603050405020304" pitchFamily="18" charset="0"/>
                <a:ea typeface="Arial Unicode MS"/>
                <a:cs typeface="Arial Unicode MS"/>
              </a:rPr>
              <a:t>-виробничі фонди</a:t>
            </a:r>
            <a:r>
              <a:rPr lang="uk-UA" sz="1800" dirty="0">
                <a:solidFill>
                  <a:srgbClr val="000000"/>
                </a:solidFill>
                <a:effectLst/>
                <a:latin typeface="Times New Roman" panose="02020603050405020304" pitchFamily="18" charset="0"/>
                <a:ea typeface="Arial Unicode MS"/>
                <a:cs typeface="Arial Unicode MS"/>
              </a:rPr>
              <a:t> — це засоби праці непромислових підприємств (підприємства сільськогосподарського призначення, ремонтно-будівельні дільниці, транспортні цехи та ін.).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За належністю основні виробничі фонди поділяють на власні і залучені.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Власні основні фонди</a:t>
            </a:r>
            <a:r>
              <a:rPr lang="uk-UA" sz="1800" dirty="0">
                <a:solidFill>
                  <a:srgbClr val="000000"/>
                </a:solidFill>
                <a:effectLst/>
                <a:latin typeface="Times New Roman" panose="02020603050405020304" pitchFamily="18" charset="0"/>
                <a:ea typeface="Arial Unicode MS"/>
                <a:cs typeface="Arial Unicode MS"/>
              </a:rPr>
              <a:t> — це фонди, які знаходяться на балансі підприємства.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Залучені</a:t>
            </a:r>
            <a:r>
              <a:rPr lang="uk-UA" sz="1800" dirty="0">
                <a:solidFill>
                  <a:srgbClr val="000000"/>
                </a:solidFill>
                <a:effectLst/>
                <a:latin typeface="Times New Roman" panose="02020603050405020304" pitchFamily="18" charset="0"/>
                <a:ea typeface="Arial Unicode MS"/>
                <a:cs typeface="Arial Unicode MS"/>
              </a:rPr>
              <a:t> — взяті в тимчасове користування в іншої організації на умовах оренди або надання послуг. За ознакою використання основні фонди поділяють на діючі, до яких належать засоби праці, що функціонують у процесі виробництва як в основному, так і в підсобному, і недіючі, якими вважаються фонди, які перебувають на стадії вибуття у зв’язку з їхнім зносом, на консервації або в запасі. </a:t>
            </a: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Для бухгалтерського обігу основні засоби поділяються, відповідно до положення (стандарту) 7 «Основні засоби», на 9 груп: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земельні ділянки;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капітальні витрати на поліпшення земель;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будинки, споруди та передавальні пристрої;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машини та обладнання;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інструменти, прилади, інвентар (меблі);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транспортні засоби;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робоча і продуктивна худоба;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багаторічні насадження;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інші основні фонди. </a:t>
            </a:r>
            <a:endParaRPr lang="ru-UA" sz="1800" dirty="0">
              <a:solidFill>
                <a:srgbClr val="000000"/>
              </a:solidFill>
              <a:effectLst/>
              <a:latin typeface="Arial Unicode MS"/>
              <a:ea typeface="Arial Unicode MS"/>
              <a:cs typeface="Arial Unicode MS"/>
            </a:endParaRPr>
          </a:p>
          <a:p>
            <a:pPr indent="450215" algn="just">
              <a:lnSpc>
                <a:spcPct val="115000"/>
              </a:lnSpc>
            </a:pPr>
            <a:endParaRPr lang="ru-UA" sz="18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142457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A440899-DBF0-4C33-8F95-7CE5CACE34FD}"/>
              </a:ext>
            </a:extLst>
          </p:cNvPr>
          <p:cNvPicPr>
            <a:picLocks noChangeAspect="1"/>
          </p:cNvPicPr>
          <p:nvPr/>
        </p:nvPicPr>
        <p:blipFill>
          <a:blip r:embed="rId2"/>
          <a:stretch>
            <a:fillRect/>
          </a:stretch>
        </p:blipFill>
        <p:spPr>
          <a:xfrm>
            <a:off x="10720574" y="0"/>
            <a:ext cx="1357126" cy="1074528"/>
          </a:xfrm>
          <a:prstGeom prst="rect">
            <a:avLst/>
          </a:prstGeom>
        </p:spPr>
      </p:pic>
      <p:sp>
        <p:nvSpPr>
          <p:cNvPr id="7" name="TextBox 6">
            <a:extLst>
              <a:ext uri="{FF2B5EF4-FFF2-40B4-BE49-F238E27FC236}">
                <a16:creationId xmlns:a16="http://schemas.microsoft.com/office/drawing/2014/main" id="{ED71259A-5329-444C-90E8-4317765FB219}"/>
              </a:ext>
            </a:extLst>
          </p:cNvPr>
          <p:cNvSpPr txBox="1"/>
          <p:nvPr/>
        </p:nvSpPr>
        <p:spPr>
          <a:xfrm>
            <a:off x="533400" y="710868"/>
            <a:ext cx="9772650" cy="4526175"/>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До активної частини</a:t>
            </a:r>
            <a:r>
              <a:rPr lang="uk-UA" sz="1800" dirty="0">
                <a:solidFill>
                  <a:srgbClr val="000000"/>
                </a:solidFill>
                <a:effectLst/>
                <a:latin typeface="Times New Roman" panose="02020603050405020304" pitchFamily="18" charset="0"/>
                <a:ea typeface="Arial Unicode MS"/>
                <a:cs typeface="Arial Unicode MS"/>
              </a:rPr>
              <a:t> відносять основні фонди, які беруть безпосередню участь у процесі виробництва. Це машини та устаткування, інструменти, приладдя та пристрої для вимірювання тощо.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До пасивної частини</a:t>
            </a:r>
            <a:r>
              <a:rPr lang="uk-UA" sz="1800" dirty="0">
                <a:solidFill>
                  <a:srgbClr val="000000"/>
                </a:solidFill>
                <a:effectLst/>
                <a:latin typeface="Times New Roman" panose="02020603050405020304" pitchFamily="18" charset="0"/>
                <a:ea typeface="Arial Unicode MS"/>
                <a:cs typeface="Arial Unicode MS"/>
              </a:rPr>
              <a:t> (будівлі, споруди) належать основні фонди, що забезпечують нормальне функціонування виробничого процесу, створюють умови для нього.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У податковому обліку, згідно з Законом України «Про оподаткування прибутку підприємств», при визначенні амортизації фондів беруть до уваги розподіл фондів на 4 групи: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будинки, споруди, передавальні пристрої;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автомобільний транспорт та вузли до нього, меблі, побутові електронні, оптичні, електромеханічні прилади та інструменти, інше офісне обладнання;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будь-які інші фонди, не включені до груп 1, 2, 4;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електронно-обчислювальні машини, машини для автоматичного оброблення інформації, їхнє програмне забезпечення, засоби зчитування та друку інформації, стільникові телефони, мікрофони і рації, вартість яких перевищує вартість малоцінних товарів.</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159945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6745C80-87B6-4FDA-8984-84FE1FD2D945}"/>
              </a:ext>
            </a:extLst>
          </p:cNvPr>
          <p:cNvPicPr>
            <a:picLocks noChangeAspect="1"/>
          </p:cNvPicPr>
          <p:nvPr/>
        </p:nvPicPr>
        <p:blipFill>
          <a:blip r:embed="rId2"/>
          <a:stretch>
            <a:fillRect/>
          </a:stretch>
        </p:blipFill>
        <p:spPr>
          <a:xfrm>
            <a:off x="10720574" y="0"/>
            <a:ext cx="1357126" cy="1074528"/>
          </a:xfrm>
          <a:prstGeom prst="rect">
            <a:avLst/>
          </a:prstGeom>
        </p:spPr>
      </p:pic>
      <p:pic>
        <p:nvPicPr>
          <p:cNvPr id="4" name="Рисунок 3">
            <a:extLst>
              <a:ext uri="{FF2B5EF4-FFF2-40B4-BE49-F238E27FC236}">
                <a16:creationId xmlns:a16="http://schemas.microsoft.com/office/drawing/2014/main" id="{7E42587F-82E7-4A22-ACC4-2873C2A273C5}"/>
              </a:ext>
            </a:extLst>
          </p:cNvPr>
          <p:cNvPicPr/>
          <p:nvPr/>
        </p:nvPicPr>
        <p:blipFill>
          <a:blip r:embed="rId3"/>
          <a:stretch>
            <a:fillRect/>
          </a:stretch>
        </p:blipFill>
        <p:spPr>
          <a:xfrm>
            <a:off x="2305050" y="542925"/>
            <a:ext cx="6667500" cy="5301615"/>
          </a:xfrm>
          <a:prstGeom prst="rect">
            <a:avLst/>
          </a:prstGeom>
        </p:spPr>
      </p:pic>
    </p:spTree>
    <p:extLst>
      <p:ext uri="{BB962C8B-B14F-4D97-AF65-F5344CB8AC3E}">
        <p14:creationId xmlns:p14="http://schemas.microsoft.com/office/powerpoint/2010/main" val="330500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F290FFC-E498-4129-82BB-B804E4253FE8}"/>
              </a:ext>
            </a:extLst>
          </p:cNvPr>
          <p:cNvPicPr>
            <a:picLocks noChangeAspect="1"/>
          </p:cNvPicPr>
          <p:nvPr/>
        </p:nvPicPr>
        <p:blipFill>
          <a:blip r:embed="rId2"/>
          <a:stretch>
            <a:fillRect/>
          </a:stretch>
        </p:blipFill>
        <p:spPr>
          <a:xfrm>
            <a:off x="10720574" y="0"/>
            <a:ext cx="1357126" cy="1074528"/>
          </a:xfrm>
          <a:prstGeom prst="rect">
            <a:avLst/>
          </a:prstGeom>
        </p:spPr>
      </p:pic>
      <p:sp>
        <p:nvSpPr>
          <p:cNvPr id="5" name="TextBox 4">
            <a:extLst>
              <a:ext uri="{FF2B5EF4-FFF2-40B4-BE49-F238E27FC236}">
                <a16:creationId xmlns:a16="http://schemas.microsoft.com/office/drawing/2014/main" id="{CB0B5341-34CF-45D0-A90C-408F7F08C8F7}"/>
              </a:ext>
            </a:extLst>
          </p:cNvPr>
          <p:cNvSpPr txBox="1"/>
          <p:nvPr/>
        </p:nvSpPr>
        <p:spPr>
          <a:xfrm>
            <a:off x="781050" y="485775"/>
            <a:ext cx="9601200" cy="2296334"/>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Чинники впливу на виробничу структуру основних фондів: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виробничі та матеріально-технічні особливості галузі;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форми суспільної організації виробництва;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форми відтворення основних фондів;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технічний рівень виробництва;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рівень організації будівельних робіт;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розміщення підприємства. </a:t>
            </a: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322237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180DE4F-EB31-4E15-BC5A-481BB079EFFC}"/>
              </a:ext>
            </a:extLst>
          </p:cNvPr>
          <p:cNvPicPr>
            <a:picLocks noChangeAspect="1"/>
          </p:cNvPicPr>
          <p:nvPr/>
        </p:nvPicPr>
        <p:blipFill>
          <a:blip r:embed="rId2"/>
          <a:stretch>
            <a:fillRect/>
          </a:stretch>
        </p:blipFill>
        <p:spPr>
          <a:xfrm>
            <a:off x="10720574" y="0"/>
            <a:ext cx="1357126" cy="1074528"/>
          </a:xfrm>
          <a:prstGeom prst="rect">
            <a:avLst/>
          </a:prstGeom>
        </p:spPr>
      </p:pic>
      <p:sp>
        <p:nvSpPr>
          <p:cNvPr id="7" name="TextBox 6">
            <a:extLst>
              <a:ext uri="{FF2B5EF4-FFF2-40B4-BE49-F238E27FC236}">
                <a16:creationId xmlns:a16="http://schemas.microsoft.com/office/drawing/2014/main" id="{8384FEBA-FBF2-4E6C-A5E8-BC0F7EE981E5}"/>
              </a:ext>
            </a:extLst>
          </p:cNvPr>
          <p:cNvSpPr txBox="1"/>
          <p:nvPr/>
        </p:nvSpPr>
        <p:spPr>
          <a:xfrm>
            <a:off x="561975" y="409575"/>
            <a:ext cx="9620250" cy="6085256"/>
          </a:xfrm>
          <a:prstGeom prst="rect">
            <a:avLst/>
          </a:prstGeom>
          <a:noFill/>
        </p:spPr>
        <p:txBody>
          <a:bodyPr wrap="square">
            <a:spAutoFit/>
          </a:bodyPr>
          <a:lstStyle/>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10.2. ОБЛІК ТА ОЦІНЮВАННЯ ОСНОВНИХ ФОНДІВ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 </a:t>
            </a:r>
            <a:endParaRPr lang="ru-UA" sz="1600" dirty="0">
              <a:solidFill>
                <a:srgbClr val="000000"/>
              </a:solidFill>
              <a:effectLst/>
              <a:latin typeface="Arial Unicode MS"/>
              <a:ea typeface="Arial Unicode MS"/>
              <a:cs typeface="Arial Unicode MS"/>
            </a:endParaRPr>
          </a:p>
          <a:p>
            <a:pPr indent="450215" algn="just">
              <a:lnSpc>
                <a:spcPct val="115000"/>
              </a:lnSpc>
            </a:pPr>
            <a:r>
              <a:rPr lang="uk-UA" sz="1800" b="1" dirty="0">
                <a:solidFill>
                  <a:srgbClr val="000000"/>
                </a:solidFill>
                <a:effectLst/>
                <a:latin typeface="Times New Roman" panose="02020603050405020304" pitchFamily="18" charset="0"/>
                <a:ea typeface="Arial Unicode MS"/>
                <a:cs typeface="Arial Unicode MS"/>
              </a:rPr>
              <a:t>Первісна вартість</a:t>
            </a:r>
            <a:r>
              <a:rPr lang="uk-UA" sz="1800" dirty="0">
                <a:solidFill>
                  <a:srgbClr val="000000"/>
                </a:solidFill>
                <a:effectLst/>
                <a:latin typeface="Times New Roman" panose="02020603050405020304" pitchFamily="18" charset="0"/>
                <a:ea typeface="Arial Unicode MS"/>
                <a:cs typeface="Arial Unicode MS"/>
              </a:rPr>
              <a:t> — це фактична вартість основних фондів на момент їх придбання і взяття на баланс. Первісна вартість відображає фактичну собівартість основних фондів у сумі грошових коштів, витрачених на придбання (створення основних фондів). 257 Згідно з Положенням (стандартом) бухгалтерського обліку 7 «Первісна вартість основних фондів» включає: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суми, що сплачуються постачальникам засобів праці (це фактично ціна придбання основних фондів);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реєстраційні збори, державне мито та аналогічні платежі, що здійснюються у зв’язку з придбанням (отриманням) прав на об’єкти основних фондів;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суми ввізного мита;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суми непрямих податків у зв’язку з придбанням (отриманням) прав на об’єкти основних фондів);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витрати зі страхування ризиків доставки основних фондів;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витрати на встановлення, монтаж, налагодження основних фондів; </a:t>
            </a:r>
            <a:endParaRPr lang="ru-UA" sz="1800" dirty="0">
              <a:solidFill>
                <a:srgbClr val="000000"/>
              </a:solidFill>
              <a:effectLst/>
              <a:latin typeface="Arial Unicode MS"/>
              <a:ea typeface="Arial Unicode MS"/>
              <a:cs typeface="Arial Unicode MS"/>
            </a:endParaRPr>
          </a:p>
          <a:p>
            <a:pPr indent="450215" algn="just">
              <a:lnSpc>
                <a:spcPct val="115000"/>
              </a:lnSpc>
            </a:pPr>
            <a:r>
              <a:rPr lang="uk-UA" sz="1800" dirty="0">
                <a:solidFill>
                  <a:srgbClr val="000000"/>
                </a:solidFill>
                <a:effectLst/>
                <a:latin typeface="Times New Roman" panose="02020603050405020304" pitchFamily="18" charset="0"/>
                <a:ea typeface="Arial Unicode MS"/>
                <a:cs typeface="Arial Unicode MS"/>
              </a:rPr>
              <a:t>— інші витрати, безпосередньо пов’язані з доведенням основних фондів до стану, в якому вони придатні для використання із запланованою метою. </a:t>
            </a:r>
            <a:endParaRPr lang="ru-UA" sz="1800" dirty="0">
              <a:solidFill>
                <a:srgbClr val="000000"/>
              </a:solidFill>
              <a:effectLst/>
              <a:latin typeface="Arial Unicode MS"/>
              <a:ea typeface="Arial Unicode MS"/>
              <a:cs typeface="Arial Unicode MS"/>
            </a:endParaRPr>
          </a:p>
          <a:p>
            <a:pPr indent="450215" algn="just">
              <a:lnSpc>
                <a:spcPct val="115000"/>
              </a:lnSpc>
            </a:pPr>
            <a:endParaRPr lang="ru-UA"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310393686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2961</Words>
  <Application>Microsoft Office PowerPoint</Application>
  <PresentationFormat>Широкоэкранный</PresentationFormat>
  <Paragraphs>198</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Arial Unicode MS</vt:lpstr>
      <vt:lpstr>Calibri</vt:lpstr>
      <vt:lpstr>Calibri Light</vt:lpstr>
      <vt:lpstr>Times New Roman</vt:lpstr>
      <vt:lpstr>Тема Office</vt:lpstr>
      <vt:lpstr>Презентация PowerPoint</vt:lpstr>
      <vt:lpstr>ТЕМА 2. ОСНОВНІ ЗАСОБИ ПІДПРИЄМСТВА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Tamara m</dc:creator>
  <cp:lastModifiedBy>Oksana</cp:lastModifiedBy>
  <cp:revision>18</cp:revision>
  <dcterms:created xsi:type="dcterms:W3CDTF">2023-09-02T13:04:54Z</dcterms:created>
  <dcterms:modified xsi:type="dcterms:W3CDTF">2023-09-13T20:16:43Z</dcterms:modified>
</cp:coreProperties>
</file>