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69589" y="761922"/>
            <a:ext cx="9837345" cy="378384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Становлення сучасних форм розвитку та державне регулювання світового туризму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36306" y="5055496"/>
            <a:ext cx="9755187" cy="550333"/>
          </a:xfrm>
        </p:spPr>
        <p:txBody>
          <a:bodyPr/>
          <a:lstStyle/>
          <a:p>
            <a:r>
              <a:rPr lang="uk-UA" dirty="0" smtClean="0"/>
              <a:t>Професор кафедри туризму, </a:t>
            </a:r>
            <a:r>
              <a:rPr lang="uk-UA" dirty="0" err="1" smtClean="0"/>
              <a:t>документних</a:t>
            </a:r>
            <a:r>
              <a:rPr lang="uk-UA" dirty="0" smtClean="0"/>
              <a:t> та міжкультурних комунікацій  А. в. </a:t>
            </a:r>
            <a:r>
              <a:rPr lang="uk-UA" dirty="0" err="1" smtClean="0"/>
              <a:t>коротєєва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3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3" cy="20633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ІНСТИТУТИ ДЕРЖАВНОГО РЕГУЛЮВАННЯ ТУРИСТИЧНОГО РИНКУ В </a:t>
            </a:r>
            <a:r>
              <a:rPr lang="uk-UA" dirty="0" err="1" smtClean="0"/>
              <a:t>уКРАЇНІ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ВЕРХОВНА РАДА УКРАЇНИ</a:t>
            </a:r>
          </a:p>
          <a:p>
            <a:r>
              <a:rPr lang="uk-UA" dirty="0" smtClean="0"/>
              <a:t>КАБІНЕТ МІНІСТРІВ УКРАЇНИ </a:t>
            </a:r>
          </a:p>
          <a:p>
            <a:r>
              <a:rPr lang="uk-UA" dirty="0" smtClean="0"/>
              <a:t>ДЕРЖАВНА ТУРИСТИЧНА АДМІНІСТРАЦІЯ</a:t>
            </a:r>
          </a:p>
          <a:p>
            <a:r>
              <a:rPr lang="uk-UA" dirty="0" smtClean="0"/>
              <a:t>МІНІСТЕРСТВО КУЛЬТУРИ ТА ІНФОРМАЦІЙНОЇ ПОЛІТИКИ</a:t>
            </a:r>
          </a:p>
          <a:p>
            <a:r>
              <a:rPr lang="uk-UA" dirty="0" smtClean="0"/>
              <a:t>МІНІСТЕРСТВО ЗАКОРДОННИХ СПРАВ</a:t>
            </a:r>
          </a:p>
          <a:p>
            <a:r>
              <a:rPr lang="uk-UA" dirty="0" smtClean="0"/>
              <a:t>МІСЦЕВІ ДЕРЖАВНІ АДМІНІСТРАЦІЇ</a:t>
            </a:r>
          </a:p>
          <a:p>
            <a:r>
              <a:rPr lang="uk-UA" dirty="0" smtClean="0"/>
              <a:t>ОРГАНИ МІСЦЕВОГО СВМОВРЯДУВАННЯ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ДЕРЖАВНА ТУРИСТИЧНА ПОЛІТИКА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СПРЯМОВАНА НА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87506" y="2312893"/>
            <a:ext cx="10195177" cy="3048245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ЗАБЕЗПЕЧЕННЯ </a:t>
            </a:r>
            <a:r>
              <a:rPr lang="uk-UA" dirty="0" err="1" smtClean="0"/>
              <a:t>ЗАКРІПЛЕНих</a:t>
            </a:r>
            <a:r>
              <a:rPr lang="uk-UA" dirty="0" smtClean="0"/>
              <a:t> КОНСТИТУЦІЄЮ ПРАВ ГРОМАДЯНИНА НА ВІДПОЧИНОК, СВОБОДУ ПЕРЕСУВАННЯ, ВІДНОВЛЕННЯ І ЗМІЦНЕННЯ ЗДОРОВ’Я</a:t>
            </a:r>
          </a:p>
          <a:p>
            <a:pPr marL="0" indent="0">
              <a:buNone/>
            </a:pPr>
            <a:r>
              <a:rPr lang="uk-UA" dirty="0" smtClean="0"/>
              <a:t>       РЕАЛІЗАЦІЮ БЕЗПЕКИ В ТУРИЗМІ, ЗАХИСТ ПРАВ ТА ЗАКОННИХ ІНТЕРЕСІВ ТУРИСТІВ ТА СУБ’ЄКТІВ ТУРИСТИЧНОЇ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ДІЯЛЬНОСТІ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ЗБЕРЕЖЕННЯ ЦІЛІСНОСТІ ТУРИСТИЧНИХ РЕСУРСІВ КРАЇНИ, ОХОРОНА КУЛЬТУРНОЇ СПАДЩИНИ ТА ДОВКІЛЛЯ</a:t>
            </a:r>
          </a:p>
          <a:p>
            <a:pPr marL="0" indent="0">
              <a:buNone/>
            </a:pPr>
            <a:r>
              <a:rPr lang="uk-UA" dirty="0" smtClean="0"/>
              <a:t>      РОЗВИТОК ПРІОРИТЕТНИХ СФЕР В ТУРИСТИЧНІЙ ГАЛУЗІ</a:t>
            </a:r>
          </a:p>
          <a:p>
            <a:endParaRPr lang="uk-UA" dirty="0"/>
          </a:p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5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Ієрархічні рівні впливу держави на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розвиток туризму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Глобальний рівень – функціонування світового туристичного ринку та міжнародних туристичних організацій</a:t>
            </a:r>
          </a:p>
          <a:p>
            <a:r>
              <a:rPr lang="uk-UA" dirty="0" smtClean="0"/>
              <a:t>Макрорівень – регіональні ринки, які формуються в межах </a:t>
            </a:r>
            <a:r>
              <a:rPr lang="uk-UA" dirty="0" err="1" smtClean="0"/>
              <a:t>макрорегіонів</a:t>
            </a:r>
            <a:r>
              <a:rPr lang="uk-UA" dirty="0" smtClean="0"/>
              <a:t>  ( на території Ес )</a:t>
            </a:r>
          </a:p>
          <a:p>
            <a:r>
              <a:rPr lang="uk-UA" dirty="0" err="1" smtClean="0"/>
              <a:t>Мезорівень</a:t>
            </a:r>
            <a:r>
              <a:rPr lang="uk-UA" dirty="0" smtClean="0"/>
              <a:t> – національний ринок туристичних послуг</a:t>
            </a:r>
          </a:p>
          <a:p>
            <a:r>
              <a:rPr lang="uk-UA" dirty="0" smtClean="0"/>
              <a:t>Мікрорівень – місцеві туристичні ринки в межах національного туризму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82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Принципи </a:t>
            </a:r>
            <a:r>
              <a:rPr lang="uk-UA" dirty="0" err="1" smtClean="0"/>
              <a:t>типологізації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туристичних ринків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err="1" smtClean="0"/>
              <a:t>Ртп</a:t>
            </a:r>
            <a:r>
              <a:rPr lang="uk-UA" dirty="0" smtClean="0"/>
              <a:t> є похідною від  рівня соціально-економічного розвитку країни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Інтенсивність діяльності на ринку туристичних послуг залежить від ступеню розвиненості ринкових структур в цілому та інфраструктури зокрема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Інтегрованість національного туристичного ринку в світовий туристичний простір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2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</a:t>
            </a:r>
            <a:r>
              <a:rPr lang="uk-UA" dirty="0" err="1" smtClean="0"/>
              <a:t>Европа</a:t>
            </a:r>
            <a:r>
              <a:rPr lang="uk-UA" dirty="0" smtClean="0"/>
              <a:t>  та  </a:t>
            </a:r>
            <a:r>
              <a:rPr lang="uk-UA" dirty="0" err="1" smtClean="0"/>
              <a:t>евротуризм</a:t>
            </a:r>
            <a:r>
              <a:rPr lang="uk-UA" dirty="0" smtClean="0"/>
              <a:t> ‘ 2020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Країни </a:t>
            </a:r>
            <a:r>
              <a:rPr lang="uk-UA" dirty="0" err="1" smtClean="0"/>
              <a:t>европейської</a:t>
            </a:r>
            <a:r>
              <a:rPr lang="uk-UA" dirty="0" smtClean="0"/>
              <a:t> спільноти  « </a:t>
            </a:r>
            <a:r>
              <a:rPr lang="uk-UA" dirty="0" err="1" smtClean="0"/>
              <a:t>вчаться</a:t>
            </a:r>
            <a:r>
              <a:rPr lang="uk-UA" dirty="0" smtClean="0"/>
              <a:t> жити з вірусом без </a:t>
            </a:r>
            <a:r>
              <a:rPr lang="uk-UA" dirty="0" err="1" smtClean="0"/>
              <a:t>локдаунів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Економіка </a:t>
            </a:r>
            <a:r>
              <a:rPr lang="uk-UA" dirty="0" err="1" smtClean="0"/>
              <a:t>европейських</a:t>
            </a:r>
            <a:r>
              <a:rPr lang="uk-UA" dirty="0" smtClean="0"/>
              <a:t> країн за прогнозами недоотримає біля 1 трлн. </a:t>
            </a:r>
            <a:r>
              <a:rPr lang="en-US" dirty="0" smtClean="0"/>
              <a:t>Euro</a:t>
            </a:r>
            <a:r>
              <a:rPr lang="uk-UA" dirty="0" smtClean="0"/>
              <a:t> ( середньорічна оцінка економіки в цілому – 14 трлн. </a:t>
            </a:r>
            <a:r>
              <a:rPr lang="en-US" dirty="0" smtClean="0"/>
              <a:t> Euro )</a:t>
            </a:r>
            <a:endParaRPr lang="uk-UA" dirty="0" smtClean="0"/>
          </a:p>
          <a:p>
            <a:r>
              <a:rPr lang="uk-UA" dirty="0" smtClean="0"/>
              <a:t>Туристичний </a:t>
            </a:r>
            <a:r>
              <a:rPr lang="uk-UA" dirty="0" err="1" smtClean="0"/>
              <a:t>европейський</a:t>
            </a:r>
            <a:r>
              <a:rPr lang="uk-UA" dirty="0" smtClean="0"/>
              <a:t> ринок обвалився  майже на 75 % , а іноземні візити скоротилися на 40%</a:t>
            </a:r>
          </a:p>
          <a:p>
            <a:r>
              <a:rPr lang="uk-UA" dirty="0" smtClean="0"/>
              <a:t>Міністри країн ес  ( </a:t>
            </a:r>
            <a:r>
              <a:rPr lang="uk-UA" dirty="0" err="1" smtClean="0"/>
              <a:t>італія</a:t>
            </a:r>
            <a:r>
              <a:rPr lang="uk-UA" dirty="0" smtClean="0"/>
              <a:t>,  </a:t>
            </a:r>
            <a:r>
              <a:rPr lang="uk-UA" dirty="0" err="1" smtClean="0"/>
              <a:t>франція</a:t>
            </a:r>
            <a:r>
              <a:rPr lang="uk-UA" dirty="0" smtClean="0"/>
              <a:t>,  </a:t>
            </a:r>
            <a:r>
              <a:rPr lang="uk-UA" dirty="0" err="1" smtClean="0"/>
              <a:t>мальта</a:t>
            </a:r>
            <a:r>
              <a:rPr lang="uk-UA" dirty="0" smtClean="0"/>
              <a:t>,  </a:t>
            </a:r>
            <a:r>
              <a:rPr lang="uk-UA" dirty="0" err="1" smtClean="0"/>
              <a:t>болгарія</a:t>
            </a:r>
            <a:r>
              <a:rPr lang="uk-UA" dirty="0" smtClean="0"/>
              <a:t>,  </a:t>
            </a:r>
            <a:r>
              <a:rPr lang="uk-UA" dirty="0" err="1" smtClean="0"/>
              <a:t>румунія</a:t>
            </a:r>
            <a:r>
              <a:rPr lang="uk-UA" dirty="0" smtClean="0"/>
              <a:t>,  </a:t>
            </a:r>
            <a:r>
              <a:rPr lang="uk-UA" dirty="0" err="1" smtClean="0"/>
              <a:t>кіпр</a:t>
            </a:r>
            <a:r>
              <a:rPr lang="uk-UA" dirty="0" smtClean="0"/>
              <a:t> ) ініціювали виділення в рамках фонду подолання наслідків світової пандемії  20 -25% </a:t>
            </a:r>
            <a:r>
              <a:rPr lang="uk-UA" dirty="0" err="1" smtClean="0"/>
              <a:t>европейських</a:t>
            </a:r>
            <a:r>
              <a:rPr lang="uk-UA" dirty="0" smtClean="0"/>
              <a:t> доходів бюджету 2021  на відновлення економік туризму цих країн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3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Проблеми до обговорення  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6" cy="3522757"/>
          </a:xfrm>
        </p:spPr>
        <p:txBody>
          <a:bodyPr/>
          <a:lstStyle/>
          <a:p>
            <a:r>
              <a:rPr lang="uk-UA" dirty="0" smtClean="0"/>
              <a:t>1. ІНДУСТРІЯ МІЖНАРОДНОГО ТУРИЗМУ В УМОВАХ ГЛОБАЛІЗАЦІЇ  ТА ПОЛІТИКО-ПРАВОВЕ СЕРЕДОВИЩЕ</a:t>
            </a:r>
          </a:p>
          <a:p>
            <a:endParaRPr lang="uk-UA" dirty="0"/>
          </a:p>
          <a:p>
            <a:r>
              <a:rPr lang="uk-UA" dirty="0" smtClean="0"/>
              <a:t>ТИПИ НАЦІОНАЛЬНИХ ТУРИСТИЧНИХ РИНКІВ</a:t>
            </a:r>
          </a:p>
          <a:p>
            <a:endParaRPr lang="uk-UA" dirty="0"/>
          </a:p>
          <a:p>
            <a:r>
              <a:rPr lang="uk-UA" dirty="0" smtClean="0"/>
              <a:t>СУЧАСНІ ВИКЛИКИ ЩОДО ВІДРОДЖЕННЯ МІЖНАРОДНОГО ТУРИЗМУ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02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ринк</a:t>
            </a:r>
            <a:r>
              <a:rPr lang="uk-UA" dirty="0" err="1" smtClean="0"/>
              <a:t>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 smtClean="0"/>
              <a:t>Високоінтенсивні</a:t>
            </a:r>
            <a:r>
              <a:rPr lang="uk-UA" dirty="0" smtClean="0"/>
              <a:t>  - переважає міжнародний туризм , є постачальником туристів – </a:t>
            </a:r>
            <a:r>
              <a:rPr lang="uk-UA" dirty="0" err="1" smtClean="0"/>
              <a:t>сша</a:t>
            </a:r>
            <a:r>
              <a:rPr lang="uk-UA" dirty="0" smtClean="0"/>
              <a:t>, </a:t>
            </a:r>
            <a:r>
              <a:rPr lang="uk-UA" dirty="0" err="1" smtClean="0"/>
              <a:t>німеччина</a:t>
            </a:r>
            <a:r>
              <a:rPr lang="uk-UA" dirty="0" smtClean="0"/>
              <a:t>, </a:t>
            </a:r>
            <a:r>
              <a:rPr lang="uk-UA" dirty="0" err="1" smtClean="0"/>
              <a:t>великобританія</a:t>
            </a:r>
            <a:r>
              <a:rPr lang="uk-UA" dirty="0" smtClean="0"/>
              <a:t>, скандинавські країни</a:t>
            </a:r>
          </a:p>
          <a:p>
            <a:r>
              <a:rPr lang="uk-UA" dirty="0" smtClean="0"/>
              <a:t>Стабілізовані – переважно приймають туристів – </a:t>
            </a:r>
            <a:r>
              <a:rPr lang="uk-UA" dirty="0" err="1" smtClean="0"/>
              <a:t>іспанія</a:t>
            </a:r>
            <a:r>
              <a:rPr lang="uk-UA" dirty="0" smtClean="0"/>
              <a:t>, </a:t>
            </a:r>
            <a:r>
              <a:rPr lang="uk-UA" dirty="0" err="1" smtClean="0"/>
              <a:t>греція</a:t>
            </a:r>
            <a:r>
              <a:rPr lang="uk-UA" dirty="0" smtClean="0"/>
              <a:t>, </a:t>
            </a:r>
            <a:r>
              <a:rPr lang="uk-UA" dirty="0" err="1" smtClean="0"/>
              <a:t>туреччина</a:t>
            </a:r>
            <a:r>
              <a:rPr lang="uk-UA" dirty="0" smtClean="0"/>
              <a:t>, </a:t>
            </a:r>
            <a:r>
              <a:rPr lang="uk-UA" dirty="0" err="1" smtClean="0"/>
              <a:t>кіпр</a:t>
            </a:r>
            <a:r>
              <a:rPr lang="uk-UA" dirty="0" smtClean="0"/>
              <a:t>, </a:t>
            </a:r>
            <a:r>
              <a:rPr lang="uk-UA" dirty="0" err="1" smtClean="0"/>
              <a:t>мексика</a:t>
            </a:r>
            <a:r>
              <a:rPr lang="uk-UA" dirty="0" smtClean="0"/>
              <a:t>, </a:t>
            </a:r>
            <a:r>
              <a:rPr lang="uk-UA" dirty="0" err="1" smtClean="0"/>
              <a:t>аргентина</a:t>
            </a:r>
            <a:r>
              <a:rPr lang="uk-UA" dirty="0" smtClean="0"/>
              <a:t>, </a:t>
            </a:r>
            <a:r>
              <a:rPr lang="uk-UA" dirty="0" err="1" smtClean="0"/>
              <a:t>чілі</a:t>
            </a:r>
            <a:r>
              <a:rPr lang="uk-UA" dirty="0" smtClean="0"/>
              <a:t>, </a:t>
            </a:r>
            <a:r>
              <a:rPr lang="uk-UA" dirty="0" err="1" smtClean="0"/>
              <a:t>гонконг</a:t>
            </a:r>
            <a:r>
              <a:rPr lang="uk-UA" dirty="0" smtClean="0"/>
              <a:t>, </a:t>
            </a:r>
            <a:r>
              <a:rPr lang="uk-UA" dirty="0" err="1" smtClean="0"/>
              <a:t>тайланд</a:t>
            </a:r>
            <a:r>
              <a:rPr lang="uk-UA" dirty="0" smtClean="0"/>
              <a:t>, </a:t>
            </a:r>
            <a:r>
              <a:rPr lang="uk-UA" dirty="0" err="1" smtClean="0"/>
              <a:t>малайзія</a:t>
            </a:r>
            <a:r>
              <a:rPr lang="uk-UA" dirty="0" smtClean="0"/>
              <a:t>, </a:t>
            </a:r>
            <a:r>
              <a:rPr lang="uk-UA" dirty="0" err="1" smtClean="0"/>
              <a:t>польща</a:t>
            </a:r>
            <a:r>
              <a:rPr lang="uk-UA" dirty="0" smtClean="0"/>
              <a:t>, </a:t>
            </a:r>
            <a:r>
              <a:rPr lang="uk-UA" dirty="0" err="1" smtClean="0"/>
              <a:t>угорщина</a:t>
            </a:r>
            <a:r>
              <a:rPr lang="uk-UA" dirty="0" smtClean="0"/>
              <a:t>, </a:t>
            </a:r>
            <a:r>
              <a:rPr lang="uk-UA" dirty="0" err="1" smtClean="0"/>
              <a:t>чехія</a:t>
            </a:r>
            <a:r>
              <a:rPr lang="uk-UA" dirty="0" smtClean="0"/>
              <a:t>, </a:t>
            </a:r>
            <a:r>
              <a:rPr lang="uk-UA" dirty="0" err="1" smtClean="0"/>
              <a:t>хорватія</a:t>
            </a:r>
            <a:r>
              <a:rPr lang="uk-UA" dirty="0" smtClean="0"/>
              <a:t>, </a:t>
            </a:r>
            <a:r>
              <a:rPr lang="uk-UA" dirty="0" err="1" smtClean="0"/>
              <a:t>словаччина</a:t>
            </a:r>
            <a:r>
              <a:rPr lang="uk-UA" dirty="0" smtClean="0"/>
              <a:t>, </a:t>
            </a:r>
            <a:r>
              <a:rPr lang="uk-UA" dirty="0" err="1" smtClean="0"/>
              <a:t>словенія</a:t>
            </a:r>
            <a:endParaRPr lang="uk-UA" dirty="0" smtClean="0"/>
          </a:p>
          <a:p>
            <a:r>
              <a:rPr lang="uk-UA" dirty="0" smtClean="0"/>
              <a:t>Реформовані – як приймають , так і постачають туристів – </a:t>
            </a:r>
            <a:r>
              <a:rPr lang="uk-UA" dirty="0" err="1" smtClean="0"/>
              <a:t>болгарія</a:t>
            </a:r>
            <a:r>
              <a:rPr lang="uk-UA" dirty="0" smtClean="0"/>
              <a:t>, </a:t>
            </a:r>
            <a:r>
              <a:rPr lang="uk-UA" dirty="0" err="1" smtClean="0"/>
              <a:t>румунія</a:t>
            </a:r>
            <a:r>
              <a:rPr lang="uk-UA" dirty="0" smtClean="0"/>
              <a:t>, </a:t>
            </a:r>
            <a:r>
              <a:rPr lang="uk-UA" dirty="0" err="1" smtClean="0"/>
              <a:t>росія</a:t>
            </a:r>
            <a:r>
              <a:rPr lang="uk-UA" dirty="0" smtClean="0"/>
              <a:t>, Україна, </a:t>
            </a:r>
            <a:r>
              <a:rPr lang="uk-UA" dirty="0" err="1" smtClean="0"/>
              <a:t>казахстан</a:t>
            </a:r>
            <a:r>
              <a:rPr lang="uk-UA" dirty="0" smtClean="0"/>
              <a:t>, </a:t>
            </a:r>
            <a:r>
              <a:rPr lang="uk-UA" dirty="0" err="1" smtClean="0"/>
              <a:t>китай</a:t>
            </a:r>
            <a:endParaRPr lang="uk-UA" dirty="0" smtClean="0"/>
          </a:p>
          <a:p>
            <a:r>
              <a:rPr lang="uk-UA" dirty="0" err="1" smtClean="0"/>
              <a:t>Акумулюючі</a:t>
            </a:r>
            <a:r>
              <a:rPr lang="uk-UA" dirty="0" smtClean="0"/>
              <a:t> – середні та </a:t>
            </a:r>
            <a:r>
              <a:rPr lang="uk-UA" dirty="0" err="1" smtClean="0"/>
              <a:t>низкі</a:t>
            </a:r>
            <a:r>
              <a:rPr lang="uk-UA" dirty="0" smtClean="0"/>
              <a:t> можливості економічного розвитку – </a:t>
            </a:r>
            <a:r>
              <a:rPr lang="uk-UA" dirty="0" err="1" smtClean="0"/>
              <a:t>індія</a:t>
            </a:r>
            <a:r>
              <a:rPr lang="uk-UA" dirty="0" smtClean="0"/>
              <a:t>, </a:t>
            </a:r>
            <a:r>
              <a:rPr lang="uk-UA" dirty="0" err="1" smtClean="0"/>
              <a:t>єгипет</a:t>
            </a:r>
            <a:r>
              <a:rPr lang="uk-UA" dirty="0" smtClean="0"/>
              <a:t>,  </a:t>
            </a:r>
            <a:r>
              <a:rPr lang="uk-UA" dirty="0" err="1" smtClean="0"/>
              <a:t>туніс</a:t>
            </a:r>
            <a:r>
              <a:rPr lang="uk-UA" dirty="0" smtClean="0"/>
              <a:t>, </a:t>
            </a:r>
            <a:r>
              <a:rPr lang="uk-UA" dirty="0" err="1" smtClean="0"/>
              <a:t>танзанія</a:t>
            </a:r>
            <a:r>
              <a:rPr lang="uk-UA" dirty="0" smtClean="0"/>
              <a:t>, </a:t>
            </a:r>
            <a:r>
              <a:rPr lang="uk-UA" dirty="0" err="1" smtClean="0"/>
              <a:t>барбадос</a:t>
            </a:r>
            <a:r>
              <a:rPr lang="uk-UA" dirty="0" smtClean="0"/>
              <a:t>, куба, більшість країн центральної </a:t>
            </a:r>
            <a:r>
              <a:rPr lang="uk-UA" dirty="0" err="1" smtClean="0"/>
              <a:t>африки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02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ОСАКСЬКА ДЕКЛАРАЦІЯ ТИСЯЧОЛІТТЯ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           1.10.2001 Р.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         « РОЗВИТОК ТУРИЗМУ НА ОСНОВІ ПРИНЦІПІВ СТІЙКОСТІ Є ЄДИНИМ ЗАСОБОМ  ЕФЕКТИВНОГО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РОЗВ’ЯЗАННЯ ЕКОЛОГІЧНИХ ПРОБЛЕМ ПРИ ОДНОЧАСНОМУ СТВОРЕННІ РОБОЧИХ МІСЦЬ  І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ЗАБЕЗПЕЧЕННІ ЕКОНОМІЧНОГО ЗРОСТАННЯ»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1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ПРАВОВІ ПЕРЕДУМОВИ МІЖНАРОДНОГО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ТУРИЗМУ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5800" y="2590800"/>
            <a:ext cx="10396883" cy="278378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ЦЕ СУКУПНІСТЬ МІЖНАРОДНИХ КОНВЕНЦІЙ, ДОГОВОРІВ, ЧИННЕ НАЦІОНАЛЬНЕ ЗАКОНОДАВСТВО У </a:t>
            </a:r>
          </a:p>
          <a:p>
            <a:pPr marL="0" indent="0">
              <a:buNone/>
            </a:pPr>
            <a:r>
              <a:rPr lang="uk-UA" dirty="0" smtClean="0"/>
              <a:t>СФЕРІ ТУРИЗМУ, ДВОХ АБО БАГАТОСТОРОННІ УГОДИ МІЖ УРЯДАМИ КРАЇН, МІЖНАРОДНІ УГОДИ </a:t>
            </a:r>
          </a:p>
          <a:p>
            <a:pPr marL="0" indent="0">
              <a:buNone/>
            </a:pPr>
            <a:r>
              <a:rPr lang="uk-UA" dirty="0" smtClean="0"/>
              <a:t>ОКРЕМИХ  ТУРИСТИЧНИХ ПІДПРИЄМСТВ</a:t>
            </a:r>
          </a:p>
          <a:p>
            <a:pPr marL="0" indent="0">
              <a:buNone/>
            </a:pPr>
            <a:r>
              <a:rPr lang="uk-UA" dirty="0" smtClean="0"/>
              <a:t>                  НАЦІОНАЛЬНЕ ТУРИСТИЧНЕ ЗАКОНОДАВСТВО ПОВИННО БУТИ КОМПЛЕКСНИМ , А САМЕ:</a:t>
            </a:r>
          </a:p>
          <a:p>
            <a:pPr>
              <a:buFontTx/>
              <a:buChar char="-"/>
            </a:pPr>
            <a:r>
              <a:rPr lang="uk-UA" dirty="0" smtClean="0"/>
              <a:t>УЗГОДЖУВАТИСЯ З ЗАКОНОДАВСТВОМ В СФЕРАХ МЕДИЧНОГО, ТРАНСПОРТНОГО, КОМУНІКАЦІЙНОГО   ОБСЛУГОВУВАННЯ</a:t>
            </a:r>
          </a:p>
          <a:p>
            <a:pPr>
              <a:buFontTx/>
              <a:buChar char="-"/>
            </a:pPr>
            <a:r>
              <a:rPr lang="uk-UA" dirty="0" smtClean="0"/>
              <a:t>БУТИ ЦІЛІСНИМ, НЕ ДУБЛЮВАТИ МІЖНАРОДНІ НОРМИ, А ІНТЕГРУВАТИСЯ У СВІТОВИЙ ТУРИЗМ З УРАХУВАННЯМ МІЖНАРОДНИХ НОРМ</a:t>
            </a:r>
          </a:p>
          <a:p>
            <a:pPr marL="0" indent="0">
              <a:buNone/>
            </a:pP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13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ОСНОВНІ МІЖНАРОДНІ ПРАВОВІ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ДОКУМЕНТИ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СТАТУТ </a:t>
            </a:r>
            <a:r>
              <a:rPr lang="en-US" dirty="0" smtClean="0"/>
              <a:t> UNWTO</a:t>
            </a:r>
            <a:r>
              <a:rPr lang="uk-UA" dirty="0" smtClean="0"/>
              <a:t>  - 27.09.1970 , МЕХІКО</a:t>
            </a:r>
          </a:p>
          <a:p>
            <a:r>
              <a:rPr lang="uk-UA" dirty="0" smtClean="0"/>
              <a:t>ЗАГАЛЬНА РЕЗОЛЮЦІЯ КОНФЕРЕНЦІЇ ООН ЩОДО МІЖНАРОДНОГО ТУРИЗМУ – 1980</a:t>
            </a:r>
          </a:p>
          <a:p>
            <a:r>
              <a:rPr lang="uk-UA" dirty="0" smtClean="0"/>
              <a:t>МАНІЛЬСЬКА ДЕКЛАРАЦІЯ ЗІ СВІТОВОГО ТУРИЗМУ – 10.10.1980 , </a:t>
            </a:r>
            <a:r>
              <a:rPr lang="uk-UA" dirty="0" err="1" smtClean="0"/>
              <a:t>маніла</a:t>
            </a:r>
            <a:r>
              <a:rPr lang="uk-UA" dirty="0" smtClean="0"/>
              <a:t>, ФІЛІПІНИ</a:t>
            </a:r>
          </a:p>
          <a:p>
            <a:r>
              <a:rPr lang="uk-UA" dirty="0" smtClean="0"/>
              <a:t>ХАРТІЯ ТУРИЗМУ – 6 СЕСІЯЯ ГЕНЕРАЛЬНОЇ АСАМБЛЕЇ </a:t>
            </a:r>
            <a:r>
              <a:rPr lang="en-US" dirty="0" smtClean="0"/>
              <a:t>W</a:t>
            </a:r>
            <a:r>
              <a:rPr lang="uk-UA" dirty="0" smtClean="0"/>
              <a:t>ТО – 1985</a:t>
            </a:r>
          </a:p>
          <a:p>
            <a:r>
              <a:rPr lang="uk-UA" dirty="0" smtClean="0"/>
              <a:t>ГААЗЬКА ДЕКЛАРАЦІЯ З ТУРИЗМУ – 14.04.1989, ГААГА, НІДЕРЛАНДИ</a:t>
            </a:r>
          </a:p>
          <a:p>
            <a:r>
              <a:rPr lang="uk-UA" dirty="0" smtClean="0"/>
              <a:t>ГЛОБАЛЬНИЙ ЕТИЧНИЙ КОДЕКС  ТУРИЗМУ  - ХІІІ ГЕНЕРАЛЬНА АСАМБЛЕЯ </a:t>
            </a:r>
            <a:r>
              <a:rPr lang="en-US" dirty="0" smtClean="0"/>
              <a:t>W</a:t>
            </a:r>
            <a:r>
              <a:rPr lang="uk-UA" dirty="0" smtClean="0"/>
              <a:t>ТО – 1999</a:t>
            </a:r>
          </a:p>
          <a:p>
            <a:r>
              <a:rPr lang="uk-UA" dirty="0" smtClean="0"/>
              <a:t>ОСАКСЬКА ДЕКЛАРАЦІЯ ТИСЯЧОЛІТТЯ – 1.10.2001, ОСАКА, ЯПОНІЯ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0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АЛГОРИТМ ДЕРЖАВНИХ ДІЙ НА РТП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1.  ЯКЩО ЗРОСТАЄ ВПЛИВ ЗОВНІШНІХ ЧИННИКІВ НА ТУРИСТИЧНУ ДІЯЛЬНІСТЬ, ТО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ДЕРЖАВА РОЗРОБЛЯЄ МАКРОСТРАТЕГІЮ ПОШИРЕННЯ ІННОВАЦІЙНИХ ТЕХНОЛОГІЙ, СПРИЯЄ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АКТИВІЗАЦІЇ РЕКЛАМНО-ІНФОРМАЦІЙНОЇ ДІЯЛЬНОСТІ ТА ІНФОРМАЦІЙНОГО ЗАБЕЗПЕЧЕННЯ</a:t>
            </a:r>
          </a:p>
          <a:p>
            <a:pPr marL="0" indent="0">
              <a:buNone/>
            </a:pPr>
            <a:r>
              <a:rPr lang="uk-UA" dirty="0" smtClean="0"/>
              <a:t>     2. ЯКЩО ЗБІЛЬШУЄТЬСЯ ВПЛИВ </a:t>
            </a:r>
            <a:r>
              <a:rPr lang="uk-UA" dirty="0" err="1" smtClean="0"/>
              <a:t>МіКРО</a:t>
            </a:r>
            <a:r>
              <a:rPr lang="uk-UA" dirty="0" smtClean="0"/>
              <a:t> </a:t>
            </a:r>
            <a:r>
              <a:rPr lang="uk-UA" dirty="0" smtClean="0"/>
              <a:t>СЕРЕДОВИЩА НА РОЗВИТОК ТУРИЗМУ, ТО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ДЕРЖАВА РОЗВИВАЄ ІНФРАСТРУКТУРУ, ЛОКАЛЬНІ ТУРИСТИЧНІ РИНКИ, КОНКУРЕНЦІЮ НА НИХ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3. ЯКЩО ПОСИЛЮЄТЬСЯ ВЗАЄМОЗВ’ЯЗОК МІЖ ТУРИЗМОМ ТА СОЦІАЛЬНИМИ, ЕКОЛОГІЧНИМИ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ПРОБЛЕМАМИ, ТО  ДЕРЖАВА РОЗРОБЛЯЄ КОМПЛЕКСНУ СТРАТЕГІЮ ВИРІШЕННЯ ОБ’ЄДНАНИХ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ПРОБЛЕМ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32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ПРИНЦИП ТУРИСТИЧНОГО ЗАКОНОДАВСТВА – РОЗВИТОК ТУРИЗМУ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         ЗАХИСТ ТУРИСТІВ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ШВИДКА РЕПАТРІАЦІЯ</a:t>
            </a:r>
          </a:p>
          <a:p>
            <a:r>
              <a:rPr lang="uk-UA" dirty="0" smtClean="0"/>
              <a:t>СТРАХУВАННЯ</a:t>
            </a:r>
          </a:p>
          <a:p>
            <a:r>
              <a:rPr lang="uk-UA" dirty="0" smtClean="0"/>
              <a:t>ПОВЕРНЕННЯ ВТРАЧЕНОГО МАЙНА</a:t>
            </a:r>
          </a:p>
          <a:p>
            <a:r>
              <a:rPr lang="uk-UA" dirty="0" smtClean="0"/>
              <a:t>ЗАБЕЗПЕЧЕННЯ ПРОТИДІЇ НАЦІОНАЛЬНІЙ, РЕЛІГІЙНІЙ ДИСКРИМІНАЦІЇ</a:t>
            </a:r>
          </a:p>
          <a:p>
            <a:r>
              <a:rPr lang="uk-UA" dirty="0" smtClean="0"/>
              <a:t>МАСОВИЙ НАПЛАВ МІГРАНТІВ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                </a:t>
            </a:r>
          </a:p>
          <a:p>
            <a:endParaRPr lang="uk-UA" dirty="0"/>
          </a:p>
          <a:p>
            <a:r>
              <a:rPr lang="uk-UA" dirty="0" smtClean="0"/>
              <a:t>            ЗАХИСТ НА РІВНІ КРАЇНИ</a:t>
            </a:r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СПРИЯТИ ФОРМУВАННЮ ТУРИСТИЧНОЇ СВІДОМОСТІ</a:t>
            </a:r>
          </a:p>
          <a:p>
            <a:r>
              <a:rPr lang="uk-UA" dirty="0" smtClean="0"/>
              <a:t>ЗАБЕЗПЕЧУВАТИ КУЛЬТУРНУ ГОСТИННІСТЬ</a:t>
            </a:r>
          </a:p>
          <a:p>
            <a:r>
              <a:rPr lang="uk-UA" dirty="0" smtClean="0"/>
              <a:t>МИТНІ, ПРИКОРДОННІ, ІММІГРАЦІЙНІ ДЕРЖАВНІ ОРГАНИ ПОВИННІ ЗДІЙСНЮВАТИ НЕКОРУМПОВАНУ ДІЯЛЬНІСТЬ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13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ДЕРЖАВНА ТУРИСТИЧНА ПОЛІТИКА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УКРАЇНИ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ЦЕ КОМПЛЕКС ЗАХОДІВ ПРАВОВОГО, ЕКОНОМІЧНОГО І ОРГАНІЗАЦІЙНОГО ПОРЯДКУ, ПІДКРІПЛЕНИЙ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    ВІДПОВІДНИМИ УПРАВЛІНСЬКИМИ ІНСТИТУТАМИ, ЯКІ ДІЮТЬ З МЕТОЮ УЗГОДЖЕННЯ  ДЕРЖАВНИХ,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БІЗНЕСОВИХ І МІСЦЕВИХ ІНТЕРЕСІВ НА РИНКУ ТУРИСТИЧНИХ ПОСЛУГ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41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384</TotalTime>
  <Words>751</Words>
  <Application>Microsoft Office PowerPoint</Application>
  <PresentationFormat>Широкий екран</PresentationFormat>
  <Paragraphs>94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Impact</vt:lpstr>
      <vt:lpstr>Основна подія</vt:lpstr>
      <vt:lpstr>Становлення сучасних форм розвитку та державне регулювання світового туризму</vt:lpstr>
      <vt:lpstr>           Проблеми до обговорення  </vt:lpstr>
      <vt:lpstr>      Типи національних туристичних                                       ринків</vt:lpstr>
      <vt:lpstr>    ОСАКСЬКА ДЕКЛАРАЦІЯ ТИСЯЧОЛІТТЯ                                                       1.10.2001 Р.</vt:lpstr>
      <vt:lpstr>  ПРАВОВІ ПЕРЕДУМОВИ МІЖНАРОДНОГО                                      ТУРИЗМУ</vt:lpstr>
      <vt:lpstr>          ОСНОВНІ МІЖНАРОДНІ ПРАВОВІ                                   ДОКУМЕНТИ</vt:lpstr>
      <vt:lpstr>   АЛГОРИТМ ДЕРЖАВНИХ ДІЙ НА РТП</vt:lpstr>
      <vt:lpstr>                   ПРИНЦИП ТУРИСТИЧНОГО ЗАКОНОДАВСТВА – РОЗВИТОК ТУРИЗМУ</vt:lpstr>
      <vt:lpstr>       ДЕРЖАВНА ТУРИСТИЧНА ПОЛІТИКА                                       УКРАЇНИ</vt:lpstr>
      <vt:lpstr>ІНСТИТУТИ ДЕРЖАВНОГО РЕГУЛЮВАННЯ ТУРИСТИЧНОГО РИНКУ В уКРАЇНІ   </vt:lpstr>
      <vt:lpstr>         ДЕРЖАВНА ТУРИСТИЧНА ПОЛІТИКА                           СПРЯМОВАНА НА</vt:lpstr>
      <vt:lpstr>Ієрархічні рівні впливу держави на                        розвиток туризму</vt:lpstr>
      <vt:lpstr>                  Принципи типологізації                         туристичних ринків</vt:lpstr>
      <vt:lpstr>                                 Европа  та  евротуризм ‘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сучасних форм розвитку та державне регулювання світового туризму</dc:title>
  <dc:creator>Пользователь</dc:creator>
  <cp:lastModifiedBy>Пользователь</cp:lastModifiedBy>
  <cp:revision>25</cp:revision>
  <dcterms:created xsi:type="dcterms:W3CDTF">2020-11-28T15:23:30Z</dcterms:created>
  <dcterms:modified xsi:type="dcterms:W3CDTF">2020-12-01T14:05:34Z</dcterms:modified>
</cp:coreProperties>
</file>