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95" r:id="rId2"/>
    <p:sldId id="303" r:id="rId3"/>
    <p:sldId id="285" r:id="rId4"/>
    <p:sldId id="286" r:id="rId5"/>
    <p:sldId id="296" r:id="rId6"/>
    <p:sldId id="288" r:id="rId7"/>
    <p:sldId id="289" r:id="rId8"/>
    <p:sldId id="290" r:id="rId9"/>
    <p:sldId id="291" r:id="rId10"/>
    <p:sldId id="294" r:id="rId11"/>
    <p:sldId id="297" r:id="rId12"/>
    <p:sldId id="298" r:id="rId13"/>
    <p:sldId id="299" r:id="rId14"/>
    <p:sldId id="300" r:id="rId15"/>
    <p:sldId id="301" r:id="rId16"/>
    <p:sldId id="277" r:id="rId17"/>
    <p:sldId id="257" r:id="rId18"/>
    <p:sldId id="258" r:id="rId19"/>
    <p:sldId id="256" r:id="rId20"/>
    <p:sldId id="302" r:id="rId21"/>
    <p:sldId id="278" r:id="rId22"/>
    <p:sldId id="279" r:id="rId23"/>
    <p:sldId id="280" r:id="rId24"/>
    <p:sldId id="281" r:id="rId25"/>
    <p:sldId id="260" r:id="rId26"/>
    <p:sldId id="267" r:id="rId27"/>
    <p:sldId id="266" r:id="rId28"/>
    <p:sldId id="282" r:id="rId29"/>
    <p:sldId id="283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84" r:id="rId39"/>
    <p:sldId id="259" r:id="rId40"/>
    <p:sldId id="261" r:id="rId41"/>
    <p:sldId id="26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204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19890-F6B5-400C-8498-905F30CC0E8A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891F6-B3D1-4DF3-AC71-E405EAB3E1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31472-3C38-492C-A9A8-A741DB4062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5EE593-1B41-4BF4-B077-D04353089D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B94EEC-5383-49FD-B601-729E26BA4E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D295BA-6E3F-40C0-A3A2-44496B11BC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845A2E-647B-4BE7-951C-00EC2FCB8A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C91417-935D-4ACA-A5E0-5F5ECAD403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1547C1-6E08-48B9-985C-A3040A8458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9B2BA1-A7DF-4994-8D8B-3D7048FCDF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92FAA6-0506-4E18-8495-20511857F4E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604F3B-502E-4624-BFEC-C267F7D6C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2FAA6-0506-4E18-8495-20511857F4E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04F3B-502E-4624-BFEC-C267F7D6C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092FAA6-0506-4E18-8495-20511857F4E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604F3B-502E-4624-BFEC-C267F7D6C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2FAA6-0506-4E18-8495-20511857F4E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04F3B-502E-4624-BFEC-C267F7D6C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92FAA6-0506-4E18-8495-20511857F4E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3604F3B-502E-4624-BFEC-C267F7D6C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2FAA6-0506-4E18-8495-20511857F4E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04F3B-502E-4624-BFEC-C267F7D6C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2FAA6-0506-4E18-8495-20511857F4E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04F3B-502E-4624-BFEC-C267F7D6C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2FAA6-0506-4E18-8495-20511857F4E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04F3B-502E-4624-BFEC-C267F7D6C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92FAA6-0506-4E18-8495-20511857F4E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04F3B-502E-4624-BFEC-C267F7D6C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2FAA6-0506-4E18-8495-20511857F4E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04F3B-502E-4624-BFEC-C267F7D6C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2FAA6-0506-4E18-8495-20511857F4E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04F3B-502E-4624-BFEC-C267F7D6C4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092FAA6-0506-4E18-8495-20511857F4E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604F3B-502E-4624-BFEC-C267F7D6C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18" y="201593"/>
            <a:ext cx="397764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-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7" y="160511"/>
            <a:ext cx="32369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41" y="2513186"/>
            <a:ext cx="4154060" cy="356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35896" y="620688"/>
            <a:ext cx="469070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err="1" smtClean="0">
                <a:solidFill>
                  <a:srgbClr val="FF0000"/>
                </a:solidFill>
                <a:latin typeface="Arial Black"/>
                <a:ea typeface="Calibri"/>
                <a:cs typeface="Aharoni" pitchFamily="2" charset="-79"/>
              </a:rPr>
              <a:t>Архітектурно-</a:t>
            </a:r>
            <a:endParaRPr lang="uk-UA" sz="3200" b="1" dirty="0" smtClean="0">
              <a:solidFill>
                <a:srgbClr val="FF0000"/>
              </a:solidFill>
              <a:latin typeface="Arial Black"/>
              <a:ea typeface="Calibri"/>
              <a:cs typeface="Aharoni" pitchFamily="2" charset="-79"/>
            </a:endParaRPr>
          </a:p>
          <a:p>
            <a:r>
              <a:rPr lang="uk-UA" sz="3200" b="1" dirty="0" smtClean="0">
                <a:solidFill>
                  <a:srgbClr val="FF0000"/>
                </a:solidFill>
                <a:latin typeface="Arial Black"/>
                <a:ea typeface="Calibri"/>
                <a:cs typeface="Aharoni" pitchFamily="2" charset="-79"/>
              </a:rPr>
              <a:t>Дизайнерське</a:t>
            </a:r>
          </a:p>
          <a:p>
            <a:r>
              <a:rPr lang="uk-UA" sz="3200" b="1" dirty="0" smtClean="0">
                <a:solidFill>
                  <a:srgbClr val="FF0000"/>
                </a:solidFill>
                <a:latin typeface="Arial Black"/>
                <a:ea typeface="Calibri"/>
                <a:cs typeface="Aharoni" pitchFamily="2" charset="-79"/>
              </a:rPr>
              <a:t>Матеріалознавство</a:t>
            </a:r>
          </a:p>
          <a:p>
            <a:endParaRPr lang="ru-RU" sz="3200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4078" y="2945885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prstClr val="black"/>
                </a:solidFill>
                <a:latin typeface="Arial Black"/>
                <a:ea typeface="Calibri"/>
                <a:cs typeface="Times New Roman"/>
              </a:rPr>
              <a:t>но-д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3685" y="371703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Підготувала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к.п.н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. </a:t>
            </a:r>
            <a:r>
              <a:rPr kumimoji="0" lang="uk-U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Гервас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  О.Г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07154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Конструкційно-оздоблювальні матеріали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000528" cy="498317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   </a:t>
            </a:r>
            <a:r>
              <a:rPr lang="uk-UA" sz="8000" dirty="0" smtClean="0"/>
              <a:t>  СКЛОПЛАСТИКИ - листові матеріали, що містять в якості наповнювача склотканину або скловолокно, в якості сполучного - поліефіри, </a:t>
            </a:r>
            <a:r>
              <a:rPr lang="uk-UA" sz="8000" dirty="0" err="1" smtClean="0"/>
              <a:t>фенолформальдегідні</a:t>
            </a:r>
            <a:r>
              <a:rPr lang="uk-UA" sz="8000" dirty="0" smtClean="0"/>
              <a:t> або епоксидні смоли, що твердіють при нагріванні в тривимірні структури. Завдяки високому </a:t>
            </a:r>
            <a:r>
              <a:rPr lang="uk-UA" sz="8000" dirty="0" err="1" smtClean="0"/>
              <a:t>армуючому</a:t>
            </a:r>
            <a:r>
              <a:rPr lang="uk-UA" sz="8000" dirty="0" smtClean="0"/>
              <a:t> ефекту заповнювача ці пластики мають підвищену міцність.</a:t>
            </a:r>
            <a:br>
              <a:rPr lang="uk-UA" sz="8000" dirty="0" smtClean="0"/>
            </a:br>
            <a:r>
              <a:rPr lang="uk-UA" sz="8000" dirty="0" smtClean="0"/>
              <a:t>     Застосування: декоративне зовнішнє облицювання, влаштування покрівель, для виготовлення ванн, раковин, труб, хімічних апаратів.</a:t>
            </a:r>
            <a:r>
              <a:rPr lang="uk-UA" sz="4200" dirty="0" smtClean="0"/>
              <a:t/>
            </a:r>
            <a:br>
              <a:rPr lang="uk-UA" sz="4200" dirty="0" smtClean="0"/>
            </a:br>
            <a:r>
              <a:rPr lang="uk-UA" sz="4200" dirty="0" smtClean="0"/>
              <a:t>     </a:t>
            </a:r>
            <a:br>
              <a:rPr lang="uk-UA" sz="42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4286280" cy="504351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4"/>
            <a:ext cx="2857520" cy="197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357693"/>
            <a:ext cx="3357586" cy="224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4257676" cy="521497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ДСП - </a:t>
            </a:r>
            <a:r>
              <a:rPr lang="uk-UA" dirty="0" err="1" smtClean="0"/>
              <a:t>деревно-стружкові</a:t>
            </a:r>
            <a:r>
              <a:rPr lang="uk-UA" dirty="0" smtClean="0"/>
              <a:t> плити, які містять в якості наповнювача деревні стружки, а в якості сполучного - карбамідні термореактивні полімери. ДСП можуть бути облицьовані декоративними плівками, плитками або </a:t>
            </a:r>
            <a:r>
              <a:rPr lang="uk-UA" dirty="0" err="1" smtClean="0"/>
              <a:t>офанеровани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     Застосування: каркасні і щитові стіни і перегородки, в меблевій промисловості.</a:t>
            </a:r>
            <a:endParaRPr lang="ru-RU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3" y="714356"/>
            <a:ext cx="2972537" cy="233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116343"/>
            <a:ext cx="2643206" cy="349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620688"/>
            <a:ext cx="3977640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err="1" smtClean="0"/>
              <a:t>Деревинношаруватий</a:t>
            </a:r>
            <a:r>
              <a:rPr lang="uk-UA" dirty="0" smtClean="0"/>
              <a:t> пластик містить в якості наповнювача деревний шпон, в якості сполучного - </a:t>
            </a:r>
            <a:r>
              <a:rPr lang="uk-UA" dirty="0" err="1" smtClean="0"/>
              <a:t>фенолформальдегідні</a:t>
            </a:r>
            <a:r>
              <a:rPr lang="uk-UA" dirty="0" smtClean="0"/>
              <a:t> смоли. Це більш міцний і більш водостійкий матеріал, ніж ДСП, застосування аналогічне. І той і інший матеріал дещо токсичні.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221457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00240"/>
            <a:ext cx="26638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071942"/>
            <a:ext cx="4380378" cy="249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2628" t="3906" r="14348" b="6250"/>
          <a:stretch>
            <a:fillRect/>
          </a:stretch>
        </p:blipFill>
        <p:spPr bwMode="auto">
          <a:xfrm>
            <a:off x="2" y="0"/>
            <a:ext cx="81535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5373" t="4883" r="21486" b="1367"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143800" cy="3857651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БУДІВЕЛЬНІ МАТЕРІАЛИ В ОЗДОБЛЕННІ БУДІВЕЛЬ РІЗНИХ АРХІТЕКТУРНИХ СТИЛІВ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Архітектурний стиль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215338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/>
              <a:t>    ансамбль фасадних композицій і прийомів в побудові різних планів будівлі.</a:t>
            </a:r>
          </a:p>
          <a:p>
            <a:pPr>
              <a:buNone/>
            </a:pPr>
            <a:r>
              <a:rPr lang="uk-UA" sz="3600" dirty="0" smtClean="0"/>
              <a:t> При створенні архітектурного стилю особлива увага приділяється </a:t>
            </a:r>
            <a:r>
              <a:rPr lang="uk-UA" sz="3600" b="1" i="1" u="sng" dirty="0" smtClean="0"/>
              <a:t>матеріалам</a:t>
            </a:r>
            <a:r>
              <a:rPr lang="uk-UA" sz="3600" b="1" dirty="0" smtClean="0"/>
              <a:t>, </a:t>
            </a:r>
            <a:r>
              <a:rPr lang="uk-UA" sz="3600" dirty="0" smtClean="0"/>
              <a:t>що використовуються в будівництві, формам обробки, декоративному оформленню зовнішніх фасадів та інтер'єру внутрішніх приміщень. </a:t>
            </a:r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       ОСНОВНІ СТИЛІ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142984"/>
            <a:ext cx="4040188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/>
              <a:t>Ампір</a:t>
            </a:r>
          </a:p>
          <a:p>
            <a:pPr>
              <a:buNone/>
            </a:pPr>
            <a:r>
              <a:rPr lang="uk-UA" sz="3200" dirty="0" smtClean="0"/>
              <a:t> Готика,</a:t>
            </a:r>
          </a:p>
          <a:p>
            <a:pPr>
              <a:buNone/>
            </a:pPr>
            <a:r>
              <a:rPr lang="uk-UA" sz="3200" dirty="0" smtClean="0"/>
              <a:t> Бароко,</a:t>
            </a:r>
          </a:p>
          <a:p>
            <a:pPr>
              <a:buNone/>
            </a:pPr>
            <a:r>
              <a:rPr lang="uk-UA" sz="3200" dirty="0" smtClean="0"/>
              <a:t> Класицизм, </a:t>
            </a:r>
          </a:p>
          <a:p>
            <a:pPr>
              <a:buNone/>
            </a:pPr>
            <a:r>
              <a:rPr lang="uk-UA" sz="3200" dirty="0" smtClean="0"/>
              <a:t>Конструктивізм, </a:t>
            </a:r>
          </a:p>
          <a:p>
            <a:pPr>
              <a:buNone/>
            </a:pPr>
            <a:r>
              <a:rPr lang="uk-UA" sz="3200" dirty="0" smtClean="0"/>
              <a:t>Модерн,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214422"/>
            <a:ext cx="4041775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/>
              <a:t>Постмодернізм, </a:t>
            </a:r>
          </a:p>
          <a:p>
            <a:pPr>
              <a:buNone/>
            </a:pPr>
            <a:r>
              <a:rPr lang="uk-UA" sz="3200" dirty="0" smtClean="0"/>
              <a:t>Неокласицизм, </a:t>
            </a:r>
          </a:p>
          <a:p>
            <a:pPr>
              <a:buNone/>
            </a:pPr>
            <a:r>
              <a:rPr lang="uk-UA" sz="3200" dirty="0" smtClean="0"/>
              <a:t>Ренесанс, </a:t>
            </a:r>
          </a:p>
          <a:p>
            <a:pPr>
              <a:buNone/>
            </a:pPr>
            <a:r>
              <a:rPr lang="uk-UA" sz="3200" dirty="0" smtClean="0"/>
              <a:t>Еклектика, </a:t>
            </a:r>
          </a:p>
          <a:p>
            <a:pPr>
              <a:buNone/>
            </a:pPr>
            <a:r>
              <a:rPr lang="uk-UA" sz="3200" dirty="0" err="1" smtClean="0"/>
              <a:t>Неоготика</a:t>
            </a:r>
            <a:r>
              <a:rPr lang="uk-UA" sz="3200" dirty="0" smtClean="0"/>
              <a:t> </a:t>
            </a:r>
          </a:p>
          <a:p>
            <a:pPr>
              <a:buNone/>
            </a:pPr>
            <a:r>
              <a:rPr lang="uk-UA" sz="3200" dirty="0" smtClean="0"/>
              <a:t> Рококо.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8" t="2929" r="13250"/>
          <a:stretch>
            <a:fillRect/>
          </a:stretch>
        </p:blipFill>
        <p:spPr bwMode="auto">
          <a:xfrm>
            <a:off x="1" y="2"/>
            <a:ext cx="9143999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507" y="188640"/>
            <a:ext cx="6048672" cy="5543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</a:rPr>
              <a:t>Вироби зі скла: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48395"/>
            <a:ext cx="3816424" cy="5069160"/>
          </a:xfrm>
        </p:spPr>
        <p:txBody>
          <a:bodyPr>
            <a:noAutofit/>
          </a:bodyPr>
          <a:lstStyle/>
          <a:p>
            <a:pPr lvl="0">
              <a:buClr>
                <a:srgbClr val="B13F9A"/>
              </a:buClr>
              <a:buNone/>
            </a:pPr>
            <a:r>
              <a:rPr lang="uk-UA" sz="1800" dirty="0">
                <a:solidFill>
                  <a:prstClr val="black"/>
                </a:solidFill>
              </a:rPr>
              <a:t>- </a:t>
            </a:r>
            <a:r>
              <a:rPr lang="uk-UA" sz="1800" dirty="0">
                <a:solidFill>
                  <a:prstClr val="black"/>
                </a:solidFill>
                <a:cs typeface="Aharoni" pitchFamily="2" charset="-79"/>
              </a:rPr>
              <a:t>пустотілі скляні блоки - застосовуються для скління переходів між будівлями, сходових клітин і </a:t>
            </a:r>
            <a:r>
              <a:rPr lang="uk-UA" sz="1800" dirty="0" err="1">
                <a:solidFill>
                  <a:prstClr val="black"/>
                </a:solidFill>
                <a:cs typeface="Aharoni" pitchFamily="2" charset="-79"/>
              </a:rPr>
              <a:t>т.п</a:t>
            </a:r>
            <a:r>
              <a:rPr lang="uk-UA" sz="1800" dirty="0">
                <a:solidFill>
                  <a:prstClr val="black"/>
                </a:solidFill>
                <a:cs typeface="Aharoni" pitchFamily="2" charset="-79"/>
              </a:rPr>
              <a:t> .;</a:t>
            </a:r>
          </a:p>
          <a:p>
            <a:pPr lvl="0">
              <a:buClr>
                <a:srgbClr val="B13F9A"/>
              </a:buClr>
              <a:buNone/>
            </a:pPr>
            <a:r>
              <a:rPr lang="uk-UA" sz="1800" dirty="0">
                <a:solidFill>
                  <a:prstClr val="black"/>
                </a:solidFill>
                <a:cs typeface="Aharoni" pitchFamily="2" charset="-79"/>
              </a:rPr>
              <a:t/>
            </a:r>
            <a:br>
              <a:rPr lang="uk-UA" sz="1800" dirty="0">
                <a:solidFill>
                  <a:prstClr val="black"/>
                </a:solidFill>
                <a:cs typeface="Aharoni" pitchFamily="2" charset="-79"/>
              </a:rPr>
            </a:br>
            <a:r>
              <a:rPr lang="uk-UA" sz="1800" dirty="0">
                <a:solidFill>
                  <a:prstClr val="black"/>
                </a:solidFill>
                <a:cs typeface="Aharoni" pitchFamily="2" charset="-79"/>
              </a:rPr>
              <a:t>- профільне скло - застосовується для спорудження перегородок;</a:t>
            </a:r>
          </a:p>
          <a:p>
            <a:pPr lvl="0">
              <a:buClr>
                <a:srgbClr val="B13F9A"/>
              </a:buClr>
              <a:buNone/>
            </a:pPr>
            <a:r>
              <a:rPr lang="uk-UA" sz="1800" dirty="0">
                <a:solidFill>
                  <a:prstClr val="black"/>
                </a:solidFill>
                <a:cs typeface="Aharoni" pitchFamily="2" charset="-79"/>
              </a:rPr>
              <a:t/>
            </a:r>
            <a:br>
              <a:rPr lang="uk-UA" sz="1800" dirty="0">
                <a:solidFill>
                  <a:prstClr val="black"/>
                </a:solidFill>
                <a:cs typeface="Aharoni" pitchFamily="2" charset="-79"/>
              </a:rPr>
            </a:br>
            <a:r>
              <a:rPr lang="uk-UA" sz="1800" dirty="0">
                <a:solidFill>
                  <a:prstClr val="black"/>
                </a:solidFill>
                <a:cs typeface="Aharoni" pitchFamily="2" charset="-79"/>
              </a:rPr>
              <a:t>- скляні труби - основне застосування в хімічній промисловості;</a:t>
            </a:r>
            <a:br>
              <a:rPr lang="uk-UA" sz="1800" dirty="0">
                <a:solidFill>
                  <a:prstClr val="black"/>
                </a:solidFill>
                <a:cs typeface="Aharoni" pitchFamily="2" charset="-79"/>
              </a:rPr>
            </a:br>
            <a:r>
              <a:rPr lang="uk-UA" sz="1800" dirty="0">
                <a:solidFill>
                  <a:prstClr val="black"/>
                </a:solidFill>
                <a:cs typeface="Aharoni" pitchFamily="2" charset="-79"/>
              </a:rPr>
              <a:t/>
            </a:r>
            <a:br>
              <a:rPr lang="uk-UA" sz="1800" dirty="0">
                <a:solidFill>
                  <a:prstClr val="black"/>
                </a:solidFill>
                <a:cs typeface="Aharoni" pitchFamily="2" charset="-79"/>
              </a:rPr>
            </a:br>
            <a:r>
              <a:rPr lang="uk-UA" sz="1800" dirty="0">
                <a:solidFill>
                  <a:prstClr val="black"/>
                </a:solidFill>
                <a:cs typeface="Aharoni" pitchFamily="2" charset="-79"/>
              </a:rPr>
              <a:t>- скляна вата - матеріал, що складається з тонких гнучких ниток (5 6мкм) - застосовується як </a:t>
            </a:r>
            <a:r>
              <a:rPr lang="uk-UA" sz="1800" dirty="0" err="1">
                <a:solidFill>
                  <a:prstClr val="black"/>
                </a:solidFill>
                <a:cs typeface="Aharoni" pitchFamily="2" charset="-79"/>
              </a:rPr>
              <a:t>тепло-</a:t>
            </a:r>
            <a:r>
              <a:rPr lang="uk-UA" sz="1800" dirty="0">
                <a:solidFill>
                  <a:prstClr val="black"/>
                </a:solidFill>
                <a:cs typeface="Aharoni" pitchFamily="2" charset="-79"/>
              </a:rPr>
              <a:t> і звукоізоляційний матеріал, заповнювач для легких штукатурних розчинів, для виробництва склопластиків;</a:t>
            </a:r>
            <a:endParaRPr lang="ru-RU" sz="1800" dirty="0">
              <a:solidFill>
                <a:prstClr val="black"/>
              </a:solidFill>
              <a:cs typeface="Aharoni" pitchFamily="2" charset="-79"/>
            </a:endParaRPr>
          </a:p>
          <a:p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3482975"/>
            <a:ext cx="6524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24" y="972900"/>
            <a:ext cx="2630928" cy="19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2" y="2777489"/>
            <a:ext cx="18049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132856"/>
            <a:ext cx="3014408" cy="226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158" y="4777739"/>
            <a:ext cx="25908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918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785794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Готич</a:t>
            </a:r>
            <a:r>
              <a:rPr lang="uk-UA" dirty="0" smtClean="0">
                <a:solidFill>
                  <a:srgbClr val="FF0000"/>
                </a:solidFill>
              </a:rPr>
              <a:t>ний стиль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3977640" cy="578647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Цьому стилю притаманні стрілчасті, віялові склепіння, ребристі і вертикальні, що рвуться до неба лінії, арки, що переходять в стовпи, кесонні стелі, витягнуті, часто </a:t>
            </a:r>
            <a:r>
              <a:rPr lang="uk-UA" dirty="0" err="1" smtClean="0"/>
              <a:t>вітражні</a:t>
            </a:r>
            <a:r>
              <a:rPr lang="uk-UA" dirty="0" smtClean="0"/>
              <a:t> вікна. Будинок в готичному стилі відрізняється різким «скелетом»; його кольори - жовтий, коричневий, червоний, синій. </a:t>
            </a:r>
            <a:r>
              <a:rPr lang="uk-UA" dirty="0" smtClean="0">
                <a:solidFill>
                  <a:srgbClr val="FF0000"/>
                </a:solidFill>
              </a:rPr>
              <a:t>В якості будівельних матеріалів використовують і камінь, і дерево,</a:t>
            </a:r>
            <a:r>
              <a:rPr lang="uk-UA" dirty="0" smtClean="0"/>
              <a:t> бо стиль формувався в різних обставинах. Будинок з готичним «обличчям» - строгий, графічно-чіткий і похмуро-урочистий!</a:t>
            </a:r>
            <a:endParaRPr lang="ru-RU" dirty="0"/>
          </a:p>
        </p:txBody>
      </p:sp>
      <p:pic>
        <p:nvPicPr>
          <p:cNvPr id="5" name="Содержимое 4" descr="Готический-стиль-в-архитектур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8" y="1357298"/>
            <a:ext cx="5072098" cy="400052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000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Класицизм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Пропорційні, симетричні форми, що гармоніюють один з одним.</a:t>
            </a:r>
          </a:p>
          <a:p>
            <a:r>
              <a:rPr lang="uk-UA" dirty="0" smtClean="0"/>
              <a:t>Наявність декоративних складових в обробці, наприклад, колон і балюстрад. Але вони тільки доповнюють зовнішній вигляд і не є химерними.</a:t>
            </a:r>
          </a:p>
          <a:p>
            <a:r>
              <a:rPr lang="uk-UA" dirty="0" smtClean="0"/>
              <a:t>Використання натуральних матеріалів для оформлення фасаду. Це природний камінь або штукатурка для фасаду, натуральна черепиця для обробки покрівлі, ковані огорожі і додаткові елементи на фасаді.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БАРОКО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Цей химерний стиль показує всю красу будови і підкреслює добробут його власника. На даний момент в будівництві таке оздоблення фасаду використовується нечасто, зазвичай вітаються тільки окремі її елементи:</a:t>
            </a:r>
          </a:p>
          <a:p>
            <a:r>
              <a:rPr lang="uk-UA" dirty="0" smtClean="0"/>
              <a:t>Велика кількість декоративних складових, наприклад, пілястр, скульптур, позолоти і інших елементів, які вказують на високий статус власника нерухомості. Використання в обробці фасаду переважно </a:t>
            </a:r>
            <a:r>
              <a:rPr lang="uk-UA" i="1" dirty="0" smtClean="0">
                <a:solidFill>
                  <a:srgbClr val="FF0000"/>
                </a:solidFill>
              </a:rPr>
              <a:t>матеріалів пастельних відтінків, які поєднуються з темно-зеленим, бордовим і червоним.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бароко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888" y="0"/>
            <a:ext cx="91608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69" y="260648"/>
            <a:ext cx="8072462" cy="6098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- </a:t>
            </a:r>
            <a:r>
              <a:rPr lang="uk-UA" sz="1800" dirty="0" smtClean="0"/>
              <a:t>плитки «</a:t>
            </a:r>
            <a:r>
              <a:rPr lang="uk-UA" sz="1800" dirty="0" err="1" smtClean="0"/>
              <a:t>склокремнезіт</a:t>
            </a:r>
            <a:r>
              <a:rPr lang="uk-UA" sz="1800" dirty="0" smtClean="0"/>
              <a:t>» - кольорові непрозорі плити, що імітують структуру полірованих гірських порід, одержувані плавленням з гранул, які застосовуються для облицювання фойє та вестибюлів громадських будівель;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- скляна емальована плитка з розмірами 150х150 мм і 10х75 мм, нарізана з відходів листового скла - застосовується для облицювання стін приміщень з підвищеними санітарно - гігієнічними вимогами, або з підвищеною </a:t>
            </a:r>
            <a:r>
              <a:rPr lang="uk-UA" sz="1800" dirty="0" err="1" smtClean="0"/>
              <a:t>кислотно</a:t>
            </a:r>
            <a:r>
              <a:rPr lang="uk-UA" sz="1800" dirty="0" smtClean="0"/>
              <a:t> – лужним агресивним середовищем;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- склопакети - це елементи з двох або трьох листів скла з проміжками 15 - 20 мм, з'єднаних між собою герметично по периметру - застосовуються для скління будівель, при цьому вони практично не замерзають, не пітніють, їх застосування здешевлює процес скління і знижує витрату деревини в 1,5-2 рази.</a:t>
            </a:r>
            <a:endParaRPr lang="ru-RU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16011"/>
            <a:ext cx="2064106" cy="184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000636"/>
            <a:ext cx="213607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640" y="4929356"/>
            <a:ext cx="1787760" cy="17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0010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МОДЕРН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 Цей стиль, що з'явився на рубежі XIX і XX століть, має і зараз безліч шанувальників, яким до душі його витіюваті химерні форми. Модерн не є сильно строгим, але і не виглядає химерно, він вимагає у всьому дотримання міри. У формі віконних і дверних прорізів будівель такого стилю проявляються вигнуті лінії, які також характерні і для покрівлі. Симетрія тут не головне, вперед виходить природність оформлення. В облицюванні фасадів будинків в стилі модерн застосовують безліч оздоблювальних матеріалів, в тому числі і сучасні. Особливе місце займає </a:t>
            </a:r>
            <a:r>
              <a:rPr lang="uk-UA" b="1" i="1" dirty="0" smtClean="0">
                <a:solidFill>
                  <a:srgbClr val="FF0000"/>
                </a:solidFill>
              </a:rPr>
              <a:t>глазурована керамічна плитка, вітражі та мозаїка.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модер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МІНІМАЛІЗМ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215338" cy="60722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Цей стиль оформлення фасадів зараз на піку популярності. Він припускає наявність тільки важливих, значимих деталей, без зайвої декоративності і химерності. Будівлі в стилі мінімалізм, як і їх облицювання, відрізняються простими формами з чіткими кордонами. Ось особливості, які притаманні обробці фасаду будинку в такому стилі: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Лаконічність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</a:t>
            </a:r>
            <a:r>
              <a:rPr lang="uk-UA" dirty="0"/>
              <a:t>С</a:t>
            </a:r>
            <a:r>
              <a:rPr lang="uk-UA" dirty="0" smtClean="0"/>
              <a:t>получуваність всіх елементів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Строгість форм і їх геометрична простота.</a:t>
            </a:r>
          </a:p>
          <a:p>
            <a:pPr>
              <a:buNone/>
            </a:pPr>
            <a:r>
              <a:rPr lang="uk-UA" dirty="0" smtClean="0"/>
              <a:t> Переважні матеріали облицювання фасаду - </a:t>
            </a:r>
            <a:r>
              <a:rPr lang="uk-UA" i="1" dirty="0" smtClean="0">
                <a:solidFill>
                  <a:srgbClr val="FF0000"/>
                </a:solidFill>
              </a:rPr>
              <a:t>дерево, скло, камінь і подібні</a:t>
            </a:r>
            <a:r>
              <a:rPr lang="uk-UA" dirty="0" smtClean="0"/>
              <a:t>. Світлі відтінки колірної гами в єдиному поєднанні, без яскравих акцентів. Великі вікна, вбудоване підсвічування і максимум відкритого простору.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минимализм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358433" cy="3482981"/>
          </a:xfrm>
        </p:spPr>
      </p:pic>
      <p:pic>
        <p:nvPicPr>
          <p:cNvPr id="5" name="Содержимое 3" descr="минимализм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8" y="3286124"/>
            <a:ext cx="5357812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ХАЙ-ТЕК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Зазвичай хай-тек поєднують з фасадами в стилі мінімалізм. Виступаючі деталі споруди, максимальне скління, простота ліній і форм - все це хай-тек в архітектурі. Основними кольорами фасаду хай-тек є всі </a:t>
            </a:r>
            <a:r>
              <a:rPr lang="uk-UA" dirty="0" smtClean="0">
                <a:solidFill>
                  <a:srgbClr val="FF0000"/>
                </a:solidFill>
              </a:rPr>
              <a:t>відтінки сірого і </a:t>
            </a:r>
            <a:r>
              <a:rPr lang="uk-UA" dirty="0" err="1" smtClean="0">
                <a:solidFill>
                  <a:srgbClr val="FF0000"/>
                </a:solidFill>
              </a:rPr>
              <a:t>металік</a:t>
            </a:r>
            <a:r>
              <a:rPr lang="uk-UA" dirty="0" smtClean="0"/>
              <a:t>. Вони є сучасними, тому ідеально доповнюють таке облицювання. Обов'язково в оформленні фасаду приватного будинку стиль хай-тек мається на увазі використання сучасних інженерних рішень. Як матеріал для оформлення фасаду застосовуються різні типи штукатурки, причому не забороняється їх комбінування для отримання цікавого ефекту. Акцент в основному робиться на скляних конструкціях, які можуть стати не тільки частиною вікон, а й спостерігаються навіть на даху.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хай-те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ЯПОНСЬКИЙ СТИЛЬ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80" y="764704"/>
            <a:ext cx="8143900" cy="6286520"/>
          </a:xfrm>
        </p:spPr>
        <p:txBody>
          <a:bodyPr>
            <a:noAutofit/>
          </a:bodyPr>
          <a:lstStyle/>
          <a:p>
            <a:r>
              <a:rPr lang="uk-UA" sz="2000" dirty="0" smtClean="0"/>
              <a:t>Візитною карткою будинку цього напрямку є практично плоска покрівля з виступаючими з усіх боків злегка вигнутими частинами. Поверхи будинку, як правило, розрізняються по висоті, що створює ефектний зовнішній вигляд. Вікна будинку в японському стилі необхідно прикрасити жалюзі або віконницями, які нагадують виконані з бамбука. Фасад прикрашається живими рослинами, які підвішуються в кашпо. </a:t>
            </a:r>
          </a:p>
          <a:p>
            <a:r>
              <a:rPr lang="uk-UA" sz="2800" b="1" dirty="0" smtClean="0"/>
              <a:t>В якості оздоблювального матеріалу може служити що завгодно</a:t>
            </a:r>
            <a:r>
              <a:rPr lang="uk-UA" sz="2000" dirty="0" smtClean="0"/>
              <a:t>. Оптимальними варіантами стануть </a:t>
            </a:r>
            <a:r>
              <a:rPr lang="uk-UA" sz="2000" dirty="0" smtClean="0">
                <a:solidFill>
                  <a:srgbClr val="FF0000"/>
                </a:solidFill>
              </a:rPr>
              <a:t>дерево, декоративна штукатурка і натуральна черепиця. </a:t>
            </a:r>
            <a:r>
              <a:rPr lang="uk-UA" sz="2000" dirty="0" smtClean="0"/>
              <a:t>Тут важливий не тип матеріалу, а його компоновка таким чином, щоб вийшло правильний напрямок. Фасад японського будинку обов'язково прикрашається по аналогії з фахверком темними каркасними елементами. Але в східному варіанті вони завжди утворюють квадрат або прямокутник. Такі акцентні деталі виконуються шляхом монтажу декоративних балок або викладенням з </a:t>
            </a:r>
            <a:r>
              <a:rPr lang="uk-UA" sz="2000" dirty="0" smtClean="0">
                <a:solidFill>
                  <a:srgbClr val="FF0000"/>
                </a:solidFill>
              </a:rPr>
              <a:t>плитки або каменю</a:t>
            </a:r>
            <a:r>
              <a:rPr lang="uk-UA" sz="2000" dirty="0" smtClean="0"/>
              <a:t> В якості оздоблювального матеріалу може служити що завгодно</a:t>
            </a:r>
            <a:r>
              <a:rPr lang="uk-UA" sz="2000" dirty="0" smtClean="0">
                <a:solidFill>
                  <a:srgbClr val="FF0000"/>
                </a:solidFill>
              </a:rPr>
              <a:t>, якими прикрашається цоколь будівлі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ЕКОСТИЛЬ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(</a:t>
            </a:r>
            <a:r>
              <a:rPr lang="uk-UA" dirty="0" err="1" smtClean="0">
                <a:solidFill>
                  <a:srgbClr val="FF0000"/>
                </a:solidFill>
              </a:rPr>
              <a:t>Глемпінги</a:t>
            </a:r>
            <a:r>
              <a:rPr lang="uk-UA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Chateaux </a:t>
            </a:r>
            <a:r>
              <a:rPr lang="en-US" i="1" dirty="0" err="1" smtClean="0"/>
              <a:t>Dans</a:t>
            </a:r>
            <a:r>
              <a:rPr lang="en-US" i="1" dirty="0" smtClean="0"/>
              <a:t> Les </a:t>
            </a:r>
            <a:r>
              <a:rPr lang="en-US" i="1" dirty="0" err="1" smtClean="0"/>
              <a:t>Arbres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Relax Park </a:t>
            </a:r>
            <a:r>
              <a:rPr lang="en-US" dirty="0" err="1" smtClean="0"/>
              <a:t>Verholy</a:t>
            </a:r>
            <a:r>
              <a:rPr lang="uk-UA" dirty="0" smtClean="0"/>
              <a:t> (Полтава)</a:t>
            </a:r>
            <a:endParaRPr lang="ru-RU" dirty="0"/>
          </a:p>
        </p:txBody>
      </p:sp>
      <p:pic>
        <p:nvPicPr>
          <p:cNvPr id="11" name="Содержимое 10" descr="Г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691680" y="1772816"/>
            <a:ext cx="4896544" cy="4058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4275" t="4883" r="17642"/>
          <a:stretch>
            <a:fillRect/>
          </a:stretch>
        </p:blipFill>
        <p:spPr bwMode="auto">
          <a:xfrm>
            <a:off x="0" y="0"/>
            <a:ext cx="803980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0010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КОНСТРУКТИВІЗМ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3294" t="31445" r="23646" b="18750"/>
          <a:stretch>
            <a:fillRect/>
          </a:stretch>
        </p:blipFill>
        <p:spPr bwMode="auto">
          <a:xfrm>
            <a:off x="1619672" y="1196752"/>
            <a:ext cx="4392488" cy="54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2867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КІТЧ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368" t="7074" r="18487" b="17450"/>
          <a:stretch>
            <a:fillRect/>
          </a:stretch>
        </p:blipFill>
        <p:spPr bwMode="auto">
          <a:xfrm>
            <a:off x="0" y="1104517"/>
            <a:ext cx="8143900" cy="538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85723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ДЕРЕВИНА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572000" cy="505461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u="sng" dirty="0" smtClean="0"/>
              <a:t>Позитивні властивості: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- високий коефіцієнт конструктивної якості,</a:t>
            </a:r>
            <a:br>
              <a:rPr lang="uk-UA" dirty="0" smtClean="0"/>
            </a:br>
            <a:r>
              <a:rPr lang="uk-UA" dirty="0" smtClean="0"/>
              <a:t>- мала теплопровідність,</a:t>
            </a:r>
            <a:br>
              <a:rPr lang="uk-UA" dirty="0" smtClean="0"/>
            </a:br>
            <a:r>
              <a:rPr lang="uk-UA" dirty="0" smtClean="0"/>
              <a:t>- легкість обробки,</a:t>
            </a:r>
            <a:br>
              <a:rPr lang="uk-UA" dirty="0" smtClean="0"/>
            </a:br>
            <a:r>
              <a:rPr lang="uk-UA" dirty="0" smtClean="0"/>
              <a:t>- технологічність,</a:t>
            </a:r>
            <a:br>
              <a:rPr lang="uk-UA" dirty="0" smtClean="0"/>
            </a:br>
            <a:r>
              <a:rPr lang="uk-UA" dirty="0" smtClean="0"/>
              <a:t>- висока морозостійкість,</a:t>
            </a:r>
            <a:br>
              <a:rPr lang="uk-UA" dirty="0" smtClean="0"/>
            </a:br>
            <a:r>
              <a:rPr lang="uk-UA" dirty="0" smtClean="0"/>
              <a:t>- стійкість до багатьох хімічних реагентів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000108"/>
            <a:ext cx="3929090" cy="512605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u="sng" dirty="0" smtClean="0"/>
              <a:t>Істотні недоліки: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- горить і гниє,</a:t>
            </a:r>
            <a:br>
              <a:rPr lang="uk-UA" dirty="0" smtClean="0"/>
            </a:br>
            <a:r>
              <a:rPr lang="uk-UA" dirty="0" smtClean="0"/>
              <a:t>- жолобиться і розтріскується при зміні вологості і температури,</a:t>
            </a:r>
            <a:br>
              <a:rPr lang="uk-UA" dirty="0" smtClean="0"/>
            </a:br>
            <a:r>
              <a:rPr lang="uk-UA" dirty="0" smtClean="0"/>
              <a:t>- гігроскопічна,</a:t>
            </a:r>
            <a:br>
              <a:rPr lang="uk-UA" dirty="0" smtClean="0"/>
            </a:br>
            <a:r>
              <a:rPr lang="uk-UA" dirty="0" err="1" smtClean="0"/>
              <a:t>-існує</a:t>
            </a:r>
            <a:r>
              <a:rPr lang="uk-UA" dirty="0" smtClean="0"/>
              <a:t> цілий ряд вад будови,</a:t>
            </a:r>
            <a:br>
              <a:rPr lang="uk-UA" dirty="0" smtClean="0"/>
            </a:br>
            <a:r>
              <a:rPr lang="uk-UA" dirty="0" smtClean="0"/>
              <a:t>- руйнується комахами.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535761"/>
            <a:ext cx="4214810" cy="62151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3100" b="1" u="sng" dirty="0" smtClean="0"/>
              <a:t>За ступенем переробки деревини розрізняють</a:t>
            </a:r>
            <a:r>
              <a:rPr lang="uk-UA" sz="3100" b="1" dirty="0" smtClean="0"/>
              <a:t>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    - лісові матеріали, отримані тільки шляхом механічної обробки стовбура дерева (колоди, брус, пиломатеріали);</a:t>
            </a:r>
            <a:br>
              <a:rPr lang="uk-UA" dirty="0" smtClean="0"/>
            </a:br>
            <a:r>
              <a:rPr lang="uk-UA" dirty="0" smtClean="0"/>
              <a:t>     - готові вироби і конструкції заводського виготовлення (збірні будинки та деталі, клеєні конструкції);</a:t>
            </a:r>
            <a:br>
              <a:rPr lang="uk-UA" dirty="0" smtClean="0"/>
            </a:br>
            <a:r>
              <a:rPr lang="uk-UA" dirty="0" smtClean="0"/>
              <a:t>     - синтетичні матеріали, отримані глибокою переробкою деревини (целюлоза, </a:t>
            </a:r>
            <a:r>
              <a:rPr lang="uk-UA" dirty="0" err="1" smtClean="0"/>
              <a:t>деревно</a:t>
            </a:r>
            <a:r>
              <a:rPr lang="uk-UA" dirty="0" smtClean="0"/>
              <a:t> - волокнисті і </a:t>
            </a:r>
            <a:r>
              <a:rPr lang="uk-UA" dirty="0" err="1" smtClean="0"/>
              <a:t>деревно</a:t>
            </a:r>
            <a:r>
              <a:rPr lang="uk-UA" dirty="0" smtClean="0"/>
              <a:t> - </a:t>
            </a:r>
            <a:r>
              <a:rPr lang="uk-UA" dirty="0" err="1" smtClean="0"/>
              <a:t>стружкові</a:t>
            </a:r>
            <a:r>
              <a:rPr lang="uk-UA" dirty="0" smtClean="0"/>
              <a:t> плити, фанера, арболіт і т.д.).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27602" y="476672"/>
            <a:ext cx="356439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360" y="3426699"/>
            <a:ext cx="3536023" cy="266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858180" cy="1142984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Захист деревини від гниття, поразки комахами і загоряння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143900" cy="559850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b="1" i="1" u="sng" dirty="0" smtClean="0"/>
              <a:t/>
            </a:r>
            <a:br>
              <a:rPr lang="uk-UA" b="1" i="1" u="sng" dirty="0" smtClean="0"/>
            </a:br>
            <a:r>
              <a:rPr lang="uk-UA" b="1" i="1" u="sng" dirty="0" smtClean="0"/>
              <a:t>ЗАХИСТ ВІД ГНИТТЯ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- оберегти деревину від зволоження (ізоляція від </a:t>
            </a:r>
            <a:r>
              <a:rPr lang="uk-UA" dirty="0" err="1" smtClean="0"/>
              <a:t>грунту</a:t>
            </a:r>
            <a:r>
              <a:rPr lang="uk-UA" dirty="0" smtClean="0"/>
              <a:t>, спорудження провітрювати каналів, захист від атмосферних опадів).</a:t>
            </a:r>
          </a:p>
          <a:p>
            <a:pPr algn="ctr">
              <a:buNone/>
            </a:pPr>
            <a:r>
              <a:rPr lang="uk-UA" dirty="0" smtClean="0"/>
              <a:t>- деревину просочують антисептиками - хімічними речовинами, які вбивають гриби або створюють середовище, в якій вони не можуть існувати.</a:t>
            </a:r>
            <a:br>
              <a:rPr lang="uk-UA" dirty="0" smtClean="0"/>
            </a:br>
            <a:r>
              <a:rPr lang="uk-UA" b="1" i="1" u="sng" dirty="0" smtClean="0"/>
              <a:t>ВИМОГИ ДО АНТИСЕПТИКІВ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uk-UA" dirty="0" smtClean="0"/>
              <a:t>     - висока токсичність до </a:t>
            </a:r>
            <a:r>
              <a:rPr lang="uk-UA" dirty="0" err="1" smtClean="0"/>
              <a:t>дереворуйнуючих</a:t>
            </a:r>
            <a:r>
              <a:rPr lang="uk-UA" dirty="0" smtClean="0"/>
              <a:t> грибам з одночасною нешкідливістю для людей і тварин;</a:t>
            </a:r>
          </a:p>
          <a:p>
            <a:pPr algn="ctr">
              <a:buNone/>
            </a:pPr>
            <a:r>
              <a:rPr lang="uk-UA" dirty="0" smtClean="0"/>
              <a:t>     - здатність зберігати високу токсичність протягом заданого терміну;</a:t>
            </a:r>
          </a:p>
          <a:p>
            <a:pPr algn="ctr">
              <a:buNone/>
            </a:pPr>
            <a:r>
              <a:rPr lang="uk-UA" dirty="0" smtClean="0"/>
              <a:t>     - легко проникати в деревину, не погіршуючи її фізико-механічних властивостей, не викликаючи корозію її металевих кріплень;</a:t>
            </a:r>
          </a:p>
          <a:p>
            <a:pPr algn="ctr">
              <a:buNone/>
            </a:pPr>
            <a:r>
              <a:rPr lang="uk-UA" dirty="0" smtClean="0"/>
              <a:t>     - не мати неприємного запаху, мати стійкість при підвищених температурах;</a:t>
            </a:r>
          </a:p>
          <a:p>
            <a:pPr algn="ctr">
              <a:buNone/>
            </a:pPr>
            <a:r>
              <a:rPr lang="uk-UA" dirty="0" smtClean="0"/>
              <a:t>     - повинні бути відносно дешеві і не дефіцитні.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386" y="188640"/>
            <a:ext cx="72390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Лісоматеріали та вироби з      деревини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072462" cy="6027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dirty="0" smtClean="0"/>
              <a:t>  </a:t>
            </a:r>
            <a:r>
              <a:rPr lang="uk-UA" sz="2000" dirty="0" smtClean="0"/>
              <a:t>    ЛІСОМАТЕРІАЛИ.</a:t>
            </a:r>
            <a:br>
              <a:rPr lang="uk-UA" sz="2000" dirty="0" smtClean="0"/>
            </a:br>
            <a:r>
              <a:rPr lang="uk-UA" sz="2000" dirty="0" smtClean="0"/>
              <a:t>  а) Круглі лісоматеріали - колоди (d&gt; 12 см), </a:t>
            </a:r>
            <a:r>
              <a:rPr lang="uk-UA" sz="2000" dirty="0" err="1" smtClean="0"/>
              <a:t>подтоварник</a:t>
            </a:r>
            <a:r>
              <a:rPr lang="uk-UA" sz="2000" dirty="0" smtClean="0"/>
              <a:t> (d = 8..11 см), жердини (d = 3 ... 7 см).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   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dirty="0" smtClean="0"/>
              <a:t>б) Пиломатеріали, одержувані поздовжнім розпилюванням колод. Це дошки і бруски обрізні і </a:t>
            </a:r>
            <a:r>
              <a:rPr lang="uk-UA" sz="2000" dirty="0" err="1" smtClean="0"/>
              <a:t>необрізні</a:t>
            </a:r>
            <a:r>
              <a:rPr lang="uk-UA" sz="2000" dirty="0" smtClean="0"/>
              <a:t>, бруси і шпали.</a:t>
            </a:r>
            <a:endParaRPr lang="ru-RU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2468563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2420888"/>
            <a:ext cx="248602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857760"/>
            <a:ext cx="229804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786322"/>
            <a:ext cx="285752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3726" t="5860" r="15446" b="2343"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585</TotalTime>
  <Words>957</Words>
  <Application>Microsoft Office PowerPoint</Application>
  <PresentationFormat>Экран (4:3)</PresentationFormat>
  <Paragraphs>85</Paragraphs>
  <Slides>41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Изящная</vt:lpstr>
      <vt:lpstr>Презентация PowerPoint</vt:lpstr>
      <vt:lpstr>Вироби зі скла:</vt:lpstr>
      <vt:lpstr>Презентация PowerPoint</vt:lpstr>
      <vt:lpstr>Презентация PowerPoint</vt:lpstr>
      <vt:lpstr>ДЕРЕВИНА</vt:lpstr>
      <vt:lpstr>Презентация PowerPoint</vt:lpstr>
      <vt:lpstr>Захист деревини від гниття, поразки комахами і загоряння</vt:lpstr>
      <vt:lpstr>Лісоматеріали та вироби з      деревини</vt:lpstr>
      <vt:lpstr>Презентация PowerPoint</vt:lpstr>
      <vt:lpstr>Конструкційно-оздоблювальні матеріали</vt:lpstr>
      <vt:lpstr>Презентация PowerPoint</vt:lpstr>
      <vt:lpstr>Презентация PowerPoint</vt:lpstr>
      <vt:lpstr>Презентация PowerPoint</vt:lpstr>
      <vt:lpstr>Презентация PowerPoint</vt:lpstr>
      <vt:lpstr>БУДІВЕЛЬНІ МАТЕРІАЛИ В ОЗДОБЛЕННІ БУДІВЕЛЬ РІЗНИХ АРХІТЕКТУРНИХ СТИЛІВ</vt:lpstr>
      <vt:lpstr>Презентация PowerPoint</vt:lpstr>
      <vt:lpstr>Архітектурний стиль </vt:lpstr>
      <vt:lpstr>           ОСНОВНІ СТИЛІ</vt:lpstr>
      <vt:lpstr>Презентация PowerPoint</vt:lpstr>
      <vt:lpstr>Готичний стиль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Класицизм </vt:lpstr>
      <vt:lpstr>БАРОКО</vt:lpstr>
      <vt:lpstr>Презентация PowerPoint</vt:lpstr>
      <vt:lpstr>Презентация PowerPoint</vt:lpstr>
      <vt:lpstr>Презентация PowerPoint</vt:lpstr>
      <vt:lpstr>МОДЕРН</vt:lpstr>
      <vt:lpstr>Презентация PowerPoint</vt:lpstr>
      <vt:lpstr>МІНІМАЛІЗМ</vt:lpstr>
      <vt:lpstr>Презентация PowerPoint</vt:lpstr>
      <vt:lpstr>ХАЙ-ТЕК</vt:lpstr>
      <vt:lpstr>Презентация PowerPoint</vt:lpstr>
      <vt:lpstr>ЯПОНСЬКИЙ СТИЛЬ</vt:lpstr>
      <vt:lpstr>Презентация PowerPoint</vt:lpstr>
      <vt:lpstr>Презентация PowerPoint</vt:lpstr>
      <vt:lpstr>ЕКОСТИЛЬ (Глемпінги)</vt:lpstr>
      <vt:lpstr>КОНСТРУКТИВІЗМ</vt:lpstr>
      <vt:lpstr>КІТЧ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AdmiNN</cp:lastModifiedBy>
  <cp:revision>25</cp:revision>
  <dcterms:created xsi:type="dcterms:W3CDTF">2020-02-19T09:57:40Z</dcterms:created>
  <dcterms:modified xsi:type="dcterms:W3CDTF">2024-03-14T18:02:01Z</dcterms:modified>
</cp:coreProperties>
</file>