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3A8462A-63F5-4705-9F60-B8E9722775C9}" type="datetimeFigureOut">
              <a:rPr lang="ru-RU" smtClean="0"/>
              <a:t>15.04.2021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373738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3A8462A-63F5-4705-9F60-B8E9722775C9}" type="datetimeFigureOut">
              <a:rPr lang="ru-RU" smtClean="0"/>
              <a:t>15.04.2021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251588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3A8462A-63F5-4705-9F60-B8E9722775C9}" type="datetimeFigureOut">
              <a:rPr lang="ru-RU" smtClean="0"/>
              <a:t>15.04.2021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98D86C-64CF-466F-8FBF-9928A900089E}"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696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3A8462A-63F5-4705-9F60-B8E9722775C9}" type="datetimeFigureOut">
              <a:rPr lang="ru-RU" smtClean="0"/>
              <a:t>15.04.2021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1207169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3A8462A-63F5-4705-9F60-B8E9722775C9}" type="datetimeFigureOut">
              <a:rPr lang="ru-RU" smtClean="0"/>
              <a:t>15.04.2021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8D86C-64CF-466F-8FBF-9928A900089E}"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2046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3A8462A-63F5-4705-9F60-B8E9722775C9}" type="datetimeFigureOut">
              <a:rPr lang="ru-RU" smtClean="0"/>
              <a:t>15.04.2021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3913508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A8462A-63F5-4705-9F60-B8E9722775C9}" type="datetimeFigureOut">
              <a:rPr lang="ru-RU" smtClean="0"/>
              <a:t>15.04.2021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372385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A8462A-63F5-4705-9F60-B8E9722775C9}" type="datetimeFigureOut">
              <a:rPr lang="ru-RU" smtClean="0"/>
              <a:t>15.04.2021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42462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A8462A-63F5-4705-9F60-B8E9722775C9}" type="datetimeFigureOut">
              <a:rPr lang="ru-RU" smtClean="0"/>
              <a:t>15.04.2021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302231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3A8462A-63F5-4705-9F60-B8E9722775C9}" type="datetimeFigureOut">
              <a:rPr lang="ru-RU" smtClean="0"/>
              <a:t>15.04.2021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86126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A8462A-63F5-4705-9F60-B8E9722775C9}" type="datetimeFigureOut">
              <a:rPr lang="ru-RU" smtClean="0"/>
              <a:t>15.04.2021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13732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A8462A-63F5-4705-9F60-B8E9722775C9}" type="datetimeFigureOut">
              <a:rPr lang="ru-RU" smtClean="0"/>
              <a:t>15.04.2021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1775227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3A8462A-63F5-4705-9F60-B8E9722775C9}" type="datetimeFigureOut">
              <a:rPr lang="ru-RU" smtClean="0"/>
              <a:t>15.04.2021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103721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8462A-63F5-4705-9F60-B8E9722775C9}" type="datetimeFigureOut">
              <a:rPr lang="ru-RU" smtClean="0"/>
              <a:t>15.04.2021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235533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A8462A-63F5-4705-9F60-B8E9722775C9}" type="datetimeFigureOut">
              <a:rPr lang="ru-RU" smtClean="0"/>
              <a:t>15.04.2021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69900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A8462A-63F5-4705-9F60-B8E9722775C9}" type="datetimeFigureOut">
              <a:rPr lang="ru-RU" smtClean="0"/>
              <a:t>15.04.2021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8D86C-64CF-466F-8FBF-9928A900089E}" type="slidenum">
              <a:rPr lang="ru-RU" smtClean="0"/>
              <a:t>‹#›</a:t>
            </a:fld>
            <a:endParaRPr lang="ru-RU"/>
          </a:p>
        </p:txBody>
      </p:sp>
    </p:spTree>
    <p:extLst>
      <p:ext uri="{BB962C8B-B14F-4D97-AF65-F5344CB8AC3E}">
        <p14:creationId xmlns:p14="http://schemas.microsoft.com/office/powerpoint/2010/main" val="383144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A8462A-63F5-4705-9F60-B8E9722775C9}" type="datetimeFigureOut">
              <a:rPr lang="ru-RU" smtClean="0"/>
              <a:t>15.04.2021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498D86C-64CF-466F-8FBF-9928A900089E}" type="slidenum">
              <a:rPr lang="ru-RU" smtClean="0"/>
              <a:t>‹#›</a:t>
            </a:fld>
            <a:endParaRPr lang="ru-RU"/>
          </a:p>
        </p:txBody>
      </p:sp>
    </p:spTree>
    <p:extLst>
      <p:ext uri="{BB962C8B-B14F-4D97-AF65-F5344CB8AC3E}">
        <p14:creationId xmlns:p14="http://schemas.microsoft.com/office/powerpoint/2010/main" val="3364538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1758462"/>
            <a:ext cx="8915399" cy="1969477"/>
          </a:xfrm>
        </p:spPr>
        <p:txBody>
          <a:bodyPr>
            <a:normAutofit fontScale="90000"/>
          </a:bodyPr>
          <a:lstStyle/>
          <a:p>
            <a:r>
              <a:rPr lang="uk-UA" sz="7200" b="1" dirty="0" smtClean="0">
                <a:solidFill>
                  <a:schemeClr val="accent1">
                    <a:lumMod val="75000"/>
                  </a:schemeClr>
                </a:solidFill>
              </a:rPr>
              <a:t>ПОЛІТИЧНІ ПАРТІЇ</a:t>
            </a:r>
            <a:r>
              <a:rPr lang="uk-UA" dirty="0" smtClean="0"/>
              <a:t/>
            </a:r>
            <a:br>
              <a:rPr lang="uk-UA" dirty="0" smtClean="0"/>
            </a:br>
            <a:endParaRPr lang="ru-RU" dirty="0"/>
          </a:p>
        </p:txBody>
      </p:sp>
      <p:sp>
        <p:nvSpPr>
          <p:cNvPr id="3" name="Подзаголовок 2"/>
          <p:cNvSpPr>
            <a:spLocks noGrp="1"/>
          </p:cNvSpPr>
          <p:nvPr>
            <p:ph type="subTitle" idx="1"/>
          </p:nvPr>
        </p:nvSpPr>
        <p:spPr>
          <a:xfrm>
            <a:off x="2589213" y="3877409"/>
            <a:ext cx="8915399" cy="2026254"/>
          </a:xfrm>
        </p:spPr>
        <p:txBody>
          <a:bodyPr/>
          <a:lstStyle/>
          <a:p>
            <a:pPr marL="342900" indent="-342900">
              <a:buAutoNum type="arabicPeriod"/>
            </a:pPr>
            <a:r>
              <a:rPr lang="ru-RU" dirty="0" smtClean="0"/>
              <a:t>Поняття </a:t>
            </a:r>
            <a:r>
              <a:rPr lang="ru-RU" dirty="0" err="1" smtClean="0"/>
              <a:t>політичної</a:t>
            </a:r>
            <a:r>
              <a:rPr lang="ru-RU" dirty="0" smtClean="0"/>
              <a:t> </a:t>
            </a:r>
            <a:r>
              <a:rPr lang="ru-RU" dirty="0" err="1" smtClean="0"/>
              <a:t>партії</a:t>
            </a:r>
            <a:endParaRPr lang="ru-RU" dirty="0" smtClean="0"/>
          </a:p>
          <a:p>
            <a:pPr marL="342900" indent="-342900">
              <a:buAutoNum type="arabicPeriod"/>
            </a:pPr>
            <a:r>
              <a:rPr lang="ru-RU" dirty="0" smtClean="0"/>
              <a:t>Класифікація </a:t>
            </a:r>
            <a:r>
              <a:rPr lang="ru-RU" dirty="0" err="1"/>
              <a:t>політичних</a:t>
            </a:r>
            <a:r>
              <a:rPr lang="ru-RU" dirty="0"/>
              <a:t> </a:t>
            </a:r>
            <a:r>
              <a:rPr lang="ru-RU" dirty="0" err="1" smtClean="0"/>
              <a:t>партій</a:t>
            </a:r>
            <a:endParaRPr lang="ru-RU" dirty="0" smtClean="0"/>
          </a:p>
          <a:p>
            <a:pPr marL="342900" indent="-342900">
              <a:buAutoNum type="arabicPeriod"/>
            </a:pPr>
            <a:r>
              <a:rPr lang="ru-RU" dirty="0"/>
              <a:t>Поняття та </a:t>
            </a:r>
            <a:r>
              <a:rPr lang="ru-RU" dirty="0" err="1"/>
              <a:t>види</a:t>
            </a:r>
            <a:r>
              <a:rPr lang="ru-RU" dirty="0"/>
              <a:t> </a:t>
            </a:r>
            <a:r>
              <a:rPr lang="ru-RU" dirty="0" err="1"/>
              <a:t>партійних</a:t>
            </a:r>
            <a:r>
              <a:rPr lang="ru-RU" dirty="0"/>
              <a:t> </a:t>
            </a:r>
            <a:r>
              <a:rPr lang="ru-RU" dirty="0" smtClean="0"/>
              <a:t>систем</a:t>
            </a:r>
          </a:p>
          <a:p>
            <a:pPr marL="342900" indent="-342900">
              <a:buAutoNum type="arabicPeriod"/>
            </a:pPr>
            <a:r>
              <a:rPr lang="ru-RU" dirty="0" err="1"/>
              <a:t>Правове</a:t>
            </a:r>
            <a:r>
              <a:rPr lang="ru-RU" dirty="0"/>
              <a:t> </a:t>
            </a:r>
            <a:r>
              <a:rPr lang="ru-RU" dirty="0" err="1"/>
              <a:t>регулювання</a:t>
            </a:r>
            <a:r>
              <a:rPr lang="ru-RU" dirty="0"/>
              <a:t> </a:t>
            </a:r>
            <a:r>
              <a:rPr lang="ru-RU" dirty="0" err="1"/>
              <a:t>діяльності</a:t>
            </a:r>
            <a:r>
              <a:rPr lang="ru-RU" dirty="0"/>
              <a:t> </a:t>
            </a:r>
            <a:r>
              <a:rPr lang="ru-RU" dirty="0" err="1"/>
              <a:t>політичних</a:t>
            </a:r>
            <a:r>
              <a:rPr lang="ru-RU" dirty="0"/>
              <a:t> </a:t>
            </a:r>
            <a:r>
              <a:rPr lang="ru-RU" dirty="0" err="1"/>
              <a:t>партій</a:t>
            </a:r>
            <a:r>
              <a:rPr lang="ru-RU" dirty="0"/>
              <a:t> у </a:t>
            </a:r>
            <a:r>
              <a:rPr lang="ru-RU" dirty="0" err="1"/>
              <a:t>зарубіжних</a:t>
            </a:r>
            <a:r>
              <a:rPr lang="ru-RU" dirty="0"/>
              <a:t> державах</a:t>
            </a:r>
          </a:p>
        </p:txBody>
      </p:sp>
    </p:spTree>
    <p:extLst>
      <p:ext uri="{BB962C8B-B14F-4D97-AF65-F5344CB8AC3E}">
        <p14:creationId xmlns:p14="http://schemas.microsoft.com/office/powerpoint/2010/main" val="1958669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48264"/>
            <a:ext cx="8911687" cy="738698"/>
          </a:xfrm>
        </p:spPr>
        <p:txBody>
          <a:bodyPr>
            <a:noAutofit/>
          </a:bodyPr>
          <a:lstStyle/>
          <a:p>
            <a:r>
              <a:rPr lang="ru-RU" b="1" dirty="0">
                <a:solidFill>
                  <a:schemeClr val="accent1">
                    <a:lumMod val="75000"/>
                  </a:schemeClr>
                </a:solidFill>
              </a:rPr>
              <a:t>Поняття </a:t>
            </a:r>
            <a:r>
              <a:rPr lang="ru-RU" b="1" dirty="0" err="1">
                <a:solidFill>
                  <a:schemeClr val="accent1">
                    <a:lumMod val="75000"/>
                  </a:schemeClr>
                </a:solidFill>
              </a:rPr>
              <a:t>політичної</a:t>
            </a:r>
            <a:r>
              <a:rPr lang="ru-RU" b="1" dirty="0">
                <a:solidFill>
                  <a:schemeClr val="accent1">
                    <a:lumMod val="75000"/>
                  </a:schemeClr>
                </a:solidFill>
              </a:rPr>
              <a:t> </a:t>
            </a:r>
            <a:r>
              <a:rPr lang="ru-RU" b="1" dirty="0" err="1">
                <a:solidFill>
                  <a:schemeClr val="accent1">
                    <a:lumMod val="75000"/>
                  </a:schemeClr>
                </a:solidFill>
              </a:rPr>
              <a:t>партії</a:t>
            </a:r>
            <a:r>
              <a:rPr lang="ru-RU" b="1" dirty="0">
                <a:solidFill>
                  <a:schemeClr val="accent1">
                    <a:lumMod val="75000"/>
                  </a:schemeClr>
                </a:solidFill>
              </a:rPr>
              <a:t/>
            </a:r>
            <a:br>
              <a:rPr lang="ru-RU" b="1" dirty="0">
                <a:solidFill>
                  <a:schemeClr val="accent1">
                    <a:lumMod val="75000"/>
                  </a:schemeClr>
                </a:solidFill>
              </a:rPr>
            </a:br>
            <a:endParaRPr lang="ru-RU" b="1" dirty="0">
              <a:solidFill>
                <a:schemeClr val="accent1">
                  <a:lumMod val="75000"/>
                </a:schemeClr>
              </a:solidFill>
            </a:endParaRPr>
          </a:p>
        </p:txBody>
      </p:sp>
      <p:sp>
        <p:nvSpPr>
          <p:cNvPr id="3" name="Объект 2"/>
          <p:cNvSpPr>
            <a:spLocks noGrp="1"/>
          </p:cNvSpPr>
          <p:nvPr>
            <p:ph idx="1"/>
          </p:nvPr>
        </p:nvSpPr>
        <p:spPr>
          <a:xfrm>
            <a:off x="1591408" y="1292469"/>
            <a:ext cx="10366130" cy="5117123"/>
          </a:xfrm>
        </p:spPr>
        <p:txBody>
          <a:bodyPr>
            <a:normAutofit/>
          </a:bodyPr>
          <a:lstStyle/>
          <a:p>
            <a:r>
              <a:rPr lang="uk-UA" sz="2400" b="1" dirty="0" smtClean="0"/>
              <a:t>Політична партія </a:t>
            </a:r>
            <a:r>
              <a:rPr lang="uk-UA" sz="2400" dirty="0" smtClean="0"/>
              <a:t>– це стійка, внутрішньо упорядкована на </a:t>
            </a:r>
            <a:r>
              <a:rPr lang="uk-UA" sz="2400" i="1" dirty="0" smtClean="0"/>
              <a:t>локальному</a:t>
            </a:r>
            <a:r>
              <a:rPr lang="uk-UA" sz="2400" dirty="0" smtClean="0"/>
              <a:t> та </a:t>
            </a:r>
            <a:r>
              <a:rPr lang="uk-UA" sz="2400" i="1" dirty="0" smtClean="0"/>
              <a:t>національному</a:t>
            </a:r>
            <a:r>
              <a:rPr lang="uk-UA" sz="2400" dirty="0" smtClean="0"/>
              <a:t> рівнях, громадська організація,  націлена на </a:t>
            </a:r>
            <a:r>
              <a:rPr lang="uk-UA" sz="2400" i="1" dirty="0" smtClean="0"/>
              <a:t>завоювання і здійснення державної влади </a:t>
            </a:r>
            <a:r>
              <a:rPr lang="uk-UA" sz="2400" dirty="0" smtClean="0"/>
              <a:t>і яка </a:t>
            </a:r>
            <a:r>
              <a:rPr lang="uk-UA" sz="2400" i="1" dirty="0" smtClean="0"/>
              <a:t>шукає народної підтримки </a:t>
            </a:r>
            <a:r>
              <a:rPr lang="uk-UA" sz="2400" dirty="0" smtClean="0"/>
              <a:t>(за М. </a:t>
            </a:r>
            <a:r>
              <a:rPr lang="uk-UA" sz="2400" dirty="0" err="1" smtClean="0"/>
              <a:t>Вайнером</a:t>
            </a:r>
            <a:r>
              <a:rPr lang="uk-UA" sz="2400" dirty="0" smtClean="0"/>
              <a:t>).</a:t>
            </a:r>
          </a:p>
          <a:p>
            <a:endParaRPr lang="uk-UA" sz="2400" dirty="0" smtClean="0"/>
          </a:p>
          <a:p>
            <a:r>
              <a:rPr lang="uk-UA" sz="2400" i="1" dirty="0" smtClean="0"/>
              <a:t>Саме спрямованість на реалізацію влади відрізняє політичні партії від інших видів громадських об’єднань. </a:t>
            </a:r>
          </a:p>
          <a:p>
            <a:endParaRPr lang="uk-UA" sz="2400" i="1" dirty="0" smtClean="0"/>
          </a:p>
          <a:p>
            <a:r>
              <a:rPr lang="uk-UA" sz="2400" dirty="0" smtClean="0"/>
              <a:t>Конституційне право регулює лише деякі  аспекти діяльності політичних партій: засади їх побудови, фінансування та відповідальності.</a:t>
            </a:r>
            <a:endParaRPr lang="uk-UA" sz="2400" dirty="0"/>
          </a:p>
        </p:txBody>
      </p:sp>
    </p:spTree>
    <p:extLst>
      <p:ext uri="{BB962C8B-B14F-4D97-AF65-F5344CB8AC3E}">
        <p14:creationId xmlns:p14="http://schemas.microsoft.com/office/powerpoint/2010/main" val="1283207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7417" y="263336"/>
            <a:ext cx="8911687" cy="633479"/>
          </a:xfrm>
        </p:spPr>
        <p:txBody>
          <a:bodyPr>
            <a:noAutofit/>
          </a:bodyPr>
          <a:lstStyle/>
          <a:p>
            <a:r>
              <a:rPr lang="uk-UA" b="1" dirty="0">
                <a:solidFill>
                  <a:schemeClr val="accent1">
                    <a:lumMod val="75000"/>
                  </a:schemeClr>
                </a:solidFill>
              </a:rPr>
              <a:t>Класифікація політичних партій</a:t>
            </a:r>
            <a:endParaRPr lang="ru-RU" dirty="0">
              <a:solidFill>
                <a:schemeClr val="accent1">
                  <a:lumMod val="75000"/>
                </a:schemeClr>
              </a:solidFill>
            </a:endParaRPr>
          </a:p>
        </p:txBody>
      </p:sp>
      <p:sp>
        <p:nvSpPr>
          <p:cNvPr id="3" name="Объект 2"/>
          <p:cNvSpPr>
            <a:spLocks noGrp="1"/>
          </p:cNvSpPr>
          <p:nvPr>
            <p:ph idx="1"/>
          </p:nvPr>
        </p:nvSpPr>
        <p:spPr>
          <a:xfrm>
            <a:off x="1450731" y="1204546"/>
            <a:ext cx="10647484" cy="5495192"/>
          </a:xfrm>
        </p:spPr>
        <p:txBody>
          <a:bodyPr/>
          <a:lstStyle/>
          <a:p>
            <a:pPr marL="0" indent="0">
              <a:buNone/>
            </a:pPr>
            <a:r>
              <a:rPr lang="ru-RU" b="1" i="1" dirty="0"/>
              <a:t>Класифікація </a:t>
            </a:r>
            <a:r>
              <a:rPr lang="ru-RU" b="1" i="1" dirty="0" err="1"/>
              <a:t>політичних</a:t>
            </a:r>
            <a:r>
              <a:rPr lang="ru-RU" b="1" i="1" dirty="0"/>
              <a:t> </a:t>
            </a:r>
            <a:r>
              <a:rPr lang="ru-RU" b="1" i="1" dirty="0" err="1" smtClean="0"/>
              <a:t>партій</a:t>
            </a:r>
            <a:r>
              <a:rPr lang="ru-RU" b="1" i="1" dirty="0" smtClean="0"/>
              <a:t> </a:t>
            </a:r>
            <a:r>
              <a:rPr lang="ru-RU" b="1" i="1" dirty="0"/>
              <a:t>за </a:t>
            </a:r>
            <a:r>
              <a:rPr lang="ru-RU" b="1" i="1" dirty="0" err="1"/>
              <a:t>ідеологічним</a:t>
            </a:r>
            <a:r>
              <a:rPr lang="ru-RU" b="1" i="1" dirty="0"/>
              <a:t> вектором (</a:t>
            </a:r>
            <a:r>
              <a:rPr lang="ru-RU" b="1" i="1" dirty="0" err="1"/>
              <a:t>пріоритетною</a:t>
            </a:r>
            <a:r>
              <a:rPr lang="ru-RU" b="1" i="1" dirty="0"/>
              <a:t> </a:t>
            </a:r>
            <a:r>
              <a:rPr lang="ru-RU" b="1" i="1" dirty="0" err="1"/>
              <a:t>цінністю</a:t>
            </a:r>
            <a:r>
              <a:rPr lang="ru-RU" b="1" i="1" dirty="0" smtClean="0"/>
              <a:t>):</a:t>
            </a:r>
          </a:p>
          <a:p>
            <a:pPr marL="0" indent="0">
              <a:buNone/>
            </a:pPr>
            <a:endParaRPr lang="ru-RU" b="1" i="1" dirty="0"/>
          </a:p>
        </p:txBody>
      </p:sp>
      <p:graphicFrame>
        <p:nvGraphicFramePr>
          <p:cNvPr id="4" name="Таблица 3"/>
          <p:cNvGraphicFramePr>
            <a:graphicFrameLocks noGrp="1"/>
          </p:cNvGraphicFramePr>
          <p:nvPr>
            <p:extLst>
              <p:ext uri="{D42A27DB-BD31-4B8C-83A1-F6EECF244321}">
                <p14:modId xmlns:p14="http://schemas.microsoft.com/office/powerpoint/2010/main" val="3315883963"/>
              </p:ext>
            </p:extLst>
          </p:nvPr>
        </p:nvGraphicFramePr>
        <p:xfrm>
          <a:off x="1450731" y="1544226"/>
          <a:ext cx="10427677" cy="5205752"/>
        </p:xfrm>
        <a:graphic>
          <a:graphicData uri="http://schemas.openxmlformats.org/drawingml/2006/table">
            <a:tbl>
              <a:tblPr firstRow="1" firstCol="1" bandRow="1"/>
              <a:tblGrid>
                <a:gridCol w="1529861">
                  <a:extLst>
                    <a:ext uri="{9D8B030D-6E8A-4147-A177-3AD203B41FA5}">
                      <a16:colId xmlns:a16="http://schemas.microsoft.com/office/drawing/2014/main" val="339138174"/>
                    </a:ext>
                  </a:extLst>
                </a:gridCol>
                <a:gridCol w="3675185">
                  <a:extLst>
                    <a:ext uri="{9D8B030D-6E8A-4147-A177-3AD203B41FA5}">
                      <a16:colId xmlns:a16="http://schemas.microsoft.com/office/drawing/2014/main" val="1487791283"/>
                    </a:ext>
                  </a:extLst>
                </a:gridCol>
                <a:gridCol w="5222631">
                  <a:extLst>
                    <a:ext uri="{9D8B030D-6E8A-4147-A177-3AD203B41FA5}">
                      <a16:colId xmlns:a16="http://schemas.microsoft.com/office/drawing/2014/main" val="4006840062"/>
                    </a:ext>
                  </a:extLst>
                </a:gridCol>
              </a:tblGrid>
              <a:tr h="138967">
                <a:tc>
                  <a:txBody>
                    <a:bodyPr/>
                    <a:lstStyle/>
                    <a:p>
                      <a:pPr algn="ctr">
                        <a:lnSpc>
                          <a:spcPct val="115000"/>
                        </a:lnSpc>
                        <a:spcAft>
                          <a:spcPts val="0"/>
                        </a:spcAft>
                      </a:pPr>
                      <a:r>
                        <a:rPr lang="uk-UA" sz="1100" b="1" dirty="0">
                          <a:effectLst/>
                          <a:latin typeface="Times New Roman" panose="02020603050405020304" pitchFamily="18" charset="0"/>
                          <a:ea typeface="Calibri" panose="020F0502020204030204" pitchFamily="34" charset="0"/>
                          <a:cs typeface="Arial" panose="020B0604020202020204" pitchFamily="34" charset="0"/>
                        </a:rPr>
                        <a:t>Партії</a:t>
                      </a:r>
                      <a:endParaRPr lang="ru-RU" sz="12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100" b="1" dirty="0">
                          <a:effectLst/>
                          <a:latin typeface="Times New Roman" panose="02020603050405020304" pitchFamily="18" charset="0"/>
                          <a:ea typeface="Calibri" panose="020F0502020204030204" pitchFamily="34" charset="0"/>
                          <a:cs typeface="Arial" panose="020B0604020202020204" pitchFamily="34" charset="0"/>
                        </a:rPr>
                        <a:t>Пріоритетна цінність</a:t>
                      </a:r>
                      <a:endParaRPr lang="ru-RU" sz="12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100" b="1" dirty="0">
                          <a:effectLst/>
                          <a:latin typeface="Times New Roman" panose="02020603050405020304" pitchFamily="18" charset="0"/>
                          <a:ea typeface="Calibri" panose="020F0502020204030204" pitchFamily="34" charset="0"/>
                          <a:cs typeface="Arial" panose="020B0604020202020204" pitchFamily="34" charset="0"/>
                        </a:rPr>
                        <a:t>Типові приклади</a:t>
                      </a:r>
                      <a:endParaRPr lang="ru-RU" sz="12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8627710"/>
                  </a:ext>
                </a:extLst>
              </a:tr>
              <a:tr h="694837">
                <a:tc>
                  <a:txBody>
                    <a:bodyPr/>
                    <a:lstStyle/>
                    <a:p>
                      <a:pPr algn="just">
                        <a:lnSpc>
                          <a:spcPct val="115000"/>
                        </a:lnSpc>
                        <a:spcAft>
                          <a:spcPts val="0"/>
                        </a:spcAft>
                      </a:pPr>
                      <a:r>
                        <a:rPr lang="uk-UA" sz="1200" b="1" i="1">
                          <a:effectLst/>
                          <a:latin typeface="Times New Roman" panose="02020603050405020304" pitchFamily="18" charset="0"/>
                          <a:ea typeface="Calibri" panose="020F0502020204030204" pitchFamily="34" charset="0"/>
                          <a:cs typeface="Arial" panose="020B0604020202020204" pitchFamily="34" charset="0"/>
                        </a:rPr>
                        <a:t>Ліберальні </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dirty="0">
                          <a:effectLst/>
                          <a:latin typeface="Times New Roman" panose="02020603050405020304" pitchFamily="18" charset="0"/>
                          <a:ea typeface="Calibri" panose="020F0502020204030204" pitchFamily="34" charset="0"/>
                          <a:cs typeface="Arial" panose="020B0604020202020204" pitchFamily="34" charset="0"/>
                        </a:rPr>
                        <a:t>Індивідуальні права і свободи, демократія, мінімальне втручання держави у приватну сферу.</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070" algn="just">
                        <a:lnSpc>
                          <a:spcPct val="115000"/>
                        </a:lnSpc>
                        <a:spcAft>
                          <a:spcPts val="0"/>
                        </a:spcAft>
                      </a:pPr>
                      <a:r>
                        <a:rPr lang="uk-UA" sz="1200" i="1" dirty="0">
                          <a:effectLst/>
                          <a:latin typeface="Times New Roman" panose="02020603050405020304" pitchFamily="18" charset="0"/>
                          <a:ea typeface="Calibri" panose="020F0502020204030204" pitchFamily="34" charset="0"/>
                          <a:cs typeface="Arial" panose="020B0604020202020204" pitchFamily="34" charset="0"/>
                        </a:rPr>
                        <a:t>Ліберальна партія (Великобританія); Громадянський вибір (Італія); Демократична партія (Сполучені Штати Америки); Демократичний альянс (Південно Африканська Республіка); Партія змін (Російська Федерація).</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232204"/>
                  </a:ext>
                </a:extLst>
              </a:tr>
              <a:tr h="694837">
                <a:tc>
                  <a:txBody>
                    <a:bodyPr/>
                    <a:lstStyle/>
                    <a:p>
                      <a:pPr algn="just">
                        <a:lnSpc>
                          <a:spcPct val="115000"/>
                        </a:lnSpc>
                        <a:spcAft>
                          <a:spcPts val="0"/>
                        </a:spcAft>
                      </a:pPr>
                      <a:r>
                        <a:rPr lang="uk-UA" sz="1200" b="1" i="1">
                          <a:effectLst/>
                          <a:latin typeface="Times New Roman" panose="02020603050405020304" pitchFamily="18" charset="0"/>
                          <a:ea typeface="Calibri" panose="020F0502020204030204" pitchFamily="34" charset="0"/>
                          <a:cs typeface="Arial" panose="020B0604020202020204" pitchFamily="34" charset="0"/>
                        </a:rPr>
                        <a:t>Консервативні</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a:effectLst/>
                          <a:latin typeface="Times New Roman" panose="02020603050405020304" pitchFamily="18" charset="0"/>
                          <a:ea typeface="Calibri" panose="020F0502020204030204" pitchFamily="34" charset="0"/>
                          <a:cs typeface="Arial" panose="020B0604020202020204" pitchFamily="34" charset="0"/>
                        </a:rPr>
                        <a:t>Політичні традиції, збереження або відновлення політичних та соціально-правових цінностей в умовах демократичної державності.</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070" algn="just">
                        <a:lnSpc>
                          <a:spcPct val="115000"/>
                        </a:lnSpc>
                        <a:spcAft>
                          <a:spcPts val="0"/>
                        </a:spcAft>
                      </a:pPr>
                      <a:r>
                        <a:rPr lang="uk-UA" sz="1200" i="1" dirty="0">
                          <a:effectLst/>
                          <a:latin typeface="Times New Roman" panose="02020603050405020304" pitchFamily="18" charset="0"/>
                          <a:ea typeface="Calibri" panose="020F0502020204030204" pitchFamily="34" charset="0"/>
                          <a:cs typeface="Arial" panose="020B0604020202020204" pitchFamily="34" charset="0"/>
                        </a:rPr>
                        <a:t>Консервативна партія (Великобританія); Право і справедливість (Польща); Республіканська партія (Сполучені Штати Америки); Національна коаліційна партія (Сальвадор); Демократична партія (Уганда).</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9527345"/>
                  </a:ext>
                </a:extLst>
              </a:tr>
              <a:tr h="833804">
                <a:tc>
                  <a:txBody>
                    <a:bodyPr/>
                    <a:lstStyle/>
                    <a:p>
                      <a:pPr algn="just">
                        <a:lnSpc>
                          <a:spcPct val="115000"/>
                        </a:lnSpc>
                        <a:spcAft>
                          <a:spcPts val="0"/>
                        </a:spcAft>
                      </a:pPr>
                      <a:r>
                        <a:rPr lang="uk-UA" sz="1200" b="1" i="1" dirty="0">
                          <a:effectLst/>
                          <a:latin typeface="Times New Roman" panose="02020603050405020304" pitchFamily="18" charset="0"/>
                          <a:ea typeface="Calibri" panose="020F0502020204030204" pitchFamily="34" charset="0"/>
                          <a:cs typeface="Arial" panose="020B0604020202020204" pitchFamily="34" charset="0"/>
                        </a:rPr>
                        <a:t>Християнсько-демократичні</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a:effectLst/>
                          <a:latin typeface="Times New Roman" panose="02020603050405020304" pitchFamily="18" charset="0"/>
                          <a:ea typeface="Calibri" panose="020F0502020204030204" pitchFamily="34" charset="0"/>
                          <a:cs typeface="Arial" panose="020B0604020202020204" pitchFamily="34" charset="0"/>
                        </a:rPr>
                        <a:t>Демократичні права і свободи, вирішення соціальних проблем із додержанням християнських принципів (дані партії є незалежними від релігійних організацій).</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070" algn="just">
                        <a:lnSpc>
                          <a:spcPct val="115000"/>
                        </a:lnSpc>
                        <a:spcAft>
                          <a:spcPts val="0"/>
                        </a:spcAft>
                      </a:pPr>
                      <a:r>
                        <a:rPr lang="uk-UA" sz="1200" i="1">
                          <a:effectLst/>
                          <a:latin typeface="Times New Roman" panose="02020603050405020304" pitchFamily="18" charset="0"/>
                          <a:ea typeface="Calibri" panose="020F0502020204030204" pitchFamily="34" charset="0"/>
                          <a:cs typeface="Arial" panose="020B0604020202020204" pitchFamily="34" charset="0"/>
                        </a:rPr>
                        <a:t>Християнсько-демократичний союз (Федеративна Республіка Німеччина); Християнсько-демократична партія (Аргентина); Соціально-християнська партія (Нікарагуа).</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7877107"/>
                  </a:ext>
                </a:extLst>
              </a:tr>
              <a:tr h="555870">
                <a:tc>
                  <a:txBody>
                    <a:bodyPr/>
                    <a:lstStyle/>
                    <a:p>
                      <a:pPr algn="just">
                        <a:lnSpc>
                          <a:spcPct val="115000"/>
                        </a:lnSpc>
                        <a:spcAft>
                          <a:spcPts val="0"/>
                        </a:spcAft>
                      </a:pPr>
                      <a:r>
                        <a:rPr lang="uk-UA" sz="1200" b="1" i="1">
                          <a:effectLst/>
                          <a:latin typeface="Times New Roman" panose="02020603050405020304" pitchFamily="18" charset="0"/>
                          <a:ea typeface="Calibri" panose="020F0502020204030204" pitchFamily="34" charset="0"/>
                          <a:cs typeface="Arial" panose="020B0604020202020204" pitchFamily="34" charset="0"/>
                        </a:rPr>
                        <a:t>Екологічні («зелені»)</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a:effectLst/>
                          <a:latin typeface="Times New Roman" panose="02020603050405020304" pitchFamily="18" charset="0"/>
                          <a:ea typeface="Calibri" panose="020F0502020204030204" pitchFamily="34" charset="0"/>
                          <a:cs typeface="Arial" panose="020B0604020202020204" pitchFamily="34" charset="0"/>
                        </a:rPr>
                        <a:t>Екологічна безпека, чисте навколишнє середовище.</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070" algn="just">
                        <a:lnSpc>
                          <a:spcPct val="115000"/>
                        </a:lnSpc>
                        <a:spcAft>
                          <a:spcPts val="0"/>
                        </a:spcAft>
                      </a:pPr>
                      <a:r>
                        <a:rPr lang="uk-UA" sz="1200" i="1" dirty="0">
                          <a:effectLst/>
                          <a:latin typeface="Times New Roman" panose="02020603050405020304" pitchFamily="18" charset="0"/>
                          <a:ea typeface="Calibri" panose="020F0502020204030204" pitchFamily="34" charset="0"/>
                          <a:cs typeface="Arial" panose="020B0604020202020204" pitchFamily="34" charset="0"/>
                        </a:rPr>
                        <a:t>Партія зелених (Польща); Німецька партія зелених (Федеративна Республіка Німеччина); «</a:t>
                      </a:r>
                      <a:r>
                        <a:rPr lang="uk-UA" sz="1200" i="1" dirty="0" err="1">
                          <a:effectLst/>
                          <a:latin typeface="Times New Roman" panose="02020603050405020304" pitchFamily="18" charset="0"/>
                          <a:ea typeface="Calibri" panose="020F0502020204030204" pitchFamily="34" charset="0"/>
                          <a:cs typeface="Arial" panose="020B0604020202020204" pitchFamily="34" charset="0"/>
                        </a:rPr>
                        <a:t>Еколо</a:t>
                      </a:r>
                      <a:r>
                        <a:rPr lang="uk-UA" sz="1200" i="1" dirty="0">
                          <a:effectLst/>
                          <a:latin typeface="Times New Roman" panose="02020603050405020304" pitchFamily="18" charset="0"/>
                          <a:ea typeface="Calibri" panose="020F0502020204030204" pitchFamily="34" charset="0"/>
                          <a:cs typeface="Arial" panose="020B0604020202020204" pitchFamily="34" charset="0"/>
                        </a:rPr>
                        <a:t>» (Бельгія</a:t>
                      </a:r>
                      <a:r>
                        <a:rPr lang="uk-UA" sz="1200" i="1" dirty="0" smtClean="0">
                          <a:effectLst/>
                          <a:latin typeface="Times New Roman" panose="02020603050405020304" pitchFamily="18" charset="0"/>
                          <a:ea typeface="Calibri" panose="020F0502020204030204" pitchFamily="34" charset="0"/>
                          <a:cs typeface="Arial" panose="020B0604020202020204" pitchFamily="34" charset="0"/>
                        </a:rPr>
                        <a:t>)</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642183"/>
                  </a:ext>
                </a:extLst>
              </a:tr>
              <a:tr h="555870">
                <a:tc>
                  <a:txBody>
                    <a:bodyPr/>
                    <a:lstStyle/>
                    <a:p>
                      <a:pPr algn="just">
                        <a:lnSpc>
                          <a:spcPct val="115000"/>
                        </a:lnSpc>
                        <a:spcAft>
                          <a:spcPts val="0"/>
                        </a:spcAft>
                      </a:pPr>
                      <a:r>
                        <a:rPr lang="uk-UA" sz="1200" b="1" i="1">
                          <a:effectLst/>
                          <a:latin typeface="Times New Roman" panose="02020603050405020304" pitchFamily="18" charset="0"/>
                          <a:ea typeface="Calibri" panose="020F0502020204030204" pitchFamily="34" charset="0"/>
                          <a:cs typeface="Arial" panose="020B0604020202020204" pitchFamily="34" charset="0"/>
                        </a:rPr>
                        <a:t>Соціал-демократичні та соціалістичні</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dirty="0">
                          <a:effectLst/>
                          <a:latin typeface="Times New Roman" panose="02020603050405020304" pitchFamily="18" charset="0"/>
                          <a:ea typeface="Calibri" panose="020F0502020204030204" pitchFamily="34" charset="0"/>
                          <a:cs typeface="Arial" panose="020B0604020202020204" pitchFamily="34" charset="0"/>
                        </a:rPr>
                        <a:t>Захист соціальних прав людини в умовах ринкової економіки, часткове державне регулювання економіки.</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i="1" dirty="0" err="1">
                          <a:effectLst/>
                          <a:latin typeface="Times New Roman" panose="02020603050405020304" pitchFamily="18" charset="0"/>
                          <a:ea typeface="Calibri" panose="020F0502020204030204" pitchFamily="34" charset="0"/>
                          <a:cs typeface="Arial" panose="020B0604020202020204" pitchFamily="34" charset="0"/>
                        </a:rPr>
                        <a:t>Лейбориська</a:t>
                      </a:r>
                      <a:r>
                        <a:rPr lang="uk-UA" sz="1200" i="1" dirty="0">
                          <a:effectLst/>
                          <a:latin typeface="Times New Roman" panose="02020603050405020304" pitchFamily="18" charset="0"/>
                          <a:ea typeface="Calibri" panose="020F0502020204030204" pitchFamily="34" charset="0"/>
                          <a:cs typeface="Arial" panose="020B0604020202020204" pitchFamily="34" charset="0"/>
                        </a:rPr>
                        <a:t> партія (Великобританія); Партія праці (Нідерланди); Іспанська соціалістична робітнича партія (Іспанія); Соціал-демократична партія (Японія).</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891416"/>
                  </a:ext>
                </a:extLst>
              </a:tr>
              <a:tr h="555870">
                <a:tc>
                  <a:txBody>
                    <a:bodyPr/>
                    <a:lstStyle/>
                    <a:p>
                      <a:pPr algn="just">
                        <a:lnSpc>
                          <a:spcPct val="115000"/>
                        </a:lnSpc>
                        <a:spcAft>
                          <a:spcPts val="0"/>
                        </a:spcAft>
                      </a:pPr>
                      <a:r>
                        <a:rPr lang="uk-UA" sz="1200" b="1" i="1">
                          <a:effectLst/>
                          <a:latin typeface="Times New Roman" panose="02020603050405020304" pitchFamily="18" charset="0"/>
                          <a:ea typeface="Calibri" panose="020F0502020204030204" pitchFamily="34" charset="0"/>
                          <a:cs typeface="Arial" panose="020B0604020202020204" pitchFamily="34" charset="0"/>
                        </a:rPr>
                        <a:t>Національно-демократичні </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a:effectLst/>
                          <a:latin typeface="Times New Roman" panose="02020603050405020304" pitchFamily="18" charset="0"/>
                          <a:ea typeface="Calibri" panose="020F0502020204030204" pitchFamily="34" charset="0"/>
                          <a:cs typeface="Arial" panose="020B0604020202020204" pitchFamily="34" charset="0"/>
                        </a:rPr>
                        <a:t>Національне відродження в умовах демократичної державності.</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070" algn="just">
                        <a:lnSpc>
                          <a:spcPct val="115000"/>
                        </a:lnSpc>
                        <a:spcAft>
                          <a:spcPts val="0"/>
                        </a:spcAft>
                      </a:pPr>
                      <a:r>
                        <a:rPr lang="uk-UA" sz="1200" i="1">
                          <a:effectLst/>
                          <a:latin typeface="Times New Roman" panose="02020603050405020304" pitchFamily="18" charset="0"/>
                          <a:ea typeface="Calibri" panose="020F0502020204030204" pitchFamily="34" charset="0"/>
                          <a:cs typeface="Arial" panose="020B0604020202020204" pitchFamily="34" charset="0"/>
                        </a:rPr>
                        <a:t>Альянс за майбутнє Австрії (Австрія); Партія свободи (Нідерланди); Народний фронт Азербайджану (Азербайджан); Афарська національно-демократична партія (Ефіопія).</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0501686"/>
                  </a:ext>
                </a:extLst>
              </a:tr>
              <a:tr h="416901">
                <a:tc>
                  <a:txBody>
                    <a:bodyPr/>
                    <a:lstStyle/>
                    <a:p>
                      <a:pPr algn="just">
                        <a:lnSpc>
                          <a:spcPct val="115000"/>
                        </a:lnSpc>
                        <a:spcAft>
                          <a:spcPts val="0"/>
                        </a:spcAft>
                      </a:pPr>
                      <a:r>
                        <a:rPr lang="uk-UA" sz="1200" b="1" i="1">
                          <a:effectLst/>
                          <a:latin typeface="Times New Roman" panose="02020603050405020304" pitchFamily="18" charset="0"/>
                          <a:ea typeface="Calibri" panose="020F0502020204030204" pitchFamily="34" charset="0"/>
                          <a:cs typeface="Arial" panose="020B0604020202020204" pitchFamily="34" charset="0"/>
                        </a:rPr>
                        <a:t>Комуністичні (Робітничі)</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a:effectLst/>
                          <a:latin typeface="Times New Roman" panose="02020603050405020304" pitchFamily="18" charset="0"/>
                          <a:ea typeface="Calibri" panose="020F0502020204030204" pitchFamily="34" charset="0"/>
                          <a:cs typeface="Arial" panose="020B0604020202020204" pitchFamily="34" charset="0"/>
                        </a:rPr>
                        <a:t>Інтереси пролетарів, захист від експлуатації з боку власників засобів виробництва, націоналізація. </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i="1" dirty="0">
                          <a:effectLst/>
                          <a:latin typeface="Times New Roman" panose="02020603050405020304" pitchFamily="18" charset="0"/>
                          <a:ea typeface="Calibri" panose="020F0502020204030204" pitchFamily="34" charset="0"/>
                          <a:cs typeface="Arial" panose="020B0604020202020204" pitchFamily="34" charset="0"/>
                        </a:rPr>
                        <a:t>Комуністична партія Китаю; Комуністична партія Куби; Французька комуністична партія.</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5146534"/>
                  </a:ext>
                </a:extLst>
              </a:tr>
              <a:tr h="555870">
                <a:tc>
                  <a:txBody>
                    <a:bodyPr/>
                    <a:lstStyle/>
                    <a:p>
                      <a:pPr algn="just">
                        <a:lnSpc>
                          <a:spcPct val="115000"/>
                        </a:lnSpc>
                        <a:spcAft>
                          <a:spcPts val="0"/>
                        </a:spcAft>
                      </a:pPr>
                      <a:r>
                        <a:rPr lang="uk-UA" sz="1200" b="1" i="1">
                          <a:effectLst/>
                          <a:latin typeface="Times New Roman" panose="02020603050405020304" pitchFamily="18" charset="0"/>
                          <a:ea typeface="Calibri" panose="020F0502020204030204" pitchFamily="34" charset="0"/>
                          <a:cs typeface="Arial" panose="020B0604020202020204" pitchFamily="34" charset="0"/>
                        </a:rPr>
                        <a:t>Фашиські (Неофашиські)</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200">
                          <a:effectLst/>
                          <a:latin typeface="Times New Roman" panose="02020603050405020304" pitchFamily="18" charset="0"/>
                          <a:ea typeface="Calibri" panose="020F0502020204030204" pitchFamily="34" charset="0"/>
                          <a:cs typeface="Arial" panose="020B0604020202020204" pitchFamily="34" charset="0"/>
                        </a:rPr>
                        <a:t>Єдність нації, етатизм, пріоритет інтересів одного етносу або раси над іншими.</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070" algn="just">
                        <a:lnSpc>
                          <a:spcPct val="115000"/>
                        </a:lnSpc>
                        <a:spcAft>
                          <a:spcPts val="0"/>
                        </a:spcAft>
                      </a:pPr>
                      <a:r>
                        <a:rPr lang="uk-UA" sz="1200" i="1" dirty="0">
                          <a:effectLst/>
                          <a:latin typeface="Times New Roman" panose="02020603050405020304" pitchFamily="18" charset="0"/>
                          <a:ea typeface="Calibri" panose="020F0502020204030204" pitchFamily="34" charset="0"/>
                          <a:cs typeface="Arial" panose="020B0604020202020204" pitchFamily="34" charset="0"/>
                        </a:rPr>
                        <a:t>Нова сила (Італія); </a:t>
                      </a:r>
                      <a:r>
                        <a:rPr lang="uk-UA" sz="1200" i="1" dirty="0" err="1">
                          <a:effectLst/>
                          <a:latin typeface="Times New Roman" panose="02020603050405020304" pitchFamily="18" charset="0"/>
                          <a:ea typeface="Calibri" panose="020F0502020204030204" pitchFamily="34" charset="0"/>
                          <a:cs typeface="Arial" panose="020B0604020202020204" pitchFamily="34" charset="0"/>
                        </a:rPr>
                        <a:t>Юніоніський</a:t>
                      </a:r>
                      <a:r>
                        <a:rPr lang="uk-UA" sz="1200" i="1" dirty="0">
                          <a:effectLst/>
                          <a:latin typeface="Times New Roman" panose="02020603050405020304" pitchFamily="18" charset="0"/>
                          <a:ea typeface="Calibri" panose="020F0502020204030204" pitchFamily="34" charset="0"/>
                          <a:cs typeface="Arial" panose="020B0604020202020204" pitchFamily="34" charset="0"/>
                        </a:rPr>
                        <a:t> рух (Великобританія); Партія народного руху (Туреччина); Націонал-соціалістична робітнича партія Ірану.</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42241" marR="42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8519601"/>
                  </a:ext>
                </a:extLst>
              </a:tr>
            </a:tbl>
          </a:graphicData>
        </a:graphic>
      </p:graphicFrame>
    </p:spTree>
    <p:extLst>
      <p:ext uri="{BB962C8B-B14F-4D97-AF65-F5344CB8AC3E}">
        <p14:creationId xmlns:p14="http://schemas.microsoft.com/office/powerpoint/2010/main" val="504754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923336"/>
          </a:xfrm>
        </p:spPr>
        <p:txBody>
          <a:bodyPr/>
          <a:lstStyle/>
          <a:p>
            <a:r>
              <a:rPr lang="ru-RU" b="1" dirty="0">
                <a:solidFill>
                  <a:schemeClr val="accent1">
                    <a:lumMod val="75000"/>
                  </a:schemeClr>
                </a:solidFill>
              </a:rPr>
              <a:t>Класифікація </a:t>
            </a:r>
            <a:r>
              <a:rPr lang="ru-RU" b="1" dirty="0" err="1">
                <a:solidFill>
                  <a:schemeClr val="accent1">
                    <a:lumMod val="75000"/>
                  </a:schemeClr>
                </a:solidFill>
              </a:rPr>
              <a:t>політичних</a:t>
            </a:r>
            <a:r>
              <a:rPr lang="ru-RU" b="1" dirty="0">
                <a:solidFill>
                  <a:schemeClr val="accent1">
                    <a:lumMod val="75000"/>
                  </a:schemeClr>
                </a:solidFill>
              </a:rPr>
              <a:t> </a:t>
            </a:r>
            <a:r>
              <a:rPr lang="ru-RU" b="1" dirty="0" err="1">
                <a:solidFill>
                  <a:schemeClr val="accent1">
                    <a:lumMod val="75000"/>
                  </a:schemeClr>
                </a:solidFill>
              </a:rPr>
              <a:t>партій</a:t>
            </a:r>
            <a:endParaRPr lang="ru-RU" b="1" dirty="0">
              <a:solidFill>
                <a:schemeClr val="accent1">
                  <a:lumMod val="75000"/>
                </a:schemeClr>
              </a:solidFill>
            </a:endParaRPr>
          </a:p>
        </p:txBody>
      </p:sp>
      <p:sp>
        <p:nvSpPr>
          <p:cNvPr id="3" name="Объект 2"/>
          <p:cNvSpPr>
            <a:spLocks noGrp="1"/>
          </p:cNvSpPr>
          <p:nvPr>
            <p:ph idx="1"/>
          </p:nvPr>
        </p:nvSpPr>
        <p:spPr>
          <a:xfrm>
            <a:off x="1063869" y="1904999"/>
            <a:ext cx="11007969" cy="4865077"/>
          </a:xfrm>
        </p:spPr>
        <p:txBody>
          <a:bodyPr/>
          <a:lstStyle/>
          <a:p>
            <a:r>
              <a:rPr lang="ru-RU" dirty="0"/>
              <a:t>Класифікація </a:t>
            </a:r>
            <a:r>
              <a:rPr lang="ru-RU" dirty="0" err="1"/>
              <a:t>політичних</a:t>
            </a:r>
            <a:r>
              <a:rPr lang="ru-RU" dirty="0"/>
              <a:t> </a:t>
            </a:r>
            <a:r>
              <a:rPr lang="ru-RU" dirty="0" err="1"/>
              <a:t>партій</a:t>
            </a:r>
            <a:r>
              <a:rPr lang="ru-RU" dirty="0"/>
              <a:t> за </a:t>
            </a:r>
            <a:r>
              <a:rPr lang="ru-RU" dirty="0" err="1"/>
              <a:t>внутрішньою</a:t>
            </a:r>
            <a:r>
              <a:rPr lang="ru-RU" dirty="0"/>
              <a:t> </a:t>
            </a:r>
            <a:r>
              <a:rPr lang="ru-RU" dirty="0" err="1"/>
              <a:t>організацією</a:t>
            </a:r>
            <a:r>
              <a:rPr lang="ru-RU" dirty="0"/>
              <a:t> (Класифікація </a:t>
            </a:r>
            <a:r>
              <a:rPr lang="ru-RU" dirty="0" err="1"/>
              <a:t>Моріса</a:t>
            </a:r>
            <a:r>
              <a:rPr lang="ru-RU" dirty="0"/>
              <a:t> </a:t>
            </a:r>
            <a:r>
              <a:rPr lang="ru-RU" dirty="0" err="1"/>
              <a:t>Дюверже</a:t>
            </a:r>
            <a:r>
              <a:rPr lang="ru-RU" dirty="0" smtClean="0"/>
              <a:t>):</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817983644"/>
              </p:ext>
            </p:extLst>
          </p:nvPr>
        </p:nvGraphicFramePr>
        <p:xfrm>
          <a:off x="1635369" y="2637693"/>
          <a:ext cx="10155116" cy="3965330"/>
        </p:xfrm>
        <a:graphic>
          <a:graphicData uri="http://schemas.openxmlformats.org/drawingml/2006/table">
            <a:tbl>
              <a:tblPr firstRow="1" firstCol="1" bandRow="1"/>
              <a:tblGrid>
                <a:gridCol w="3433572">
                  <a:extLst>
                    <a:ext uri="{9D8B030D-6E8A-4147-A177-3AD203B41FA5}">
                      <a16:colId xmlns:a16="http://schemas.microsoft.com/office/drawing/2014/main" val="3116070046"/>
                    </a:ext>
                  </a:extLst>
                </a:gridCol>
                <a:gridCol w="3599818">
                  <a:extLst>
                    <a:ext uri="{9D8B030D-6E8A-4147-A177-3AD203B41FA5}">
                      <a16:colId xmlns:a16="http://schemas.microsoft.com/office/drawing/2014/main" val="1290078915"/>
                    </a:ext>
                  </a:extLst>
                </a:gridCol>
                <a:gridCol w="3121726">
                  <a:extLst>
                    <a:ext uri="{9D8B030D-6E8A-4147-A177-3AD203B41FA5}">
                      <a16:colId xmlns:a16="http://schemas.microsoft.com/office/drawing/2014/main" val="3768479355"/>
                    </a:ext>
                  </a:extLst>
                </a:gridCol>
              </a:tblGrid>
              <a:tr h="3965330">
                <a:tc>
                  <a:txBody>
                    <a:bodyPr/>
                    <a:lstStyle/>
                    <a:p>
                      <a:pPr algn="ctr">
                        <a:lnSpc>
                          <a:spcPct val="115000"/>
                        </a:lnSpc>
                        <a:spcAft>
                          <a:spcPts val="0"/>
                        </a:spcAft>
                      </a:pPr>
                      <a:r>
                        <a:rPr lang="uk-UA" sz="1600" b="1" i="1" dirty="0">
                          <a:effectLst/>
                          <a:latin typeface="Times New Roman" panose="02020603050405020304" pitchFamily="18" charset="0"/>
                          <a:ea typeface="Calibri" panose="020F0502020204030204" pitchFamily="34" charset="0"/>
                          <a:cs typeface="Arial" panose="020B0604020202020204" pitchFamily="34" charset="0"/>
                        </a:rPr>
                        <a:t>Партії кадрів</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pPr>
                      <a:r>
                        <a:rPr lang="uk-UA" sz="1600" dirty="0">
                          <a:effectLst/>
                          <a:latin typeface="Times New Roman" panose="02020603050405020304" pitchFamily="18" charset="0"/>
                          <a:ea typeface="Calibri" panose="020F0502020204030204" pitchFamily="34" charset="0"/>
                          <a:cs typeface="Arial" panose="020B0604020202020204" pitchFamily="34" charset="0"/>
                        </a:rPr>
                        <a:t>Складаються з керівного апарату та партійної бюрократії з числа професійних політиків. Для прихильників партії офіційного членства не передбачено (вільне членство).</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pPr>
                      <a:r>
                        <a:rPr lang="uk-UA" sz="1600"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pPr>
                      <a:r>
                        <a:rPr lang="uk-UA" sz="1600" i="1" dirty="0">
                          <a:effectLst/>
                          <a:latin typeface="Times New Roman" panose="02020603050405020304" pitchFamily="18" charset="0"/>
                          <a:ea typeface="Calibri" panose="020F0502020204030204" pitchFamily="34" charset="0"/>
                          <a:cs typeface="Arial" panose="020B0604020202020204" pitchFamily="34" charset="0"/>
                        </a:rPr>
                        <a:t>Республіканська та Демократична партії США; Консервативна партія Великобританії</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1" i="1" dirty="0">
                          <a:effectLst/>
                          <a:latin typeface="Times New Roman" panose="02020603050405020304" pitchFamily="18" charset="0"/>
                          <a:ea typeface="Calibri" panose="020F0502020204030204" pitchFamily="34" charset="0"/>
                          <a:cs typeface="Arial" panose="020B0604020202020204" pitchFamily="34" charset="0"/>
                        </a:rPr>
                        <a:t>Партії мас</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930" algn="just">
                        <a:lnSpc>
                          <a:spcPct val="115000"/>
                        </a:lnSpc>
                        <a:spcAft>
                          <a:spcPts val="0"/>
                        </a:spcAft>
                      </a:pPr>
                      <a:r>
                        <a:rPr lang="uk-UA" sz="1600" dirty="0">
                          <a:effectLst/>
                          <a:latin typeface="Times New Roman" panose="02020603050405020304" pitchFamily="18" charset="0"/>
                          <a:ea typeface="Calibri" panose="020F0502020204030204" pitchFamily="34" charset="0"/>
                          <a:cs typeface="Arial" panose="020B0604020202020204" pitchFamily="34" charset="0"/>
                        </a:rPr>
                        <a:t>Складаються з керівного апарату, професійної  партійної бюрократії та «членської маси». Як правило, формуються «знизу», на основі громадських організацій та рухів.</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930" algn="just">
                        <a:lnSpc>
                          <a:spcPct val="115000"/>
                        </a:lnSpc>
                        <a:spcAft>
                          <a:spcPts val="0"/>
                        </a:spcAft>
                      </a:pPr>
                      <a:r>
                        <a:rPr lang="uk-UA" sz="1600"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930" algn="just">
                        <a:lnSpc>
                          <a:spcPct val="115000"/>
                        </a:lnSpc>
                        <a:spcAft>
                          <a:spcPts val="0"/>
                        </a:spcAft>
                      </a:pPr>
                      <a:r>
                        <a:rPr lang="uk-UA" sz="1600" i="1" dirty="0">
                          <a:effectLst/>
                          <a:latin typeface="Times New Roman" panose="02020603050405020304" pitchFamily="18" charset="0"/>
                          <a:ea typeface="Calibri" panose="020F0502020204030204" pitchFamily="34" charset="0"/>
                          <a:cs typeface="Arial" panose="020B0604020202020204" pitchFamily="34" charset="0"/>
                        </a:rPr>
                        <a:t>Партії континентальної Європи: Християнсько-демократичний союз (Німеччина); Соціалістична партія (Франція) тощо.</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1" i="1" dirty="0">
                          <a:effectLst/>
                          <a:latin typeface="Times New Roman" panose="02020603050405020304" pitchFamily="18" charset="0"/>
                          <a:ea typeface="Calibri" panose="020F0502020204030204" pitchFamily="34" charset="0"/>
                          <a:cs typeface="Arial" panose="020B0604020202020204" pitchFamily="34" charset="0"/>
                        </a:rPr>
                        <a:t>Централізовані партії</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600" dirty="0">
                          <a:effectLst/>
                          <a:latin typeface="Times New Roman" panose="02020603050405020304" pitchFamily="18" charset="0"/>
                          <a:ea typeface="Calibri" panose="020F0502020204030204" pitchFamily="34" charset="0"/>
                          <a:cs typeface="Arial" panose="020B0604020202020204" pitchFamily="34" charset="0"/>
                        </a:rPr>
                        <a:t>Мають складну, різнорівневу, централізовану структуру. Побудовані на принципах дисципліни та авторитету партійного керівництва.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600"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600" i="1" dirty="0">
                          <a:effectLst/>
                          <a:latin typeface="Times New Roman" panose="02020603050405020304" pitchFamily="18" charset="0"/>
                          <a:ea typeface="Calibri" panose="020F0502020204030204" pitchFamily="34" charset="0"/>
                          <a:cs typeface="Arial" panose="020B0604020202020204" pitchFamily="34" charset="0"/>
                        </a:rPr>
                        <a:t>Партії тоталітарних держав: Трудова партія (Корейська Народна Демократична Республіка); Комуністична партія Китаю тощо.</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122410"/>
                  </a:ext>
                </a:extLst>
              </a:tr>
            </a:tbl>
          </a:graphicData>
        </a:graphic>
      </p:graphicFrame>
    </p:spTree>
    <p:extLst>
      <p:ext uri="{BB962C8B-B14F-4D97-AF65-F5344CB8AC3E}">
        <p14:creationId xmlns:p14="http://schemas.microsoft.com/office/powerpoint/2010/main" val="402332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75000"/>
                  </a:schemeClr>
                </a:solidFill>
              </a:rPr>
              <a:t>Класифікація </a:t>
            </a:r>
            <a:r>
              <a:rPr lang="ru-RU" b="1" dirty="0" err="1">
                <a:solidFill>
                  <a:schemeClr val="accent1">
                    <a:lumMod val="75000"/>
                  </a:schemeClr>
                </a:solidFill>
              </a:rPr>
              <a:t>політичних</a:t>
            </a:r>
            <a:r>
              <a:rPr lang="ru-RU" b="1" dirty="0">
                <a:solidFill>
                  <a:schemeClr val="accent1">
                    <a:lumMod val="75000"/>
                  </a:schemeClr>
                </a:solidFill>
              </a:rPr>
              <a:t> </a:t>
            </a:r>
            <a:r>
              <a:rPr lang="ru-RU" b="1" dirty="0" err="1">
                <a:solidFill>
                  <a:schemeClr val="accent1">
                    <a:lumMod val="75000"/>
                  </a:schemeClr>
                </a:solidFill>
              </a:rPr>
              <a:t>партій</a:t>
            </a:r>
            <a:endParaRPr lang="ru-RU" dirty="0">
              <a:solidFill>
                <a:schemeClr val="accent1">
                  <a:lumMod val="75000"/>
                </a:schemeClr>
              </a:solidFill>
            </a:endParaRPr>
          </a:p>
        </p:txBody>
      </p:sp>
      <p:sp>
        <p:nvSpPr>
          <p:cNvPr id="3" name="Объект 2"/>
          <p:cNvSpPr>
            <a:spLocks noGrp="1"/>
          </p:cNvSpPr>
          <p:nvPr>
            <p:ph idx="1"/>
          </p:nvPr>
        </p:nvSpPr>
        <p:spPr>
          <a:xfrm>
            <a:off x="1652953" y="1468315"/>
            <a:ext cx="10216661" cy="5073161"/>
          </a:xfrm>
        </p:spPr>
        <p:txBody>
          <a:bodyPr/>
          <a:lstStyle/>
          <a:p>
            <a:r>
              <a:rPr lang="uk-UA" b="1" i="1" dirty="0"/>
              <a:t>Класифікація політичних партій за соціальною орієнтацією:</a:t>
            </a:r>
            <a:endParaRPr lang="ru-RU" dirty="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534955377"/>
              </p:ext>
            </p:extLst>
          </p:nvPr>
        </p:nvGraphicFramePr>
        <p:xfrm>
          <a:off x="1274885" y="1905000"/>
          <a:ext cx="10506806" cy="4746703"/>
        </p:xfrm>
        <a:graphic>
          <a:graphicData uri="http://schemas.openxmlformats.org/drawingml/2006/table">
            <a:tbl>
              <a:tblPr firstRow="1" firstCol="1" bandRow="1"/>
              <a:tblGrid>
                <a:gridCol w="2765895">
                  <a:extLst>
                    <a:ext uri="{9D8B030D-6E8A-4147-A177-3AD203B41FA5}">
                      <a16:colId xmlns:a16="http://schemas.microsoft.com/office/drawing/2014/main" val="3860857102"/>
                    </a:ext>
                  </a:extLst>
                </a:gridCol>
                <a:gridCol w="2963459">
                  <a:extLst>
                    <a:ext uri="{9D8B030D-6E8A-4147-A177-3AD203B41FA5}">
                      <a16:colId xmlns:a16="http://schemas.microsoft.com/office/drawing/2014/main" val="2585744590"/>
                    </a:ext>
                  </a:extLst>
                </a:gridCol>
                <a:gridCol w="2442607">
                  <a:extLst>
                    <a:ext uri="{9D8B030D-6E8A-4147-A177-3AD203B41FA5}">
                      <a16:colId xmlns:a16="http://schemas.microsoft.com/office/drawing/2014/main" val="1593588039"/>
                    </a:ext>
                  </a:extLst>
                </a:gridCol>
                <a:gridCol w="2334845">
                  <a:extLst>
                    <a:ext uri="{9D8B030D-6E8A-4147-A177-3AD203B41FA5}">
                      <a16:colId xmlns:a16="http://schemas.microsoft.com/office/drawing/2014/main" val="455846149"/>
                    </a:ext>
                  </a:extLst>
                </a:gridCol>
              </a:tblGrid>
              <a:tr h="1256099">
                <a:tc rowSpan="2">
                  <a:txBody>
                    <a:bodyPr/>
                    <a:lstStyle/>
                    <a:p>
                      <a:pPr algn="ctr">
                        <a:lnSpc>
                          <a:spcPct val="115000"/>
                        </a:lnSpc>
                        <a:spcAft>
                          <a:spcPts val="0"/>
                        </a:spcAft>
                      </a:pPr>
                      <a:r>
                        <a:rPr lang="uk-UA" sz="1800" b="1" i="1" dirty="0">
                          <a:effectLst/>
                          <a:latin typeface="Times New Roman" panose="02020603050405020304" pitchFamily="18" charset="0"/>
                          <a:ea typeface="Calibri" panose="020F0502020204030204" pitchFamily="34" charset="0"/>
                          <a:cs typeface="Arial" panose="020B0604020202020204" pitchFamily="34" charset="0"/>
                        </a:rPr>
                        <a:t>Праві</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pPr>
                      <a:r>
                        <a:rPr lang="uk-UA" sz="1800" dirty="0">
                          <a:effectLst/>
                          <a:latin typeface="Times New Roman" panose="02020603050405020304" pitchFamily="18" charset="0"/>
                          <a:ea typeface="Calibri" panose="020F0502020204030204" pitchFamily="34" charset="0"/>
                          <a:cs typeface="Arial" panose="020B0604020202020204" pitchFamily="34" charset="0"/>
                        </a:rPr>
                        <a:t>Виступають за збереження існуючої політичної ситуації та соціальних цінностей, або закликають до відновлення старих порядків, соціальних та політичних традицій.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pPr>
                      <a:r>
                        <a:rPr lang="uk-UA" sz="1800" i="1" dirty="0">
                          <a:effectLst/>
                          <a:latin typeface="Times New Roman" panose="02020603050405020304" pitchFamily="18" charset="0"/>
                          <a:ea typeface="Calibri" panose="020F0502020204030204" pitchFamily="34" charset="0"/>
                          <a:cs typeface="Arial" panose="020B0604020202020204" pitchFamily="34" charset="0"/>
                        </a:rPr>
                        <a:t>Рух за кращу Угорщину («</a:t>
                      </a:r>
                      <a:r>
                        <a:rPr lang="uk-UA" sz="1800" i="1" dirty="0" err="1">
                          <a:effectLst/>
                          <a:latin typeface="Times New Roman" panose="02020603050405020304" pitchFamily="18" charset="0"/>
                          <a:ea typeface="Calibri" panose="020F0502020204030204" pitchFamily="34" charset="0"/>
                          <a:cs typeface="Arial" panose="020B0604020202020204" pitchFamily="34" charset="0"/>
                        </a:rPr>
                        <a:t>Йоббік</a:t>
                      </a:r>
                      <a:r>
                        <a:rPr lang="uk-UA" sz="1800" i="1" dirty="0">
                          <a:effectLst/>
                          <a:latin typeface="Times New Roman" panose="02020603050405020304" pitchFamily="18" charset="0"/>
                          <a:ea typeface="Calibri" panose="020F0502020204030204" pitchFamily="34" charset="0"/>
                          <a:cs typeface="Arial" panose="020B0604020202020204" pitchFamily="34" charset="0"/>
                        </a:rPr>
                        <a:t>»); Нова сила (Італія); Націонал-демократична партія Німеччини…</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28692" marR="28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01930" algn="ctr">
                        <a:lnSpc>
                          <a:spcPct val="115000"/>
                        </a:lnSpc>
                        <a:spcAft>
                          <a:spcPts val="0"/>
                        </a:spcAft>
                      </a:pPr>
                      <a:r>
                        <a:rPr lang="uk-UA" sz="1800" b="1" i="1" dirty="0">
                          <a:effectLst/>
                          <a:latin typeface="Times New Roman" panose="02020603050405020304" pitchFamily="18" charset="0"/>
                          <a:ea typeface="Calibri" panose="020F0502020204030204" pitchFamily="34" charset="0"/>
                          <a:cs typeface="Arial" panose="020B0604020202020204" pitchFamily="34" charset="0"/>
                        </a:rPr>
                        <a:t>Ліві (</a:t>
                      </a:r>
                      <a:r>
                        <a:rPr lang="uk-UA" sz="1800" b="1" i="1" dirty="0" err="1">
                          <a:effectLst/>
                          <a:latin typeface="Times New Roman" panose="02020603050405020304" pitchFamily="18" charset="0"/>
                          <a:ea typeface="Calibri" panose="020F0502020204030204" pitchFamily="34" charset="0"/>
                          <a:cs typeface="Arial" panose="020B0604020202020204" pitchFamily="34" charset="0"/>
                        </a:rPr>
                        <a:t>Реформіські</a:t>
                      </a:r>
                      <a:r>
                        <a:rPr lang="uk-UA" sz="1800" b="1" i="1" dirty="0">
                          <a:effectLst/>
                          <a:latin typeface="Times New Roman" panose="02020603050405020304" pitchFamily="18" charset="0"/>
                          <a:ea typeface="Calibri" panose="020F0502020204030204" pitchFamily="34" charset="0"/>
                          <a:cs typeface="Arial" panose="020B0604020202020204" pitchFamily="34" charset="0"/>
                        </a:rPr>
                        <a:t>)</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930" algn="just">
                        <a:lnSpc>
                          <a:spcPct val="115000"/>
                        </a:lnSpc>
                        <a:spcAft>
                          <a:spcPts val="0"/>
                        </a:spcAft>
                      </a:pPr>
                      <a:r>
                        <a:rPr lang="uk-UA" sz="1800" dirty="0">
                          <a:effectLst/>
                          <a:latin typeface="Times New Roman" panose="02020603050405020304" pitchFamily="18" charset="0"/>
                          <a:ea typeface="Calibri" panose="020F0502020204030204" pitchFamily="34" charset="0"/>
                          <a:cs typeface="Arial" panose="020B0604020202020204" pitchFamily="34" charset="0"/>
                        </a:rPr>
                        <a:t>Виступають за проведення глибинних соціально-правових та економічних реформ, у тому числі ціннісного характеру.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930" algn="just">
                        <a:lnSpc>
                          <a:spcPct val="115000"/>
                        </a:lnSpc>
                        <a:spcAft>
                          <a:spcPts val="0"/>
                        </a:spcAft>
                      </a:pPr>
                      <a:r>
                        <a:rPr lang="uk-UA" sz="1800"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930" algn="just">
                        <a:lnSpc>
                          <a:spcPct val="115000"/>
                        </a:lnSpc>
                        <a:spcAft>
                          <a:spcPts val="0"/>
                        </a:spcAft>
                      </a:pPr>
                      <a:endParaRPr lang="uk-UA" sz="1800" i="1" dirty="0" smtClean="0">
                        <a:effectLst/>
                        <a:latin typeface="Times New Roman" panose="02020603050405020304" pitchFamily="18" charset="0"/>
                        <a:ea typeface="Calibri" panose="020F0502020204030204" pitchFamily="34" charset="0"/>
                        <a:cs typeface="Arial" panose="020B0604020202020204" pitchFamily="34" charset="0"/>
                      </a:endParaRPr>
                    </a:p>
                    <a:p>
                      <a:pPr indent="201930" algn="just">
                        <a:lnSpc>
                          <a:spcPct val="115000"/>
                        </a:lnSpc>
                        <a:spcAft>
                          <a:spcPts val="0"/>
                        </a:spcAft>
                      </a:pPr>
                      <a:endParaRPr lang="uk-UA" sz="1800" i="1" dirty="0" smtClean="0">
                        <a:effectLst/>
                        <a:latin typeface="Times New Roman" panose="02020603050405020304" pitchFamily="18" charset="0"/>
                        <a:ea typeface="Calibri" panose="020F0502020204030204" pitchFamily="34" charset="0"/>
                        <a:cs typeface="Arial" panose="020B0604020202020204" pitchFamily="34" charset="0"/>
                      </a:endParaRPr>
                    </a:p>
                    <a:p>
                      <a:pPr indent="201930" algn="just">
                        <a:lnSpc>
                          <a:spcPct val="115000"/>
                        </a:lnSpc>
                        <a:spcAft>
                          <a:spcPts val="0"/>
                        </a:spcAft>
                      </a:pPr>
                      <a:r>
                        <a:rPr lang="uk-UA" sz="1800" i="1" dirty="0" smtClean="0">
                          <a:effectLst/>
                          <a:latin typeface="Times New Roman" panose="02020603050405020304" pitchFamily="18" charset="0"/>
                          <a:ea typeface="Calibri" panose="020F0502020204030204" pitchFamily="34" charset="0"/>
                          <a:cs typeface="Arial" panose="020B0604020202020204" pitchFamily="34" charset="0"/>
                        </a:rPr>
                        <a:t>Комуністична </a:t>
                      </a:r>
                      <a:r>
                        <a:rPr lang="uk-UA" sz="1800" i="1" dirty="0">
                          <a:effectLst/>
                          <a:latin typeface="Times New Roman" panose="02020603050405020304" pitchFamily="18" charset="0"/>
                          <a:ea typeface="Calibri" panose="020F0502020204030204" pitchFamily="34" charset="0"/>
                          <a:cs typeface="Arial" panose="020B0604020202020204" pitchFamily="34" charset="0"/>
                        </a:rPr>
                        <a:t>партія Куби; Робітнича партія Ірландії; Французька комуністична партія…</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28692" marR="28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201295" algn="ctr">
                        <a:lnSpc>
                          <a:spcPct val="115000"/>
                        </a:lnSpc>
                        <a:spcAft>
                          <a:spcPts val="0"/>
                        </a:spcAft>
                      </a:pPr>
                      <a:r>
                        <a:rPr lang="uk-UA" sz="1800" b="1" i="1" dirty="0" err="1">
                          <a:effectLst/>
                          <a:latin typeface="Times New Roman" panose="02020603050405020304" pitchFamily="18" charset="0"/>
                          <a:ea typeface="Calibri" panose="020F0502020204030204" pitchFamily="34" charset="0"/>
                          <a:cs typeface="Arial" panose="020B0604020202020204" pitchFamily="34" charset="0"/>
                        </a:rPr>
                        <a:t>Центриські</a:t>
                      </a:r>
                      <a:r>
                        <a:rPr lang="uk-UA" sz="1800" b="1" i="1" dirty="0">
                          <a:effectLst/>
                          <a:latin typeface="Times New Roman" panose="02020603050405020304" pitchFamily="18" charset="0"/>
                          <a:ea typeface="Calibri" panose="020F0502020204030204" pitchFamily="34" charset="0"/>
                          <a:cs typeface="Arial" panose="020B0604020202020204" pitchFamily="34" charset="0"/>
                        </a:rPr>
                        <a:t> (Помірковані)</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800" dirty="0">
                          <a:effectLst/>
                          <a:latin typeface="Times New Roman" panose="02020603050405020304" pitchFamily="18" charset="0"/>
                          <a:ea typeface="Calibri" panose="020F0502020204030204" pitchFamily="34" charset="0"/>
                          <a:cs typeface="Arial" panose="020B0604020202020204" pitchFamily="34" charset="0"/>
                        </a:rPr>
                        <a:t>Виступають за реформи в одних сферах, відстоюючи традиції в інших. </a:t>
                      </a:r>
                      <a:r>
                        <a:rPr lang="uk-UA" sz="1800" i="1" dirty="0">
                          <a:effectLst/>
                          <a:latin typeface="Times New Roman" panose="02020603050405020304" pitchFamily="18" charset="0"/>
                          <a:ea typeface="Calibri" panose="020F0502020204030204" pitchFamily="34" charset="0"/>
                          <a:cs typeface="Arial" panose="020B0604020202020204" pitchFamily="34" charset="0"/>
                        </a:rPr>
                        <a:t>(Такі партії є найбільш впливовими та чисельними у демократичних країнах).</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28692" marR="28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934828483"/>
                  </a:ext>
                </a:extLst>
              </a:tr>
              <a:tr h="3169363">
                <a:tc vMerge="1">
                  <a:txBody>
                    <a:bodyPr/>
                    <a:lstStyle/>
                    <a:p>
                      <a:endParaRPr lang="ru-RU"/>
                    </a:p>
                  </a:txBody>
                  <a:tcPr/>
                </a:tc>
                <a:tc vMerge="1">
                  <a:txBody>
                    <a:bodyPr/>
                    <a:lstStyle/>
                    <a:p>
                      <a:endParaRPr lang="ru-RU"/>
                    </a:p>
                  </a:txBody>
                  <a:tcPr/>
                </a:tc>
                <a:tc>
                  <a:txBody>
                    <a:bodyPr/>
                    <a:lstStyle/>
                    <a:p>
                      <a:pPr indent="201295" algn="just">
                        <a:lnSpc>
                          <a:spcPct val="115000"/>
                        </a:lnSpc>
                        <a:spcAft>
                          <a:spcPts val="0"/>
                        </a:spcAft>
                      </a:pPr>
                      <a:r>
                        <a:rPr lang="uk-UA" sz="1800" b="1" i="1" dirty="0" err="1">
                          <a:effectLst/>
                          <a:latin typeface="Times New Roman" panose="02020603050405020304" pitchFamily="18" charset="0"/>
                          <a:ea typeface="Calibri" panose="020F0502020204030204" pitchFamily="34" charset="0"/>
                          <a:cs typeface="Arial" panose="020B0604020202020204" pitchFamily="34" charset="0"/>
                        </a:rPr>
                        <a:t>Правоцентриські</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800" b="1"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800" b="1"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800" i="1" dirty="0">
                          <a:effectLst/>
                          <a:latin typeface="Times New Roman" panose="02020603050405020304" pitchFamily="18" charset="0"/>
                          <a:ea typeface="Calibri" panose="020F0502020204030204" pitchFamily="34" charset="0"/>
                          <a:cs typeface="Arial" panose="020B0604020202020204" pitchFamily="34" charset="0"/>
                        </a:rPr>
                        <a:t>Консервативна партія (Великобританія); Право і справедливість (Польща)…</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28692" marR="28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pPr>
                      <a:r>
                        <a:rPr lang="uk-UA" sz="1800" b="1" i="1" dirty="0" err="1">
                          <a:effectLst/>
                          <a:latin typeface="Times New Roman" panose="02020603050405020304" pitchFamily="18" charset="0"/>
                          <a:ea typeface="Calibri" panose="020F0502020204030204" pitchFamily="34" charset="0"/>
                          <a:cs typeface="Arial" panose="020B0604020202020204" pitchFamily="34" charset="0"/>
                        </a:rPr>
                        <a:t>Лівоцентриські</a:t>
                      </a:r>
                      <a:r>
                        <a:rPr lang="uk-UA" sz="1800" b="1"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800" b="1"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800" b="1"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pPr>
                      <a:r>
                        <a:rPr lang="uk-UA" sz="1800" i="1" dirty="0">
                          <a:effectLst/>
                          <a:latin typeface="Times New Roman" panose="02020603050405020304" pitchFamily="18" charset="0"/>
                          <a:ea typeface="Calibri" panose="020F0502020204030204" pitchFamily="34" charset="0"/>
                          <a:cs typeface="Arial" panose="020B0604020202020204" pitchFamily="34" charset="0"/>
                        </a:rPr>
                        <a:t>Партія зелених (Польща); </a:t>
                      </a:r>
                      <a:r>
                        <a:rPr lang="uk-UA" sz="1800" i="1" dirty="0" err="1">
                          <a:effectLst/>
                          <a:latin typeface="Times New Roman" panose="02020603050405020304" pitchFamily="18" charset="0"/>
                          <a:ea typeface="Calibri" panose="020F0502020204030204" pitchFamily="34" charset="0"/>
                          <a:cs typeface="Arial" panose="020B0604020202020204" pitchFamily="34" charset="0"/>
                        </a:rPr>
                        <a:t>Лейбориська</a:t>
                      </a:r>
                      <a:r>
                        <a:rPr lang="uk-UA" sz="1800" i="1" dirty="0">
                          <a:effectLst/>
                          <a:latin typeface="Times New Roman" panose="02020603050405020304" pitchFamily="18" charset="0"/>
                          <a:ea typeface="Calibri" panose="020F0502020204030204" pitchFamily="34" charset="0"/>
                          <a:cs typeface="Arial" panose="020B0604020202020204" pitchFamily="34" charset="0"/>
                        </a:rPr>
                        <a:t> партія (Великобританія); Громада (Білорусь)…</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28692" marR="28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0299233"/>
                  </a:ext>
                </a:extLst>
              </a:tr>
            </a:tbl>
          </a:graphicData>
        </a:graphic>
      </p:graphicFrame>
    </p:spTree>
    <p:extLst>
      <p:ext uri="{BB962C8B-B14F-4D97-AF65-F5344CB8AC3E}">
        <p14:creationId xmlns:p14="http://schemas.microsoft.com/office/powerpoint/2010/main" val="2093897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1">
                    <a:lumMod val="75000"/>
                  </a:schemeClr>
                </a:solidFill>
              </a:rPr>
              <a:t>Поняття та види партійних систем</a:t>
            </a:r>
            <a:endParaRPr lang="ru-RU" dirty="0">
              <a:solidFill>
                <a:schemeClr val="accent1">
                  <a:lumMod val="75000"/>
                </a:schemeClr>
              </a:solidFill>
            </a:endParaRPr>
          </a:p>
        </p:txBody>
      </p:sp>
      <p:sp>
        <p:nvSpPr>
          <p:cNvPr id="3" name="Объект 2"/>
          <p:cNvSpPr>
            <a:spLocks noGrp="1"/>
          </p:cNvSpPr>
          <p:nvPr>
            <p:ph idx="1"/>
          </p:nvPr>
        </p:nvSpPr>
        <p:spPr>
          <a:xfrm>
            <a:off x="1239715" y="1406769"/>
            <a:ext cx="10717823" cy="5310554"/>
          </a:xfrm>
        </p:spPr>
        <p:txBody>
          <a:bodyPr/>
          <a:lstStyle/>
          <a:p>
            <a:r>
              <a:rPr lang="ru-RU" b="1" i="1" dirty="0" err="1"/>
              <a:t>Партійна</a:t>
            </a:r>
            <a:r>
              <a:rPr lang="ru-RU" b="1" i="1" dirty="0"/>
              <a:t> система </a:t>
            </a:r>
            <a:r>
              <a:rPr lang="ru-RU" dirty="0"/>
              <a:t>– </a:t>
            </a:r>
            <a:r>
              <a:rPr lang="ru-RU" dirty="0" err="1"/>
              <a:t>це</a:t>
            </a:r>
            <a:r>
              <a:rPr lang="ru-RU" dirty="0"/>
              <a:t> система </a:t>
            </a:r>
            <a:r>
              <a:rPr lang="ru-RU" dirty="0" err="1"/>
              <a:t>відносин</a:t>
            </a:r>
            <a:r>
              <a:rPr lang="ru-RU" dirty="0"/>
              <a:t> </a:t>
            </a:r>
            <a:r>
              <a:rPr lang="ru-RU" dirty="0" err="1"/>
              <a:t>конкуренції</a:t>
            </a:r>
            <a:r>
              <a:rPr lang="ru-RU" dirty="0"/>
              <a:t> та </a:t>
            </a:r>
            <a:r>
              <a:rPr lang="ru-RU" dirty="0" err="1"/>
              <a:t>співробітництва</a:t>
            </a:r>
            <a:r>
              <a:rPr lang="ru-RU" dirty="0"/>
              <a:t> </a:t>
            </a:r>
            <a:r>
              <a:rPr lang="ru-RU" dirty="0" err="1"/>
              <a:t>між</a:t>
            </a:r>
            <a:r>
              <a:rPr lang="ru-RU" dirty="0"/>
              <a:t> </a:t>
            </a:r>
            <a:r>
              <a:rPr lang="ru-RU" dirty="0" err="1"/>
              <a:t>політичними</a:t>
            </a:r>
            <a:r>
              <a:rPr lang="ru-RU" dirty="0"/>
              <a:t> </a:t>
            </a:r>
            <a:r>
              <a:rPr lang="ru-RU" dirty="0" err="1" smtClean="0"/>
              <a:t>партіями</a:t>
            </a:r>
            <a:r>
              <a:rPr lang="ru-RU" dirty="0" smtClean="0"/>
              <a:t> </a:t>
            </a:r>
            <a:r>
              <a:rPr lang="ru-RU" dirty="0"/>
              <a:t>в </a:t>
            </a:r>
            <a:r>
              <a:rPr lang="ru-RU" dirty="0" err="1"/>
              <a:t>державі</a:t>
            </a:r>
            <a:r>
              <a:rPr lang="ru-RU" dirty="0" smtClean="0"/>
              <a:t>.</a:t>
            </a:r>
          </a:p>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228389503"/>
              </p:ext>
            </p:extLst>
          </p:nvPr>
        </p:nvGraphicFramePr>
        <p:xfrm>
          <a:off x="1362809" y="2039816"/>
          <a:ext cx="10392505" cy="4652967"/>
        </p:xfrm>
        <a:graphic>
          <a:graphicData uri="http://schemas.openxmlformats.org/drawingml/2006/table">
            <a:tbl>
              <a:tblPr firstRow="1" firstCol="1" bandRow="1"/>
              <a:tblGrid>
                <a:gridCol w="3014907">
                  <a:extLst>
                    <a:ext uri="{9D8B030D-6E8A-4147-A177-3AD203B41FA5}">
                      <a16:colId xmlns:a16="http://schemas.microsoft.com/office/drawing/2014/main" val="219307806"/>
                    </a:ext>
                  </a:extLst>
                </a:gridCol>
                <a:gridCol w="3206581">
                  <a:extLst>
                    <a:ext uri="{9D8B030D-6E8A-4147-A177-3AD203B41FA5}">
                      <a16:colId xmlns:a16="http://schemas.microsoft.com/office/drawing/2014/main" val="4237589713"/>
                    </a:ext>
                  </a:extLst>
                </a:gridCol>
                <a:gridCol w="1946565">
                  <a:extLst>
                    <a:ext uri="{9D8B030D-6E8A-4147-A177-3AD203B41FA5}">
                      <a16:colId xmlns:a16="http://schemas.microsoft.com/office/drawing/2014/main" val="3976428591"/>
                    </a:ext>
                  </a:extLst>
                </a:gridCol>
                <a:gridCol w="2224452">
                  <a:extLst>
                    <a:ext uri="{9D8B030D-6E8A-4147-A177-3AD203B41FA5}">
                      <a16:colId xmlns:a16="http://schemas.microsoft.com/office/drawing/2014/main" val="1710820072"/>
                    </a:ext>
                  </a:extLst>
                </a:gridCol>
              </a:tblGrid>
              <a:tr h="34765">
                <a:tc gridSpan="4">
                  <a:txBody>
                    <a:bodyPr/>
                    <a:lstStyle/>
                    <a:p>
                      <a:pPr algn="ctr">
                        <a:lnSpc>
                          <a:spcPct val="115000"/>
                        </a:lnSpc>
                        <a:spcAft>
                          <a:spcPts val="0"/>
                        </a:spcAft>
                        <a:tabLst>
                          <a:tab pos="825500" algn="l"/>
                        </a:tabLst>
                      </a:pPr>
                      <a:r>
                        <a:rPr lang="uk-UA" sz="200" b="1">
                          <a:effectLst/>
                          <a:latin typeface="Times New Roman" panose="02020603050405020304" pitchFamily="18" charset="0"/>
                          <a:ea typeface="Calibri" panose="020F0502020204030204" pitchFamily="34" charset="0"/>
                          <a:cs typeface="Arial" panose="020B0604020202020204" pitchFamily="34" charset="0"/>
                        </a:rPr>
                        <a:t>Види партійних систем</a:t>
                      </a:r>
                      <a:endParaRPr lang="ru-RU" sz="200">
                        <a:effectLst/>
                        <a:latin typeface="Calibri" panose="020F0502020204030204" pitchFamily="34" charset="0"/>
                        <a:ea typeface="Calibri" panose="020F0502020204030204" pitchFamily="34" charset="0"/>
                        <a:cs typeface="Arial" panose="020B0604020202020204" pitchFamily="34" charset="0"/>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94730453"/>
                  </a:ext>
                </a:extLst>
              </a:tr>
              <a:tr h="1121505">
                <a:tc rowSpan="2">
                  <a:txBody>
                    <a:bodyPr/>
                    <a:lstStyle/>
                    <a:p>
                      <a:pPr algn="ctr">
                        <a:lnSpc>
                          <a:spcPct val="115000"/>
                        </a:lnSpc>
                        <a:spcAft>
                          <a:spcPts val="0"/>
                        </a:spcAft>
                        <a:tabLst>
                          <a:tab pos="825500" algn="l"/>
                        </a:tabLst>
                      </a:pPr>
                      <a:r>
                        <a:rPr lang="uk-UA" sz="1400" b="1" dirty="0">
                          <a:effectLst/>
                          <a:latin typeface="Times New Roman" panose="02020603050405020304" pitchFamily="18" charset="0"/>
                          <a:ea typeface="Calibri" panose="020F0502020204030204" pitchFamily="34" charset="0"/>
                          <a:cs typeface="Arial" panose="020B0604020202020204" pitchFamily="34" charset="0"/>
                        </a:rPr>
                        <a:t>Багатопартійні</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0"/>
                        </a:spcAft>
                        <a:tabLst>
                          <a:tab pos="825500" algn="l"/>
                        </a:tabLst>
                      </a:pPr>
                      <a:r>
                        <a:rPr lang="uk-UA" sz="1400" b="1" dirty="0">
                          <a:effectLst/>
                          <a:latin typeface="Times New Roman" panose="02020603050405020304" pitchFamily="18" charset="0"/>
                          <a:ea typeface="Calibri" panose="020F0502020204030204" pitchFamily="34" charset="0"/>
                          <a:cs typeface="Arial" panose="020B0604020202020204" pitchFamily="34" charset="0"/>
                        </a:rPr>
                        <a:t> </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tabLst>
                          <a:tab pos="825500" algn="l"/>
                        </a:tabLst>
                      </a:pPr>
                      <a:r>
                        <a:rPr lang="uk-UA" sz="1400" dirty="0">
                          <a:effectLst/>
                          <a:latin typeface="Times New Roman" panose="02020603050405020304" pitchFamily="18" charset="0"/>
                          <a:ea typeface="Calibri" panose="020F0502020204030204" pitchFamily="34" charset="0"/>
                          <a:cs typeface="Arial" panose="020B0604020202020204" pitchFamily="34" charset="0"/>
                        </a:rPr>
                        <a:t>Передбачають існування трьох, або більше рівноправних політичних партій, які конкурують між собою,  постійно беруть участь у виборах і мають об’єктивні шанси на перемогу.</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tabLst>
                          <a:tab pos="825500" algn="l"/>
                        </a:tabLst>
                      </a:pPr>
                      <a:r>
                        <a:rPr lang="uk-UA" sz="1400" dirty="0">
                          <a:effectLst/>
                          <a:latin typeface="Times New Roman" panose="02020603050405020304" pitchFamily="18" charset="0"/>
                          <a:ea typeface="Calibri" panose="020F0502020204030204" pitchFamily="34" charset="0"/>
                          <a:cs typeface="Arial" panose="020B0604020202020204" pitchFamily="34" charset="0"/>
                        </a:rPr>
                        <a:t> </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tabLst>
                          <a:tab pos="825500" algn="l"/>
                        </a:tabLst>
                      </a:pPr>
                      <a:r>
                        <a:rPr lang="uk-UA" sz="1400" i="1" dirty="0">
                          <a:effectLst/>
                          <a:latin typeface="Times New Roman" panose="02020603050405020304" pitchFamily="18" charset="0"/>
                          <a:ea typeface="Calibri" panose="020F0502020204030204" pitchFamily="34" charset="0"/>
                          <a:cs typeface="Arial" panose="020B0604020202020204" pitchFamily="34" charset="0"/>
                        </a:rPr>
                        <a:t>(Партійні системи більшості демократичних країн).</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5500" algn="l"/>
                        </a:tabLst>
                      </a:pPr>
                      <a:r>
                        <a:rPr lang="uk-UA" sz="1400" b="1" dirty="0">
                          <a:effectLst/>
                          <a:latin typeface="Times New Roman" panose="02020603050405020304" pitchFamily="18" charset="0"/>
                          <a:ea typeface="Calibri" panose="020F0502020204030204" pitchFamily="34" charset="0"/>
                          <a:cs typeface="Arial" panose="020B0604020202020204" pitchFamily="34" charset="0"/>
                        </a:rPr>
                        <a:t>Двопартійні</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0"/>
                        </a:spcAft>
                        <a:tabLst>
                          <a:tab pos="825500" algn="l"/>
                        </a:tabLst>
                      </a:pPr>
                      <a:r>
                        <a:rPr lang="uk-UA" sz="1400" b="1" dirty="0">
                          <a:effectLst/>
                          <a:latin typeface="Times New Roman" panose="02020603050405020304" pitchFamily="18" charset="0"/>
                          <a:ea typeface="Calibri" panose="020F0502020204030204" pitchFamily="34" charset="0"/>
                          <a:cs typeface="Arial" panose="020B0604020202020204" pitchFamily="34" charset="0"/>
                        </a:rPr>
                        <a:t> </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212725" algn="just">
                        <a:lnSpc>
                          <a:spcPct val="115000"/>
                        </a:lnSpc>
                        <a:spcAft>
                          <a:spcPts val="0"/>
                        </a:spcAft>
                        <a:tabLst>
                          <a:tab pos="825500" algn="l"/>
                        </a:tabLst>
                      </a:pPr>
                      <a:r>
                        <a:rPr lang="uk-UA" sz="1400" dirty="0">
                          <a:effectLst/>
                          <a:latin typeface="Times New Roman" panose="02020603050405020304" pitchFamily="18" charset="0"/>
                          <a:ea typeface="Calibri" panose="020F0502020204030204" pitchFamily="34" charset="0"/>
                          <a:cs typeface="Arial" panose="020B0604020202020204" pitchFamily="34" charset="0"/>
                        </a:rPr>
                        <a:t>Передбачають існування двох основних політичних партій, які мають приблизно рівну підтримку виборців та постійно конкурують між собою. При цьому може існувати невизначена кількість інших  партій, які не мають значної підтримки виборців.</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156845" algn="just">
                        <a:lnSpc>
                          <a:spcPct val="115000"/>
                        </a:lnSpc>
                        <a:spcAft>
                          <a:spcPts val="0"/>
                        </a:spcAft>
                        <a:tabLst>
                          <a:tab pos="825500" algn="l"/>
                        </a:tabLst>
                      </a:pPr>
                      <a:r>
                        <a:rPr lang="uk-UA" sz="1400" i="1" dirty="0">
                          <a:effectLst/>
                          <a:latin typeface="Times New Roman" panose="02020603050405020304" pitchFamily="18" charset="0"/>
                          <a:ea typeface="Calibri" panose="020F0502020204030204" pitchFamily="34" charset="0"/>
                          <a:cs typeface="Arial" panose="020B0604020202020204" pitchFamily="34" charset="0"/>
                        </a:rPr>
                        <a:t>(Партійна система Сполучених Штатів Америки).</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tabLst>
                          <a:tab pos="825500" algn="l"/>
                        </a:tabLst>
                      </a:pPr>
                      <a:r>
                        <a:rPr lang="uk-UA" sz="1400" b="1">
                          <a:effectLst/>
                          <a:latin typeface="Times New Roman" panose="02020603050405020304" pitchFamily="18" charset="0"/>
                          <a:ea typeface="Calibri" panose="020F0502020204030204" pitchFamily="34" charset="0"/>
                          <a:cs typeface="Arial" panose="020B0604020202020204" pitchFamily="34" charset="0"/>
                        </a:rPr>
                        <a:t>Монопартійні</a:t>
                      </a:r>
                      <a:endParaRPr lang="ru-RU" sz="1400">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0"/>
                        </a:spcAft>
                        <a:tabLst>
                          <a:tab pos="825500" algn="l"/>
                        </a:tabLst>
                      </a:pPr>
                      <a:r>
                        <a:rPr lang="uk-UA" sz="1400" b="1">
                          <a:effectLst/>
                          <a:latin typeface="Times New Roman" panose="02020603050405020304" pitchFamily="18" charset="0"/>
                          <a:ea typeface="Calibri" panose="020F0502020204030204" pitchFamily="34" charset="0"/>
                          <a:cs typeface="Arial" panose="020B0604020202020204" pitchFamily="34" charset="0"/>
                        </a:rPr>
                        <a:t> </a:t>
                      </a:r>
                      <a:endParaRPr lang="ru-RU" sz="1400">
                        <a:effectLst/>
                        <a:latin typeface="Calibri" panose="020F0502020204030204" pitchFamily="34" charset="0"/>
                        <a:ea typeface="Calibri" panose="020F0502020204030204" pitchFamily="34" charset="0"/>
                        <a:cs typeface="Arial" panose="020B0604020202020204" pitchFamily="34" charset="0"/>
                      </a:endParaRPr>
                    </a:p>
                    <a:p>
                      <a:pPr indent="207645" algn="just">
                        <a:lnSpc>
                          <a:spcPct val="115000"/>
                        </a:lnSpc>
                        <a:spcAft>
                          <a:spcPts val="0"/>
                        </a:spcAft>
                        <a:tabLst>
                          <a:tab pos="825500" algn="l"/>
                        </a:tabLst>
                      </a:pPr>
                      <a:r>
                        <a:rPr lang="uk-UA" sz="1400">
                          <a:effectLst/>
                          <a:latin typeface="Times New Roman" panose="02020603050405020304" pitchFamily="18" charset="0"/>
                          <a:ea typeface="Calibri" panose="020F0502020204030204" pitchFamily="34" charset="0"/>
                          <a:cs typeface="Arial" panose="020B0604020202020204" pitchFamily="34" charset="0"/>
                        </a:rPr>
                        <a:t>Передбачають абсолютне домінування однієї правлячої політичної партії, яка має конституційно закріплений особливий статус. </a:t>
                      </a:r>
                      <a:endParaRPr lang="ru-RU" sz="1400">
                        <a:effectLst/>
                        <a:latin typeface="Calibri" panose="020F0502020204030204" pitchFamily="34" charset="0"/>
                        <a:ea typeface="Calibri" panose="020F0502020204030204" pitchFamily="34" charset="0"/>
                        <a:cs typeface="Arial" panose="020B0604020202020204" pitchFamily="34" charset="0"/>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4106557150"/>
                  </a:ext>
                </a:extLst>
              </a:tr>
              <a:tr h="3406939">
                <a:tc vMerge="1">
                  <a:txBody>
                    <a:bodyPr/>
                    <a:lstStyle/>
                    <a:p>
                      <a:endParaRPr lang="ru-RU"/>
                    </a:p>
                  </a:txBody>
                  <a:tcPr/>
                </a:tc>
                <a:tc vMerge="1">
                  <a:txBody>
                    <a:bodyPr/>
                    <a:lstStyle/>
                    <a:p>
                      <a:endParaRPr lang="ru-RU"/>
                    </a:p>
                  </a:txBody>
                  <a:tcPr/>
                </a:tc>
                <a:tc>
                  <a:txBody>
                    <a:bodyPr/>
                    <a:lstStyle/>
                    <a:p>
                      <a:pPr algn="ctr">
                        <a:lnSpc>
                          <a:spcPct val="115000"/>
                        </a:lnSpc>
                        <a:spcAft>
                          <a:spcPts val="0"/>
                        </a:spcAft>
                        <a:tabLst>
                          <a:tab pos="825500" algn="l"/>
                        </a:tabLst>
                      </a:pPr>
                      <a:r>
                        <a:rPr lang="uk-UA" sz="1400" b="1" dirty="0">
                          <a:effectLst/>
                          <a:latin typeface="Times New Roman" panose="02020603050405020304" pitchFamily="18" charset="0"/>
                          <a:ea typeface="Calibri" panose="020F0502020204030204" pitchFamily="34" charset="0"/>
                          <a:cs typeface="Arial" panose="020B0604020202020204" pitchFamily="34" charset="0"/>
                        </a:rPr>
                        <a:t>Однопартійні</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0"/>
                        </a:spcAft>
                        <a:tabLst>
                          <a:tab pos="825500" algn="l"/>
                        </a:tabLst>
                      </a:pPr>
                      <a:r>
                        <a:rPr lang="uk-UA" sz="1400" b="1" dirty="0">
                          <a:effectLst/>
                          <a:latin typeface="Times New Roman" panose="02020603050405020304" pitchFamily="18" charset="0"/>
                          <a:ea typeface="Calibri" panose="020F0502020204030204" pitchFamily="34" charset="0"/>
                          <a:cs typeface="Arial" panose="020B0604020202020204" pitchFamily="34" charset="0"/>
                        </a:rPr>
                        <a:t> </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207645" algn="just">
                        <a:lnSpc>
                          <a:spcPct val="115000"/>
                        </a:lnSpc>
                        <a:spcAft>
                          <a:spcPts val="0"/>
                        </a:spcAft>
                        <a:tabLst>
                          <a:tab pos="825500" algn="l"/>
                        </a:tabLst>
                      </a:pPr>
                      <a:r>
                        <a:rPr lang="uk-UA" sz="1400" dirty="0">
                          <a:effectLst/>
                          <a:latin typeface="Times New Roman" panose="02020603050405020304" pitchFamily="18" charset="0"/>
                          <a:ea typeface="Calibri" panose="020F0502020204030204" pitchFamily="34" charset="0"/>
                          <a:cs typeface="Arial" panose="020B0604020202020204" pitchFamily="34" charset="0"/>
                        </a:rPr>
                        <a:t>Легальний статус має лише одна правляча (державна) партія. Створення та діяльність інших партій – заборонені.</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207645" algn="just">
                        <a:lnSpc>
                          <a:spcPct val="115000"/>
                        </a:lnSpc>
                        <a:spcAft>
                          <a:spcPts val="0"/>
                        </a:spcAft>
                        <a:tabLst>
                          <a:tab pos="825500" algn="l"/>
                        </a:tabLst>
                      </a:pPr>
                      <a:r>
                        <a:rPr lang="uk-UA" sz="1400" i="1" dirty="0">
                          <a:effectLst/>
                          <a:latin typeface="Times New Roman" panose="02020603050405020304" pitchFamily="18" charset="0"/>
                          <a:ea typeface="Calibri" panose="020F0502020204030204" pitchFamily="34" charset="0"/>
                          <a:cs typeface="Arial" panose="020B0604020202020204" pitchFamily="34" charset="0"/>
                        </a:rPr>
                        <a:t>(Партійна система Соціалістичної Республіки Куба).</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5500" algn="l"/>
                        </a:tabLst>
                      </a:pPr>
                      <a:r>
                        <a:rPr lang="uk-UA" sz="1400" b="1" dirty="0">
                          <a:effectLst/>
                          <a:latin typeface="Times New Roman" panose="02020603050405020304" pitchFamily="18" charset="0"/>
                          <a:ea typeface="Calibri" panose="020F0502020204030204" pitchFamily="34" charset="0"/>
                          <a:cs typeface="Arial" panose="020B0604020202020204" pitchFamily="34" charset="0"/>
                        </a:rPr>
                        <a:t>З «партією-гегемоном»</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0"/>
                        </a:spcAft>
                        <a:tabLst>
                          <a:tab pos="825500" algn="l"/>
                        </a:tabLst>
                      </a:pPr>
                      <a:r>
                        <a:rPr lang="uk-UA" sz="1400" b="1" dirty="0">
                          <a:effectLst/>
                          <a:latin typeface="Times New Roman" panose="02020603050405020304" pitchFamily="18" charset="0"/>
                          <a:ea typeface="Calibri" panose="020F0502020204030204" pitchFamily="34" charset="0"/>
                          <a:cs typeface="Arial" panose="020B0604020202020204" pitchFamily="34" charset="0"/>
                        </a:rPr>
                        <a:t> </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212090" algn="just">
                        <a:lnSpc>
                          <a:spcPct val="115000"/>
                        </a:lnSpc>
                        <a:spcAft>
                          <a:spcPts val="0"/>
                        </a:spcAft>
                        <a:tabLst>
                          <a:tab pos="825500" algn="l"/>
                        </a:tabLst>
                      </a:pPr>
                      <a:r>
                        <a:rPr lang="uk-UA" sz="1400" dirty="0">
                          <a:effectLst/>
                          <a:latin typeface="Times New Roman" panose="02020603050405020304" pitchFamily="18" charset="0"/>
                          <a:ea typeface="Calibri" panose="020F0502020204030204" pitchFamily="34" charset="0"/>
                          <a:cs typeface="Arial" panose="020B0604020202020204" pitchFamily="34" charset="0"/>
                        </a:rPr>
                        <a:t>Дозволене співіснування окремих партій, які визнають гегемонію правлячої партії та не конкурують із нею.</a:t>
                      </a:r>
                      <a:endParaRPr lang="ru-RU" sz="1400" dirty="0">
                        <a:effectLst/>
                        <a:latin typeface="Calibri" panose="020F0502020204030204" pitchFamily="34" charset="0"/>
                        <a:ea typeface="Calibri" panose="020F0502020204030204" pitchFamily="34" charset="0"/>
                        <a:cs typeface="Arial" panose="020B0604020202020204" pitchFamily="34" charset="0"/>
                      </a:endParaRPr>
                    </a:p>
                    <a:p>
                      <a:pPr indent="212090" algn="just">
                        <a:lnSpc>
                          <a:spcPct val="115000"/>
                        </a:lnSpc>
                        <a:spcAft>
                          <a:spcPts val="0"/>
                        </a:spcAft>
                        <a:tabLst>
                          <a:tab pos="825500" algn="l"/>
                        </a:tabLst>
                      </a:pPr>
                      <a:r>
                        <a:rPr lang="uk-UA" sz="1400" i="1" dirty="0">
                          <a:effectLst/>
                          <a:latin typeface="Times New Roman" panose="02020603050405020304" pitchFamily="18" charset="0"/>
                          <a:ea typeface="Calibri" panose="020F0502020204030204" pitchFamily="34" charset="0"/>
                          <a:cs typeface="Arial" panose="020B0604020202020204" pitchFamily="34" charset="0"/>
                        </a:rPr>
                        <a:t>(Партійні системи Китайської Народної Республіки, Корейської Народної Демократичної Республіки).</a:t>
                      </a:r>
                      <a:endParaRPr lang="ru-RU" sz="1400" dirty="0">
                        <a:effectLst/>
                        <a:latin typeface="Calibri" panose="020F0502020204030204" pitchFamily="34" charset="0"/>
                        <a:ea typeface="Calibri" panose="020F0502020204030204" pitchFamily="34" charset="0"/>
                        <a:cs typeface="Arial" panose="020B0604020202020204" pitchFamily="34" charset="0"/>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782227"/>
                  </a:ext>
                </a:extLst>
              </a:tr>
            </a:tbl>
          </a:graphicData>
        </a:graphic>
      </p:graphicFrame>
    </p:spTree>
    <p:extLst>
      <p:ext uri="{BB962C8B-B14F-4D97-AF65-F5344CB8AC3E}">
        <p14:creationId xmlns:p14="http://schemas.microsoft.com/office/powerpoint/2010/main" val="2862884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30679"/>
            <a:ext cx="8911687" cy="1280890"/>
          </a:xfrm>
        </p:spPr>
        <p:txBody>
          <a:bodyPr>
            <a:normAutofit fontScale="90000"/>
          </a:bodyPr>
          <a:lstStyle/>
          <a:p>
            <a:r>
              <a:rPr lang="uk-UA" b="1" dirty="0">
                <a:solidFill>
                  <a:schemeClr val="accent1">
                    <a:lumMod val="75000"/>
                  </a:schemeClr>
                </a:solidFill>
              </a:rPr>
              <a:t>Правове регулювання діяльності політичних партій у зарубіжних державах</a:t>
            </a:r>
            <a:endParaRPr lang="ru-RU" dirty="0">
              <a:solidFill>
                <a:schemeClr val="accent1">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941669379"/>
              </p:ext>
            </p:extLst>
          </p:nvPr>
        </p:nvGraphicFramePr>
        <p:xfrm>
          <a:off x="1762735" y="1905000"/>
          <a:ext cx="9741877" cy="4713732"/>
        </p:xfrm>
        <a:graphic>
          <a:graphicData uri="http://schemas.openxmlformats.org/drawingml/2006/table">
            <a:tbl>
              <a:tblPr firstRow="1" firstCol="1" bandRow="1"/>
              <a:tblGrid>
                <a:gridCol w="2562687">
                  <a:extLst>
                    <a:ext uri="{9D8B030D-6E8A-4147-A177-3AD203B41FA5}">
                      <a16:colId xmlns:a16="http://schemas.microsoft.com/office/drawing/2014/main" val="2634420912"/>
                    </a:ext>
                  </a:extLst>
                </a:gridCol>
                <a:gridCol w="2452771">
                  <a:extLst>
                    <a:ext uri="{9D8B030D-6E8A-4147-A177-3AD203B41FA5}">
                      <a16:colId xmlns:a16="http://schemas.microsoft.com/office/drawing/2014/main" val="1706094629"/>
                    </a:ext>
                  </a:extLst>
                </a:gridCol>
                <a:gridCol w="4726419">
                  <a:extLst>
                    <a:ext uri="{9D8B030D-6E8A-4147-A177-3AD203B41FA5}">
                      <a16:colId xmlns:a16="http://schemas.microsoft.com/office/drawing/2014/main" val="2295658504"/>
                    </a:ext>
                  </a:extLst>
                </a:gridCol>
              </a:tblGrid>
              <a:tr h="251069">
                <a:tc gridSpan="3">
                  <a:txBody>
                    <a:bodyPr/>
                    <a:lstStyle/>
                    <a:p>
                      <a:pPr algn="ctr">
                        <a:lnSpc>
                          <a:spcPct val="115000"/>
                        </a:lnSpc>
                        <a:spcAft>
                          <a:spcPts val="0"/>
                        </a:spcAft>
                        <a:tabLst>
                          <a:tab pos="270510" algn="l"/>
                        </a:tabLst>
                      </a:pPr>
                      <a:r>
                        <a:rPr lang="uk-UA" sz="1600" b="1" dirty="0">
                          <a:effectLst/>
                          <a:latin typeface="Times New Roman" panose="02020603050405020304" pitchFamily="18" charset="0"/>
                          <a:ea typeface="Calibri" panose="020F0502020204030204" pitchFamily="34" charset="0"/>
                          <a:cs typeface="Arial" panose="020B0604020202020204" pitchFamily="34" charset="0"/>
                        </a:rPr>
                        <a:t>Форми правового регулювання діяльності політичних партій</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081007405"/>
                  </a:ext>
                </a:extLst>
              </a:tr>
              <a:tr h="502139">
                <a:tc>
                  <a:txBody>
                    <a:bodyPr/>
                    <a:lstStyle/>
                    <a:p>
                      <a:pPr algn="ctr">
                        <a:lnSpc>
                          <a:spcPct val="115000"/>
                        </a:lnSpc>
                        <a:spcAft>
                          <a:spcPts val="0"/>
                        </a:spcAft>
                        <a:tabLst>
                          <a:tab pos="270510" algn="l"/>
                        </a:tabLst>
                      </a:pPr>
                      <a:r>
                        <a:rPr lang="uk-UA" sz="1600" b="1">
                          <a:effectLst/>
                          <a:latin typeface="Times New Roman" panose="02020603050405020304" pitchFamily="18" charset="0"/>
                          <a:ea typeface="Calibri" panose="020F0502020204030204" pitchFamily="34" charset="0"/>
                          <a:cs typeface="Arial" panose="020B0604020202020204" pitchFamily="34" charset="0"/>
                        </a:rPr>
                        <a:t>Без спеціального режиму легалізації</a:t>
                      </a:r>
                      <a:endParaRPr lang="ru-RU"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70510" algn="l"/>
                        </a:tabLst>
                      </a:pPr>
                      <a:r>
                        <a:rPr lang="uk-UA" sz="1600" b="1" dirty="0">
                          <a:effectLst/>
                          <a:latin typeface="Times New Roman" panose="02020603050405020304" pitchFamily="18" charset="0"/>
                          <a:ea typeface="Calibri" panose="020F0502020204030204" pitchFamily="34" charset="0"/>
                          <a:cs typeface="Arial" panose="020B0604020202020204" pitchFamily="34" charset="0"/>
                        </a:rPr>
                        <a:t>Ліберальний режим легалізації</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70510" algn="l"/>
                        </a:tabLst>
                      </a:pPr>
                      <a:r>
                        <a:rPr lang="uk-UA" sz="1600" b="1">
                          <a:effectLst/>
                          <a:latin typeface="Times New Roman" panose="02020603050405020304" pitchFamily="18" charset="0"/>
                          <a:ea typeface="Calibri" panose="020F0502020204030204" pitchFamily="34" charset="0"/>
                          <a:cs typeface="Arial" panose="020B0604020202020204" pitchFamily="34" charset="0"/>
                        </a:rPr>
                        <a:t>Жорсткий режим легалізації</a:t>
                      </a:r>
                      <a:endParaRPr lang="ru-RU"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2768999"/>
                  </a:ext>
                </a:extLst>
              </a:tr>
              <a:tr h="3766038">
                <a:tc>
                  <a:txBody>
                    <a:bodyPr/>
                    <a:lstStyle/>
                    <a:p>
                      <a:pPr indent="180340" algn="just">
                        <a:lnSpc>
                          <a:spcPct val="115000"/>
                        </a:lnSpc>
                        <a:spcAft>
                          <a:spcPts val="0"/>
                        </a:spcAft>
                        <a:tabLst>
                          <a:tab pos="270510" algn="l"/>
                        </a:tabLst>
                      </a:pPr>
                      <a:r>
                        <a:rPr lang="uk-UA" sz="1600">
                          <a:effectLst/>
                          <a:latin typeface="Times New Roman" panose="02020603050405020304" pitchFamily="18" charset="0"/>
                          <a:ea typeface="Calibri" panose="020F0502020204030204" pitchFamily="34" charset="0"/>
                          <a:cs typeface="Arial" panose="020B0604020202020204" pitchFamily="34" charset="0"/>
                        </a:rPr>
                        <a:t>Відсутнє спеціальне законодавство, яке визначає статус та порядок діяльності політичних партій. Партії можуть мати різні організаційні форми (громадські товариства, організації, релігійні об’єднання тощо).</a:t>
                      </a:r>
                      <a:endParaRPr lang="ru-RU" sz="200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tabLst>
                          <a:tab pos="270510" algn="l"/>
                        </a:tabLst>
                      </a:pPr>
                      <a:r>
                        <a:rPr lang="uk-UA" sz="1600">
                          <a:effectLst/>
                          <a:latin typeface="Times New Roman" panose="02020603050405020304" pitchFamily="18" charset="0"/>
                          <a:ea typeface="Calibri" panose="020F0502020204030204" pitchFamily="34" charset="0"/>
                          <a:cs typeface="Arial" panose="020B0604020202020204" pitchFamily="34" charset="0"/>
                        </a:rPr>
                        <a:t> </a:t>
                      </a:r>
                      <a:endParaRPr lang="ru-RU" sz="200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tabLst>
                          <a:tab pos="270510" algn="l"/>
                        </a:tabLst>
                      </a:pPr>
                      <a:r>
                        <a:rPr lang="uk-UA" sz="1600" i="1">
                          <a:effectLst/>
                          <a:latin typeface="Times New Roman" panose="02020603050405020304" pitchFamily="18" charset="0"/>
                          <a:ea typeface="Calibri" panose="020F0502020204030204" pitchFamily="34" charset="0"/>
                          <a:cs typeface="Arial" panose="020B0604020202020204" pitchFamily="34" charset="0"/>
                        </a:rPr>
                        <a:t> </a:t>
                      </a:r>
                      <a:endParaRPr lang="ru-RU" sz="200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tabLst>
                          <a:tab pos="270510" algn="l"/>
                        </a:tabLst>
                      </a:pPr>
                      <a:r>
                        <a:rPr lang="uk-UA" sz="1600" i="1">
                          <a:effectLst/>
                          <a:latin typeface="Times New Roman" panose="02020603050405020304" pitchFamily="18" charset="0"/>
                          <a:ea typeface="Calibri" panose="020F0502020204030204" pitchFamily="34" charset="0"/>
                          <a:cs typeface="Arial" panose="020B0604020202020204" pitchFamily="34" charset="0"/>
                        </a:rPr>
                        <a:t> </a:t>
                      </a:r>
                      <a:endParaRPr lang="ru-RU" sz="2000">
                        <a:effectLst/>
                        <a:latin typeface="Calibri" panose="020F0502020204030204" pitchFamily="34" charset="0"/>
                        <a:ea typeface="Calibri" panose="020F0502020204030204" pitchFamily="34" charset="0"/>
                        <a:cs typeface="Arial" panose="020B0604020202020204" pitchFamily="34" charset="0"/>
                      </a:endParaRPr>
                    </a:p>
                    <a:p>
                      <a:pPr indent="180340" algn="just">
                        <a:lnSpc>
                          <a:spcPct val="115000"/>
                        </a:lnSpc>
                        <a:spcAft>
                          <a:spcPts val="0"/>
                        </a:spcAft>
                        <a:tabLst>
                          <a:tab pos="270510" algn="l"/>
                        </a:tabLst>
                      </a:pPr>
                      <a:r>
                        <a:rPr lang="uk-UA" sz="1600" i="1">
                          <a:effectLst/>
                          <a:latin typeface="Times New Roman" panose="02020603050405020304" pitchFamily="18" charset="0"/>
                          <a:ea typeface="Calibri" panose="020F0502020204030204" pitchFamily="34" charset="0"/>
                          <a:cs typeface="Arial" panose="020B0604020202020204" pitchFamily="34" charset="0"/>
                        </a:rPr>
                        <a:t>Великобританія.</a:t>
                      </a:r>
                      <a:endParaRPr lang="ru-RU"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tabLst>
                          <a:tab pos="27051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Законодавство визначає лише загальні вимоги щодо легалізації політичних партій.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tabLst>
                          <a:tab pos="27051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Відсутні спеціальні вимоги до назви, символіки, програми та інших зовнішніх атрибутів партії.</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tabLst>
                          <a:tab pos="27051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tabLst>
                          <a:tab pos="270510" algn="l"/>
                        </a:tabLst>
                      </a:pPr>
                      <a:r>
                        <a:rPr lang="uk-UA" sz="1600"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tabLst>
                          <a:tab pos="270510" algn="l"/>
                        </a:tabLst>
                      </a:pPr>
                      <a:r>
                        <a:rPr lang="uk-UA" sz="1600"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tabLst>
                          <a:tab pos="270510" algn="l"/>
                        </a:tabLst>
                      </a:pPr>
                      <a:r>
                        <a:rPr lang="uk-UA" sz="1600" i="1" dirty="0">
                          <a:effectLst/>
                          <a:latin typeface="Times New Roman" panose="02020603050405020304" pitchFamily="18" charset="0"/>
                          <a:ea typeface="Calibri" panose="020F0502020204030204" pitchFamily="34" charset="0"/>
                          <a:cs typeface="Arial" panose="020B0604020202020204" pitchFamily="34" charset="0"/>
                        </a:rPr>
                        <a:t>Франція, Федеративна Республіка Німеччина.</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ct val="115000"/>
                        </a:lnSpc>
                        <a:spcAft>
                          <a:spcPts val="0"/>
                        </a:spcAft>
                        <a:tabLst>
                          <a:tab pos="2159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Законодавство передбачає спеціальну процедуру реєстрації політичних партій.</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tabLst>
                          <a:tab pos="27051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Для легалізації партія має відповідати наступним вимогам:</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rabicPeriod"/>
                        <a:tabLst>
                          <a:tab pos="2159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Мати найменування, емблему, програму діяльності та статут;</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rabicPeriod"/>
                        <a:tabLst>
                          <a:tab pos="27051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Отримати певний рівень народної підтримки;</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rabicPeriod"/>
                        <a:tabLst>
                          <a:tab pos="27051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Надати державі дані про джерела фінансування;</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rabicPeriod"/>
                        <a:tabLst>
                          <a:tab pos="270510" algn="l"/>
                        </a:tabLst>
                      </a:pPr>
                      <a:r>
                        <a:rPr lang="uk-UA" sz="1600" dirty="0">
                          <a:effectLst/>
                          <a:latin typeface="Times New Roman" panose="02020603050405020304" pitchFamily="18" charset="0"/>
                          <a:ea typeface="Calibri" panose="020F0502020204030204" pitchFamily="34" charset="0"/>
                          <a:cs typeface="Arial" panose="020B0604020202020204" pitchFamily="34" charset="0"/>
                        </a:rPr>
                        <a:t>Мати офіційну адресу керівного органу та представництв партії.</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tabLst>
                          <a:tab pos="270510" algn="l"/>
                        </a:tabLst>
                      </a:pPr>
                      <a:r>
                        <a:rPr lang="uk-UA" sz="1600" i="1" dirty="0">
                          <a:effectLst/>
                          <a:latin typeface="Times New Roman" panose="02020603050405020304" pitchFamily="18" charset="0"/>
                          <a:ea typeface="Calibri" panose="020F0502020204030204" pitchFamily="34" charset="0"/>
                          <a:cs typeface="Arial" panose="020B0604020202020204" pitchFamily="34" charset="0"/>
                        </a:rPr>
                        <a:t> </a:t>
                      </a:r>
                      <a:endParaRPr lang="ru-RU" sz="2000" dirty="0">
                        <a:effectLst/>
                        <a:latin typeface="Calibri" panose="020F0502020204030204" pitchFamily="34" charset="0"/>
                        <a:ea typeface="Calibri" panose="020F0502020204030204" pitchFamily="34" charset="0"/>
                        <a:cs typeface="Arial" panose="020B0604020202020204" pitchFamily="34" charset="0"/>
                      </a:endParaRPr>
                    </a:p>
                    <a:p>
                      <a:pPr indent="201295" algn="just">
                        <a:lnSpc>
                          <a:spcPct val="115000"/>
                        </a:lnSpc>
                        <a:spcAft>
                          <a:spcPts val="0"/>
                        </a:spcAft>
                        <a:tabLst>
                          <a:tab pos="270510" algn="l"/>
                        </a:tabLst>
                      </a:pPr>
                      <a:r>
                        <a:rPr lang="uk-UA" sz="1600" i="1" dirty="0">
                          <a:effectLst/>
                          <a:latin typeface="Times New Roman" panose="02020603050405020304" pitchFamily="18" charset="0"/>
                          <a:ea typeface="Calibri" panose="020F0502020204030204" pitchFamily="34" charset="0"/>
                          <a:cs typeface="Arial" panose="020B0604020202020204" pitchFamily="34" charset="0"/>
                        </a:rPr>
                        <a:t>Це найбільш поширений у світі режим легалізації політичних партій.</a:t>
                      </a:r>
                      <a:endParaRPr lang="ru-RU"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9604582"/>
                  </a:ext>
                </a:extLst>
              </a:tr>
            </a:tbl>
          </a:graphicData>
        </a:graphic>
      </p:graphicFrame>
    </p:spTree>
    <p:extLst>
      <p:ext uri="{BB962C8B-B14F-4D97-AF65-F5344CB8AC3E}">
        <p14:creationId xmlns:p14="http://schemas.microsoft.com/office/powerpoint/2010/main" val="1468501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7902" y="2303441"/>
            <a:ext cx="8911687" cy="1280890"/>
          </a:xfrm>
        </p:spPr>
        <p:txBody>
          <a:bodyPr>
            <a:normAutofit/>
          </a:bodyPr>
          <a:lstStyle/>
          <a:p>
            <a:r>
              <a:rPr lang="uk-UA" sz="6600" b="1" dirty="0" smtClean="0">
                <a:solidFill>
                  <a:schemeClr val="accent1">
                    <a:lumMod val="75000"/>
                  </a:schemeClr>
                </a:solidFill>
                <a:latin typeface="Arial Narrow" panose="020B0606020202030204" pitchFamily="34" charset="0"/>
              </a:rPr>
              <a:t>ДЯКУЮ ЗА УВАГУ!</a:t>
            </a:r>
            <a:endParaRPr lang="ru-RU" sz="6600" b="1" dirty="0">
              <a:solidFill>
                <a:schemeClr val="accent1">
                  <a:lumMod val="75000"/>
                </a:schemeClr>
              </a:solidFill>
              <a:latin typeface="Arial Narrow" panose="020B0606020202030204" pitchFamily="34" charset="0"/>
            </a:endParaRPr>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3290427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754</Words>
  <Application>Microsoft Office PowerPoint</Application>
  <PresentationFormat>Широкоэкранный</PresentationFormat>
  <Paragraphs>123</Paragraphs>
  <Slides>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vt:i4>
      </vt:variant>
    </vt:vector>
  </HeadingPairs>
  <TitlesOfParts>
    <vt:vector size="15" baseType="lpstr">
      <vt:lpstr>Arial</vt:lpstr>
      <vt:lpstr>Arial Narrow</vt:lpstr>
      <vt:lpstr>Calibri</vt:lpstr>
      <vt:lpstr>Century Gothic</vt:lpstr>
      <vt:lpstr>Times New Roman</vt:lpstr>
      <vt:lpstr>Wingdings 3</vt:lpstr>
      <vt:lpstr>Легкий дым</vt:lpstr>
      <vt:lpstr>ПОЛІТИЧНІ ПАРТІЇ </vt:lpstr>
      <vt:lpstr>Поняття політичної партії </vt:lpstr>
      <vt:lpstr>Класифікація політичних партій</vt:lpstr>
      <vt:lpstr>Класифікація політичних партій</vt:lpstr>
      <vt:lpstr>Класифікація політичних партій</vt:lpstr>
      <vt:lpstr>Поняття та види партійних систем</vt:lpstr>
      <vt:lpstr>Правове регулювання діяльності політичних партій у зарубіжних державах</vt:lpstr>
      <vt:lpstr>ДЯКУЮ ЗА УВАГУ!</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ПОЛІТИЧНІ ПАРТІЇ </dc:title>
  <dc:creator>Пользователь Windows</dc:creator>
  <cp:lastModifiedBy>Пользователь Windows</cp:lastModifiedBy>
  <cp:revision>3</cp:revision>
  <dcterms:created xsi:type="dcterms:W3CDTF">2021-04-15T06:58:02Z</dcterms:created>
  <dcterms:modified xsi:type="dcterms:W3CDTF">2021-04-15T07:16:28Z</dcterms:modified>
</cp:coreProperties>
</file>