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A1F955A-3735-4A6F-978B-6985EC80CD76}" type="datetimeFigureOut">
              <a:rPr lang="uk-UA" smtClean="0"/>
              <a:t>23.12.2022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65B0044-9443-44E1-B9BD-9E34A87F017F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02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955A-3735-4A6F-978B-6985EC80CD76}" type="datetimeFigureOut">
              <a:rPr lang="uk-UA" smtClean="0"/>
              <a:t>23.12.2022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0044-9443-44E1-B9BD-9E34A87F01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7618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955A-3735-4A6F-978B-6985EC80CD76}" type="datetimeFigureOut">
              <a:rPr lang="uk-UA" smtClean="0"/>
              <a:t>23.12.2022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0044-9443-44E1-B9BD-9E34A87F017F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25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955A-3735-4A6F-978B-6985EC80CD76}" type="datetimeFigureOut">
              <a:rPr lang="uk-UA" smtClean="0"/>
              <a:t>23.12.2022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0044-9443-44E1-B9BD-9E34A87F017F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844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955A-3735-4A6F-978B-6985EC80CD76}" type="datetimeFigureOut">
              <a:rPr lang="uk-UA" smtClean="0"/>
              <a:t>23.12.2022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0044-9443-44E1-B9BD-9E34A87F01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5427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955A-3735-4A6F-978B-6985EC80CD76}" type="datetimeFigureOut">
              <a:rPr lang="uk-UA" smtClean="0"/>
              <a:t>23.12.2022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0044-9443-44E1-B9BD-9E34A87F017F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344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955A-3735-4A6F-978B-6985EC80CD76}" type="datetimeFigureOut">
              <a:rPr lang="uk-UA" smtClean="0"/>
              <a:t>23.12.2022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0044-9443-44E1-B9BD-9E34A87F017F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304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955A-3735-4A6F-978B-6985EC80CD76}" type="datetimeFigureOut">
              <a:rPr lang="uk-UA" smtClean="0"/>
              <a:t>23.12.2022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0044-9443-44E1-B9BD-9E34A87F017F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709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955A-3735-4A6F-978B-6985EC80CD76}" type="datetimeFigureOut">
              <a:rPr lang="uk-UA" smtClean="0"/>
              <a:t>23.12.2022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0044-9443-44E1-B9BD-9E34A87F017F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97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955A-3735-4A6F-978B-6985EC80CD76}" type="datetimeFigureOut">
              <a:rPr lang="uk-UA" smtClean="0"/>
              <a:t>23.12.2022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0044-9443-44E1-B9BD-9E34A87F01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082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955A-3735-4A6F-978B-6985EC80CD76}" type="datetimeFigureOut">
              <a:rPr lang="uk-UA" smtClean="0"/>
              <a:t>23.12.2022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0044-9443-44E1-B9BD-9E34A87F017F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20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955A-3735-4A6F-978B-6985EC80CD76}" type="datetimeFigureOut">
              <a:rPr lang="uk-UA" smtClean="0"/>
              <a:t>23.12.2022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0044-9443-44E1-B9BD-9E34A87F01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250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955A-3735-4A6F-978B-6985EC80CD76}" type="datetimeFigureOut">
              <a:rPr lang="uk-UA" smtClean="0"/>
              <a:t>23.12.2022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0044-9443-44E1-B9BD-9E34A87F017F}" type="slidenum">
              <a:rPr lang="uk-UA" smtClean="0"/>
              <a:t>‹№›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572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955A-3735-4A6F-978B-6985EC80CD76}" type="datetimeFigureOut">
              <a:rPr lang="uk-UA" smtClean="0"/>
              <a:t>23.12.2022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0044-9443-44E1-B9BD-9E34A87F017F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63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955A-3735-4A6F-978B-6985EC80CD76}" type="datetimeFigureOut">
              <a:rPr lang="uk-UA" smtClean="0"/>
              <a:t>23.12.2022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0044-9443-44E1-B9BD-9E34A87F01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066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955A-3735-4A6F-978B-6985EC80CD76}" type="datetimeFigureOut">
              <a:rPr lang="uk-UA" smtClean="0"/>
              <a:t>23.12.2022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0044-9443-44E1-B9BD-9E34A87F017F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5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955A-3735-4A6F-978B-6985EC80CD76}" type="datetimeFigureOut">
              <a:rPr lang="uk-UA" smtClean="0"/>
              <a:t>23.12.2022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0044-9443-44E1-B9BD-9E34A87F01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295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1F955A-3735-4A6F-978B-6985EC80CD76}" type="datetimeFigureOut">
              <a:rPr lang="uk-UA" smtClean="0"/>
              <a:t>23.12.2022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5B0044-9443-44E1-B9BD-9E34A87F01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225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Право інтелектуальної власності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(Оглядова лекція)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74047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Структура авторського права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25236" y="2556932"/>
            <a:ext cx="9871361" cy="3318936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1. </a:t>
            </a:r>
            <a:r>
              <a:rPr lang="uk-UA" b="1" dirty="0" smtClean="0"/>
              <a:t>Особисті </a:t>
            </a:r>
            <a:r>
              <a:rPr lang="uk-UA" b="1" dirty="0"/>
              <a:t>права </a:t>
            </a:r>
            <a:r>
              <a:rPr lang="uk-UA" dirty="0"/>
              <a:t>автора (авторство на твір) діють довічно і не можуть бути передані іншим особам.</a:t>
            </a:r>
          </a:p>
          <a:p>
            <a:r>
              <a:rPr lang="uk-UA" dirty="0" smtClean="0"/>
              <a:t>2. </a:t>
            </a:r>
            <a:r>
              <a:rPr lang="uk-UA" b="1" dirty="0" smtClean="0"/>
              <a:t>Майнові </a:t>
            </a:r>
            <a:r>
              <a:rPr lang="uk-UA" b="1" dirty="0"/>
              <a:t>права </a:t>
            </a:r>
            <a:r>
              <a:rPr lang="uk-UA" dirty="0"/>
              <a:t>діють протягом життя автора і ще </a:t>
            </a:r>
            <a:r>
              <a:rPr lang="uk-UA" u="sng" dirty="0"/>
              <a:t>70 років після його смерті</a:t>
            </a:r>
            <a:r>
              <a:rPr lang="uk-UA" dirty="0"/>
              <a:t>. Після закінчення цього терміну твори стають загальнонаціональним надбанням і можуть вільно використовуватися будь-ким.</a:t>
            </a:r>
          </a:p>
          <a:p>
            <a:r>
              <a:rPr lang="uk-UA" dirty="0"/>
              <a:t>Автор може надавати дозволи на використання твору іншим особам на підставі авторських договорів.</a:t>
            </a:r>
          </a:p>
          <a:p>
            <a:r>
              <a:rPr lang="uk-UA" dirty="0"/>
              <a:t>Існує категорія творів, які створюються працівником на роботі, під час виконання своїх службових обов’язків відповідно до трудового контракту, який діє між ним і роботодавцем. У цих випадках, працівнику належать тільки особисті права на твори, майнові ж права належать роботодавцю.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89603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Авторський договір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1272" y="2556932"/>
            <a:ext cx="10538691" cy="3318936"/>
          </a:xfrm>
        </p:spPr>
        <p:txBody>
          <a:bodyPr/>
          <a:lstStyle/>
          <a:p>
            <a:r>
              <a:rPr lang="ru-RU" dirty="0"/>
              <a:t>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авторських</a:t>
            </a:r>
            <a:r>
              <a:rPr lang="ru-RU" dirty="0"/>
              <a:t> прав на </a:t>
            </a:r>
            <a:r>
              <a:rPr lang="ru-RU" dirty="0" err="1"/>
              <a:t>твір</a:t>
            </a:r>
            <a:r>
              <a:rPr lang="ru-RU" dirty="0"/>
              <a:t>, </a:t>
            </a:r>
            <a:r>
              <a:rPr lang="ru-RU" dirty="0" err="1"/>
              <a:t>виконаний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службових</a:t>
            </a:r>
            <a:r>
              <a:rPr lang="ru-RU" dirty="0"/>
              <a:t> </a:t>
            </a:r>
            <a:r>
              <a:rPr lang="ru-RU" dirty="0" err="1"/>
              <a:t>обов’язків</a:t>
            </a:r>
            <a:r>
              <a:rPr lang="ru-RU" dirty="0"/>
              <a:t> і </a:t>
            </a:r>
            <a:r>
              <a:rPr lang="ru-RU" dirty="0" err="1"/>
              <a:t>гарантією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авторської</a:t>
            </a:r>
            <a:r>
              <a:rPr lang="ru-RU" dirty="0"/>
              <a:t> </a:t>
            </a:r>
            <a:r>
              <a:rPr lang="ru-RU" dirty="0" err="1"/>
              <a:t>винагороди</a:t>
            </a:r>
            <a:r>
              <a:rPr lang="ru-RU" dirty="0"/>
              <a:t> є </a:t>
            </a:r>
            <a:r>
              <a:rPr lang="ru-RU" dirty="0" err="1"/>
              <a:t>авторський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, за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передача </a:t>
            </a:r>
            <a:r>
              <a:rPr lang="ru-RU" b="1" i="1" dirty="0" err="1"/>
              <a:t>виключного</a:t>
            </a:r>
            <a:r>
              <a:rPr lang="ru-RU" b="1" i="1" dirty="0"/>
              <a:t> права </a:t>
            </a:r>
            <a:r>
              <a:rPr lang="ru-RU" dirty="0"/>
              <a:t>(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особі</a:t>
            </a:r>
            <a:r>
              <a:rPr lang="ru-RU" dirty="0"/>
              <a:t> з </a:t>
            </a:r>
            <a:r>
              <a:rPr lang="ru-RU" dirty="0" err="1"/>
              <a:t>дозволом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забороною </a:t>
            </a:r>
            <a:r>
              <a:rPr lang="ru-RU" dirty="0" err="1"/>
              <a:t>надавати</a:t>
            </a:r>
            <a:r>
              <a:rPr lang="ru-RU" dirty="0"/>
              <a:t> права на </a:t>
            </a:r>
            <a:r>
              <a:rPr lang="ru-RU" dirty="0" err="1"/>
              <a:t>твір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особам)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b="1" i="1" dirty="0" err="1"/>
              <a:t>невиключного</a:t>
            </a:r>
            <a:r>
              <a:rPr lang="ru-RU" b="1" i="1" dirty="0"/>
              <a:t> права </a:t>
            </a:r>
            <a:r>
              <a:rPr lang="ru-RU" dirty="0"/>
              <a:t>(будь-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на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особами). При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виключних</a:t>
            </a:r>
            <a:r>
              <a:rPr lang="ru-RU" dirty="0"/>
              <a:t> прав автор </a:t>
            </a:r>
            <a:r>
              <a:rPr lang="ru-RU" dirty="0" err="1" smtClean="0"/>
              <a:t>позбавляється</a:t>
            </a:r>
            <a:r>
              <a:rPr lang="ru-RU" dirty="0" smtClean="0"/>
              <a:t> </a:t>
            </a:r>
            <a:r>
              <a:rPr lang="ru-RU" dirty="0"/>
              <a:t>права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, при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невиключних</a:t>
            </a:r>
            <a:r>
              <a:rPr lang="ru-RU" dirty="0"/>
              <a:t> прав – </a:t>
            </a:r>
            <a:r>
              <a:rPr lang="ru-RU" dirty="0" err="1"/>
              <a:t>такі</a:t>
            </a:r>
            <a:r>
              <a:rPr lang="ru-RU" dirty="0"/>
              <a:t> права у автора </a:t>
            </a:r>
            <a:r>
              <a:rPr lang="ru-RU" dirty="0" err="1"/>
              <a:t>залишаються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4445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Суміжні права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20436" y="2419927"/>
            <a:ext cx="10788073" cy="3786909"/>
          </a:xfrm>
        </p:spPr>
        <p:txBody>
          <a:bodyPr>
            <a:normAutofit lnSpcReduction="10000"/>
          </a:bodyPr>
          <a:lstStyle/>
          <a:p>
            <a:r>
              <a:rPr lang="uk-UA" b="1" dirty="0"/>
              <a:t>Творчість виконавців   </a:t>
            </a:r>
            <a:r>
              <a:rPr lang="uk-UA" dirty="0"/>
              <a:t>осіб, які грають на музичних інструментах, співають, танцюють, читають, декламують або якось інакше беруть участь у виконанні літературних, музичних або художніх творів, і є посередниками між авторами та глядачами або слухачами, охороняється, як </a:t>
            </a:r>
            <a:r>
              <a:rPr lang="uk-UA" b="1" dirty="0"/>
              <a:t>суміжні права</a:t>
            </a:r>
            <a:r>
              <a:rPr lang="uk-UA" b="1" dirty="0" smtClean="0"/>
              <a:t>.</a:t>
            </a:r>
          </a:p>
          <a:p>
            <a:r>
              <a:rPr lang="uk-UA" dirty="0"/>
              <a:t>Виконавець має на свій твір монопольне право, яке складається з майнових і немайнових (особистих) прав. Виконання охороняється незалежно від його якості та достойності.</a:t>
            </a:r>
          </a:p>
          <a:p>
            <a:r>
              <a:rPr lang="uk-UA" dirty="0"/>
              <a:t>Термін охорони майнових прав складає 50 років після першої фіксації виконання. Особисті права виконавців, як і права авторів, охороняються безстроково. </a:t>
            </a:r>
          </a:p>
        </p:txBody>
      </p:sp>
    </p:spTree>
    <p:extLst>
      <p:ext uri="{BB962C8B-B14F-4D97-AF65-F5344CB8AC3E}">
        <p14:creationId xmlns:p14="http://schemas.microsoft.com/office/powerpoint/2010/main" val="4085936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Особисті та майнові суміжні права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57383" y="2382981"/>
            <a:ext cx="10656452" cy="387927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-	право на </a:t>
            </a:r>
            <a:r>
              <a:rPr lang="ru-RU" dirty="0" err="1"/>
              <a:t>ім’я</a:t>
            </a:r>
            <a:r>
              <a:rPr lang="ru-RU" dirty="0"/>
              <a:t>,</a:t>
            </a:r>
          </a:p>
          <a:p>
            <a:r>
              <a:rPr lang="ru-RU" dirty="0"/>
              <a:t>-	право на </a:t>
            </a:r>
            <a:r>
              <a:rPr lang="ru-RU" dirty="0" err="1"/>
              <a:t>охорону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виступів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спотворення</a:t>
            </a:r>
            <a:r>
              <a:rPr lang="ru-RU" dirty="0"/>
              <a:t>, </a:t>
            </a:r>
          </a:p>
          <a:p>
            <a:r>
              <a:rPr lang="ru-RU" dirty="0"/>
              <a:t>-	право на </a:t>
            </a:r>
            <a:r>
              <a:rPr lang="ru-RU" dirty="0" err="1"/>
              <a:t>оповіщення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при </a:t>
            </a:r>
            <a:r>
              <a:rPr lang="ru-RU" dirty="0" err="1"/>
              <a:t>виконанні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.</a:t>
            </a:r>
          </a:p>
          <a:p>
            <a:r>
              <a:rPr lang="uk-UA" dirty="0"/>
              <a:t>Суб’єкти господарювання (кафе, ресторани, театри, клуби, кіноконцертні зали, дискотеки, стадіони, казино, санаторії, готелі, магазини тощо) для отримання додаткових прибутків (музичний супровід їх діяльності сприяє збільшенню кількості відвідувачів) можуть використовувати фонограми і відеограми без дозволу їх виконавців і виробників, але обов’язково з виплатою належної останнім винагороди</a:t>
            </a:r>
            <a:r>
              <a:rPr lang="uk-UA" dirty="0" smtClean="0"/>
              <a:t>.</a:t>
            </a:r>
          </a:p>
          <a:p>
            <a:r>
              <a:rPr lang="uk-UA" dirty="0"/>
              <a:t>Розмір винагороди за використання чужих творів складає 1% від доходів, одержаних з діяльності, у процесі якої використовувалися </a:t>
            </a:r>
            <a:r>
              <a:rPr lang="uk-UA" dirty="0" err="1"/>
              <a:t>фоно</a:t>
            </a:r>
            <a:r>
              <a:rPr lang="uk-UA" dirty="0"/>
              <a:t>- або відеограми, або 2-5% від суми витрат на зазначений вид використання у разі відсутності доходів. </a:t>
            </a:r>
          </a:p>
        </p:txBody>
      </p:sp>
    </p:spTree>
    <p:extLst>
      <p:ext uri="{BB962C8B-B14F-4D97-AF65-F5344CB8AC3E}">
        <p14:creationId xmlns:p14="http://schemas.microsoft.com/office/powerpoint/2010/main" val="944922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Без </a:t>
            </a:r>
            <a:r>
              <a:rPr lang="ru-RU" dirty="0" err="1"/>
              <a:t>згоди</a:t>
            </a:r>
            <a:r>
              <a:rPr lang="ru-RU" dirty="0"/>
              <a:t> </a:t>
            </a:r>
            <a:r>
              <a:rPr lang="ru-RU" dirty="0" err="1"/>
              <a:t>виконавців</a:t>
            </a:r>
            <a:r>
              <a:rPr lang="ru-RU" dirty="0"/>
              <a:t> та без </a:t>
            </a:r>
            <a:r>
              <a:rPr lang="ru-RU" dirty="0" err="1"/>
              <a:t>виплати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винагороди</a:t>
            </a:r>
            <a:r>
              <a:rPr lang="ru-RU" dirty="0"/>
              <a:t> твори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виконуватися</a:t>
            </a:r>
            <a:r>
              <a:rPr lang="ru-RU" dirty="0"/>
              <a:t>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	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публічних</a:t>
            </a:r>
            <a:r>
              <a:rPr lang="ru-RU" dirty="0"/>
              <a:t> </a:t>
            </a:r>
            <a:r>
              <a:rPr lang="ru-RU" dirty="0" err="1"/>
              <a:t>офіційних</a:t>
            </a:r>
            <a:r>
              <a:rPr lang="ru-RU" dirty="0"/>
              <a:t> </a:t>
            </a:r>
            <a:r>
              <a:rPr lang="ru-RU" dirty="0" err="1"/>
              <a:t>церемоній</a:t>
            </a:r>
            <a:endParaRPr lang="ru-RU" dirty="0"/>
          </a:p>
          <a:p>
            <a:r>
              <a:rPr lang="ru-RU" dirty="0"/>
              <a:t>-	при </a:t>
            </a:r>
            <a:r>
              <a:rPr lang="ru-RU" dirty="0" err="1"/>
              <a:t>озвучуванні</a:t>
            </a:r>
            <a:r>
              <a:rPr lang="ru-RU" dirty="0"/>
              <a:t> коротких </a:t>
            </a:r>
            <a:r>
              <a:rPr lang="ru-RU" dirty="0" err="1"/>
              <a:t>уривків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endParaRPr lang="ru-RU" dirty="0"/>
          </a:p>
          <a:p>
            <a:r>
              <a:rPr lang="ru-RU" dirty="0"/>
              <a:t>-	при </a:t>
            </a:r>
            <a:r>
              <a:rPr lang="ru-RU" dirty="0" err="1"/>
              <a:t>використанні</a:t>
            </a:r>
            <a:r>
              <a:rPr lang="ru-RU" dirty="0"/>
              <a:t> у </a:t>
            </a:r>
            <a:r>
              <a:rPr lang="ru-RU" dirty="0" err="1"/>
              <a:t>навчальному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endParaRPr lang="ru-RU" dirty="0"/>
          </a:p>
          <a:p>
            <a:r>
              <a:rPr lang="ru-RU" dirty="0"/>
              <a:t>-	при </a:t>
            </a:r>
            <a:r>
              <a:rPr lang="ru-RU" dirty="0" err="1"/>
              <a:t>використанні</a:t>
            </a:r>
            <a:r>
              <a:rPr lang="ru-RU" dirty="0"/>
              <a:t> в </a:t>
            </a:r>
            <a:r>
              <a:rPr lang="ru-RU" dirty="0" err="1"/>
              <a:t>особистих</a:t>
            </a:r>
            <a:r>
              <a:rPr lang="ru-RU" dirty="0"/>
              <a:t> </a:t>
            </a:r>
            <a:r>
              <a:rPr lang="ru-RU" dirty="0" err="1"/>
              <a:t>цілях</a:t>
            </a:r>
            <a:r>
              <a:rPr lang="ru-RU" dirty="0"/>
              <a:t> без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en-US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8792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Визначення термінів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05164" y="2429163"/>
            <a:ext cx="10455563" cy="3786909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b="1" i="1" dirty="0"/>
              <a:t>Інтелектуальні продукти </a:t>
            </a:r>
            <a:r>
              <a:rPr lang="uk-UA" dirty="0"/>
              <a:t>– новостворені духовні і матеріальні цінності – результати інтелектуальної діяльності особи чи групи осіб</a:t>
            </a:r>
            <a:r>
              <a:rPr lang="uk-UA" dirty="0" smtClean="0"/>
              <a:t>.</a:t>
            </a:r>
          </a:p>
          <a:p>
            <a:pPr algn="just"/>
            <a:r>
              <a:rPr lang="ru-RU" b="1" i="1" dirty="0" err="1"/>
              <a:t>Інтелектуальна</a:t>
            </a:r>
            <a:r>
              <a:rPr lang="ru-RU" b="1" i="1" dirty="0"/>
              <a:t> </a:t>
            </a:r>
            <a:r>
              <a:rPr lang="ru-RU" b="1" i="1" dirty="0" err="1"/>
              <a:t>власність</a:t>
            </a:r>
            <a:r>
              <a:rPr lang="ru-RU" b="1" i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матеріально</a:t>
            </a:r>
            <a:r>
              <a:rPr lang="ru-RU" dirty="0"/>
              <a:t> </a:t>
            </a:r>
            <a:r>
              <a:rPr lang="ru-RU" dirty="0" err="1"/>
              <a:t>виражений</a:t>
            </a:r>
            <a:r>
              <a:rPr lang="ru-RU" dirty="0"/>
              <a:t> результат </a:t>
            </a:r>
            <a:r>
              <a:rPr lang="ru-RU" dirty="0" err="1"/>
              <a:t>розумової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охороняється</a:t>
            </a:r>
            <a:r>
              <a:rPr lang="ru-RU" dirty="0"/>
              <a:t> </a:t>
            </a:r>
            <a:r>
              <a:rPr lang="ru-RU" dirty="0" err="1"/>
              <a:t>встановленими</a:t>
            </a:r>
            <a:r>
              <a:rPr lang="ru-RU" dirty="0"/>
              <a:t> нормами та </a:t>
            </a:r>
            <a:r>
              <a:rPr lang="ru-RU" dirty="0" err="1"/>
              <a:t>офіційними</a:t>
            </a:r>
            <a:r>
              <a:rPr lang="ru-RU" dirty="0"/>
              <a:t> документами (патентами, </a:t>
            </a:r>
            <a:r>
              <a:rPr lang="ru-RU" dirty="0" err="1"/>
              <a:t>ліцензіями</a:t>
            </a:r>
            <a:r>
              <a:rPr lang="ru-RU" dirty="0"/>
              <a:t>) і </a:t>
            </a:r>
            <a:r>
              <a:rPr lang="ru-RU" u="sng" dirty="0" err="1"/>
              <a:t>надає</a:t>
            </a:r>
            <a:r>
              <a:rPr lang="ru-RU" u="sng" dirty="0"/>
              <a:t> автору </a:t>
            </a:r>
            <a:r>
              <a:rPr lang="ru-RU" u="sng" dirty="0" err="1" smtClean="0"/>
              <a:t>виключне</a:t>
            </a:r>
            <a:r>
              <a:rPr lang="ru-RU" u="sng" dirty="0" smtClean="0"/>
              <a:t> </a:t>
            </a:r>
            <a:r>
              <a:rPr lang="ru-RU" u="sng" dirty="0"/>
              <a:t>право на </a:t>
            </a:r>
            <a:r>
              <a:rPr lang="ru-RU" u="sng" dirty="0" err="1"/>
              <a:t>нього</a:t>
            </a:r>
            <a:r>
              <a:rPr lang="ru-RU" dirty="0" smtClean="0"/>
              <a:t>.</a:t>
            </a:r>
          </a:p>
          <a:p>
            <a:pPr algn="just"/>
            <a:r>
              <a:rPr lang="uk-UA" b="1" dirty="0" smtClean="0"/>
              <a:t>Інтелектуальний </a:t>
            </a:r>
            <a:r>
              <a:rPr lang="uk-UA" b="1" dirty="0"/>
              <a:t>капітал </a:t>
            </a:r>
            <a:r>
              <a:rPr lang="uk-UA" dirty="0"/>
              <a:t>- </a:t>
            </a:r>
            <a:r>
              <a:rPr lang="uk-UA" u="sng" dirty="0" smtClean="0"/>
              <a:t>сукупність </a:t>
            </a:r>
            <a:r>
              <a:rPr lang="uk-UA" u="sng" dirty="0"/>
              <a:t>інтелектуальних продуктів</a:t>
            </a:r>
            <a:r>
              <a:rPr lang="uk-UA" dirty="0"/>
              <a:t>, що складається з винаходів, корисних моделей, раціоналізаторських пропозицій, специфічних баз знань та даних, комп’ютерних програм, інших інтелектуальних об’єктів, а також менеджерського досвіду і знань, умінь і навиків окремих людей, які можна </a:t>
            </a:r>
            <a:r>
              <a:rPr lang="uk-UA" u="sng" dirty="0"/>
              <a:t>конвертувати в прибуток</a:t>
            </a:r>
          </a:p>
        </p:txBody>
      </p:sp>
    </p:spTree>
    <p:extLst>
      <p:ext uri="{BB962C8B-B14F-4D97-AF65-F5344CB8AC3E}">
        <p14:creationId xmlns:p14="http://schemas.microsoft.com/office/powerpoint/2010/main" val="2977327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Поняття права інтелектуальної власності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74255" y="2503055"/>
            <a:ext cx="10945090" cy="3372813"/>
          </a:xfrm>
        </p:spPr>
        <p:txBody>
          <a:bodyPr/>
          <a:lstStyle/>
          <a:p>
            <a:r>
              <a:rPr lang="ru-RU" b="1" dirty="0" smtClean="0"/>
              <a:t>Право </a:t>
            </a:r>
            <a:r>
              <a:rPr lang="ru-RU" b="1" dirty="0" err="1"/>
              <a:t>інтелектуальної</a:t>
            </a:r>
            <a:r>
              <a:rPr lang="ru-RU" b="1" dirty="0"/>
              <a:t> </a:t>
            </a:r>
            <a:r>
              <a:rPr lang="ru-RU" b="1" dirty="0" err="1"/>
              <a:t>власності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 smtClean="0"/>
              <a:t>правових</a:t>
            </a:r>
            <a:r>
              <a:rPr lang="ru-RU" dirty="0" smtClean="0"/>
              <a:t> </a:t>
            </a:r>
            <a:r>
              <a:rPr lang="ru-RU" dirty="0" err="1" smtClean="0"/>
              <a:t>інститутів</a:t>
            </a:r>
            <a:r>
              <a:rPr lang="ru-RU" dirty="0" smtClean="0"/>
              <a:t> та </a:t>
            </a:r>
            <a:r>
              <a:rPr lang="ru-RU" dirty="0"/>
              <a:t>норм,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врегульовують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, </a:t>
            </a:r>
            <a:r>
              <a:rPr lang="ru-RU" dirty="0" err="1"/>
              <a:t>використання</a:t>
            </a:r>
            <a:r>
              <a:rPr lang="ru-RU" dirty="0"/>
              <a:t> та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об’єктів</a:t>
            </a:r>
            <a:r>
              <a:rPr lang="ru-RU" dirty="0" smtClean="0"/>
              <a:t> </a:t>
            </a:r>
            <a:r>
              <a:rPr lang="ru-RU" dirty="0" err="1" smtClean="0"/>
              <a:t>інтелектуальної</a:t>
            </a:r>
            <a:r>
              <a:rPr lang="ru-RU" dirty="0" smtClean="0"/>
              <a:t> </a:t>
            </a:r>
            <a:r>
              <a:rPr lang="ru-RU" dirty="0" err="1" smtClean="0"/>
              <a:t>власності</a:t>
            </a:r>
            <a:r>
              <a:rPr lang="ru-RU" dirty="0" smtClean="0"/>
              <a:t>.</a:t>
            </a:r>
            <a:endParaRPr lang="uk-UA" dirty="0" smtClean="0"/>
          </a:p>
          <a:p>
            <a:r>
              <a:rPr lang="uk-UA" b="1" dirty="0" smtClean="0"/>
              <a:t>Право </a:t>
            </a:r>
            <a:r>
              <a:rPr lang="uk-UA" b="1" dirty="0"/>
              <a:t>інтелектуальної власності </a:t>
            </a:r>
            <a:r>
              <a:rPr lang="uk-UA" dirty="0"/>
              <a:t>- це право особи на результат інтелектуальної, творчої діяльності або на інший об'єкт права інтелектуальної власності, визначений цим Кодексом та іншим </a:t>
            </a:r>
            <a:r>
              <a:rPr lang="uk-UA" dirty="0" smtClean="0"/>
              <a:t>законом </a:t>
            </a:r>
            <a:r>
              <a:rPr lang="uk-UA" dirty="0"/>
              <a:t>(ст. 418 Цивільного кодексу України)</a:t>
            </a:r>
          </a:p>
        </p:txBody>
      </p:sp>
    </p:spTree>
    <p:extLst>
      <p:ext uri="{BB962C8B-B14F-4D97-AF65-F5344CB8AC3E}">
        <p14:creationId xmlns:p14="http://schemas.microsoft.com/office/powerpoint/2010/main" val="2874804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Основні інститути права інтелектуальної власності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92727" y="2285999"/>
            <a:ext cx="10954328" cy="4054763"/>
          </a:xfrm>
        </p:spPr>
        <p:txBody>
          <a:bodyPr>
            <a:normAutofit/>
          </a:bodyPr>
          <a:lstStyle/>
          <a:p>
            <a:r>
              <a:rPr lang="uk-UA" b="1" dirty="0"/>
              <a:t>Інститут авторського та суміжного прав </a:t>
            </a:r>
            <a:r>
              <a:rPr lang="uk-UA" dirty="0"/>
              <a:t>регулює правовідносини, що виникають у зв’язку із створенням творів науки, літератури і мистецтва, створення фонограм, відеограм, передач організацій мовлення тощо. </a:t>
            </a:r>
            <a:endParaRPr lang="uk-UA" dirty="0" smtClean="0"/>
          </a:p>
          <a:p>
            <a:r>
              <a:rPr lang="uk-UA" b="1" dirty="0"/>
              <a:t>Інститут патентних прав </a:t>
            </a:r>
            <a:r>
              <a:rPr lang="uk-UA" dirty="0"/>
              <a:t>регулює правовідносини, що виникають у зв’язку із створенням об’єктів промислової власності, а також набуттям, здійсненням та захистом прав на них. Інститут стимулює створення та комерціалізацію об’єктів промислової власності, забезпечує їх охорону та захист</a:t>
            </a:r>
            <a:r>
              <a:rPr lang="uk-UA" dirty="0" smtClean="0"/>
              <a:t>.</a:t>
            </a:r>
          </a:p>
          <a:p>
            <a:r>
              <a:rPr lang="ru-RU" dirty="0" err="1"/>
              <a:t>Інститут</a:t>
            </a:r>
            <a:r>
              <a:rPr lang="ru-RU" dirty="0"/>
              <a:t> прав на </a:t>
            </a:r>
            <a:r>
              <a:rPr lang="ru-RU" dirty="0" err="1"/>
              <a:t>позначення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покликаний</a:t>
            </a:r>
            <a:r>
              <a:rPr lang="ru-RU" dirty="0"/>
              <a:t>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належну</a:t>
            </a:r>
            <a:r>
              <a:rPr lang="ru-RU" dirty="0"/>
              <a:t> </a:t>
            </a:r>
            <a:r>
              <a:rPr lang="ru-RU" dirty="0" err="1"/>
              <a:t>індивідуалізацію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та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виробляються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суб’єктами</a:t>
            </a:r>
            <a:r>
              <a:rPr lang="ru-RU" dirty="0"/>
              <a:t> </a:t>
            </a:r>
            <a:r>
              <a:rPr lang="ru-RU" dirty="0" err="1" smtClean="0"/>
              <a:t>господарювання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9547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Предмет права інтелектуальної власності</a:t>
            </a:r>
            <a:endParaRPr lang="uk-UA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963843"/>
              </p:ext>
            </p:extLst>
          </p:nvPr>
        </p:nvGraphicFramePr>
        <p:xfrm>
          <a:off x="886691" y="2419928"/>
          <a:ext cx="10520218" cy="3566361"/>
        </p:xfrm>
        <a:graphic>
          <a:graphicData uri="http://schemas.openxmlformats.org/drawingml/2006/table">
            <a:tbl>
              <a:tblPr/>
              <a:tblGrid>
                <a:gridCol w="5061527">
                  <a:extLst>
                    <a:ext uri="{9D8B030D-6E8A-4147-A177-3AD203B41FA5}">
                      <a16:colId xmlns:a16="http://schemas.microsoft.com/office/drawing/2014/main" val="4021132178"/>
                    </a:ext>
                  </a:extLst>
                </a:gridCol>
                <a:gridCol w="5458691">
                  <a:extLst>
                    <a:ext uri="{9D8B030D-6E8A-4147-A177-3AD203B41FA5}">
                      <a16:colId xmlns:a16="http://schemas.microsoft.com/office/drawing/2014/main" val="1669469378"/>
                    </a:ext>
                  </a:extLst>
                </a:gridCol>
              </a:tblGrid>
              <a:tr h="48375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Особисті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немайнові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 права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інтелектуальної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власності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357" marR="66357" marT="33179" marB="3317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Майнові права інтелектуальної власності</a:t>
                      </a:r>
                    </a:p>
                  </a:txBody>
                  <a:tcPr marL="66357" marR="66357" marT="33179" marB="3317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551884"/>
                  </a:ext>
                </a:extLst>
              </a:tr>
              <a:tr h="691082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1) право на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визнання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людини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творцем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(автором,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виконавцем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винахідником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тощо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об'єкта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права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інтелектуальної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власності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357" marR="66357" marT="33179" marB="3317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1) право на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використання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об'єкта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права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інтелектуальної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власності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</a:p>
                  </a:txBody>
                  <a:tcPr marL="66357" marR="66357" marT="33179" marB="3317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27155"/>
                  </a:ext>
                </a:extLst>
              </a:tr>
              <a:tr h="898407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2) право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перешкоджати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будь-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якому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посяганню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на право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інтелектуальної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власності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здатному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завдати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шкоди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честі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чи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репутації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творця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об'єкта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права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інтелектуальної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власності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</a:p>
                  </a:txBody>
                  <a:tcPr marL="66357" marR="66357" marT="33179" marB="3317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2)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виключне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право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дозволяти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використання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об'єкта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права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інтелектуальної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власності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</a:p>
                  </a:txBody>
                  <a:tcPr marL="66357" marR="66357" marT="33179" marB="3317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808254"/>
                  </a:ext>
                </a:extLst>
              </a:tr>
              <a:tr h="898407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3)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інші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особисті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немайнові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права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інтелектуальної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власності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встановлені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законом.</a:t>
                      </a:r>
                    </a:p>
                  </a:txBody>
                  <a:tcPr marL="66357" marR="66357" marT="33179" marB="3317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3)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виключне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право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перешкоджати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неправомірному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використанню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об'єкта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права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інтелектуальної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власності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, в тому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числі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забороняти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таке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використання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</a:p>
                  </a:txBody>
                  <a:tcPr marL="66357" marR="66357" marT="33179" marB="3317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623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139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Об’єкти інтелектуальної власності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Нематеріальні </a:t>
            </a:r>
            <a:r>
              <a:rPr lang="uk-UA" dirty="0"/>
              <a:t>речі, а саме, ідеї, проекти, </a:t>
            </a:r>
            <a:r>
              <a:rPr lang="uk-UA" dirty="0" smtClean="0"/>
              <a:t>рішення</a:t>
            </a:r>
            <a:r>
              <a:rPr lang="uk-UA" dirty="0"/>
              <a:t>, думки, мелодії тощо</a:t>
            </a:r>
            <a:r>
              <a:rPr lang="uk-UA" dirty="0" smtClean="0"/>
              <a:t>.</a:t>
            </a:r>
          </a:p>
          <a:p>
            <a:endParaRPr lang="ru-RU" dirty="0" smtClean="0"/>
          </a:p>
          <a:p>
            <a:endParaRPr lang="uk-UA" dirty="0"/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14581"/>
              </p:ext>
            </p:extLst>
          </p:nvPr>
        </p:nvGraphicFramePr>
        <p:xfrm>
          <a:off x="895928" y="3093412"/>
          <a:ext cx="10640290" cy="312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563">
                  <a:extLst>
                    <a:ext uri="{9D8B030D-6E8A-4147-A177-3AD203B41FA5}">
                      <a16:colId xmlns:a16="http://schemas.microsoft.com/office/drawing/2014/main" val="427070882"/>
                    </a:ext>
                  </a:extLst>
                </a:gridCol>
                <a:gridCol w="3768436">
                  <a:extLst>
                    <a:ext uri="{9D8B030D-6E8A-4147-A177-3AD203B41FA5}">
                      <a16:colId xmlns:a16="http://schemas.microsoft.com/office/drawing/2014/main" val="1953733795"/>
                    </a:ext>
                  </a:extLst>
                </a:gridCol>
                <a:gridCol w="4036291">
                  <a:extLst>
                    <a:ext uri="{9D8B030D-6E8A-4147-A177-3AD203B41FA5}">
                      <a16:colId xmlns:a16="http://schemas.microsoft.com/office/drawing/2014/main" val="1379751599"/>
                    </a:ext>
                  </a:extLst>
                </a:gridCol>
              </a:tblGrid>
              <a:tr h="3127280">
                <a:tc>
                  <a:txBody>
                    <a:bodyPr/>
                    <a:lstStyle/>
                    <a:p>
                      <a:r>
                        <a:rPr lang="ru-RU" sz="2100" b="1" dirty="0" smtClean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ru-RU" sz="2100" b="1" dirty="0" err="1" smtClean="0">
                          <a:solidFill>
                            <a:schemeClr val="tx1"/>
                          </a:solidFill>
                        </a:rPr>
                        <a:t>Об’єкти</a:t>
                      </a:r>
                      <a:r>
                        <a:rPr lang="ru-RU" sz="21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100" b="1" dirty="0" err="1" smtClean="0">
                          <a:solidFill>
                            <a:schemeClr val="tx1"/>
                          </a:solidFill>
                        </a:rPr>
                        <a:t>промислової</a:t>
                      </a:r>
                      <a:r>
                        <a:rPr lang="ru-RU" sz="21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100" b="1" dirty="0" err="1" smtClean="0">
                          <a:solidFill>
                            <a:schemeClr val="tx1"/>
                          </a:solidFill>
                        </a:rPr>
                        <a:t>власності</a:t>
                      </a:r>
                      <a:r>
                        <a:rPr lang="ru-RU" sz="21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r>
                        <a:rPr lang="ru-RU" sz="2100" b="0" dirty="0" smtClean="0">
                          <a:solidFill>
                            <a:schemeClr val="tx1"/>
                          </a:solidFill>
                        </a:rPr>
                        <a:t>-	</a:t>
                      </a:r>
                      <a:r>
                        <a:rPr lang="ru-RU" sz="2100" b="0" dirty="0" err="1" smtClean="0">
                          <a:solidFill>
                            <a:schemeClr val="tx1"/>
                          </a:solidFill>
                        </a:rPr>
                        <a:t>винаходи</a:t>
                      </a:r>
                      <a:r>
                        <a:rPr lang="ru-RU" sz="2100" b="0" dirty="0" smtClean="0">
                          <a:solidFill>
                            <a:schemeClr val="tx1"/>
                          </a:solidFill>
                        </a:rPr>
                        <a:t>;</a:t>
                      </a:r>
                    </a:p>
                    <a:p>
                      <a:r>
                        <a:rPr lang="ru-RU" sz="2100" b="0" dirty="0" smtClean="0">
                          <a:solidFill>
                            <a:schemeClr val="tx1"/>
                          </a:solidFill>
                        </a:rPr>
                        <a:t>-	</a:t>
                      </a:r>
                      <a:r>
                        <a:rPr lang="ru-RU" sz="2100" b="0" dirty="0" err="1" smtClean="0">
                          <a:solidFill>
                            <a:schemeClr val="tx1"/>
                          </a:solidFill>
                        </a:rPr>
                        <a:t>корисні</a:t>
                      </a:r>
                      <a:r>
                        <a:rPr lang="ru-RU" sz="2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100" b="0" dirty="0" err="1" smtClean="0">
                          <a:solidFill>
                            <a:schemeClr val="tx1"/>
                          </a:solidFill>
                        </a:rPr>
                        <a:t>моделі</a:t>
                      </a:r>
                      <a:r>
                        <a:rPr lang="ru-RU" sz="2100" b="0" dirty="0" smtClean="0">
                          <a:solidFill>
                            <a:schemeClr val="tx1"/>
                          </a:solidFill>
                        </a:rPr>
                        <a:t>;</a:t>
                      </a:r>
                    </a:p>
                    <a:p>
                      <a:r>
                        <a:rPr lang="ru-RU" sz="2100" b="0" dirty="0" smtClean="0">
                          <a:solidFill>
                            <a:schemeClr val="tx1"/>
                          </a:solidFill>
                        </a:rPr>
                        <a:t>-	</a:t>
                      </a:r>
                      <a:r>
                        <a:rPr lang="ru-RU" sz="2100" b="0" dirty="0" err="1" smtClean="0">
                          <a:solidFill>
                            <a:schemeClr val="tx1"/>
                          </a:solidFill>
                        </a:rPr>
                        <a:t>промислові</a:t>
                      </a:r>
                      <a:r>
                        <a:rPr lang="ru-RU" sz="2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100" b="0" dirty="0" err="1" smtClean="0">
                          <a:solidFill>
                            <a:schemeClr val="tx1"/>
                          </a:solidFill>
                        </a:rPr>
                        <a:t>зразки</a:t>
                      </a:r>
                      <a:r>
                        <a:rPr lang="ru-RU" sz="2100" b="0" dirty="0" smtClean="0">
                          <a:solidFill>
                            <a:schemeClr val="tx1"/>
                          </a:solidFill>
                        </a:rPr>
                        <a:t>;</a:t>
                      </a:r>
                    </a:p>
                    <a:p>
                      <a:r>
                        <a:rPr lang="ru-RU" sz="2100" b="0" dirty="0" smtClean="0">
                          <a:solidFill>
                            <a:schemeClr val="tx1"/>
                          </a:solidFill>
                        </a:rPr>
                        <a:t>-	</a:t>
                      </a:r>
                      <a:r>
                        <a:rPr lang="ru-RU" sz="2100" b="0" dirty="0" err="1" smtClean="0">
                          <a:solidFill>
                            <a:schemeClr val="tx1"/>
                          </a:solidFill>
                        </a:rPr>
                        <a:t>товарні</a:t>
                      </a:r>
                      <a:r>
                        <a:rPr lang="ru-RU" sz="2100" b="0" dirty="0" smtClean="0">
                          <a:solidFill>
                            <a:schemeClr val="tx1"/>
                          </a:solidFill>
                        </a:rPr>
                        <a:t> знаки.</a:t>
                      </a:r>
                    </a:p>
                    <a:p>
                      <a:endParaRPr lang="uk-UA" sz="2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100" b="1" dirty="0" smtClean="0">
                          <a:solidFill>
                            <a:schemeClr val="tx1"/>
                          </a:solidFill>
                        </a:rPr>
                        <a:t>2. Об’єкти авторського та суміжного прав:</a:t>
                      </a:r>
                    </a:p>
                    <a:p>
                      <a:r>
                        <a:rPr lang="uk-UA" sz="2100" b="0" dirty="0" smtClean="0">
                          <a:solidFill>
                            <a:schemeClr val="tx1"/>
                          </a:solidFill>
                        </a:rPr>
                        <a:t>-	друковані літературні твори;</a:t>
                      </a:r>
                    </a:p>
                    <a:p>
                      <a:r>
                        <a:rPr lang="uk-UA" sz="2100" b="0" dirty="0" smtClean="0">
                          <a:solidFill>
                            <a:schemeClr val="tx1"/>
                          </a:solidFill>
                        </a:rPr>
                        <a:t>-	усні твори (виступи, лекції);</a:t>
                      </a:r>
                    </a:p>
                    <a:p>
                      <a:r>
                        <a:rPr lang="uk-UA" sz="2100" b="0" dirty="0" smtClean="0">
                          <a:solidFill>
                            <a:schemeClr val="tx1"/>
                          </a:solidFill>
                        </a:rPr>
                        <a:t>-	комп’ютерні програми;</a:t>
                      </a:r>
                    </a:p>
                    <a:p>
                      <a:r>
                        <a:rPr lang="uk-UA" sz="2100" b="0" dirty="0" smtClean="0">
                          <a:solidFill>
                            <a:schemeClr val="tx1"/>
                          </a:solidFill>
                        </a:rPr>
                        <a:t>-	бази даних;</a:t>
                      </a:r>
                    </a:p>
                    <a:p>
                      <a:r>
                        <a:rPr lang="uk-UA" sz="2100" b="0" dirty="0" smtClean="0">
                          <a:solidFill>
                            <a:schemeClr val="tx1"/>
                          </a:solidFill>
                        </a:rPr>
                        <a:t>-	музичні твори;</a:t>
                      </a:r>
                    </a:p>
                    <a:p>
                      <a:endParaRPr lang="uk-UA" sz="2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100" b="1" dirty="0" smtClean="0">
                          <a:solidFill>
                            <a:schemeClr val="tx1"/>
                          </a:solidFill>
                        </a:rPr>
                        <a:t>3 Нетрадиційні об’єкти інтелектуальної власності:</a:t>
                      </a:r>
                    </a:p>
                    <a:p>
                      <a:r>
                        <a:rPr lang="uk-UA" sz="2100" b="0" dirty="0" smtClean="0">
                          <a:solidFill>
                            <a:schemeClr val="tx1"/>
                          </a:solidFill>
                        </a:rPr>
                        <a:t>-	наукові відкриття;</a:t>
                      </a:r>
                    </a:p>
                    <a:p>
                      <a:r>
                        <a:rPr lang="uk-UA" sz="2100" b="0" dirty="0" smtClean="0">
                          <a:solidFill>
                            <a:schemeClr val="tx1"/>
                          </a:solidFill>
                        </a:rPr>
                        <a:t>-	раціоналізаторські пропозиції;</a:t>
                      </a:r>
                    </a:p>
                    <a:p>
                      <a:r>
                        <a:rPr lang="uk-UA" sz="2100" b="0" dirty="0" smtClean="0">
                          <a:solidFill>
                            <a:schemeClr val="tx1"/>
                          </a:solidFill>
                        </a:rPr>
                        <a:t>-	комерційні таємниці;</a:t>
                      </a:r>
                    </a:p>
                    <a:p>
                      <a:r>
                        <a:rPr lang="uk-UA" sz="2100" b="0" dirty="0" smtClean="0">
                          <a:solidFill>
                            <a:schemeClr val="tx1"/>
                          </a:solidFill>
                        </a:rPr>
                        <a:t>-	топографії інтегральних схем;</a:t>
                      </a:r>
                    </a:p>
                    <a:p>
                      <a:r>
                        <a:rPr lang="uk-UA" sz="2100" b="0" dirty="0" smtClean="0">
                          <a:solidFill>
                            <a:schemeClr val="tx1"/>
                          </a:solidFill>
                        </a:rPr>
                        <a:t>-	сорти рослин, породи тварин.</a:t>
                      </a:r>
                    </a:p>
                    <a:p>
                      <a:endParaRPr lang="uk-UA" sz="2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96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758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Суб'єкти права інтелектуальної власності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95401" y="2556932"/>
            <a:ext cx="10046854" cy="3318936"/>
          </a:xfrm>
        </p:spPr>
        <p:txBody>
          <a:bodyPr>
            <a:normAutofit fontScale="92500"/>
          </a:bodyPr>
          <a:lstStyle/>
          <a:p>
            <a:r>
              <a:rPr lang="uk-UA" b="1" i="1" dirty="0"/>
              <a:t>Суб’єктами </a:t>
            </a:r>
            <a:r>
              <a:rPr lang="uk-UA" dirty="0"/>
              <a:t>права</a:t>
            </a:r>
            <a:r>
              <a:rPr lang="uk-UA" b="1" i="1" dirty="0"/>
              <a:t> </a:t>
            </a:r>
            <a:r>
              <a:rPr lang="uk-UA" dirty="0"/>
              <a:t>інтелектуальної власності є </a:t>
            </a:r>
            <a:r>
              <a:rPr lang="uk-UA" b="1" dirty="0"/>
              <a:t>творець об’єкта права </a:t>
            </a:r>
            <a:r>
              <a:rPr lang="uk-UA" dirty="0"/>
              <a:t>інтелектуальної власності (автор, винахідник тощо</a:t>
            </a:r>
            <a:r>
              <a:rPr lang="uk-UA" dirty="0" smtClean="0"/>
              <a:t>), </a:t>
            </a:r>
            <a:r>
              <a:rPr lang="uk-UA" dirty="0"/>
              <a:t>та </a:t>
            </a:r>
            <a:r>
              <a:rPr lang="uk-UA" b="1" dirty="0"/>
              <a:t>інші особи</a:t>
            </a:r>
            <a:r>
              <a:rPr lang="uk-UA" dirty="0"/>
              <a:t>, яким належать особисті немайнові та (або) майнові права на об’єкти права інтелектуальної власності відповідно до чинного законодавства або договору. Якщо об’єкт права інтелектуальної власності створений у результаті інтелектуальної, творчої діяльності кількох фізичних осіб, вони є його </a:t>
            </a:r>
            <a:r>
              <a:rPr lang="uk-UA" b="1" dirty="0"/>
              <a:t>співавторами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b="1" dirty="0" smtClean="0"/>
              <a:t>Творець</a:t>
            </a:r>
            <a:r>
              <a:rPr lang="uk-UA" dirty="0" smtClean="0"/>
              <a:t> </a:t>
            </a:r>
            <a:r>
              <a:rPr lang="uk-UA" dirty="0"/>
              <a:t>– це особа, результати інтелектуальної, творчої діяльності якої є або можуть бути визнані об'єктами права інтелектуальної власності. Творцем може бути будь-яка особа, незалежно від віку, стану здоров'я дієздатності та інших ознак.</a:t>
            </a:r>
          </a:p>
        </p:txBody>
      </p:sp>
    </p:spTree>
    <p:extLst>
      <p:ext uri="{BB962C8B-B14F-4D97-AF65-F5344CB8AC3E}">
        <p14:creationId xmlns:p14="http://schemas.microsoft.com/office/powerpoint/2010/main" val="4260783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Авторське право: основні принципи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3490" y="2556932"/>
            <a:ext cx="10741892" cy="3640668"/>
          </a:xfrm>
        </p:spPr>
        <p:txBody>
          <a:bodyPr>
            <a:normAutofit/>
          </a:bodyPr>
          <a:lstStyle/>
          <a:p>
            <a:r>
              <a:rPr lang="uk-UA" dirty="0"/>
              <a:t>-	свобода творчості, що несумісна з примусом та цензурою: автори вільні у виборі тем, сюжетів, жанрів і форм втілення ідей чи художніх образів;</a:t>
            </a:r>
          </a:p>
          <a:p>
            <a:r>
              <a:rPr lang="uk-UA" dirty="0"/>
              <a:t>-	заборона (дозвіл) автора будь-кому використовувати свій твір за відповідну матеріальну (моральну) компенсацію, яка забезпечує поєднання особистих інтересів автора з інтересами суспільства;</a:t>
            </a:r>
          </a:p>
          <a:p>
            <a:r>
              <a:rPr lang="uk-UA" dirty="0"/>
              <a:t>-	заборона на відчуження немайнових прав, яка полягає в тому, що авторство не може бути успадковане чи передане іншій особі навіть за згодою автора.</a:t>
            </a:r>
          </a:p>
          <a:p>
            <a:r>
              <a:rPr lang="uk-UA" dirty="0"/>
              <a:t>-	можливість передавання майнових прав іншим особам.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13654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Виникнення авторського права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69818" y="2419927"/>
            <a:ext cx="10566400" cy="3888509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Авторське</a:t>
            </a:r>
            <a:r>
              <a:rPr lang="ru-RU" dirty="0"/>
              <a:t> право на </a:t>
            </a:r>
            <a:r>
              <a:rPr lang="ru-RU" dirty="0" err="1"/>
              <a:t>твір</a:t>
            </a:r>
            <a:r>
              <a:rPr lang="ru-RU" dirty="0"/>
              <a:t> </a:t>
            </a:r>
            <a:r>
              <a:rPr lang="ru-RU" u="sng" dirty="0" err="1"/>
              <a:t>виникає</a:t>
            </a:r>
            <a:r>
              <a:rPr lang="ru-RU" u="sng" dirty="0"/>
              <a:t> </a:t>
            </a:r>
            <a:r>
              <a:rPr lang="ru-RU" u="sng" dirty="0" err="1"/>
              <a:t>внаслідок</a:t>
            </a:r>
            <a:r>
              <a:rPr lang="ru-RU" u="sng" dirty="0"/>
              <a:t> факту </a:t>
            </a:r>
            <a:r>
              <a:rPr lang="ru-RU" u="sng" dirty="0" err="1"/>
              <a:t>його</a:t>
            </a:r>
            <a:r>
              <a:rPr lang="ru-RU" u="sng" dirty="0"/>
              <a:t> </a:t>
            </a:r>
            <a:r>
              <a:rPr lang="ru-RU" u="sng" dirty="0" err="1"/>
              <a:t>створення</a:t>
            </a:r>
            <a:r>
              <a:rPr lang="ru-RU" u="sng" dirty="0"/>
              <a:t> </a:t>
            </a:r>
            <a:r>
              <a:rPr lang="ru-RU" dirty="0"/>
              <a:t>і не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реєстрації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якихось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формальностей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Презумпція</a:t>
            </a:r>
            <a:r>
              <a:rPr lang="ru-RU" b="1" dirty="0" smtClean="0"/>
              <a:t> авторства </a:t>
            </a:r>
            <a:r>
              <a:rPr lang="ru-RU" dirty="0" err="1" smtClean="0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, за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доказів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, автором </a:t>
            </a:r>
            <a:r>
              <a:rPr lang="ru-RU" dirty="0" err="1"/>
              <a:t>вважається</a:t>
            </a:r>
            <a:r>
              <a:rPr lang="ru-RU" dirty="0"/>
              <a:t> особа, </a:t>
            </a:r>
            <a:r>
              <a:rPr lang="ru-RU" dirty="0" err="1"/>
              <a:t>зазначена</a:t>
            </a:r>
            <a:r>
              <a:rPr lang="ru-RU" dirty="0"/>
              <a:t> на </a:t>
            </a:r>
            <a:r>
              <a:rPr lang="ru-RU" dirty="0" err="1"/>
              <a:t>творі</a:t>
            </a:r>
            <a:r>
              <a:rPr lang="ru-RU" dirty="0" smtClean="0"/>
              <a:t>.</a:t>
            </a:r>
          </a:p>
          <a:p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b="1" dirty="0"/>
              <a:t>державного </a:t>
            </a:r>
            <a:r>
              <a:rPr lang="ru-RU" b="1" dirty="0" err="1"/>
              <a:t>свідоцтва</a:t>
            </a:r>
            <a:r>
              <a:rPr lang="ru-RU" dirty="0"/>
              <a:t>, </a:t>
            </a:r>
            <a:r>
              <a:rPr lang="ru-RU" dirty="0" err="1"/>
              <a:t>публікація</a:t>
            </a:r>
            <a:r>
              <a:rPr lang="ru-RU" dirty="0"/>
              <a:t> про </a:t>
            </a:r>
            <a:r>
              <a:rPr lang="ru-RU" dirty="0" err="1"/>
              <a:t>реєстрацію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 у </a:t>
            </a:r>
            <a:r>
              <a:rPr lang="ru-RU" dirty="0" err="1"/>
              <a:t>державних</a:t>
            </a:r>
            <a:r>
              <a:rPr lang="ru-RU" dirty="0"/>
              <a:t> каталогах є </a:t>
            </a:r>
            <a:r>
              <a:rPr lang="ru-RU" dirty="0" err="1"/>
              <a:t>свідченням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 </a:t>
            </a:r>
            <a:r>
              <a:rPr lang="ru-RU" dirty="0" err="1"/>
              <a:t>захищений</a:t>
            </a:r>
            <a:r>
              <a:rPr lang="ru-RU" dirty="0"/>
              <a:t> </a:t>
            </a:r>
            <a:r>
              <a:rPr lang="ru-RU" dirty="0" err="1"/>
              <a:t>авторським</a:t>
            </a:r>
            <a:r>
              <a:rPr lang="ru-RU" dirty="0"/>
              <a:t> правом, і,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є </a:t>
            </a:r>
            <a:r>
              <a:rPr lang="ru-RU" dirty="0" err="1"/>
              <a:t>попередженими</a:t>
            </a:r>
            <a:r>
              <a:rPr lang="ru-RU" dirty="0"/>
              <a:t> про </a:t>
            </a:r>
            <a:r>
              <a:rPr lang="ru-RU" dirty="0" err="1"/>
              <a:t>відповідальність</a:t>
            </a:r>
            <a:r>
              <a:rPr lang="ru-RU" dirty="0"/>
              <a:t> за </a:t>
            </a:r>
            <a:r>
              <a:rPr lang="ru-RU" dirty="0" err="1"/>
              <a:t>неправомірне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.</a:t>
            </a:r>
          </a:p>
          <a:p>
            <a:r>
              <a:rPr lang="ru-RU" dirty="0"/>
              <a:t>Автор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знак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авторського</a:t>
            </a:r>
            <a:r>
              <a:rPr lang="ru-RU" dirty="0"/>
              <a:t> права,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латинської</a:t>
            </a:r>
            <a:r>
              <a:rPr lang="ru-RU" dirty="0"/>
              <a:t> </a:t>
            </a:r>
            <a:r>
              <a:rPr lang="ru-RU" dirty="0" err="1"/>
              <a:t>літери</a:t>
            </a:r>
            <a:r>
              <a:rPr lang="ru-RU" dirty="0"/>
              <a:t> «С» в </a:t>
            </a:r>
            <a:r>
              <a:rPr lang="ru-RU" dirty="0" err="1"/>
              <a:t>колі</a:t>
            </a:r>
            <a:r>
              <a:rPr lang="ru-RU" dirty="0"/>
              <a:t>, </a:t>
            </a:r>
            <a:r>
              <a:rPr lang="ru-RU" dirty="0" err="1"/>
              <a:t>імені</a:t>
            </a:r>
            <a:r>
              <a:rPr lang="ru-RU" dirty="0"/>
              <a:t> автора та року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публікації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© </a:t>
            </a:r>
            <a:r>
              <a:rPr lang="ru-RU" dirty="0" err="1" smtClean="0"/>
              <a:t>Фаст</a:t>
            </a:r>
            <a:r>
              <a:rPr lang="ru-RU" dirty="0" smtClean="0"/>
              <a:t> О.О., 2019). </a:t>
            </a:r>
            <a:r>
              <a:rPr lang="ru-RU" dirty="0" err="1" smtClean="0"/>
              <a:t>Зрідка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літера</a:t>
            </a:r>
            <a:r>
              <a:rPr lang="ru-RU" dirty="0" smtClean="0"/>
              <a:t> «</a:t>
            </a:r>
            <a:r>
              <a:rPr lang="en-US" dirty="0" smtClean="0"/>
              <a:t>R</a:t>
            </a:r>
            <a:r>
              <a:rPr lang="uk-UA" dirty="0" smtClean="0"/>
              <a:t>»</a:t>
            </a:r>
            <a:endParaRPr lang="ru-RU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76092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Природа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Природа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101</TotalTime>
  <Words>958</Words>
  <Application>Microsoft Office PowerPoint</Application>
  <PresentationFormat>Широкий екран</PresentationFormat>
  <Paragraphs>76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7" baseType="lpstr">
      <vt:lpstr>Arial</vt:lpstr>
      <vt:lpstr>Garamond</vt:lpstr>
      <vt:lpstr>Природа</vt:lpstr>
      <vt:lpstr>Право інтелектуальної власності</vt:lpstr>
      <vt:lpstr>Визначення термінів</vt:lpstr>
      <vt:lpstr>Поняття права інтелектуальної власності</vt:lpstr>
      <vt:lpstr>Основні інститути права інтелектуальної власності </vt:lpstr>
      <vt:lpstr>Предмет права інтелектуальної власності</vt:lpstr>
      <vt:lpstr>Об’єкти інтелектуальної власності</vt:lpstr>
      <vt:lpstr>Суб'єкти права інтелектуальної власності</vt:lpstr>
      <vt:lpstr>Авторське право: основні принципи</vt:lpstr>
      <vt:lpstr>Виникнення авторського права</vt:lpstr>
      <vt:lpstr>Структура авторського права</vt:lpstr>
      <vt:lpstr>Авторський договір</vt:lpstr>
      <vt:lpstr>Суміжні права </vt:lpstr>
      <vt:lpstr>Особисті та майнові суміжні права</vt:lpstr>
      <vt:lpstr>Без згоди виконавців та без виплати їм винагороди твори можуть виконуватися: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 інтелектуальної власності</dc:title>
  <dc:creator>admin</dc:creator>
  <cp:lastModifiedBy>admin</cp:lastModifiedBy>
  <cp:revision>12</cp:revision>
  <dcterms:created xsi:type="dcterms:W3CDTF">2022-12-23T11:42:22Z</dcterms:created>
  <dcterms:modified xsi:type="dcterms:W3CDTF">2022-12-23T14:32:50Z</dcterms:modified>
</cp:coreProperties>
</file>