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8" r:id="rId3"/>
    <p:sldId id="257" r:id="rId4"/>
    <p:sldId id="263" r:id="rId5"/>
    <p:sldId id="259" r:id="rId6"/>
    <p:sldId id="258" r:id="rId7"/>
    <p:sldId id="279" r:id="rId8"/>
    <p:sldId id="281" r:id="rId9"/>
    <p:sldId id="285" r:id="rId10"/>
    <p:sldId id="2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ня" initials="Т" lastIdx="1" clrIdx="0">
    <p:extLst>
      <p:ext uri="{19B8F6BF-5375-455C-9EA6-DF929625EA0E}">
        <p15:presenceInfo xmlns:p15="http://schemas.microsoft.com/office/powerpoint/2012/main" userId="Та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9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1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8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2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9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0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7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5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6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02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7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6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53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0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7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E126A8-BCBE-4032-86F2-3216090C8DE5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72E3AC-C282-4F48-90C3-E3856DA696D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441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893" y="4648223"/>
            <a:ext cx="11324252" cy="15070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Основні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поняття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 в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області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безпеки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</a:b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інформаційних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 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технологій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.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</a:b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</a:b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Місце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 і </a:t>
            </a:r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роль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автоматизованих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 систем в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управлінні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бізнес-процесами</a:t>
            </a:r>
            <a:br>
              <a:rPr lang="ru-RU" b="1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uk-U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2642" r="363" b="22271"/>
          <a:stretch/>
        </p:blipFill>
        <p:spPr>
          <a:xfrm>
            <a:off x="7600336" y="379632"/>
            <a:ext cx="3549445" cy="32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FB44A-4CB4-4C77-ADD8-DE10EDD2FF57}"/>
              </a:ext>
            </a:extLst>
          </p:cNvPr>
          <p:cNvSpPr/>
          <p:nvPr/>
        </p:nvSpPr>
        <p:spPr>
          <a:xfrm>
            <a:off x="0" y="294828"/>
            <a:ext cx="120260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Основними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недоліками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автоматизації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є: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285161" y="1263192"/>
            <a:ext cx="11455774" cy="2616101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0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Загрози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безпеці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/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уразливості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(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кібератака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).</a:t>
            </a:r>
          </a:p>
          <a:p>
            <a:pPr marL="550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Непередбачувані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/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надмірні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витрати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на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розробку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pPr marL="550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Висока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ціна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 </a:t>
            </a:r>
            <a:endParaRPr lang="ru-RU" sz="2800" b="0" i="0" dirty="0">
              <a:solidFill>
                <a:srgbClr val="000000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081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FB44A-4CB4-4C77-ADD8-DE10EDD2FF57}"/>
              </a:ext>
            </a:extLst>
          </p:cNvPr>
          <p:cNvSpPr/>
          <p:nvPr/>
        </p:nvSpPr>
        <p:spPr>
          <a:xfrm>
            <a:off x="65988" y="389096"/>
            <a:ext cx="1202609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Кібератака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— </a:t>
            </a:r>
            <a:r>
              <a:rPr lang="uk-UA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це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спроба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реалізації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кіберзагрози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тобто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будь-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яких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обставин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або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подій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що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можуть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бути причиною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порушення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політики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безпеки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інформації і/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або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завдання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збитків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автоматизованій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системі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6" y="2714452"/>
            <a:ext cx="5853979" cy="3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5162908"/>
            <a:ext cx="8534400" cy="1507067"/>
          </a:xfrm>
        </p:spPr>
        <p:txBody>
          <a:bodyPr>
            <a:normAutofit/>
          </a:bodyPr>
          <a:lstStyle/>
          <a:p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rPr>
              <a:t>Пригадайте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2" y="0"/>
            <a:ext cx="10500860" cy="5584371"/>
          </a:xfrm>
        </p:spPr>
        <p:txBody>
          <a:bodyPr>
            <a:noAutofit/>
          </a:bodyPr>
          <a:lstStyle/>
          <a:p>
            <a:endParaRPr lang="uk-UA" sz="2800" dirty="0"/>
          </a:p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uk-UA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Яке суспільство називають інформаційним?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uk-UA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Яка система називається інформаційною?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uk-UA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Для чого ми захищаємо інформацію?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uk-UA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Де ми захищаємо інформацію?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uk-UA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 ми захищаємо інформацію?</a:t>
            </a:r>
          </a:p>
        </p:txBody>
      </p:sp>
    </p:spTree>
    <p:extLst>
      <p:ext uri="{BB962C8B-B14F-4D97-AF65-F5344CB8AC3E}">
        <p14:creationId xmlns:p14="http://schemas.microsoft.com/office/powerpoint/2010/main" val="29630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F2A4A1-5500-4DA5-B9F0-7701876C8B4F}"/>
              </a:ext>
            </a:extLst>
          </p:cNvPr>
          <p:cNvSpPr/>
          <p:nvPr/>
        </p:nvSpPr>
        <p:spPr>
          <a:xfrm>
            <a:off x="0" y="527561"/>
            <a:ext cx="9094413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Хто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волод</a:t>
            </a:r>
            <a:r>
              <a:rPr lang="uk-UA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іє</a:t>
            </a:r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 інформацією- той володіє світом</a:t>
            </a:r>
          </a:p>
          <a:p>
            <a:pPr algn="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Натан Майер Ротшильд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3" y="3295084"/>
            <a:ext cx="5951589" cy="33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FB44A-4CB4-4C77-ADD8-DE10EDD2FF57}"/>
              </a:ext>
            </a:extLst>
          </p:cNvPr>
          <p:cNvSpPr/>
          <p:nvPr/>
        </p:nvSpPr>
        <p:spPr>
          <a:xfrm>
            <a:off x="0" y="106292"/>
            <a:ext cx="11581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Історія </a:t>
            </a:r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виникнення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інформаційної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безпеки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171871" y="978605"/>
            <a:ext cx="11773202" cy="707886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I </a:t>
            </a:r>
            <a:r>
              <a:rPr lang="ru-RU" sz="2000" dirty="0" err="1"/>
              <a:t>етап</a:t>
            </a:r>
            <a:r>
              <a:rPr lang="ru-RU" sz="2000" dirty="0"/>
              <a:t> — до 1816 року — </a:t>
            </a:r>
            <a:r>
              <a:rPr lang="ru-RU" sz="2000" dirty="0" err="1"/>
              <a:t>характеризується</a:t>
            </a:r>
            <a:r>
              <a:rPr lang="ru-RU" sz="2000" dirty="0"/>
              <a:t>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природно</a:t>
            </a:r>
            <a:r>
              <a:rPr lang="ru-RU" sz="2000" dirty="0"/>
              <a:t> </a:t>
            </a:r>
            <a:r>
              <a:rPr lang="ru-RU" sz="2000" dirty="0" err="1"/>
              <a:t>утворюваних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інформаційних</a:t>
            </a:r>
            <a:r>
              <a:rPr lang="ru-RU" sz="2000" dirty="0"/>
              <a:t> </a:t>
            </a:r>
            <a:r>
              <a:rPr lang="ru-RU" sz="2000" dirty="0" err="1"/>
              <a:t>комунікацій</a:t>
            </a:r>
            <a:r>
              <a:rPr lang="ru-RU" sz="2000" dirty="0"/>
              <a:t>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212382" y="1826160"/>
            <a:ext cx="11854225" cy="646331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II </a:t>
            </a:r>
            <a:r>
              <a:rPr lang="ru-RU" dirty="0" err="1"/>
              <a:t>етап</a:t>
            </a:r>
            <a:r>
              <a:rPr lang="ru-RU" dirty="0"/>
              <a:t> — починаючи з 1816 року — </a:t>
            </a:r>
            <a:r>
              <a:rPr lang="ru-RU" dirty="0" err="1"/>
              <a:t>пов'язаний</a:t>
            </a:r>
            <a:r>
              <a:rPr lang="ru-RU" dirty="0"/>
              <a:t> з початком </a:t>
            </a:r>
            <a:r>
              <a:rPr lang="ru-RU" dirty="0" err="1"/>
              <a:t>використання</a:t>
            </a:r>
            <a:r>
              <a:rPr lang="ru-RU" dirty="0"/>
              <a:t> штучно </a:t>
            </a:r>
            <a:r>
              <a:rPr lang="ru-RU" dirty="0" err="1"/>
              <a:t>створюваних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електро</a:t>
            </a:r>
            <a:r>
              <a:rPr lang="ru-RU" dirty="0"/>
              <a:t>- і </a:t>
            </a:r>
            <a:r>
              <a:rPr lang="ru-RU" dirty="0" err="1"/>
              <a:t>радіозв'язку</a:t>
            </a:r>
            <a:r>
              <a:rPr lang="ru-RU" dirty="0"/>
              <a:t>. 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171870" y="2686765"/>
            <a:ext cx="11854225" cy="707886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III </a:t>
            </a:r>
            <a:r>
              <a:rPr lang="ru-RU" sz="2000" dirty="0" err="1"/>
              <a:t>етап</a:t>
            </a:r>
            <a:r>
              <a:rPr lang="ru-RU" sz="2000" dirty="0"/>
              <a:t> — починаючи з 1935 року — </a:t>
            </a:r>
            <a:r>
              <a:rPr lang="ru-RU" sz="2000" dirty="0" err="1"/>
              <a:t>пов'язаний</a:t>
            </a:r>
            <a:r>
              <a:rPr lang="ru-RU" sz="2000" dirty="0"/>
              <a:t> з </a:t>
            </a:r>
            <a:r>
              <a:rPr lang="ru-RU" sz="2000" dirty="0" err="1"/>
              <a:t>появою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 </a:t>
            </a:r>
            <a:r>
              <a:rPr lang="ru-RU" sz="2000" dirty="0" err="1"/>
              <a:t>радіолокації</a:t>
            </a:r>
            <a:r>
              <a:rPr lang="ru-RU" sz="2000" dirty="0"/>
              <a:t> і </a:t>
            </a:r>
            <a:r>
              <a:rPr lang="ru-RU" sz="2000" dirty="0" err="1"/>
              <a:t>гідроакустики</a:t>
            </a:r>
            <a:r>
              <a:rPr lang="ru-RU" sz="2000" dirty="0"/>
              <a:t>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212382" y="3608925"/>
            <a:ext cx="11773202" cy="707886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IV </a:t>
            </a:r>
            <a:r>
              <a:rPr lang="ru-RU" sz="2000" dirty="0" err="1"/>
              <a:t>етап</a:t>
            </a:r>
            <a:r>
              <a:rPr lang="ru-RU" sz="2000" dirty="0"/>
              <a:t> — починаючи з 1946 року — </a:t>
            </a:r>
            <a:r>
              <a:rPr lang="ru-RU" sz="2000" dirty="0" err="1"/>
              <a:t>пов'язаний</a:t>
            </a:r>
            <a:r>
              <a:rPr lang="ru-RU" sz="2000" dirty="0"/>
              <a:t> з </a:t>
            </a:r>
            <a:r>
              <a:rPr lang="ru-RU" sz="2000" dirty="0" err="1"/>
              <a:t>винаходом</a:t>
            </a:r>
            <a:r>
              <a:rPr lang="ru-RU" sz="2000" dirty="0"/>
              <a:t> і </a:t>
            </a:r>
            <a:r>
              <a:rPr lang="ru-RU" sz="2000" dirty="0" err="1"/>
              <a:t>впровадженням</a:t>
            </a:r>
            <a:r>
              <a:rPr lang="ru-RU" sz="2000" dirty="0"/>
              <a:t> в </a:t>
            </a:r>
            <a:r>
              <a:rPr lang="ru-RU" sz="2000" dirty="0" err="1"/>
              <a:t>практичну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електронно-обчислювальних</a:t>
            </a:r>
            <a:r>
              <a:rPr lang="ru-RU" sz="2000" dirty="0"/>
              <a:t> машин (</a:t>
            </a:r>
            <a:r>
              <a:rPr lang="ru-RU" sz="2000" dirty="0" err="1"/>
              <a:t>комп'ютерів</a:t>
            </a:r>
            <a:r>
              <a:rPr lang="ru-RU" sz="2000" dirty="0"/>
              <a:t>).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252894" y="4544367"/>
            <a:ext cx="11773202" cy="707886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V </a:t>
            </a:r>
            <a:r>
              <a:rPr lang="ru-RU" sz="2000" dirty="0" err="1"/>
              <a:t>етап</a:t>
            </a:r>
            <a:r>
              <a:rPr lang="ru-RU" sz="2000" dirty="0"/>
              <a:t> — починаючи з 1965 року — </a:t>
            </a:r>
            <a:r>
              <a:rPr lang="ru-RU" sz="2000" dirty="0" err="1"/>
              <a:t>обумовлений</a:t>
            </a:r>
            <a:r>
              <a:rPr lang="ru-RU" sz="2000" dirty="0"/>
              <a:t> </a:t>
            </a:r>
            <a:r>
              <a:rPr lang="ru-RU" sz="2000" dirty="0" err="1"/>
              <a:t>створенням</a:t>
            </a:r>
            <a:r>
              <a:rPr lang="ru-RU" sz="2000" dirty="0"/>
              <a:t> і </a:t>
            </a:r>
            <a:r>
              <a:rPr lang="ru-RU" sz="2000" dirty="0" err="1"/>
              <a:t>розвитком</a:t>
            </a:r>
            <a:r>
              <a:rPr lang="ru-RU" sz="2000" dirty="0"/>
              <a:t> </a:t>
            </a:r>
            <a:r>
              <a:rPr lang="ru-RU" sz="2000" dirty="0" err="1"/>
              <a:t>локальних</a:t>
            </a:r>
            <a:r>
              <a:rPr lang="ru-RU" sz="2000" dirty="0"/>
              <a:t> </a:t>
            </a:r>
            <a:r>
              <a:rPr lang="ru-RU" sz="2000" dirty="0" err="1"/>
              <a:t>інформаційно-комунікаційних</a:t>
            </a:r>
            <a:r>
              <a:rPr lang="ru-RU" sz="2000" dirty="0"/>
              <a:t> мереж.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219661" y="5516203"/>
            <a:ext cx="11677622" cy="707886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VI </a:t>
            </a:r>
            <a:r>
              <a:rPr lang="ru-RU" sz="2000" dirty="0" err="1"/>
              <a:t>етап</a:t>
            </a:r>
            <a:r>
              <a:rPr lang="ru-RU" sz="2000" dirty="0"/>
              <a:t> — починаючи з 1973 року — </a:t>
            </a:r>
            <a:r>
              <a:rPr lang="ru-RU" sz="2000" dirty="0" err="1"/>
              <a:t>пов'язаний</a:t>
            </a:r>
            <a:r>
              <a:rPr lang="ru-RU" sz="2000" dirty="0"/>
              <a:t> з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надмобільних</a:t>
            </a:r>
            <a:r>
              <a:rPr lang="ru-RU" sz="2000" dirty="0"/>
              <a:t> </a:t>
            </a:r>
            <a:r>
              <a:rPr lang="ru-RU" sz="2000" dirty="0" err="1"/>
              <a:t>комунікаційних</a:t>
            </a:r>
            <a:r>
              <a:rPr lang="ru-RU" sz="2000" dirty="0"/>
              <a:t> </a:t>
            </a:r>
            <a:r>
              <a:rPr lang="ru-RU" sz="2000" dirty="0" err="1"/>
              <a:t>пристроїв</a:t>
            </a:r>
            <a:r>
              <a:rPr lang="ru-RU" sz="2000" dirty="0"/>
              <a:t> з широким спектром </a:t>
            </a:r>
            <a:r>
              <a:rPr lang="ru-RU" sz="2000" dirty="0" err="1"/>
              <a:t>завдань</a:t>
            </a:r>
            <a:r>
              <a:rPr lang="ru-RU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766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E14F8B-0074-45B9-BA9F-609776721436}"/>
              </a:ext>
            </a:extLst>
          </p:cNvPr>
          <p:cNvSpPr txBox="1"/>
          <p:nvPr/>
        </p:nvSpPr>
        <p:spPr>
          <a:xfrm>
            <a:off x="485511" y="725141"/>
            <a:ext cx="1099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Захист інформації – </a:t>
            </a:r>
            <a:r>
              <a:rPr lang="uk-UA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це комплекс заходів, направлених на забезпечення інформаційної </a:t>
            </a:r>
          </a:p>
          <a:p>
            <a:r>
              <a:rPr lang="uk-UA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безпеки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69" y="3100967"/>
            <a:ext cx="6013595" cy="35301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9964" y="482910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30 листопада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Міжнародний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 день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захисту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інформаціїї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FB44A-4CB4-4C77-ADD8-DE10EDD2FF57}"/>
              </a:ext>
            </a:extLst>
          </p:cNvPr>
          <p:cNvSpPr/>
          <p:nvPr/>
        </p:nvSpPr>
        <p:spPr>
          <a:xfrm>
            <a:off x="1177873" y="212309"/>
            <a:ext cx="9842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Види інформації,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які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підлягають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захисту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893" y="997601"/>
            <a:ext cx="9566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Конфіденційна інформація </a:t>
            </a:r>
            <a:r>
              <a:rPr lang="ru-RU" sz="2000" dirty="0">
                <a:solidFill>
                  <a:srgbClr val="333333"/>
                </a:solidFill>
                <a:latin typeface="Bookman Old Style" panose="02050604050505020204" pitchFamily="18" charset="0"/>
              </a:rPr>
              <a:t>-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це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відомості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знаходяться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у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володінні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користуванні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або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розпорядженні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окремих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фізичних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чи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юридичних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осіб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і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поширюються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за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їх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бажанням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</a:t>
            </a:r>
            <a:endParaRPr lang="uk-UA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779" y="1084155"/>
            <a:ext cx="2998161" cy="1977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90854" y="3195303"/>
            <a:ext cx="8380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Таємна інформація - 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інформація, яка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містить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відомості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що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становлять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державну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або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іншу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передбачену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законом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таємницю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latin typeface="Bahnschrift SemiBold" panose="020B0502040204020203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3" y="3080467"/>
            <a:ext cx="3171825" cy="14382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575" y="4690969"/>
            <a:ext cx="87435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Інформація з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обмеженим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 доступом -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інформація, доступ до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якої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має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лише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 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обмежене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 коло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осіб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і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оприлюднення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якої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заборонено 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розпорядником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 інформації 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відповідно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до закону.</a:t>
            </a:r>
            <a:endParaRPr lang="uk-UA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AutoShape 2" descr="Посадовців МВС та ДМС підозрюють у зливі інформації з обмеженим доступом -  RegioNews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478" y="4831165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FB44A-4CB4-4C77-ADD8-DE10EDD2FF57}"/>
              </a:ext>
            </a:extLst>
          </p:cNvPr>
          <p:cNvSpPr/>
          <p:nvPr/>
        </p:nvSpPr>
        <p:spPr>
          <a:xfrm>
            <a:off x="0" y="106292"/>
            <a:ext cx="120260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Доступ до інформації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м</a:t>
            </a:r>
            <a:r>
              <a:rPr lang="uk-UA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ожливість</a:t>
            </a:r>
            <a:r>
              <a:rPr lang="uk-UA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одержання, оброблення інформації, її блокування та порушення цілісності.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219661" y="2414616"/>
            <a:ext cx="7585396" cy="1261884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Санкціонований доступ до інформації – </a:t>
            </a:r>
            <a:r>
              <a:rPr lang="uk-UA" sz="2400" dirty="0"/>
              <a:t>це доступ до інформації, що не порушує встановлені правила розмежування доступу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3613399" y="4479513"/>
            <a:ext cx="8412697" cy="2000548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Несанкціонований доступ до інформації - </a:t>
            </a:r>
            <a:r>
              <a:rPr lang="uk-UA" sz="2400" kern="0" dirty="0">
                <a:solidFill>
                  <a:sysClr val="windowText" lastClr="000000"/>
                </a:solidFill>
              </a:rPr>
              <a:t>доступ до інформації, за якого порушуються встановлений порядок його здійснення та (чи) правові норми. </a:t>
            </a:r>
            <a:br>
              <a:rPr lang="uk-UA" sz="2400" kern="0" dirty="0">
                <a:solidFill>
                  <a:sysClr val="windowText" lastClr="000000"/>
                </a:solidFill>
              </a:rPr>
            </a:br>
            <a:endParaRPr lang="en-US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18" y="2271008"/>
            <a:ext cx="3316184" cy="1405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3" y="4459647"/>
            <a:ext cx="3400466" cy="20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FB44A-4CB4-4C77-ADD8-DE10EDD2FF57}"/>
              </a:ext>
            </a:extLst>
          </p:cNvPr>
          <p:cNvSpPr/>
          <p:nvPr/>
        </p:nvSpPr>
        <p:spPr>
          <a:xfrm>
            <a:off x="0" y="106292"/>
            <a:ext cx="120260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Автоматизацiя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бiзнесу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Для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чого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автоматизують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підприємства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0" y="1559907"/>
            <a:ext cx="5797500" cy="830997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Чого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прагне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кожен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керівник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? </a:t>
            </a:r>
            <a:endParaRPr lang="ru-RU" sz="2800" b="0" i="0" dirty="0">
              <a:solidFill>
                <a:srgbClr val="000000"/>
              </a:solidFill>
              <a:effectLst/>
              <a:latin typeface="Roboto Condense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252318" y="2514015"/>
            <a:ext cx="5932602" cy="1077218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Звичайно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ж,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процвітання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своєї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справи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0" y="3654956"/>
            <a:ext cx="6058778" cy="1569660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Тому,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підприємці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зупиняють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свій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вибір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на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автоматизації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бізнесу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 </a:t>
            </a:r>
            <a:endParaRPr lang="ru-RU" sz="2800" b="0" i="0" dirty="0">
              <a:solidFill>
                <a:srgbClr val="000000"/>
              </a:solidFill>
              <a:effectLst/>
              <a:latin typeface="Roboto Condensed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471340" y="5288340"/>
            <a:ext cx="11199044" cy="1569660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Програма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виконує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багато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процесів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замість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співробітників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що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знижує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кількість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помилок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а як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наслідок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мінімізує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збитки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 </a:t>
            </a:r>
            <a:endParaRPr lang="ru-RU" sz="2800" b="0" i="0" dirty="0">
              <a:solidFill>
                <a:srgbClr val="000000"/>
              </a:solidFill>
              <a:effectLst/>
              <a:latin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269" y="1795319"/>
            <a:ext cx="5782827" cy="32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FB44A-4CB4-4C77-ADD8-DE10EDD2FF57}"/>
              </a:ext>
            </a:extLst>
          </p:cNvPr>
          <p:cNvSpPr/>
          <p:nvPr/>
        </p:nvSpPr>
        <p:spPr>
          <a:xfrm>
            <a:off x="0" y="294828"/>
            <a:ext cx="120260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Основними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перевагами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автоматизації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є: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B04AEF-6DE5-48AA-8372-D82B56B25595}"/>
              </a:ext>
            </a:extLst>
          </p:cNvPr>
          <p:cNvSpPr/>
          <p:nvPr/>
        </p:nvSpPr>
        <p:spPr>
          <a:xfrm>
            <a:off x="285161" y="1263192"/>
            <a:ext cx="11455774" cy="5139869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0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Збільшення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пропускної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здатності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або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продуктивності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pPr marL="550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Підвищення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якості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та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передбачуваності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якості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pPr marL="550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Підвищена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надійність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процесів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або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продуктів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pPr marL="550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Підвищення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узгодженості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продукції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pPr marL="550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Скорочення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прямих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людських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витрат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на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робочу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силу та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видатків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371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416</TotalTime>
  <Words>457</Words>
  <Application>Microsoft Office PowerPoint</Application>
  <PresentationFormat>Широкий екран</PresentationFormat>
  <Paragraphs>46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Bahnschrift SemiBold</vt:lpstr>
      <vt:lpstr>Bookman Old Style</vt:lpstr>
      <vt:lpstr>Century Gothic</vt:lpstr>
      <vt:lpstr>Roboto Condensed</vt:lpstr>
      <vt:lpstr>Wingdings 3</vt:lpstr>
      <vt:lpstr>Сектор</vt:lpstr>
      <vt:lpstr>Основні поняття в області безпеки  інформаційних  технологій.  Місце і роль автоматизованих систем в управлінні бізнес-процесами </vt:lpstr>
      <vt:lpstr>Пригадайте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Якушенкова</dc:creator>
  <cp:lastModifiedBy>Olena</cp:lastModifiedBy>
  <cp:revision>44</cp:revision>
  <dcterms:created xsi:type="dcterms:W3CDTF">2020-12-15T17:09:20Z</dcterms:created>
  <dcterms:modified xsi:type="dcterms:W3CDTF">2023-03-30T12:49:08Z</dcterms:modified>
</cp:coreProperties>
</file>