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57" name="Google Shape;57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0"/>
            </a:gs>
            <a:gs pos="74000">
              <a:srgbClr val="F6C690"/>
            </a:gs>
            <a:gs pos="83000">
              <a:srgbClr val="F6C690"/>
            </a:gs>
            <a:gs pos="100000">
              <a:srgbClr val="F9D9B4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688622" y="758952"/>
            <a:ext cx="10467058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entury Gothic"/>
              <a:buNone/>
            </a:pPr>
            <a:r>
              <a:rPr b="1" lang="uk-UA" sz="4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Розв’язування задач з різних предметних галузей. Використання фінансових функцій</a:t>
            </a:r>
            <a:endParaRPr b="1" sz="400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ПОЗИК і ВКЛАДІВ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395111" y="1845734"/>
            <a:ext cx="3736622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11455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30"/>
              <a:buChar char=" "/>
            </a:pPr>
            <a:r>
              <a:rPr b="1" lang="uk-UA" sz="333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ПЗ</a:t>
            </a:r>
            <a:r>
              <a:rPr b="1" lang="uk-UA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повертає загальний обсяг виплат, тобто загальну суму майбутніх платежів при поверненні кредиту.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192" name="Google Shape;192;p22"/>
          <p:cNvSpPr txBox="1"/>
          <p:nvPr>
            <p:ph idx="2" type="body"/>
          </p:nvPr>
        </p:nvSpPr>
        <p:spPr>
          <a:xfrm>
            <a:off x="4459111" y="1845735"/>
            <a:ext cx="7428089" cy="444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64465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Char char=" "/>
            </a:pPr>
            <a:r>
              <a:rPr b="1" lang="uk-UA" sz="259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Синтаксис: </a:t>
            </a:r>
            <a:r>
              <a:rPr b="1" lang="uk-UA" sz="259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ПЗ(ставка; кпер; внесок; бн; тип)</a:t>
            </a:r>
            <a:br>
              <a:rPr b="1" lang="uk-UA" sz="259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uk-UA" sz="259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Параметри: </a:t>
            </a:r>
            <a:endParaRPr/>
          </a:p>
          <a:p>
            <a:pPr indent="-117475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процентна ставка за період;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– загальна кількість періодів виплат;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внесок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це стала величина внеску за кожний період;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бн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– баланс наявності, який необхідно досягти після останньої виплати, за замовчуванням дорівнює 0;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- 0, якщо сплата проводиться на кінець періоду, 1 - на початок періоду.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5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4465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590"/>
              <a:buChar char=" "/>
            </a:pPr>
            <a:r>
              <a:rPr b="1" lang="uk-UA" sz="259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Приклад: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259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ПЗ(20%;10;-2000)</a:t>
            </a: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рахує величину кредиту, яку може отримати людина на 10 років, якщо буде сплачувати 2000 грн. наприкінці кожного року, якщо він взятий під 20% річних.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Задача 3. Кредит для молодого підприємця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УМОВА</a:t>
            </a:r>
            <a:endParaRPr/>
          </a:p>
        </p:txBody>
      </p:sp>
      <p:sp>
        <p:nvSpPr>
          <p:cNvPr id="199" name="Google Shape;199;p23"/>
          <p:cNvSpPr txBox="1"/>
          <p:nvPr>
            <p:ph idx="2" type="body"/>
          </p:nvPr>
        </p:nvSpPr>
        <p:spPr>
          <a:xfrm>
            <a:off x="383822" y="2582334"/>
            <a:ext cx="5238045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Молодий юнак вирішив займатися підприємництвом та взяти кредит в банку під 20% річних на 5 років. Максимальна сума, яку він може виплатити в конці року – 5000 грн. Визначити суму кредиту, яку підприємейь зможе отримати при вказаних умовах.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РОЗВ'ЯЗАННЯ </a:t>
            </a:r>
            <a:endParaRPr/>
          </a:p>
        </p:txBody>
      </p:sp>
      <p:sp>
        <p:nvSpPr>
          <p:cNvPr id="201" name="Google Shape;201;p23"/>
          <p:cNvSpPr txBox="1"/>
          <p:nvPr>
            <p:ph idx="4" type="body"/>
          </p:nvPr>
        </p:nvSpPr>
        <p:spPr>
          <a:xfrm>
            <a:off x="6035041" y="2582334"/>
            <a:ext cx="594247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Таблицю оформіть на власний розсуд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Скористатися формулою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=ПЗ(20%;5;-5000;0;0)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Відповідь</a:t>
            </a:r>
            <a:r>
              <a:rPr b="1"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сума кредиту 37 208 грн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1" lang="uk-UA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b="1" lang="uk-UA" sz="5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uk-UA" sz="432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Обчислює КІЛЬКІСТЬ ПЕРІОДОВ виплат</a:t>
            </a:r>
            <a:endParaRPr sz="4320"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338667" y="1845734"/>
            <a:ext cx="11740444" cy="4408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uk-UA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</a:t>
            </a: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1" lang="uk-UA" sz="2400">
                <a:solidFill>
                  <a:srgbClr val="A39B4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КПЕР(ставка; внесок; зс; бн; тип)</a:t>
            </a:r>
            <a:br>
              <a:rPr b="1" lang="uk-UA" sz="2400">
                <a:solidFill>
                  <a:srgbClr val="A39B4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uk-UA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Параметри: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процентна ставка за період;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внесок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стала величина внеску за кожний період;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зс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поточна вартість, або загальна сума всіх майбутніх платежів;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бн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– баланс наявності, який необхідно досягти після останньої виплати, за замовчуванням дорівнює 0;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- 0, якщо сплата проводиться на кінець періоду, 1 - на початок періоду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Приклад: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КПЕР(15%/12;-2500;200000)</a:t>
            </a:r>
            <a:r>
              <a:rPr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підраховує кількість виплат, якщо виплачується сума у 200000 грн., яка взята у кредит під 15% річних. Виплати по 2500 грн. проводиться на кінець місяця.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Задача 4. Банківський вклад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УМОВА</a:t>
            </a:r>
            <a:endParaRPr/>
          </a:p>
        </p:txBody>
      </p:sp>
      <p:sp>
        <p:nvSpPr>
          <p:cNvPr id="214" name="Google Shape;214;p25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Розрахуйте, через скільки місяців банківський вклад досягне розміру 120 000 грн, якщо сплати в розмірі 3 000 грн здійснюються щомісяця, а банківська відсоткова ставка становить 18 % річних.</a:t>
            </a:r>
            <a:endParaRPr/>
          </a:p>
        </p:txBody>
      </p:sp>
      <p:sp>
        <p:nvSpPr>
          <p:cNvPr id="215" name="Google Shape;215;p25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РОЗВ'ЯЗАННЯ </a:t>
            </a:r>
            <a:endParaRPr/>
          </a:p>
        </p:txBody>
      </p:sp>
      <p:sp>
        <p:nvSpPr>
          <p:cNvPr id="216" name="Google Shape;216;p25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Підказка: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 КПЕР (18%/12; 3000;120000)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Відповідь: 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приблизно через 32 місяці.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uk-UA"/>
              <a:t>Практичні вправи (самостійна робота)</a:t>
            </a:r>
            <a:endParaRPr b="1"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1097280" y="1846051"/>
            <a:ext cx="4937760" cy="1066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ПІДКАЗКА:</a:t>
            </a:r>
            <a:r>
              <a:rPr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ПРОЦПЛАТ</a:t>
            </a:r>
            <a:r>
              <a:rPr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ВІДПОВІДЬ:</a:t>
            </a:r>
            <a:r>
              <a:rPr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64814,81 ГРН.)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" name="Google Shape;223;p26"/>
          <p:cNvSpPr txBox="1"/>
          <p:nvPr>
            <p:ph idx="2" type="body"/>
          </p:nvPr>
        </p:nvSpPr>
        <p:spPr>
          <a:xfrm>
            <a:off x="1097280" y="3021222"/>
            <a:ext cx="4937760" cy="293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Текстильна фабрика взяла позику у розмірі 10000 грн. при річній відсотковій ставці 8%, які потрібно виплачувати на протязі 10 місяців. Знайти помісячні виплати по позичці.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 txBox="1"/>
          <p:nvPr>
            <p:ph idx="3" type="body"/>
          </p:nvPr>
        </p:nvSpPr>
        <p:spPr>
          <a:xfrm>
            <a:off x="6217920" y="1846052"/>
            <a:ext cx="4937760" cy="1066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ПІДКАЗКА:</a:t>
            </a:r>
            <a:r>
              <a:rPr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6"/>
          <p:cNvSpPr txBox="1"/>
          <p:nvPr>
            <p:ph idx="4" type="body"/>
          </p:nvPr>
        </p:nvSpPr>
        <p:spPr>
          <a:xfrm>
            <a:off x="6217920" y="3021222"/>
            <a:ext cx="4937760" cy="293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Керівництво птахофабрики склало договір на отримання кредиту від банку в сумі 450000грн. під 25% річних. Умовами договору передбачено, що виплата кредиту буде здійснюватись в кінці кожного місяцю. Сума внеску становить 15000 грн. Визначити кількість таких виплат, тобто термін кредиту.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270933" y="286603"/>
            <a:ext cx="11311467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Задачі для фінансових розрахунків</a:t>
            </a:r>
            <a:endParaRPr/>
          </a:p>
        </p:txBody>
      </p:sp>
      <p:grpSp>
        <p:nvGrpSpPr>
          <p:cNvPr id="111" name="Google Shape;111;p14"/>
          <p:cNvGrpSpPr/>
          <p:nvPr/>
        </p:nvGrpSpPr>
        <p:grpSpPr>
          <a:xfrm>
            <a:off x="1096963" y="1846263"/>
            <a:ext cx="10058399" cy="4021742"/>
            <a:chOff x="0" y="0"/>
            <a:chExt cx="10058399" cy="4021742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10058399" cy="1915115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2203191" y="0"/>
              <a:ext cx="7855208" cy="1915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600" u="none" cap="none" strike="noStrik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Кредитування в банку:</a:t>
              </a:r>
              <a:endPara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b="0" i="0" lang="uk-UA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скільки років необхідно повертати; скільки грошових одиниць виплачено за користування кредитом; яку суму можна взяти в кредит, щоб її повернути за визначений термін.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66578" y="191511"/>
              <a:ext cx="1661547" cy="1532092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0" y="2106627"/>
              <a:ext cx="10058399" cy="1915115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2203191" y="2106627"/>
              <a:ext cx="7855208" cy="1915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600" u="none" cap="none" strike="noStrike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Створення депозиту: </a:t>
              </a:r>
              <a:endPara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b="0" i="0" lang="uk-UA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Якою буде сума через визначений час; на який час необхідно вкласти гроші для отримання певної суми; який необхідно зробити вклад для отримання певної суми через визначений термін.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66578" y="2298138"/>
              <a:ext cx="1661547" cy="1532092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функцій</a:t>
            </a:r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383822" y="2040734"/>
            <a:ext cx="11638845" cy="4035240"/>
            <a:chOff x="0" y="155491"/>
            <a:chExt cx="11638845" cy="4035240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155491"/>
              <a:ext cx="11638845" cy="553410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27015" y="182506"/>
              <a:ext cx="11584815" cy="49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Кпер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0" y="708901"/>
              <a:ext cx="11638845" cy="54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708901"/>
              <a:ext cx="11638845" cy="54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3695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1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Кількість періодів </a:t>
              </a: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визначає загальну кількість періодів виплат для кредиту, кожен тривалістю доба, місяць, рік тощо.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0" y="1255381"/>
              <a:ext cx="11638845" cy="553410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27015" y="1282396"/>
              <a:ext cx="11584815" cy="49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Період нарахування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0" y="1808791"/>
              <a:ext cx="11638845" cy="36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0" y="1808791"/>
              <a:ext cx="11638845" cy="36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3695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Часовий інтервал для відсоткової ставки (може бути день, місяць або рік)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0" y="2173111"/>
              <a:ext cx="11638845" cy="553410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27015" y="2200126"/>
              <a:ext cx="11584815" cy="49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Плт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0" y="2726521"/>
              <a:ext cx="11638845" cy="54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0" y="2726521"/>
              <a:ext cx="11638845" cy="54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3695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1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Періодична виплата — </a:t>
              </a:r>
              <a:r>
                <a:rPr b="0" i="1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платіж, який виплачує клієнт </a:t>
              </a: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кожного періоду (це </a:t>
              </a:r>
              <a:r>
                <a:rPr b="1" i="1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від’ємне</a:t>
              </a: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число), або сума, яку отримує клієнт щоперіоду (це </a:t>
              </a:r>
              <a:r>
                <a:rPr b="1" i="1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додатне</a:t>
              </a: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число).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0" y="3273001"/>
              <a:ext cx="11638845" cy="553410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27015" y="3300016"/>
              <a:ext cx="11584815" cy="49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Капіталізація відсотків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0" y="3826411"/>
              <a:ext cx="11638845" cy="36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0" y="3826411"/>
              <a:ext cx="11638845" cy="36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3695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приєднання нарахованих відсотків до основної суми; збільшення початкової суми (складні відсотки).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ПОЗИК і ВКЛАДІВ</a:t>
            </a:r>
            <a:endParaRPr/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1097279" y="1845734"/>
            <a:ext cx="416334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8796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60"/>
              <a:buChar char=" "/>
            </a:pPr>
            <a:r>
              <a:rPr b="1" lang="uk-UA" sz="296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ПЛТ</a:t>
            </a:r>
            <a:r>
              <a:rPr b="1" lang="uk-UA" sz="18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Обчислює ВЕЛИЧИНУ СПЛАТ на ос­новний капітал із позики на основі постій­них сплат та постійної відсоткової ставки.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146" name="Google Shape;146;p16"/>
          <p:cNvSpPr txBox="1"/>
          <p:nvPr>
            <p:ph idx="2" type="body"/>
          </p:nvPr>
        </p:nvSpPr>
        <p:spPr>
          <a:xfrm>
            <a:off x="5407378" y="1845734"/>
            <a:ext cx="6637866" cy="445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7475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Синтаксис: </a:t>
            </a:r>
            <a:r>
              <a:rPr b="1" lang="uk-UA" sz="2960">
                <a:solidFill>
                  <a:srgbClr val="A39B4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ПЛТ(ставка; кпер; нз; бз; тип)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процентна ставка по позичці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загальна кількість періодів сплат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нз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поточне значення або загальна сума, що складуть майбутні платежі, називана також основною сумою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 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це майбутня сума або баланс готівки, котрої потрібно досягти після останньої виплати. Якщо бз опущено, воно покладається рівним 0 (нулю), тобто майбутня сума позички, наприклад, дорівнює 0.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число 0 (нуль) або 1, що позначає, коли повинна робитися виплата. Якщо тип дорівнює 0 або опущений - потрібно платити наприкінці періоду; якщо 1 - на початку періоду.</a:t>
            </a:r>
            <a:b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Задача 1. Кредит на бізнес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УМОВА</a:t>
            </a:r>
            <a:endParaRPr/>
          </a:p>
        </p:txBody>
      </p:sp>
      <p:sp>
        <p:nvSpPr>
          <p:cNvPr id="153" name="Google Shape;153;p17"/>
          <p:cNvSpPr txBox="1"/>
          <p:nvPr>
            <p:ph idx="2" type="body"/>
          </p:nvPr>
        </p:nvSpPr>
        <p:spPr>
          <a:xfrm>
            <a:off x="331894" y="2582334"/>
            <a:ext cx="4590062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Розрахуйте обсяг щомісячного внеску із позики 1 200 000 грн на розвиток бізнесу, за річної відсоткової ставки 18% і щомісячної сплати протягом 36 місяців, причому в кінці кожного періоду.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РОЗВ'ЯЗАННЯ </a:t>
            </a:r>
            <a:endParaRPr/>
          </a:p>
        </p:txBody>
      </p:sp>
      <p:sp>
        <p:nvSpPr>
          <p:cNvPr id="155" name="Google Shape;155;p17"/>
          <p:cNvSpPr txBox="1"/>
          <p:nvPr>
            <p:ph idx="4" type="body"/>
          </p:nvPr>
        </p:nvSpPr>
        <p:spPr>
          <a:xfrm>
            <a:off x="5687343" y="2582333"/>
            <a:ext cx="6233724" cy="3547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uk-UA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ПЛТ (18 % /12; 36; 1 200 000; 0) 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Ставка дорівнює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18%/12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, період 36 платежів, загальна сума 1 200 000,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 0 – в кінці періоду.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Відповідь:</a:t>
            </a:r>
            <a:r>
              <a:rPr b="1" lang="uk-UA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щомісячні сплати становлять      -433 828,75 грн. Знак мінус свідчить про те, що це сплати.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ПОЗИК і ВКЛАДІВ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349956" y="1845734"/>
            <a:ext cx="362373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8796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960"/>
              <a:buChar char=" "/>
            </a:pPr>
            <a:r>
              <a:rPr b="1" lang="uk-UA" sz="296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</a:t>
            </a:r>
            <a:r>
              <a:rPr b="1" lang="uk-UA" sz="296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БАЗОВІ ЗАОЩАДЖЕННЯ Визначає значення заощаджень на основі періодичних сталих внесків та сталої процентної ставки.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162" name="Google Shape;162;p18"/>
          <p:cNvSpPr txBox="1"/>
          <p:nvPr>
            <p:ph idx="2" type="body"/>
          </p:nvPr>
        </p:nvSpPr>
        <p:spPr>
          <a:xfrm>
            <a:off x="4447823" y="1845734"/>
            <a:ext cx="7450666" cy="437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747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Синтаксис: </a:t>
            </a:r>
            <a:r>
              <a:rPr b="1" lang="uk-UA" sz="259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БЗ(ставка; кпер; внесок; пз; тип) </a:t>
            </a:r>
            <a:br>
              <a:rPr lang="uk-UA" sz="185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Параметри: 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процентна ставка за період;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загальна кількість періодів виплат;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внесок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стала величина внеску, що сплачується за кожний період;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пз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величина початкового заощадження (до 1-го внеску);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- 0, якщо сплата проводиться в кінці періоду, 1 - на початку періоду.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b="1"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Приклад:</a:t>
            </a:r>
            <a:endParaRPr sz="185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446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590"/>
              <a:buChar char=" "/>
            </a:pPr>
            <a:r>
              <a:rPr b="1" lang="uk-UA" sz="259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БЗ(5%/12;4*12;-100;;1)</a:t>
            </a:r>
            <a:r>
              <a:rPr lang="uk-UA" sz="259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uk-UA" sz="185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підраховує скільки заощаджує людина якщо вона сплачує протягом 4 років на початку кожного місяця по 100 грн., і якщо кладе ці гроші до банку під 5% річних.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ПОЗИК і ВКЛАДІВ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49956" y="1952978"/>
            <a:ext cx="3623733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651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 "/>
            </a:pPr>
            <a:r>
              <a:rPr b="1" lang="uk-UA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ОСПЛАТ</a:t>
            </a:r>
            <a:r>
              <a:rPr b="1" lang="uk-UA" sz="26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6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600"/>
              <a:buChar char=" "/>
            </a:pPr>
            <a:r>
              <a:rPr lang="uk-UA" sz="2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Повертає розмір виплати на даний період на основі періодичних постійних платежів і постійної процентної ставки.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>
            <p:ph idx="2" type="body"/>
          </p:nvPr>
        </p:nvSpPr>
        <p:spPr>
          <a:xfrm>
            <a:off x="4447823" y="2032000"/>
            <a:ext cx="7450666" cy="4188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</a:t>
            </a:r>
            <a:r>
              <a:rPr b="1" lang="uk-UA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ОСНПЛАТ(ставка;період;кпер;нз;бз;тип)</a:t>
            </a:r>
            <a:br>
              <a:rPr lang="uk-UA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це процентна ставка за період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період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задає період, значення повинно бути в інтервалі від 1 до кпер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це загальне число періодів виплат річної ренти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нз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це поточне значення - загальна сума, що складає майбутні платежі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це майбутня сума або баланс готівки, котрої потрібно досягти після останньої виплати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b="1" lang="uk-UA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Функції з групи фінансових ПОЗИК і ВКЛАДІВ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349956" y="1952978"/>
            <a:ext cx="3623733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uk-UA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ПЛПРОЦ 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Повертає платежі по відсотках за даний період на основі періодичних постійних виплат і постійної процентної ставки.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>
            <p:ph idx="2" type="body"/>
          </p:nvPr>
        </p:nvSpPr>
        <p:spPr>
          <a:xfrm>
            <a:off x="4447823" y="2032000"/>
            <a:ext cx="7450666" cy="4188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Синтаксис: </a:t>
            </a:r>
            <a:r>
              <a:rPr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ПЛПРОЦ(ставка;період;кпер;нз;бз;тип)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процентна ставка за період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период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період, для якого потрібно знайти платежі по %; знаходитися в інтервалі від 1 до кпер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загальне число періодів виплат річної ренти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нз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поточна вартість, або загальна сума всіх майбутніх платежів із дійсного моменту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бз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майбутня вартість або баланс готівки, що потрібно досягти після останньої виплати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</a:t>
            </a:r>
            <a: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число 0 або 1, що позначає, коли повинна робитися виплата</a:t>
            </a:r>
            <a:br>
              <a:rPr lang="uk-UA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uk-U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Задача 2. Позика на навчання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УМОВА</a:t>
            </a:r>
            <a:endParaRPr/>
          </a:p>
        </p:txBody>
      </p:sp>
      <p:sp>
        <p:nvSpPr>
          <p:cNvPr id="183" name="Google Shape;183;p21"/>
          <p:cNvSpPr txBox="1"/>
          <p:nvPr>
            <p:ph idx="2" type="body"/>
          </p:nvPr>
        </p:nvSpPr>
        <p:spPr>
          <a:xfrm>
            <a:off x="372534" y="2449689"/>
            <a:ext cx="4921956" cy="351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Ви взяли позику у банку для навчання у розмірі 2000 грн. Визначити значення основного платежу для першого місяця, якщо ви взяли позику на два роки під 10% річних.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РОЗВ'ЯЗАННЯ </a:t>
            </a:r>
            <a:endParaRPr/>
          </a:p>
        </p:txBody>
      </p:sp>
      <p:sp>
        <p:nvSpPr>
          <p:cNvPr id="185" name="Google Shape;185;p21"/>
          <p:cNvSpPr txBox="1"/>
          <p:nvPr>
            <p:ph idx="4" type="body"/>
          </p:nvPr>
        </p:nvSpPr>
        <p:spPr>
          <a:xfrm>
            <a:off x="5610579" y="2582334"/>
            <a:ext cx="6468532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ОСПЛТ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uk-UA"/>
              <a:t>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Ставка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 – 10%/12, тому що знаходимо відсотки в один місяць;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період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 – 1;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Кпер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 – 24 (два роки 12*2 = 24); </a:t>
            </a:r>
            <a:r>
              <a:rPr b="1" lang="uk-UA">
                <a:latin typeface="Century Gothic"/>
                <a:ea typeface="Century Gothic"/>
                <a:cs typeface="Century Gothic"/>
                <a:sym typeface="Century Gothic"/>
              </a:rPr>
              <a:t>Пс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 – 2000, сума позики.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=ОСПЛТ(10%/12;1;24;2000)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uk-UA"/>
              <a:t>Відповідь: </a:t>
            </a:r>
            <a:r>
              <a:rPr lang="uk-UA">
                <a:latin typeface="Century Gothic"/>
                <a:ea typeface="Century Gothic"/>
                <a:cs typeface="Century Gothic"/>
                <a:sym typeface="Century Gothic"/>
              </a:rPr>
              <a:t>сума основного платежу для першого місяця складе -75,62 грн. (отримали від'ємне значення, оскільки ці гроші виплачують).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