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04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3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60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52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58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64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00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57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19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E1448-8A9E-4C91-98E2-923F55004DFA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91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4"/>
            <a:ext cx="7772400" cy="24036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uk-UA" sz="9800" dirty="0" smtClean="0"/>
              <a:t>Засоби спілкування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17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5505476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>
                <a:solidFill>
                  <a:srgbClr val="000000"/>
                </a:solidFill>
                <a:latin typeface="Verdana"/>
              </a:rPr>
              <a:t>Невербальні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засоби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спілкування</a:t>
            </a:r>
            <a:endParaRPr lang="ru-RU" dirty="0" smtClean="0"/>
          </a:p>
          <a:p>
            <a:pPr algn="just"/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Невербальна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комунікація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включає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різні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знакові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системи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: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оптико-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кінетичну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,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пара- та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екстралінгвістичну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,</a:t>
            </a:r>
          </a:p>
          <a:p>
            <a:pPr algn="just"/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просторово-часову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,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контакт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«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очі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в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очі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»</a:t>
            </a:r>
            <a:endParaRPr lang="ru-RU" b="1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56630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57935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Оптико-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кінетична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система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знаків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використовує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жести,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міміку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пантоміміку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Загалом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цю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систему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уявити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як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сприймання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властивостей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загальної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моторики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різних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частин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тіла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(рук—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жестикуляція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обличчя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—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міміка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пози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—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пантоміміка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).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Ця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загальна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моторика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відображає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емоційні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реакції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людини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Значущість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оптико-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кінетичної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знаків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комунікації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настільки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велика,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виокремилась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особлива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галузь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досліджень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—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кінесика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яка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вивчає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ці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проблеми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92663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5937524"/>
          </a:xfrm>
        </p:spPr>
        <p:txBody>
          <a:bodyPr>
            <a:normAutofit fontScale="85000" lnSpcReduction="10000"/>
          </a:bodyPr>
          <a:lstStyle/>
          <a:p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Паралінгвістична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система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 —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це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система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вокалізації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мовлення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характеризується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якістю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голосу,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його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діапазоном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тональністю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виражає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почуття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та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стани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людини</a:t>
            </a:r>
            <a:r>
              <a:rPr lang="ru-RU" sz="4000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sz="40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Так,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спокійний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солідний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голос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знімає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напруженість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збуджує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інтерес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, а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роздратований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—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сприймається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як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ознака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агресивності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0507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0649"/>
            <a:ext cx="8075240" cy="5865516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>
                <a:solidFill>
                  <a:srgbClr val="000000"/>
                </a:solidFill>
                <a:latin typeface="Verdana"/>
              </a:rPr>
              <a:t>Екстралінгвістична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знакова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система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—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це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включення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мову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пауз,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інших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нелінгвістичних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компонентів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покашлювання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сміх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), темп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мовлення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37476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5937524"/>
          </a:xfrm>
        </p:spPr>
        <p:txBody>
          <a:bodyPr>
            <a:noAutofit/>
          </a:bodyPr>
          <a:lstStyle/>
          <a:p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В</a:t>
            </a:r>
            <a:r>
              <a:rPr lang="ru-RU" sz="2000" b="1" dirty="0" err="1" smtClean="0">
                <a:solidFill>
                  <a:srgbClr val="000000"/>
                </a:solidFill>
                <a:latin typeface="Verdana"/>
              </a:rPr>
              <a:t>иди</a:t>
            </a:r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невербальних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засобів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спілкування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. </a:t>
            </a:r>
            <a:endParaRPr lang="uk-UA" sz="2000" b="1" dirty="0" smtClean="0">
              <a:solidFill>
                <a:srgbClr val="000000"/>
              </a:solidFill>
              <a:latin typeface="Verdana"/>
            </a:endParaRPr>
          </a:p>
          <a:p>
            <a:r>
              <a:rPr lang="uk-UA" sz="2000" b="1" u="sng" dirty="0" smtClean="0">
                <a:solidFill>
                  <a:srgbClr val="000000"/>
                </a:solidFill>
                <a:latin typeface="Verdana"/>
              </a:rPr>
              <a:t>1. </a:t>
            </a:r>
            <a:r>
              <a:rPr lang="en-US" sz="2000" b="1" u="sng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u="sng" dirty="0" err="1" smtClean="0">
                <a:solidFill>
                  <a:srgbClr val="000000"/>
                </a:solidFill>
                <a:latin typeface="Verdana"/>
              </a:rPr>
              <a:t>Візуальні</a:t>
            </a:r>
            <a:r>
              <a:rPr lang="ru-RU" sz="2000" b="1" u="sng" dirty="0" smtClean="0">
                <a:solidFill>
                  <a:srgbClr val="000000"/>
                </a:solidFill>
                <a:latin typeface="Verdana"/>
              </a:rPr>
              <a:t>:</a:t>
            </a:r>
            <a:endParaRPr lang="ru-RU" sz="2000" b="1" u="sng" dirty="0" smtClean="0"/>
          </a:p>
          <a:p>
            <a:r>
              <a:rPr lang="ru-RU" sz="2000" dirty="0" err="1" smtClean="0">
                <a:solidFill>
                  <a:srgbClr val="000000"/>
                </a:solidFill>
                <a:latin typeface="Verdana"/>
              </a:rPr>
              <a:t>кінесика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: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рухи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рук,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голови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ніг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тулуба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хода;</a:t>
            </a:r>
            <a:endParaRPr lang="ru-RU" sz="2000" dirty="0" smtClean="0"/>
          </a:p>
          <a:p>
            <a:r>
              <a:rPr lang="ru-RU" sz="2000" dirty="0" err="1" smtClean="0">
                <a:solidFill>
                  <a:srgbClr val="000000"/>
                </a:solidFill>
                <a:latin typeface="Verdana"/>
              </a:rPr>
              <a:t>вираз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обличчя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очей;</a:t>
            </a:r>
            <a:endParaRPr lang="ru-RU" sz="2000" dirty="0" smtClean="0"/>
          </a:p>
          <a:p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поза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постава,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положення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Verdana"/>
              </a:rPr>
              <a:t>голови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;</a:t>
            </a:r>
            <a:endParaRPr lang="ru-RU" sz="2000" dirty="0" smtClean="0"/>
          </a:p>
          <a:p>
            <a:r>
              <a:rPr lang="ru-RU" sz="2000" dirty="0" err="1" smtClean="0">
                <a:solidFill>
                  <a:srgbClr val="000000"/>
                </a:solidFill>
                <a:latin typeface="Verdana"/>
              </a:rPr>
              <a:t>напрям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погляду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візуальні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Verdana"/>
              </a:rPr>
              <a:t>контакти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;</a:t>
            </a:r>
            <a:endParaRPr lang="ru-RU" sz="2000" dirty="0" smtClean="0"/>
          </a:p>
          <a:p>
            <a:r>
              <a:rPr lang="ru-RU" sz="2000" dirty="0" err="1" smtClean="0">
                <a:solidFill>
                  <a:srgbClr val="000000"/>
                </a:solidFill>
                <a:latin typeface="Verdana"/>
              </a:rPr>
              <a:t>шкірні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реакції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: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почервоніння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збліднення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dirty="0" err="1" smtClean="0">
                <a:solidFill>
                  <a:srgbClr val="000000"/>
                </a:solidFill>
                <a:latin typeface="Verdana"/>
              </a:rPr>
              <a:t>потіння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;</a:t>
            </a:r>
            <a:endParaRPr lang="ru-RU" sz="2000" dirty="0" smtClean="0"/>
          </a:p>
          <a:p>
            <a:r>
              <a:rPr lang="ru-RU" sz="2000" dirty="0" err="1" smtClean="0">
                <a:solidFill>
                  <a:srgbClr val="000000"/>
                </a:solidFill>
                <a:latin typeface="Verdana"/>
              </a:rPr>
              <a:t>проксеміка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просторова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тимчасова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організація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спілкування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):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відстань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співрозмовника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кут повороту до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нього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персональний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Verdana"/>
              </a:rPr>
              <a:t>простір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;</a:t>
            </a:r>
            <a:endParaRPr lang="ru-RU" sz="2000" dirty="0" smtClean="0"/>
          </a:p>
          <a:p>
            <a:r>
              <a:rPr lang="ru-RU" sz="2000" dirty="0" err="1" smtClean="0">
                <a:solidFill>
                  <a:srgbClr val="000000"/>
                </a:solidFill>
                <a:latin typeface="Verdana"/>
              </a:rPr>
              <a:t>допоміжні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засоби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спілкування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: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підкреслення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або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приховування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особливостей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статури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(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ознаки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статі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віку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раси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);</a:t>
            </a:r>
            <a:endParaRPr lang="ru-RU" sz="2000" dirty="0" smtClean="0"/>
          </a:p>
          <a:p>
            <a:r>
              <a:rPr lang="ru-RU" sz="2000" dirty="0" err="1" smtClean="0">
                <a:solidFill>
                  <a:srgbClr val="000000"/>
                </a:solidFill>
                <a:latin typeface="Verdana"/>
              </a:rPr>
              <a:t>засоби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перетворення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природної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статури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: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одяг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зачіска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косметика,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окуляри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прикраси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татуювання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вуса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борода,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дрібні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предмети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в руках.</a:t>
            </a:r>
            <a:endParaRPr lang="ru-RU" sz="66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6920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6"/>
          </a:xfrm>
        </p:spPr>
        <p:txBody>
          <a:bodyPr>
            <a:normAutofit fontScale="92500" lnSpcReduction="20000"/>
          </a:bodyPr>
          <a:lstStyle/>
          <a:p>
            <a:r>
              <a:rPr lang="ru-RU" b="1" u="sng" dirty="0">
                <a:solidFill>
                  <a:srgbClr val="000000"/>
                </a:solidFill>
                <a:latin typeface="Verdana"/>
              </a:rPr>
              <a:t>2. </a:t>
            </a:r>
            <a:r>
              <a:rPr lang="ru-RU" b="1" u="sng" dirty="0" err="1" smtClean="0">
                <a:solidFill>
                  <a:srgbClr val="000000"/>
                </a:solidFill>
                <a:latin typeface="Verdana"/>
              </a:rPr>
              <a:t>Акустичні</a:t>
            </a:r>
            <a:r>
              <a:rPr lang="ru-RU" b="1" u="sng" dirty="0" smtClean="0">
                <a:solidFill>
                  <a:srgbClr val="000000"/>
                </a:solidFill>
                <a:latin typeface="Verdana"/>
              </a:rPr>
              <a:t>:</a:t>
            </a:r>
            <a:endParaRPr lang="ru-RU" b="1" u="sng" dirty="0" smtClean="0"/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паралінгвістичні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(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якість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голосу,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діапазон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тональність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):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голосність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тембр, ритм,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висота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звуку;</a:t>
            </a:r>
            <a:endParaRPr lang="ru-RU" dirty="0" smtClean="0"/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екстралінгвістичні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: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мовні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паузи,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сміх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плач,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подихи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кашель,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ляскіт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b="1" u="sng" dirty="0" smtClean="0">
                <a:solidFill>
                  <a:srgbClr val="000000"/>
                </a:solidFill>
                <a:latin typeface="Verdana"/>
              </a:rPr>
              <a:t>3. </a:t>
            </a:r>
            <a:r>
              <a:rPr lang="ru-RU" b="1" u="sng" dirty="0" err="1" smtClean="0">
                <a:solidFill>
                  <a:srgbClr val="000000"/>
                </a:solidFill>
                <a:latin typeface="Verdana"/>
              </a:rPr>
              <a:t>Тактильні</a:t>
            </a:r>
            <a:r>
              <a:rPr lang="ru-RU" b="1" u="sng" dirty="0" smtClean="0">
                <a:solidFill>
                  <a:srgbClr val="000000"/>
                </a:solidFill>
                <a:latin typeface="Verdana"/>
              </a:rPr>
              <a:t>:</a:t>
            </a:r>
            <a:endParaRPr lang="ru-RU" b="1" u="sng" dirty="0" smtClean="0"/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такесика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: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дотик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потиск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руки,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обійми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поцілунок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b="1" u="sng" dirty="0">
                <a:solidFill>
                  <a:srgbClr val="000000"/>
                </a:solidFill>
                <a:latin typeface="Verdana"/>
              </a:rPr>
              <a:t>4. </a:t>
            </a:r>
            <a:r>
              <a:rPr lang="ru-RU" b="1" u="sng" dirty="0" err="1" smtClean="0">
                <a:solidFill>
                  <a:srgbClr val="000000"/>
                </a:solidFill>
                <a:latin typeface="Verdana"/>
              </a:rPr>
              <a:t>Ольфакторні</a:t>
            </a:r>
            <a:r>
              <a:rPr lang="ru-RU" b="1" u="sng" dirty="0" smtClean="0">
                <a:solidFill>
                  <a:srgbClr val="000000"/>
                </a:solidFill>
                <a:latin typeface="Verdana"/>
              </a:rPr>
              <a:t>:</a:t>
            </a:r>
            <a:endParaRPr lang="ru-RU" b="1" u="sng" dirty="0" smtClean="0"/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приємні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і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неприємні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запахи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навколишнього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середовища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;</a:t>
            </a:r>
            <a:endParaRPr lang="ru-RU" dirty="0" smtClean="0"/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природний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і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штучний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запахи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людини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76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3"/>
            <a:ext cx="8229600" cy="6009532"/>
          </a:xfrm>
        </p:spPr>
        <p:txBody>
          <a:bodyPr>
            <a:noAutofit/>
          </a:bodyPr>
          <a:lstStyle/>
          <a:p>
            <a:pPr algn="just"/>
            <a:r>
              <a:rPr lang="ru-RU" sz="2800" dirty="0" err="1">
                <a:solidFill>
                  <a:srgbClr val="000000"/>
                </a:solidFill>
                <a:latin typeface="Verdana"/>
              </a:rPr>
              <a:t>Багато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інформації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може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надати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Verdana"/>
              </a:rPr>
              <a:t>жестикуляція</a:t>
            </a:r>
            <a:r>
              <a:rPr lang="ru-RU" sz="28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Verdana"/>
              </a:rPr>
              <a:t>співрозмовника</a:t>
            </a:r>
            <a:r>
              <a:rPr lang="ru-RU" sz="2800" b="1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pPr algn="just"/>
            <a:r>
              <a:rPr lang="ru-RU" sz="2800" dirty="0" err="1">
                <a:solidFill>
                  <a:srgbClr val="000000"/>
                </a:solidFill>
                <a:latin typeface="Verdana"/>
              </a:rPr>
              <a:t>Залежно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призначення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Verdana"/>
              </a:rPr>
              <a:t>жести </a:t>
            </a:r>
            <a:r>
              <a:rPr lang="ru-RU" sz="2800" b="1" dirty="0" err="1">
                <a:solidFill>
                  <a:srgbClr val="000000"/>
                </a:solidFill>
                <a:latin typeface="Verdana"/>
              </a:rPr>
              <a:t>поділяють</a:t>
            </a:r>
            <a:r>
              <a:rPr lang="ru-RU" sz="2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latin typeface="Verdana"/>
              </a:rPr>
              <a:t>на: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Verdana"/>
              </a:rPr>
              <a:t>ритмічні</a:t>
            </a:r>
            <a:r>
              <a:rPr lang="ru-RU" sz="2800" b="1" dirty="0" smtClean="0">
                <a:solidFill>
                  <a:srgbClr val="000000"/>
                </a:solidFill>
                <a:latin typeface="Verdana"/>
              </a:rPr>
              <a:t>,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Verdana"/>
              </a:rPr>
              <a:t>емоційні</a:t>
            </a:r>
            <a:r>
              <a:rPr lang="ru-RU" sz="2800" b="1" dirty="0" smtClean="0">
                <a:solidFill>
                  <a:srgbClr val="000000"/>
                </a:solidFill>
                <a:latin typeface="Verdana"/>
              </a:rPr>
              <a:t>,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Verdana"/>
              </a:rPr>
              <a:t>вказівні</a:t>
            </a:r>
            <a:r>
              <a:rPr lang="ru-RU" sz="2800" b="1" dirty="0" smtClean="0">
                <a:solidFill>
                  <a:srgbClr val="000000"/>
                </a:solidFill>
                <a:latin typeface="Verdana"/>
              </a:rPr>
              <a:t>,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Verdana"/>
              </a:rPr>
              <a:t>зображувальні</a:t>
            </a:r>
            <a:r>
              <a:rPr lang="ru-RU" sz="2800" b="1" dirty="0" smtClean="0">
                <a:solidFill>
                  <a:srgbClr val="000000"/>
                </a:solidFill>
                <a:latin typeface="Verdana"/>
              </a:rPr>
              <a:t>,</a:t>
            </a:r>
            <a:endParaRPr lang="ru-RU" sz="2800" b="1" dirty="0">
              <a:solidFill>
                <a:srgbClr val="000000"/>
              </a:solidFill>
              <a:latin typeface="Verdana"/>
            </a:endParaRPr>
          </a:p>
          <a:p>
            <a:r>
              <a:rPr lang="ru-RU" sz="2800" b="1" dirty="0" err="1" smtClean="0">
                <a:solidFill>
                  <a:srgbClr val="000000"/>
                </a:solidFill>
                <a:latin typeface="Verdana"/>
              </a:rPr>
              <a:t>символічні</a:t>
            </a:r>
            <a:r>
              <a:rPr lang="ru-RU" sz="2800" b="1" dirty="0">
                <a:solidFill>
                  <a:srgbClr val="000000"/>
                </a:solidFill>
                <a:latin typeface="Verdana"/>
              </a:rPr>
              <a:t>.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48978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>
                <a:solidFill>
                  <a:srgbClr val="000000"/>
                </a:solidFill>
                <a:latin typeface="Verdana"/>
              </a:rPr>
              <a:t>Емоційні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жести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/>
              </a:rPr>
              <a:t>Наше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мовлення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дуже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часто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буває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емоційним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 </a:t>
            </a:r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Хвилювання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радість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захоплення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ненависть,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смуток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прикрість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непорозуміння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розгубленість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збентеженість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— усе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це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проявляється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підборі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слів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в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інтонації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а й у жестах. </a:t>
            </a:r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Жести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передають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різні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відтінки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почуттів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називаються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емоційними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Деякі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з них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закріплені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стійких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сполученнях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оскільки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такі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жести стали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загально-значущими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Наприклад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: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бити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себе у груди,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стукнути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кулаком по столу,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повернутися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спиною,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знизати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плечима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розвести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руками,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вказати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двері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тощо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06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593752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>
                <a:solidFill>
                  <a:srgbClr val="000000"/>
                </a:solidFill>
                <a:latin typeface="Verdana"/>
              </a:rPr>
              <a:t>Вказівні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жести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 smtClean="0">
                <a:solidFill>
                  <a:srgbClr val="000000"/>
                </a:solidFill>
                <a:latin typeface="Verdana"/>
              </a:rPr>
              <a:t>За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допомогою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цього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жесту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мовець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виділяє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якийсь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предмет з ряду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однорідних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вказує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місце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поряд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зверху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там),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підкреслює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порядок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руху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(по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черзі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через одного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).</a:t>
            </a:r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Вказати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поглядом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кивком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голови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рукою, поворотом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тіла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тощо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Вказівний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жест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рекомендується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використовувати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виняткових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обставинах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коли є предмет (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наочний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посібник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), на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вказувати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2600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593752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>
                <a:solidFill>
                  <a:srgbClr val="000000"/>
                </a:solidFill>
                <a:latin typeface="Verdana"/>
              </a:rPr>
              <a:t>Зображувальні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жести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Зображувальні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жести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застосовуються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у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випадках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:</a:t>
            </a:r>
            <a:endParaRPr lang="ru-RU" dirty="0" smtClean="0"/>
          </a:p>
          <a:p>
            <a:endParaRPr lang="ru-RU" dirty="0">
              <a:solidFill>
                <a:srgbClr val="000000"/>
              </a:solidFill>
              <a:latin typeface="Verdana"/>
            </a:endParaRPr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якщо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не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вистачає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слів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щоб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повністю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передати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уявлення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;</a:t>
            </a:r>
            <a:endParaRPr lang="ru-RU" dirty="0" smtClean="0"/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якщо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одних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слів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недостатньо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якихось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причин (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підвищена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емоційність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мовця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неволодіння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собою,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незібраність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знервованість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невпевненість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у тому,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адресат усе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розуміє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);</a:t>
            </a:r>
            <a:endParaRPr lang="ru-RU" dirty="0" smtClean="0"/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якщо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необхідно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підсилити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враження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вплинути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на слухача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додатково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та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наочно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.</a:t>
            </a:r>
            <a:endParaRPr lang="ru-RU" dirty="0" smtClean="0"/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Однак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користуючись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зображувальними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жестами,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слід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дотримуватись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почуття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міри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: не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мову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слів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підміняти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жестами.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738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solidFill>
                  <a:srgbClr val="000000"/>
                </a:solidFill>
                <a:latin typeface="Verdana"/>
              </a:rPr>
              <a:t>Засоби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спілкування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1.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Вербальні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засоби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спілкування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/>
              </a:rPr>
              <a:t>2.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Невербальні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засоби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спілкування</a:t>
            </a:r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Свої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почуття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думки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людина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здатна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виражати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й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закріплювати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в словах і жестах,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створюючи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певний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комунікативний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простір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якому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об'єднуються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співіснують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її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внутрішній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світ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світ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зовнішній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об'єктивний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 </a:t>
            </a:r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Такими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засобами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людина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використовує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своєму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спілкуванні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є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вербальні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словесні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) і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невербальні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засоби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міміка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пантоміміка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виражальні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рухи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тіла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2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593752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Символічні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жести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 err="1">
                <a:solidFill>
                  <a:srgbClr val="000000"/>
                </a:solidFill>
                <a:latin typeface="Verdana"/>
              </a:rPr>
              <a:t>Безумовно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бували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театрі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на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концерті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дивилися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виступи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акторів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по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телебаченню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 </a:t>
            </a:r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Найбільш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вживаний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жест —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уклін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як символ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вдячності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теплий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прийом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за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оплески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 Або, стоячи на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авансцені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актор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широко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розводить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руки в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сторони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немовби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обіймає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тих,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хто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сидить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залі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 </a:t>
            </a:r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Використовується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такий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жест: руку (руки)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притискають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до грудей і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низько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вклоняються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Цей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жест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символізує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щиросердне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ставлення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любов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актора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глядачів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03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>
                <a:solidFill>
                  <a:srgbClr val="000000"/>
                </a:solidFill>
                <a:latin typeface="Verdana"/>
              </a:rPr>
              <a:t>Кожен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жест,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який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людина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використовує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при невербальному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спілкуванні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має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свою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інтерпретацію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>
                <a:solidFill>
                  <a:srgbClr val="000000"/>
                </a:solidFill>
                <a:latin typeface="Verdana"/>
              </a:rPr>
              <a:t>Відкритість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/>
              </a:rPr>
              <a:t>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цій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групі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жестів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виділити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такі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:</a:t>
            </a:r>
            <a:endParaRPr lang="ru-RU" dirty="0" smtClean="0"/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розкриття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рук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долонями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догори — жест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щирості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відкритості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супроводжуватися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прикладанням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долонь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до грудей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підняття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плечей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піджак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розстібають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— так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роблять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люди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відкриті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дружні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до вас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Наприклад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відзначено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коли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ділові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переговори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успішні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спостерігається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така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жестова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група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: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сидячі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учасники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розстібають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піджаки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розпрямляють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ноги,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пересуваються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на край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стільця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ближче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до столу,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відокремлює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їх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співрозмовника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93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dirty="0" err="1">
                <a:solidFill>
                  <a:srgbClr val="000000"/>
                </a:solidFill>
                <a:latin typeface="Verdana"/>
                <a:ea typeface="+mn-ea"/>
                <a:cs typeface="+mn-cs"/>
              </a:rPr>
              <a:t>Захист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/>
              </a:rPr>
              <a:t>До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цієї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групи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відносимо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жести,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якими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ми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реагуємо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можливі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конфліктні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ситуації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:</a:t>
            </a:r>
            <a:endParaRPr lang="ru-RU" dirty="0" smtClean="0"/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руки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схрещені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на грудях, —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співрозмовник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прийняв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захисну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позицію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Тому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ми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бачимо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такий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жест,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необхідно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переглянути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те,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робимо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говоримо, тому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партнер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починає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втікати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обговорення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07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0000"/>
                </a:solidFill>
                <a:latin typeface="Verdana"/>
              </a:rPr>
              <a:t>Оцінка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err="1">
                <a:solidFill>
                  <a:srgbClr val="000000"/>
                </a:solidFill>
                <a:latin typeface="Verdana"/>
              </a:rPr>
              <a:t>Ці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жести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мають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відношення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задушевності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мрійності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: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жест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"рука в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щоці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"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означає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людина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занурена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в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роздуми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;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жест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критичної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оцінки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(рука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піднесена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обличчя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підборіддя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спирається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долоню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вказівний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палець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витягається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уздовж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щоки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інші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—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нижче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рота)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означає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людина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злегка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скептично ставиться до того,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відбувається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даний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момент (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позиція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"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почекаємо-подивимося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");</a:t>
            </a:r>
          </a:p>
          <a:p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нахилена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голова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свідчить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зацікавленість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увагу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000000"/>
                </a:solidFill>
                <a:latin typeface="Verdana"/>
              </a:rPr>
              <a:t>почісування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підборіддя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виражає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зайнятість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процесом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ухвалення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рішення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позиція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типу "добре, давайте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подумаємо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");</a:t>
            </a:r>
          </a:p>
          <a:p>
            <a:endParaRPr lang="ru-RU" dirty="0" smtClean="0"/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маніпулювання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окулярами (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протирає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скло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бере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в рот дужку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окулярів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ін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.)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місце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випадках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коли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співрозмовникові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потрібен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час для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обмірковування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перед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тим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як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зробити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більш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рішучий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опір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вимагаючи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пояснень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ставлячи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запитання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("пауза для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міркування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");</a:t>
            </a:r>
          </a:p>
          <a:p>
            <a:endParaRPr lang="ru-RU" dirty="0" smtClean="0"/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походжування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сигналізує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вирішення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складної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проблеми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 З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тим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хто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походжує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не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варто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починати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розмову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: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це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порушити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хід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думок і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перешкодити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угоді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;</a:t>
            </a:r>
          </a:p>
          <a:p>
            <a:endParaRPr lang="ru-RU" dirty="0" smtClean="0"/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пощипування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перенісся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звичайно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поєднується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із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закриттям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очей) говорить про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глибоку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зосередженість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напружені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міркувань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35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>
                <a:solidFill>
                  <a:srgbClr val="000000"/>
                </a:solidFill>
                <a:latin typeface="Verdana"/>
                <a:ea typeface="+mn-ea"/>
                <a:cs typeface="+mn-cs"/>
              </a:rPr>
              <a:t>Підозра</a:t>
            </a:r>
            <a:r>
              <a:rPr lang="ru-RU" sz="320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> і </a:t>
            </a:r>
            <a:r>
              <a:rPr lang="ru-RU" sz="3200" dirty="0" err="1">
                <a:solidFill>
                  <a:srgbClr val="000000"/>
                </a:solidFill>
                <a:latin typeface="Verdana"/>
                <a:ea typeface="+mn-ea"/>
                <a:cs typeface="+mn-cs"/>
              </a:rPr>
              <a:t>прихованість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/>
              </a:rPr>
              <a:t>жест "рука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прикриває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рот" перед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під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час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висловлювання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—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людина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хоче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сховати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свою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позицію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питання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яке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обговорюється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;</a:t>
            </a:r>
            <a:endParaRPr lang="ru-RU" dirty="0" smtClean="0"/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погляд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убік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означає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недовіру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;</a:t>
            </a:r>
            <a:endParaRPr lang="ru-RU" dirty="0" smtClean="0"/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ноги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(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все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тіло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),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повернуті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виходу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—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свідчення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бажання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закінчити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зустріч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бесіду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те,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відбувається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 </a:t>
            </a:r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потягування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легке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потирання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носа (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звичайно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вказівним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пальцем) — знак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сумніву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11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"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Домінантність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—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підпорядкованість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"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К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оли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хтось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міцно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потискує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вам руку і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повертає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її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так,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долоня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лежить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поверх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вашої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намагається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виразити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фізичну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перевагу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;</a:t>
            </a:r>
            <a:endParaRPr lang="ru-RU" dirty="0" smtClean="0"/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якщо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ж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простягують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руку для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вітання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долонею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догори, то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демонструють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готовність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прийняти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підлеглу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роль;</a:t>
            </a:r>
            <a:endParaRPr lang="ru-RU" dirty="0" smtClean="0"/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коли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людина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стоїть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поруч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із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сидячої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нависаючи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над нею,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це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змушує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почувати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себе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незахищеним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сприймається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як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перевага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;</a:t>
            </a:r>
            <a:endParaRPr lang="ru-RU" dirty="0" smtClean="0"/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рука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партнера при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розмові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недбало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засунута в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кишеню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піджака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а великий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палець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знаходиться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зовні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—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це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виражає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впевненість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перевазі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над вами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635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>
                <a:solidFill>
                  <a:srgbClr val="000000"/>
                </a:solidFill>
                <a:latin typeface="Verdana"/>
              </a:rPr>
              <a:t>Ще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однією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специфічною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знаковою системою,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використовується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комунікативному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процесі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є 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"контакт очей". </a:t>
            </a:r>
            <a:endParaRPr lang="ru-RU" b="1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Дослідження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в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цій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галузі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тісно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пов'язані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із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загально-психологічними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дослідженнями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галузі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зорового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сприйняття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—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руху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очей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соціально-психологічних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дослідженнях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вивчається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частота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обміну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поглядами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"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тривалість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"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їх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зміна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статики і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динаміки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погляду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уникання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ін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 </a:t>
            </a:r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Контакт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очима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обмежується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інтимним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спілкуванням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90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6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>
                <a:solidFill>
                  <a:srgbClr val="000000"/>
                </a:solidFill>
                <a:latin typeface="Verdana"/>
              </a:rPr>
              <a:t>Усім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відомо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щоб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отримати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чітку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правильну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відповідь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треба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вміти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правильно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поставити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запитання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 </a:t>
            </a:r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Вміння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ставити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запитання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—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це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ціле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мистецтво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якому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кожен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з нас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вчиться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протягом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усього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життя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</a:t>
            </a:r>
            <a:br>
              <a:rPr lang="ru-RU" dirty="0">
                <a:solidFill>
                  <a:srgbClr val="000000"/>
                </a:solidFill>
                <a:latin typeface="Verdana"/>
              </a:rPr>
            </a:br>
            <a:r>
              <a:rPr lang="ru-RU" dirty="0" err="1">
                <a:solidFill>
                  <a:srgbClr val="000000"/>
                </a:solidFill>
                <a:latin typeface="Verdana"/>
              </a:rPr>
              <a:t>Спілкуватися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нам доводиться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дуже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багато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з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різними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людьми і в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різних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ситуаціях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 </a:t>
            </a:r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Це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спілкування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:</a:t>
            </a:r>
            <a:br>
              <a:rPr lang="ru-RU" dirty="0">
                <a:solidFill>
                  <a:srgbClr val="000000"/>
                </a:solidFill>
                <a:latin typeface="Verdana"/>
              </a:rPr>
            </a:br>
            <a:r>
              <a:rPr lang="ru-RU" dirty="0">
                <a:solidFill>
                  <a:srgbClr val="000000"/>
                </a:solidFill>
                <a:latin typeface="Verdana"/>
              </a:rPr>
              <a:t>з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близькими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друзями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і родичами;</a:t>
            </a:r>
            <a:br>
              <a:rPr lang="ru-RU" dirty="0">
                <a:solidFill>
                  <a:srgbClr val="000000"/>
                </a:solidFill>
                <a:latin typeface="Verdana"/>
              </a:rPr>
            </a:br>
            <a:r>
              <a:rPr lang="ru-RU" dirty="0">
                <a:solidFill>
                  <a:srgbClr val="000000"/>
                </a:solidFill>
                <a:latin typeface="Verdana"/>
              </a:rPr>
              <a:t>з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підлеглими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керівниками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;</a:t>
            </a:r>
            <a:br>
              <a:rPr lang="ru-RU" dirty="0">
                <a:solidFill>
                  <a:srgbClr val="000000"/>
                </a:solidFill>
                <a:latin typeface="Verdana"/>
              </a:rPr>
            </a:br>
            <a:r>
              <a:rPr lang="ru-RU" dirty="0">
                <a:solidFill>
                  <a:srgbClr val="000000"/>
                </a:solidFill>
                <a:latin typeface="Verdana"/>
              </a:rPr>
              <a:t>з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незнайомими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малознайомими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людьми та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ін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У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кожному з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варіантів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спілкування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ми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отримуємо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інформацію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завдяки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лише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бажанню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кожного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що-небудь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про себе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розповісти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а й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завдяки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умінню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ставити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запитання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 </a:t>
            </a:r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На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ділових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переговорах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ставите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запитання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щоб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отримати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ділову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інформацію</a:t>
            </a:r>
            <a:r>
              <a:rPr lang="ru-RU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Коли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розмовляєте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близькими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людьми, то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залежно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мети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бесіди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будете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ставити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різні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запитання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отримання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інформації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особистого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характеру.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121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577484"/>
          </a:xfrm>
        </p:spPr>
        <p:txBody>
          <a:bodyPr>
            <a:normAutofit fontScale="70000" lnSpcReduction="20000"/>
          </a:bodyPr>
          <a:lstStyle/>
          <a:p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Вербальні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засоби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спілкування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dirty="0" err="1">
                <a:solidFill>
                  <a:srgbClr val="000000"/>
                </a:solidFill>
                <a:latin typeface="Verdana"/>
              </a:rPr>
              <a:t>Вербальна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комунікація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використовує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як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знакову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систему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мову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найбільш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універсальний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засіб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людського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Verdana"/>
              </a:rPr>
              <a:t>спілкування</a:t>
            </a:r>
            <a:r>
              <a:rPr lang="ru-RU" sz="3600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sz="3600" dirty="0" err="1" smtClean="0">
                <a:solidFill>
                  <a:srgbClr val="000000"/>
                </a:solidFill>
                <a:latin typeface="Verdana"/>
              </a:rPr>
              <a:t>Спілкування</a:t>
            </a:r>
            <a:r>
              <a:rPr lang="ru-RU" sz="36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вербальними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засобами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є не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інше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як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використання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живого слова в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передачі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інформації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. </a:t>
            </a:r>
            <a:endParaRPr lang="ru-RU" sz="3600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sz="3600" dirty="0" smtClean="0">
                <a:solidFill>
                  <a:srgbClr val="000000"/>
                </a:solidFill>
                <a:latin typeface="Verdana"/>
              </a:rPr>
              <a:t>Лише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людині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притаманно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вербалізувати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свої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почуття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емоції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поведінку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через слово,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доводить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її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до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найвищого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ступеня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розвитку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порівняно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з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іншими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представниками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тваринного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світу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. </a:t>
            </a:r>
            <a:endParaRPr lang="ru-RU" sz="3600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sz="3600" dirty="0" err="1" smtClean="0">
                <a:solidFill>
                  <a:srgbClr val="000000"/>
                </a:solidFill>
                <a:latin typeface="Verdana"/>
              </a:rPr>
              <a:t>Мова</a:t>
            </a:r>
            <a:r>
              <a:rPr lang="ru-RU" sz="36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є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явищем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не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тільки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лінгвістичним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, а й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психологічним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естетичним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суспільним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, вона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охоплює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всі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сфери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суспільного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життя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: науку,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освіту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мистецтво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та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ін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1699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6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000000"/>
                </a:solidFill>
                <a:latin typeface="Verdana"/>
              </a:rPr>
              <a:t>У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суспільстві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виокремилися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різні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види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latin typeface="Verdana"/>
              </a:rPr>
              <a:t>мови</a:t>
            </a:r>
            <a:r>
              <a:rPr lang="ru-RU" sz="2400" b="1" dirty="0" smtClean="0">
                <a:solidFill>
                  <a:srgbClr val="000000"/>
                </a:solidFill>
                <a:latin typeface="Verdana"/>
              </a:rPr>
              <a:t>.</a:t>
            </a:r>
            <a:endParaRPr lang="ru-RU" sz="2400" b="1" dirty="0" smtClean="0"/>
          </a:p>
          <a:p>
            <a:pPr algn="just"/>
            <a:r>
              <a:rPr lang="ru-RU" sz="2000" b="1" dirty="0" err="1" smtClean="0">
                <a:solidFill>
                  <a:srgbClr val="000000"/>
                </a:solidFill>
                <a:latin typeface="Verdana"/>
              </a:rPr>
              <a:t>Внутрішня</a:t>
            </a:r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мова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—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це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мова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для себе. </a:t>
            </a:r>
            <a:endParaRPr lang="ru-RU" sz="2000" dirty="0" smtClean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sz="2000" b="1" dirty="0" err="1" smtClean="0">
                <a:solidFill>
                  <a:srgbClr val="000000"/>
                </a:solidFill>
                <a:latin typeface="Verdana"/>
              </a:rPr>
              <a:t>Зовнішня</a:t>
            </a:r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мова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— ЇЇ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ще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називають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усною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тобто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та, яку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чує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людина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перебуває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поряд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з вами. </a:t>
            </a:r>
            <a:endParaRPr lang="ru-RU" sz="2000" dirty="0" smtClean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sz="2000" b="1" dirty="0" err="1" smtClean="0">
                <a:solidFill>
                  <a:srgbClr val="000000"/>
                </a:solidFill>
                <a:latin typeface="Verdana"/>
              </a:rPr>
              <a:t>Діалогічна</a:t>
            </a:r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або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розмовна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мова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—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мова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щоденного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вжитку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включає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в себе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діалектні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жаргонні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вирази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використовуються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певній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місцевості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або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представниками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певної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професії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чи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виду </a:t>
            </a:r>
            <a:r>
              <a:rPr lang="ru-RU" sz="2000" dirty="0" err="1" smtClean="0">
                <a:solidFill>
                  <a:srgbClr val="000000"/>
                </a:solidFill>
                <a:latin typeface="Verdana"/>
              </a:rPr>
              <a:t>діяльності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.</a:t>
            </a:r>
            <a:endParaRPr lang="ru-RU" sz="2000" dirty="0" smtClean="0"/>
          </a:p>
          <a:p>
            <a:pPr algn="just"/>
            <a:r>
              <a:rPr lang="ru-RU" sz="2000" b="1" dirty="0" err="1" smtClean="0">
                <a:solidFill>
                  <a:srgbClr val="000000"/>
                </a:solidFill>
                <a:latin typeface="Verdana"/>
              </a:rPr>
              <a:t>Монологічна</a:t>
            </a:r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мова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 —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промовляється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однією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людиною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при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звертанні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іншої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. </a:t>
            </a:r>
            <a:endParaRPr lang="ru-RU" sz="2000" dirty="0" smtClean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sz="2000" b="1" dirty="0" err="1" smtClean="0">
                <a:solidFill>
                  <a:srgbClr val="000000"/>
                </a:solidFill>
                <a:latin typeface="Verdana"/>
              </a:rPr>
              <a:t>Літературна</a:t>
            </a:r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мова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—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мова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відповідає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певним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нормам і є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свідченням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мовної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Verdana"/>
              </a:rPr>
              <a:t>культури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.</a:t>
            </a:r>
            <a:endParaRPr lang="ru-RU" sz="2000" dirty="0" smtClean="0"/>
          </a:p>
          <a:p>
            <a:pPr algn="just"/>
            <a:r>
              <a:rPr lang="ru-RU" sz="2000" b="1" dirty="0" err="1" smtClean="0">
                <a:solidFill>
                  <a:srgbClr val="000000"/>
                </a:solidFill>
                <a:latin typeface="Verdana"/>
              </a:rPr>
              <a:t>Штучні</a:t>
            </a:r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мови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: 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азбука Морзе,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мова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глухонімих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шифри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комп'ютерні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мови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(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завдяки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яким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відбувається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спілкування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людини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комп'ютером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).</a:t>
            </a:r>
            <a:endParaRPr lang="ru-RU" sz="2000" dirty="0" smtClean="0"/>
          </a:p>
          <a:p>
            <a:pPr algn="just"/>
            <a:r>
              <a:rPr lang="ru-RU" sz="2000" b="1" dirty="0" err="1" smtClean="0">
                <a:solidFill>
                  <a:srgbClr val="000000"/>
                </a:solidFill>
                <a:latin typeface="Verdana"/>
              </a:rPr>
              <a:t>Письмова</a:t>
            </a:r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мова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дає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змогу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спілкуватися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представниками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минулих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майбутніх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</a:rPr>
              <a:t>поколінь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.</a:t>
            </a:r>
            <a:r>
              <a:rPr lang="ru-RU" sz="2000" dirty="0"/>
              <a:t/>
            </a:r>
            <a:br>
              <a:rPr lang="ru-RU" sz="2000" dirty="0"/>
            </a:b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9561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5721500"/>
          </a:xfrm>
        </p:spPr>
        <p:txBody>
          <a:bodyPr>
            <a:noAutofit/>
          </a:bodyPr>
          <a:lstStyle/>
          <a:p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Голосові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характеристики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мови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dirty="0" err="1">
                <a:solidFill>
                  <a:srgbClr val="000000"/>
                </a:solidFill>
                <a:latin typeface="Verdana"/>
              </a:rPr>
              <a:t>Важливе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значення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 для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процесу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комунікації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має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акустична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система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мови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, до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якої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Verdana"/>
              </a:rPr>
              <a:t>відносять</a:t>
            </a:r>
            <a:r>
              <a:rPr lang="ru-RU" sz="2400" dirty="0" smtClean="0">
                <a:solidFill>
                  <a:srgbClr val="000000"/>
                </a:solidFill>
                <a:latin typeface="Verdana"/>
              </a:rPr>
              <a:t>:</a:t>
            </a:r>
          </a:p>
          <a:p>
            <a:r>
              <a:rPr lang="ru-RU" sz="2400" dirty="0" err="1" smtClean="0">
                <a:solidFill>
                  <a:srgbClr val="000000"/>
                </a:solidFill>
                <a:latin typeface="Verdana"/>
              </a:rPr>
              <a:t>якість</a:t>
            </a:r>
            <a:r>
              <a:rPr lang="ru-RU" sz="24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голосу (тембр,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висоту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тональність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голосність</a:t>
            </a:r>
            <a:r>
              <a:rPr lang="ru-RU" sz="2400" dirty="0" smtClean="0">
                <a:solidFill>
                  <a:srgbClr val="000000"/>
                </a:solidFill>
                <a:latin typeface="Verdana"/>
              </a:rPr>
              <a:t>),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інтонації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, </a:t>
            </a:r>
            <a:endParaRPr lang="ru-RU" sz="2400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Verdana"/>
              </a:rPr>
              <a:t>темп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мови</a:t>
            </a:r>
            <a:r>
              <a:rPr lang="ru-RU" sz="2400" dirty="0" smtClean="0">
                <a:solidFill>
                  <a:srgbClr val="000000"/>
                </a:solidFill>
                <a:latin typeface="Verdana"/>
              </a:rPr>
              <a:t>,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фразові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логічні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Verdana"/>
              </a:rPr>
              <a:t>наголоси</a:t>
            </a:r>
            <a:r>
              <a:rPr lang="ru-RU" sz="2400" dirty="0" smtClean="0">
                <a:solidFill>
                  <a:srgbClr val="000000"/>
                </a:solidFill>
                <a:latin typeface="Verdana"/>
              </a:rPr>
              <a:t>.</a:t>
            </a:r>
            <a:endParaRPr lang="ru-RU" sz="2400" dirty="0" smtClean="0"/>
          </a:p>
          <a:p>
            <a:r>
              <a:rPr lang="ru-RU" sz="2400" dirty="0" smtClean="0">
                <a:solidFill>
                  <a:srgbClr val="000000"/>
                </a:solidFill>
                <a:latin typeface="Verdana"/>
              </a:rPr>
              <a:t>Темп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мови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може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 бути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дуже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повільний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швидкий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дуже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швидкий</a:t>
            </a:r>
            <a:r>
              <a:rPr lang="ru-RU" sz="2400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 темпу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мови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може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залежати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 те, як тебе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слухатимуть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оточуючі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. 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"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Порожнє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слово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сиплеться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, як горох з решета, —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насичене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слово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повертається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повільно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наче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куля,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наповнена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ртуттю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"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, — так говорив про темп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мови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відомий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режисер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 К.С.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Станіславський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0154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3"/>
            <a:ext cx="8229600" cy="6009532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rgbClr val="000000"/>
                </a:solidFill>
                <a:latin typeface="Verdana"/>
              </a:rPr>
              <a:t>Фактично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нормальна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швидкість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мови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в 140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або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150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слів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за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хвилину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може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бути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майже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подвоєна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, перш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ніж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почне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знижуватися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її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розуміння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слухачами</a:t>
            </a:r>
            <a:r>
              <a:rPr lang="ru-RU" sz="2800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sz="2800" dirty="0" err="1">
                <a:solidFill>
                  <a:srgbClr val="000000"/>
                </a:solidFill>
                <a:latin typeface="Verdana"/>
              </a:rPr>
              <a:t>Важливо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вміти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говорити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не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дуже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швидко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, але й не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дуже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повільно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щоб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усім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було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зрозуміло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. </a:t>
            </a:r>
            <a:endParaRPr lang="ru-RU" sz="2800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sz="2800" dirty="0" err="1" smtClean="0">
                <a:solidFill>
                  <a:srgbClr val="000000"/>
                </a:solidFill>
                <a:latin typeface="Verdana"/>
              </a:rPr>
              <a:t>Однак</a:t>
            </a:r>
            <a:r>
              <a:rPr lang="ru-RU" sz="28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у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деяких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випадках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краще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говорити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повільно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(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якщо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потрібно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щось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пояснити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або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якщо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розмовляєш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людиною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, яка не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дуже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добре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знає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твою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мову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, та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ін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.)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або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швидко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(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якщо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ти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або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твій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співрозмовник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квапиться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0129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433468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rgbClr val="000000"/>
                </a:solidFill>
                <a:latin typeface="Verdana"/>
              </a:rPr>
              <a:t>Тон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мови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—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це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забарвлення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голосу, з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яким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вимовляються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слова,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допомагає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людині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краще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передати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свої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думки і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почуття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. </a:t>
            </a:r>
            <a:endParaRPr lang="ru-RU" sz="2800" dirty="0" smtClean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Verdana"/>
              </a:rPr>
              <a:t>Тон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може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навіть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змінити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зміст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мови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додати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йому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протилежного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змісту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. </a:t>
            </a:r>
            <a:endParaRPr lang="ru-RU" sz="2800" dirty="0" smtClean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sz="2800" dirty="0" err="1" smtClean="0">
                <a:solidFill>
                  <a:srgbClr val="000000"/>
                </a:solidFill>
                <a:latin typeface="Verdana"/>
              </a:rPr>
              <a:t>Спробуйте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наприклад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вимовити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слова "так" і "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ні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"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різним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тоном (весело, смутно,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здивовано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зі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злістю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) і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ви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самі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відчуєте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різницю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.</a:t>
            </a:r>
            <a:endParaRPr lang="ru-RU" sz="54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5679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5793508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rgbClr val="000000"/>
                </a:solidFill>
                <a:latin typeface="Verdana"/>
              </a:rPr>
              <a:t>Не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менше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значення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мають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різні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вкраплювання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мову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— паузи,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покахикування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сміх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, плач та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ін</a:t>
            </a:r>
            <a:r>
              <a:rPr lang="ru-RU" sz="2800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Голоси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розрізняються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за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властивістю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впливати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інші</a:t>
            </a:r>
            <a:r>
              <a:rPr lang="ru-RU" sz="2800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Тому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розрізняють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голоси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непоказні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звичайні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які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не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приваблюють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нашої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уваги</a:t>
            </a:r>
            <a:r>
              <a:rPr lang="ru-RU" sz="2800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Є голоси,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відразу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привертають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нашу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увагу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надовго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запам'ятовуються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.</a:t>
            </a:r>
            <a:endParaRPr lang="ru-RU" sz="36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57437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59375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 err="1">
                <a:solidFill>
                  <a:srgbClr val="000000"/>
                </a:solidFill>
                <a:latin typeface="Verdana"/>
              </a:rPr>
              <a:t>Недарма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ми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зауважуємо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: "Говорить, як начальник;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: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всіх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повчаєш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як учитель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".</a:t>
            </a:r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Голос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підказати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як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людина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ставиться до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себе.</a:t>
            </a:r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Так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людина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сповнена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почуттями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власного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достоїнства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гордості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важливості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за свою справу, то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мова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неї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буде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ритмічною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розміреною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із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правильними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закінченими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фразами.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6178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917</Words>
  <Application>Microsoft Office PowerPoint</Application>
  <PresentationFormat>Экран (4:3)</PresentationFormat>
  <Paragraphs>135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  Засоби спілкування    </vt:lpstr>
      <vt:lpstr>Засоби спілкування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Кожен жест, який людина використовує при невербальному спілкуванні, має свою інтерпретацію.</vt:lpstr>
      <vt:lpstr>Захист</vt:lpstr>
      <vt:lpstr>Оцінка</vt:lpstr>
      <vt:lpstr>Підозра і прихованість </vt:lpstr>
      <vt:lpstr>"Домінантність — підпорядкованість"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Гарячі напої</dc:title>
  <dc:creator>Mila</dc:creator>
  <cp:lastModifiedBy>Mila</cp:lastModifiedBy>
  <cp:revision>15</cp:revision>
  <dcterms:created xsi:type="dcterms:W3CDTF">2012-06-12T19:30:21Z</dcterms:created>
  <dcterms:modified xsi:type="dcterms:W3CDTF">2015-09-30T21:07:23Z</dcterms:modified>
</cp:coreProperties>
</file>