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85" r:id="rId18"/>
    <p:sldId id="284" r:id="rId19"/>
    <p:sldId id="286" r:id="rId20"/>
    <p:sldId id="274" r:id="rId21"/>
    <p:sldId id="275" r:id="rId22"/>
    <p:sldId id="276" r:id="rId23"/>
    <p:sldId id="277" r:id="rId24"/>
    <p:sldId id="287" r:id="rId25"/>
    <p:sldId id="288" r:id="rId26"/>
    <p:sldId id="27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7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04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3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60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52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58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64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00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57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19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E1448-8A9E-4C91-98E2-923F55004DFA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91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4"/>
            <a:ext cx="7772400" cy="24036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uk-UA" sz="9800" dirty="0" err="1" smtClean="0"/>
              <a:t>Конфліктологія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17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33670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u="sng" dirty="0" err="1">
                <a:solidFill>
                  <a:srgbClr val="000000"/>
                </a:solidFill>
                <a:latin typeface="Verdana"/>
              </a:rPr>
              <a:t>Внутрішньоособовий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u="sng" dirty="0" err="1">
                <a:solidFill>
                  <a:srgbClr val="000000"/>
                </a:solidFill>
                <a:latin typeface="Verdana"/>
              </a:rPr>
              <a:t>конфлікт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. </a:t>
            </a:r>
            <a:endParaRPr lang="ru-RU" b="1" u="sng" dirty="0" smtClean="0">
              <a:solidFill>
                <a:srgbClr val="000000"/>
              </a:solidFill>
              <a:latin typeface="Verdana"/>
            </a:endParaRPr>
          </a:p>
          <a:p>
            <a:pPr algn="just"/>
            <a:endParaRPr lang="ru-RU" sz="3800" b="1" dirty="0" smtClean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sz="3800" b="1" dirty="0" err="1" smtClean="0">
                <a:solidFill>
                  <a:srgbClr val="000000"/>
                </a:solidFill>
                <a:latin typeface="Verdana"/>
              </a:rPr>
              <a:t>Цей</a:t>
            </a:r>
            <a:r>
              <a:rPr lang="ru-RU" sz="38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тип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конфлікту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може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проявлятися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в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різних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формах. Одна з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найпоширеніших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форм —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рольовий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конфлікт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, коли до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однієї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людини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висуваються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суперечливі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вимоги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з приводу того,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яким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повинен бути </a:t>
            </a:r>
            <a:r>
              <a:rPr lang="ru-RU" sz="3800" b="1" dirty="0" smtClean="0">
                <a:solidFill>
                  <a:srgbClr val="000000"/>
                </a:solidFill>
                <a:latin typeface="Verdana"/>
              </a:rPr>
              <a:t>результат </a:t>
            </a:r>
            <a:r>
              <a:rPr lang="ru-RU" sz="3800" b="1" dirty="0" err="1" smtClean="0">
                <a:solidFill>
                  <a:srgbClr val="000000"/>
                </a:solidFill>
                <a:latin typeface="Verdana"/>
              </a:rPr>
              <a:t>його</a:t>
            </a:r>
            <a:r>
              <a:rPr lang="ru-RU" sz="38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праці</a:t>
            </a:r>
            <a:r>
              <a:rPr lang="ru-RU" sz="3800" b="1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pPr algn="just"/>
            <a:r>
              <a:rPr lang="ru-RU" sz="3800" b="1" dirty="0" err="1" smtClean="0">
                <a:solidFill>
                  <a:srgbClr val="000000"/>
                </a:solidFill>
                <a:latin typeface="Verdana"/>
              </a:rPr>
              <a:t>Цей</a:t>
            </a:r>
            <a:r>
              <a:rPr lang="ru-RU" sz="38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вид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конфлікту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часто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виникає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якщо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не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збалансовані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обов'язки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, права та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повноваження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працівника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, коли на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нього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покладені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обов'язки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для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виконання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яких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він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не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має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відповідних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прав і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повноважень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. </a:t>
            </a:r>
            <a:endParaRPr lang="ru-RU" sz="3800" b="1" dirty="0" smtClean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sz="3800" b="1" dirty="0" err="1" smtClean="0">
                <a:solidFill>
                  <a:srgbClr val="000000"/>
                </a:solidFill>
                <a:latin typeface="Verdana"/>
              </a:rPr>
              <a:t>Внутрішньоособовий</a:t>
            </a:r>
            <a:r>
              <a:rPr lang="ru-RU" sz="38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конфлікт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виникає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також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при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перевантаженні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недовантаженні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на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роботі</a:t>
            </a:r>
            <a:r>
              <a:rPr lang="ru-RU" sz="3800" b="1" dirty="0" smtClean="0">
                <a:solidFill>
                  <a:srgbClr val="000000"/>
                </a:solidFill>
                <a:latin typeface="Verdana"/>
              </a:rPr>
              <a:t>.</a:t>
            </a:r>
            <a:endParaRPr lang="ru-RU" sz="3800" b="1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Більшість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цих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конфліктів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пов'язана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з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низьким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рівнем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задоволення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від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праці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невпевненістю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в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собі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чи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організації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часткою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якої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 є </a:t>
            </a:r>
            <a:r>
              <a:rPr lang="ru-RU" sz="3800" b="1" dirty="0" err="1">
                <a:solidFill>
                  <a:srgbClr val="000000"/>
                </a:solidFill>
                <a:latin typeface="Verdana"/>
              </a:rPr>
              <a:t>працівник</a:t>
            </a:r>
            <a:r>
              <a:rPr lang="ru-RU" sz="3800" b="1" dirty="0">
                <a:solidFill>
                  <a:srgbClr val="000000"/>
                </a:solidFill>
                <a:latin typeface="Verdana"/>
              </a:rPr>
              <a:t>.</a:t>
            </a:r>
            <a:endParaRPr lang="ru-RU" sz="3800" b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2663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5937524"/>
          </a:xfrm>
        </p:spPr>
        <p:txBody>
          <a:bodyPr>
            <a:normAutofit fontScale="55000" lnSpcReduction="20000"/>
          </a:bodyPr>
          <a:lstStyle/>
          <a:p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Міжособовий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конфлікт</a:t>
            </a:r>
            <a:r>
              <a:rPr lang="ru-RU" sz="4000" b="1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sz="40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Цей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тип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конфлікту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найбільш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поширений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. </a:t>
            </a:r>
            <a:endParaRPr lang="ru-RU" sz="4000" b="1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sz="4000" b="1" dirty="0" smtClean="0">
                <a:solidFill>
                  <a:srgbClr val="000000"/>
                </a:solidFill>
                <a:latin typeface="Verdana"/>
              </a:rPr>
              <a:t>В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організації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він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виражається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по-різному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.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Зокрема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, як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боротьба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керівників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за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обмежені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ресурси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капітал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чи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робочу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силу, за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використання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певного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обладнання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, за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схвалення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певних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ідей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. </a:t>
            </a:r>
            <a:endParaRPr lang="ru-RU" sz="4000" b="1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sz="4000" b="1" dirty="0" err="1" smtClean="0">
                <a:solidFill>
                  <a:srgbClr val="000000"/>
                </a:solidFill>
                <a:latin typeface="Verdana"/>
              </a:rPr>
              <a:t>Кожен</a:t>
            </a:r>
            <a:r>
              <a:rPr lang="ru-RU" sz="40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із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керівників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вважає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оскільки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ресурси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обмежені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він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повинен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переконати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вище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керівництво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виділити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ці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ресурси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саме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йому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, а не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комусь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іншому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.</a:t>
            </a:r>
          </a:p>
          <a:p>
            <a:endParaRPr lang="ru-RU" sz="4000" b="1" dirty="0">
              <a:solidFill>
                <a:srgbClr val="000000"/>
              </a:solidFill>
              <a:latin typeface="Verdana"/>
            </a:endParaRPr>
          </a:p>
          <a:p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Міжособовий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конфлікт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виявляється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також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як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зіткнення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особистостей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. Люди з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різними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рисами характеру,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поглядами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та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цінностями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інколи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просто не в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змозі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співіснувати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. Як правило, погляди та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цілі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таких людей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дуже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відрізняються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й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кожен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з них не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сприймає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позицію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Verdana"/>
              </a:rPr>
              <a:t>іншого</a:t>
            </a:r>
            <a:r>
              <a:rPr lang="ru-RU" sz="4000" b="1" dirty="0">
                <a:solidFill>
                  <a:srgbClr val="000000"/>
                </a:solidFill>
                <a:latin typeface="Verdana"/>
              </a:rPr>
              <a:t>.</a:t>
            </a:r>
            <a:endParaRPr lang="ru-RU" sz="4000" b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0507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0649"/>
            <a:ext cx="8075240" cy="586551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 err="1">
                <a:solidFill>
                  <a:srgbClr val="000000"/>
                </a:solidFill>
                <a:latin typeface="Verdana"/>
              </a:rPr>
              <a:t>Конфлікт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між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особою і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групою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 </a:t>
            </a:r>
            <a:endParaRPr lang="ru-RU" b="1" dirty="0" smtClean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  <a:latin typeface="Verdana"/>
              </a:rPr>
              <a:t>Прикладом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може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служити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те, коли </a:t>
            </a:r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людина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прагнучи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зробити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більше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працює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понаднормово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чи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перевиконує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план. І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ця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поведінка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розглядається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групою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як негативна.</a:t>
            </a:r>
          </a:p>
          <a:p>
            <a:pPr algn="just"/>
            <a:endParaRPr lang="ru-RU" b="1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 err="1">
                <a:solidFill>
                  <a:srgbClr val="000000"/>
                </a:solidFill>
                <a:latin typeface="Verdana"/>
              </a:rPr>
              <a:t>Між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особою і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групою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може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виникнути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конфлікт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якщо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особа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займає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позицію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відрізняється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від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позиції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групи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 Прикладом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може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бути те,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вирішуючи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як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збільшити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обсяги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виробництва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група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вважатиме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для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цього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потрібно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знизити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ціни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 Але буде й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така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людина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запропонує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цього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не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робити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оскільки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це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може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знизити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прибутки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та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змінити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у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споживачів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думку про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якість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продукції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Ця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ситуація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теж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може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стати причиною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конфлікту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</a:t>
            </a:r>
          </a:p>
          <a:p>
            <a:pPr algn="just"/>
            <a:endParaRPr lang="ru-RU" b="1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 err="1">
                <a:solidFill>
                  <a:srgbClr val="000000"/>
                </a:solidFill>
                <a:latin typeface="Verdana"/>
              </a:rPr>
              <a:t>Аналогічний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конфлікт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може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виникнути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при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виконанні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посадових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зобов'язань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керівника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Керівник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може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бути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змушений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застосувати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дисциплінарні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заходи,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які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можливо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не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популярні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серед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підлеглих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Тоді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група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може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нанести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зустрічний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удар —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змінити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ставлення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до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керівника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і,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наприклад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знизити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продуктивність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праці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37476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5937524"/>
          </a:xfrm>
        </p:spPr>
        <p:txBody>
          <a:bodyPr>
            <a:noAutofit/>
          </a:bodyPr>
          <a:lstStyle/>
          <a:p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Міжгруповий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конфлікт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Будь-яка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організація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складається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з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формальних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неформальних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груп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між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якими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можуть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виникати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конфлікти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 </a:t>
            </a:r>
            <a:endParaRPr lang="ru-RU" sz="2000" b="1" dirty="0">
              <a:solidFill>
                <a:srgbClr val="000000"/>
              </a:solidFill>
              <a:latin typeface="Verdana"/>
            </a:endParaRPr>
          </a:p>
          <a:p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Наприклад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персонал </a:t>
            </a:r>
            <a:r>
              <a:rPr lang="ru-RU" sz="2000" b="1" dirty="0" err="1" smtClean="0">
                <a:solidFill>
                  <a:srgbClr val="000000"/>
                </a:solidFill>
                <a:latin typeface="Verdana"/>
              </a:rPr>
              <a:t>торговельної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Verdana"/>
              </a:rPr>
              <a:t>зали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Verdana"/>
              </a:rPr>
              <a:t>зацікавлений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у тому,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щоб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збільшити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обсяги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продажу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продукції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, а </a:t>
            </a:r>
            <a:r>
              <a:rPr lang="ru-RU" sz="2000" b="1" dirty="0" err="1" smtClean="0">
                <a:solidFill>
                  <a:srgbClr val="000000"/>
                </a:solidFill>
                <a:latin typeface="Verdana"/>
              </a:rPr>
              <a:t>виробниччий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 цех (кухня) </a:t>
            </a:r>
            <a:r>
              <a:rPr lang="ru-RU" sz="2000" b="1" dirty="0" err="1" smtClean="0">
                <a:solidFill>
                  <a:srgbClr val="000000"/>
                </a:solidFill>
                <a:latin typeface="Verdana"/>
              </a:rPr>
              <a:t>вимагає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закриття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Verdana"/>
              </a:rPr>
              <a:t>свого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Verdana"/>
              </a:rPr>
              <a:t>підрозділу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 у </a:t>
            </a:r>
            <a:r>
              <a:rPr lang="ru-RU" sz="2000" b="1" dirty="0" err="1" smtClean="0">
                <a:solidFill>
                  <a:srgbClr val="000000"/>
                </a:solidFill>
                <a:latin typeface="Verdana"/>
              </a:rPr>
              <a:t>зв</a:t>
            </a:r>
            <a:r>
              <a:rPr lang="el-GR" sz="2000" b="1" dirty="0" smtClean="0">
                <a:solidFill>
                  <a:srgbClr val="000000"/>
                </a:solidFill>
                <a:latin typeface="Verdana"/>
              </a:rPr>
              <a:t>΄</a:t>
            </a:r>
            <a:r>
              <a:rPr lang="ru-RU" sz="2000" b="1" dirty="0" err="1" smtClean="0">
                <a:solidFill>
                  <a:srgbClr val="000000"/>
                </a:solidFill>
                <a:latin typeface="Verdana"/>
              </a:rPr>
              <a:t>язку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Verdana"/>
              </a:rPr>
              <a:t>із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Verdana"/>
              </a:rPr>
              <a:t>проведенням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Verdana"/>
              </a:rPr>
              <a:t>санітарного</a:t>
            </a:r>
            <a:r>
              <a:rPr lang="ru-RU" sz="2000" b="1" dirty="0" smtClean="0">
                <a:solidFill>
                  <a:srgbClr val="000000"/>
                </a:solidFill>
                <a:latin typeface="Verdana"/>
              </a:rPr>
              <a:t> дня. І 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тут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виникає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конфліктна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ситуація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.</a:t>
            </a:r>
          </a:p>
          <a:p>
            <a:endParaRPr lang="ru-RU" sz="2000" b="1" dirty="0">
              <a:solidFill>
                <a:srgbClr val="000000"/>
              </a:solidFill>
              <a:latin typeface="Verdana"/>
            </a:endParaRPr>
          </a:p>
          <a:p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Конфліктна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ситуація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може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виникати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і у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ході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боротьби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між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структурними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підрозділами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за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матеріальні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фінансові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чи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трудові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/>
              </a:rPr>
              <a:t>ресурси</a:t>
            </a:r>
            <a:r>
              <a:rPr lang="ru-RU" sz="2000" b="1" dirty="0">
                <a:solidFill>
                  <a:srgbClr val="000000"/>
                </a:solidFill>
                <a:latin typeface="Verdana"/>
              </a:rPr>
              <a:t>.</a:t>
            </a:r>
            <a:endParaRPr lang="ru-RU" sz="66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6920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>
                <a:solidFill>
                  <a:srgbClr val="000000"/>
                </a:solidFill>
                <a:latin typeface="Verdana"/>
              </a:rPr>
              <a:t>Трудовий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конфлікт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—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це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розбіжності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виникли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між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сторонами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соціально-трудових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відносин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щодо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:</a:t>
            </a:r>
          </a:p>
          <a:p>
            <a:endParaRPr lang="ru-RU" b="1" dirty="0">
              <a:solidFill>
                <a:srgbClr val="000000"/>
              </a:solidFill>
              <a:latin typeface="Verdana"/>
            </a:endParaRPr>
          </a:p>
          <a:p>
            <a:r>
              <a:rPr lang="ru-RU" b="1" dirty="0" err="1">
                <a:solidFill>
                  <a:srgbClr val="000000"/>
                </a:solidFill>
                <a:latin typeface="Verdana"/>
              </a:rPr>
              <a:t>встановлення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нових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або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зміни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існуючих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соціально-економічних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умов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праці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та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виробничого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побуту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;</a:t>
            </a:r>
            <a:endParaRPr lang="ru-RU" b="1" dirty="0">
              <a:solidFill>
                <a:srgbClr val="000000"/>
              </a:solidFill>
              <a:latin typeface="Verdana"/>
            </a:endParaRPr>
          </a:p>
          <a:p>
            <a:endParaRPr lang="ru-RU" b="1" dirty="0">
              <a:solidFill>
                <a:srgbClr val="000000"/>
              </a:solidFill>
              <a:latin typeface="Verdana"/>
            </a:endParaRPr>
          </a:p>
          <a:p>
            <a:r>
              <a:rPr lang="ru-RU" b="1" dirty="0" err="1">
                <a:solidFill>
                  <a:srgbClr val="000000"/>
                </a:solidFill>
                <a:latin typeface="Verdana"/>
              </a:rPr>
              <a:t>укладання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чи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зміни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колективного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договору, угоди;</a:t>
            </a:r>
          </a:p>
          <a:p>
            <a:endParaRPr lang="ru-RU" b="1" dirty="0">
              <a:solidFill>
                <a:srgbClr val="000000"/>
              </a:solidFill>
              <a:latin typeface="Verdana"/>
            </a:endParaRPr>
          </a:p>
          <a:p>
            <a:r>
              <a:rPr lang="ru-RU" b="1" dirty="0" err="1">
                <a:solidFill>
                  <a:srgbClr val="000000"/>
                </a:solidFill>
                <a:latin typeface="Verdana"/>
              </a:rPr>
              <a:t>виконання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колективного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договору, угоди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чи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окремих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їх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положень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</a:t>
            </a:r>
          </a:p>
          <a:p>
            <a:endParaRPr lang="ru-RU" b="1" dirty="0">
              <a:solidFill>
                <a:srgbClr val="000000"/>
              </a:solidFill>
              <a:latin typeface="Verdana"/>
            </a:endParaRPr>
          </a:p>
          <a:p>
            <a:r>
              <a:rPr lang="ru-RU" b="1" dirty="0" err="1">
                <a:solidFill>
                  <a:srgbClr val="000000"/>
                </a:solidFill>
                <a:latin typeface="Verdana"/>
              </a:rPr>
              <a:t>невиконання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вимог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законодавства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про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працю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</a:t>
            </a:r>
            <a:endParaRPr lang="ru-RU" b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5876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3"/>
            <a:ext cx="8229600" cy="6009532"/>
          </a:xfrm>
        </p:spPr>
        <p:txBody>
          <a:bodyPr>
            <a:noAutofit/>
          </a:bodyPr>
          <a:lstStyle/>
          <a:p>
            <a:pPr algn="just"/>
            <a:r>
              <a:rPr lang="ru-RU" sz="2800" dirty="0" err="1">
                <a:solidFill>
                  <a:srgbClr val="000000"/>
                </a:solidFill>
                <a:latin typeface="Verdana"/>
              </a:rPr>
              <a:t>Конфлікти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можуть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проходити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Verdana"/>
              </a:rPr>
              <a:t>як у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відкритій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, так і в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прихованій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формі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.</a:t>
            </a:r>
          </a:p>
          <a:p>
            <a:pPr algn="just"/>
            <a:endParaRPr lang="ru-RU" sz="2800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sz="2800" u="sng" dirty="0" err="1">
                <a:solidFill>
                  <a:srgbClr val="000000"/>
                </a:solidFill>
                <a:latin typeface="Verdana"/>
              </a:rPr>
              <a:t>Відкриті</a:t>
            </a:r>
            <a:r>
              <a:rPr lang="ru-RU" sz="2800" u="sng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u="sng" dirty="0" err="1">
                <a:solidFill>
                  <a:srgbClr val="000000"/>
                </a:solidFill>
                <a:latin typeface="Verdana"/>
              </a:rPr>
              <a:t>трудові</a:t>
            </a:r>
            <a:r>
              <a:rPr lang="ru-RU" sz="2800" u="sng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u="sng" dirty="0" err="1">
                <a:solidFill>
                  <a:srgbClr val="000000"/>
                </a:solidFill>
                <a:latin typeface="Verdana"/>
              </a:rPr>
              <a:t>конфлікти</a:t>
            </a:r>
            <a:r>
              <a:rPr lang="ru-RU" sz="2800" u="sng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найчастіше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розгортаються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діловій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основі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характеризуються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чітко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вираженим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зіткненням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сторін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— лайки.</a:t>
            </a:r>
          </a:p>
          <a:p>
            <a:pPr algn="just"/>
            <a:endParaRPr lang="ru-RU" sz="2800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Verdana"/>
              </a:rPr>
              <a:t>При </a:t>
            </a:r>
            <a:r>
              <a:rPr lang="ru-RU" sz="2800" u="sng" dirty="0" err="1">
                <a:solidFill>
                  <a:srgbClr val="000000"/>
                </a:solidFill>
                <a:latin typeface="Verdana"/>
              </a:rPr>
              <a:t>прихованому</a:t>
            </a:r>
            <a:r>
              <a:rPr lang="ru-RU" sz="2800" u="sng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u="sng" dirty="0" err="1">
                <a:solidFill>
                  <a:srgbClr val="000000"/>
                </a:solidFill>
                <a:latin typeface="Verdana"/>
              </a:rPr>
              <a:t>конфлікті</a:t>
            </a:r>
            <a:r>
              <a:rPr lang="ru-RU" sz="2800" u="sng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відсутні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явно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виражені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агресивні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дії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між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сторонами.</a:t>
            </a:r>
            <a:endParaRPr lang="ru-RU" sz="28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48978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>
                <a:solidFill>
                  <a:srgbClr val="000000"/>
                </a:solidFill>
                <a:latin typeface="Verdana"/>
              </a:rPr>
              <a:t>Суб'єктами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конфлікту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виступають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окремі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фізичні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особи,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групи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організації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 </a:t>
            </a:r>
            <a:endParaRPr lang="ru-RU" b="1" dirty="0" smtClean="0">
              <a:solidFill>
                <a:srgbClr val="000000"/>
              </a:solidFill>
              <a:latin typeface="Verdana"/>
            </a:endParaRPr>
          </a:p>
          <a:p>
            <a:endParaRPr lang="ru-RU" b="1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Verdana"/>
              </a:rPr>
              <a:t>А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суб'єктами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трудового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конфлікту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є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наймані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працівники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підприємств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всіх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форм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власності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профспілки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та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власники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(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роботодавці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)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організацій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підприємств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</a:t>
            </a:r>
          </a:p>
          <a:p>
            <a:endParaRPr lang="ru-RU" b="1" dirty="0">
              <a:solidFill>
                <a:srgbClr val="000000"/>
              </a:solidFill>
              <a:latin typeface="Verdana"/>
            </a:endParaRPr>
          </a:p>
          <a:p>
            <a:endParaRPr lang="ru-RU" b="1" dirty="0">
              <a:solidFill>
                <a:srgbClr val="000000"/>
              </a:solidFill>
              <a:latin typeface="Verdana"/>
            </a:endParaRPr>
          </a:p>
          <a:p>
            <a:r>
              <a:rPr lang="ru-RU" b="1" dirty="0" err="1">
                <a:solidFill>
                  <a:srgbClr val="000000"/>
                </a:solidFill>
                <a:latin typeface="Verdana"/>
              </a:rPr>
              <a:t>Об'єктом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конфлікту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є те, на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претендує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кожна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із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сторін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викликає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їх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розбіжності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предмет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їх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суперечки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06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62074"/>
          </a:xfrm>
        </p:spPr>
        <p:txBody>
          <a:bodyPr>
            <a:noAutofit/>
          </a:bodyPr>
          <a:lstStyle/>
          <a:p>
            <a:r>
              <a:rPr lang="ru-RU" sz="3600" dirty="0" err="1" smtClean="0">
                <a:solidFill>
                  <a:srgbClr val="000000"/>
                </a:solidFill>
                <a:latin typeface="Verdana"/>
              </a:rPr>
              <a:t>Методи</a:t>
            </a:r>
            <a:r>
              <a:rPr lang="ru-RU" sz="36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Verdana"/>
              </a:rPr>
              <a:t>управління</a:t>
            </a:r>
            <a:r>
              <a:rPr lang="ru-RU" sz="36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Verdana"/>
              </a:rPr>
              <a:t>конфліктом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507288" cy="5832647"/>
          </a:xfrm>
        </p:spPr>
        <p:txBody>
          <a:bodyPr>
            <a:noAutofit/>
          </a:bodyPr>
          <a:lstStyle/>
          <a:p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конфліктами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цілеспрямований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на </a:t>
            </a:r>
            <a:r>
              <a:rPr lang="ru-RU" dirty="0" err="1"/>
              <a:t>усунення</a:t>
            </a:r>
            <a:r>
              <a:rPr lang="ru-RU" dirty="0"/>
              <a:t> (</a:t>
            </a:r>
            <a:r>
              <a:rPr lang="ru-RU" dirty="0" err="1"/>
              <a:t>мінімізацію</a:t>
            </a:r>
            <a:r>
              <a:rPr lang="ru-RU" dirty="0"/>
              <a:t>) причин, </a:t>
            </a:r>
            <a:r>
              <a:rPr lang="ru-RU" dirty="0" err="1"/>
              <a:t>що</a:t>
            </a:r>
            <a:r>
              <a:rPr lang="ru-RU" dirty="0"/>
              <a:t> породили </a:t>
            </a:r>
            <a:r>
              <a:rPr lang="ru-RU" dirty="0" err="1"/>
              <a:t>конфлікт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на </a:t>
            </a:r>
            <a:r>
              <a:rPr lang="ru-RU" dirty="0" err="1"/>
              <a:t>корекцію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на </a:t>
            </a:r>
            <a:r>
              <a:rPr lang="ru-RU" dirty="0" err="1"/>
              <a:t>підтримку</a:t>
            </a:r>
            <a:r>
              <a:rPr lang="ru-RU" dirty="0"/>
              <a:t> </a:t>
            </a:r>
            <a:r>
              <a:rPr lang="ru-RU" dirty="0" err="1"/>
              <a:t>контрольованого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конфліктності</a:t>
            </a:r>
            <a:r>
              <a:rPr lang="ru-RU" dirty="0"/>
              <a:t>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388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346050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rgbClr val="000000"/>
                </a:solidFill>
                <a:latin typeface="Verdana"/>
              </a:rPr>
              <a:t>Методи</a:t>
            </a:r>
            <a:r>
              <a:rPr lang="ru-RU" sz="24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Verdana"/>
              </a:rPr>
              <a:t>управління</a:t>
            </a:r>
            <a:r>
              <a:rPr lang="ru-RU" sz="24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Verdana"/>
              </a:rPr>
              <a:t>конфліктом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856984" cy="6120679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внутріособистісні</a:t>
            </a:r>
            <a:r>
              <a:rPr lang="ru-RU" sz="2000" dirty="0" smtClean="0"/>
              <a:t> </a:t>
            </a:r>
            <a:r>
              <a:rPr lang="ru-RU" sz="2000" dirty="0" err="1"/>
              <a:t>методи</a:t>
            </a:r>
            <a:r>
              <a:rPr lang="ru-RU" sz="2000" dirty="0"/>
              <a:t> — </a:t>
            </a:r>
            <a:r>
              <a:rPr lang="ru-RU" sz="2000" dirty="0" err="1"/>
              <a:t>методи</a:t>
            </a:r>
            <a:r>
              <a:rPr lang="ru-RU" sz="2000" dirty="0"/>
              <a:t> </a:t>
            </a:r>
            <a:r>
              <a:rPr lang="ru-RU" sz="2000" dirty="0" err="1"/>
              <a:t>впливу</a:t>
            </a:r>
            <a:r>
              <a:rPr lang="ru-RU" sz="2000" dirty="0"/>
              <a:t> на </a:t>
            </a:r>
            <a:r>
              <a:rPr lang="ru-RU" sz="2000" dirty="0" err="1"/>
              <a:t>окрему</a:t>
            </a:r>
            <a:r>
              <a:rPr lang="ru-RU" sz="2000" dirty="0"/>
              <a:t> </a:t>
            </a:r>
            <a:r>
              <a:rPr lang="ru-RU" sz="2000" dirty="0" err="1"/>
              <a:t>особистість</a:t>
            </a:r>
            <a:r>
              <a:rPr lang="ru-RU" sz="2000" dirty="0"/>
              <a:t>;</a:t>
            </a:r>
          </a:p>
          <a:p>
            <a:endParaRPr lang="ru-RU" sz="2000" dirty="0"/>
          </a:p>
          <a:p>
            <a:r>
              <a:rPr lang="ru-RU" sz="2000" dirty="0" err="1"/>
              <a:t>структурні</a:t>
            </a:r>
            <a:r>
              <a:rPr lang="ru-RU" sz="2000" dirty="0"/>
              <a:t> </a:t>
            </a:r>
            <a:r>
              <a:rPr lang="ru-RU" sz="2000" dirty="0" err="1"/>
              <a:t>методи</a:t>
            </a:r>
            <a:r>
              <a:rPr lang="ru-RU" sz="2000" dirty="0"/>
              <a:t> — </a:t>
            </a:r>
            <a:r>
              <a:rPr lang="ru-RU" sz="2000" dirty="0" err="1"/>
              <a:t>методи</a:t>
            </a:r>
            <a:r>
              <a:rPr lang="ru-RU" sz="2000" dirty="0"/>
              <a:t> з </a:t>
            </a:r>
            <a:r>
              <a:rPr lang="ru-RU" sz="2000" dirty="0" err="1"/>
              <a:t>профілактики</a:t>
            </a:r>
            <a:r>
              <a:rPr lang="ru-RU" sz="2000" dirty="0"/>
              <a:t> й </a:t>
            </a:r>
            <a:r>
              <a:rPr lang="ru-RU" sz="2000" dirty="0" err="1"/>
              <a:t>усунення</a:t>
            </a:r>
            <a:r>
              <a:rPr lang="ru-RU" sz="2000" dirty="0"/>
              <a:t> </a:t>
            </a:r>
            <a:r>
              <a:rPr lang="ru-RU" sz="2000" dirty="0" err="1"/>
              <a:t>організаційних</a:t>
            </a:r>
            <a:r>
              <a:rPr lang="ru-RU" sz="2000" dirty="0"/>
              <a:t> </a:t>
            </a:r>
            <a:r>
              <a:rPr lang="ru-RU" sz="2000" dirty="0" err="1"/>
              <a:t>конфліктів</a:t>
            </a:r>
            <a:r>
              <a:rPr lang="ru-RU" sz="2000" dirty="0"/>
              <a:t>;</a:t>
            </a:r>
          </a:p>
          <a:p>
            <a:endParaRPr lang="ru-RU" sz="2000" dirty="0"/>
          </a:p>
          <a:p>
            <a:r>
              <a:rPr lang="ru-RU" sz="2000" dirty="0" err="1"/>
              <a:t>міжособистісні</a:t>
            </a:r>
            <a:r>
              <a:rPr lang="ru-RU" sz="2000" dirty="0"/>
              <a:t> </a:t>
            </a:r>
            <a:r>
              <a:rPr lang="ru-RU" sz="2000" dirty="0" err="1"/>
              <a:t>методи</a:t>
            </a:r>
            <a:r>
              <a:rPr lang="ru-RU" sz="2000" dirty="0"/>
              <a:t> </a:t>
            </a:r>
            <a:r>
              <a:rPr lang="ru-RU" sz="2000" dirty="0" err="1"/>
              <a:t>перетворення</a:t>
            </a:r>
            <a:r>
              <a:rPr lang="ru-RU" sz="2000" dirty="0"/>
              <a:t> стилю </a:t>
            </a:r>
            <a:r>
              <a:rPr lang="ru-RU" sz="2000" dirty="0" err="1"/>
              <a:t>поведінки</a:t>
            </a:r>
            <a:r>
              <a:rPr lang="ru-RU" sz="2000" dirty="0"/>
              <a:t> в </a:t>
            </a:r>
            <a:r>
              <a:rPr lang="ru-RU" sz="2000" dirty="0" err="1"/>
              <a:t>конфлікті</a:t>
            </a:r>
            <a:r>
              <a:rPr lang="ru-RU" sz="2000" dirty="0"/>
              <a:t>;</a:t>
            </a:r>
          </a:p>
          <a:p>
            <a:endParaRPr lang="ru-RU" sz="2000" dirty="0"/>
          </a:p>
          <a:p>
            <a:r>
              <a:rPr lang="ru-RU" sz="2000" dirty="0" err="1"/>
              <a:t>персональні</a:t>
            </a:r>
            <a:r>
              <a:rPr lang="ru-RU" sz="2000" dirty="0"/>
              <a:t> </a:t>
            </a:r>
            <a:r>
              <a:rPr lang="ru-RU" sz="2000" dirty="0" err="1"/>
              <a:t>методи</a:t>
            </a:r>
            <a:r>
              <a:rPr lang="ru-RU" sz="2000" dirty="0"/>
              <a:t>;</a:t>
            </a:r>
          </a:p>
          <a:p>
            <a:endParaRPr lang="ru-RU" sz="2000" dirty="0"/>
          </a:p>
          <a:p>
            <a:r>
              <a:rPr lang="ru-RU" sz="2000" dirty="0"/>
              <a:t>переговори;</a:t>
            </a:r>
          </a:p>
          <a:p>
            <a:endParaRPr lang="ru-RU" sz="2000" dirty="0"/>
          </a:p>
          <a:p>
            <a:r>
              <a:rPr lang="ru-RU" sz="2000" dirty="0" err="1"/>
              <a:t>методи</a:t>
            </a:r>
            <a:r>
              <a:rPr lang="ru-RU" sz="2000" dirty="0"/>
              <a:t> </a:t>
            </a:r>
            <a:r>
              <a:rPr lang="ru-RU" sz="2000" dirty="0" err="1"/>
              <a:t>впливу</a:t>
            </a:r>
            <a:r>
              <a:rPr lang="ru-RU" sz="2000" dirty="0"/>
              <a:t> на </a:t>
            </a:r>
            <a:r>
              <a:rPr lang="ru-RU" sz="2000" dirty="0" err="1"/>
              <a:t>індивідуальну</a:t>
            </a:r>
            <a:r>
              <a:rPr lang="ru-RU" sz="2000" dirty="0"/>
              <a:t> </a:t>
            </a:r>
            <a:r>
              <a:rPr lang="ru-RU" sz="2000" dirty="0" err="1"/>
              <a:t>поведінку</a:t>
            </a:r>
            <a:r>
              <a:rPr lang="ru-RU" sz="2000" dirty="0"/>
              <a:t> та </a:t>
            </a:r>
            <a:r>
              <a:rPr lang="ru-RU" sz="2000" dirty="0" err="1"/>
              <a:t>приведення</a:t>
            </a:r>
            <a:r>
              <a:rPr lang="ru-RU" sz="2000" dirty="0"/>
              <a:t> у </a:t>
            </a:r>
            <a:r>
              <a:rPr lang="ru-RU" sz="2000" dirty="0" err="1"/>
              <a:t>відповідність</a:t>
            </a:r>
            <a:r>
              <a:rPr lang="ru-RU" sz="2000" dirty="0"/>
              <a:t> </a:t>
            </a:r>
            <a:r>
              <a:rPr lang="ru-RU" sz="2000" dirty="0" err="1"/>
              <a:t>організаційних</a:t>
            </a:r>
            <a:r>
              <a:rPr lang="ru-RU" sz="2000" dirty="0"/>
              <a:t> ролей </a:t>
            </a:r>
            <a:r>
              <a:rPr lang="ru-RU" sz="2000" dirty="0" err="1"/>
              <a:t>співробітників</a:t>
            </a:r>
            <a:r>
              <a:rPr lang="ru-RU" sz="2000" dirty="0"/>
              <a:t> з </a:t>
            </a:r>
            <a:r>
              <a:rPr lang="ru-RU" sz="2000" dirty="0" err="1"/>
              <a:t>урахуванням</a:t>
            </a:r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000" dirty="0" err="1" smtClean="0"/>
              <a:t>їхніх</a:t>
            </a:r>
            <a:r>
              <a:rPr lang="ru-RU" sz="2000" dirty="0" smtClean="0"/>
              <a:t> </a:t>
            </a:r>
            <a:r>
              <a:rPr lang="ru-RU" sz="2000" dirty="0" err="1"/>
              <a:t>функціональних</a:t>
            </a:r>
            <a:r>
              <a:rPr lang="ru-RU" sz="2000" dirty="0"/>
              <a:t> </a:t>
            </a:r>
            <a:r>
              <a:rPr lang="ru-RU" sz="2000" dirty="0" err="1"/>
              <a:t>обов’язків</a:t>
            </a:r>
            <a:r>
              <a:rPr lang="ru-RU" sz="2000" dirty="0"/>
              <a:t> (</a:t>
            </a:r>
            <a:r>
              <a:rPr lang="ru-RU" sz="2000" dirty="0" err="1"/>
              <a:t>можливе</a:t>
            </a:r>
            <a:r>
              <a:rPr lang="ru-RU" sz="2000" dirty="0"/>
              <a:t> </a:t>
            </a:r>
            <a:r>
              <a:rPr lang="ru-RU" sz="2000" dirty="0" err="1"/>
              <a:t>маніпулювання</a:t>
            </a:r>
            <a:r>
              <a:rPr lang="ru-RU" sz="2000" dirty="0"/>
              <a:t> </a:t>
            </a:r>
            <a:r>
              <a:rPr lang="ru-RU" sz="2000" dirty="0" err="1"/>
              <a:t>співробітниками</a:t>
            </a:r>
            <a:r>
              <a:rPr lang="ru-RU" sz="2000" dirty="0"/>
              <a:t>);</a:t>
            </a:r>
          </a:p>
          <a:p>
            <a:endParaRPr lang="ru-RU" sz="2000" dirty="0"/>
          </a:p>
          <a:p>
            <a:r>
              <a:rPr lang="ru-RU" sz="2000" dirty="0" err="1"/>
              <a:t>методи</a:t>
            </a:r>
            <a:r>
              <a:rPr lang="ru-RU" sz="2000" dirty="0"/>
              <a:t> </a:t>
            </a:r>
            <a:r>
              <a:rPr lang="ru-RU" sz="2000" dirty="0" err="1"/>
              <a:t>активізації</a:t>
            </a:r>
            <a:r>
              <a:rPr lang="ru-RU" sz="2000" dirty="0"/>
              <a:t> </a:t>
            </a:r>
            <a:r>
              <a:rPr lang="ru-RU" sz="2000" dirty="0" err="1"/>
              <a:t>відповідних</a:t>
            </a:r>
            <a:r>
              <a:rPr lang="ru-RU" sz="2000" dirty="0"/>
              <a:t> </a:t>
            </a:r>
            <a:r>
              <a:rPr lang="ru-RU" sz="2000" dirty="0" err="1"/>
              <a:t>агресивних</a:t>
            </a:r>
            <a:r>
              <a:rPr lang="ru-RU" sz="2000" dirty="0"/>
              <a:t> </a:t>
            </a:r>
            <a:r>
              <a:rPr lang="ru-RU" sz="2000" dirty="0" err="1"/>
              <a:t>дій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застосовуються</a:t>
            </a:r>
            <a:r>
              <a:rPr lang="ru-RU" sz="2000" dirty="0"/>
              <a:t> в </a:t>
            </a:r>
            <a:r>
              <a:rPr lang="ru-RU" sz="2000" dirty="0" err="1"/>
              <a:t>надзвичайних</a:t>
            </a:r>
            <a:r>
              <a:rPr lang="ru-RU" sz="2000" dirty="0"/>
              <a:t> </a:t>
            </a:r>
            <a:r>
              <a:rPr lang="ru-RU" sz="2000" dirty="0" err="1"/>
              <a:t>випадках</a:t>
            </a:r>
            <a:r>
              <a:rPr lang="ru-RU" sz="2000" dirty="0"/>
              <a:t>, коли </a:t>
            </a:r>
            <a:r>
              <a:rPr lang="ru-RU" sz="2000" dirty="0" err="1"/>
              <a:t>вичерпано</a:t>
            </a:r>
            <a:r>
              <a:rPr lang="ru-RU" sz="2000" dirty="0"/>
              <a:t> </a:t>
            </a:r>
            <a:r>
              <a:rPr lang="ru-RU" sz="2000" dirty="0" err="1"/>
              <a:t>можливості</a:t>
            </a:r>
            <a:r>
              <a:rPr lang="ru-RU" sz="2000" dirty="0"/>
              <a:t>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/>
              <a:t>попередніх</a:t>
            </a:r>
            <a:r>
              <a:rPr lang="ru-RU" sz="2000" dirty="0"/>
              <a:t> </a:t>
            </a:r>
            <a:r>
              <a:rPr lang="ru-RU" sz="2000" dirty="0" err="1"/>
              <a:t>методів</a:t>
            </a:r>
            <a:r>
              <a:rPr lang="ru-RU" sz="2000" dirty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3825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6207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0000"/>
                </a:solidFill>
                <a:latin typeface="Verdana"/>
              </a:rPr>
              <a:t>Шляхи </a:t>
            </a:r>
            <a:r>
              <a:rPr lang="ru-RU" sz="3600" dirty="0" err="1" smtClean="0">
                <a:solidFill>
                  <a:srgbClr val="000000"/>
                </a:solidFill>
                <a:latin typeface="Verdana"/>
              </a:rPr>
              <a:t>розв'язання</a:t>
            </a:r>
            <a:r>
              <a:rPr lang="ru-RU" sz="36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Verdana"/>
              </a:rPr>
              <a:t>суперечок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507288" cy="5832647"/>
          </a:xfrm>
        </p:spPr>
        <p:txBody>
          <a:bodyPr>
            <a:noAutofit/>
          </a:bodyPr>
          <a:lstStyle/>
          <a:p>
            <a:r>
              <a:rPr lang="ru-RU" sz="4400" dirty="0" err="1"/>
              <a:t>Стратегія</a:t>
            </a:r>
            <a:r>
              <a:rPr lang="ru-RU" sz="4400" dirty="0"/>
              <a:t> </a:t>
            </a:r>
            <a:r>
              <a:rPr lang="ru-RU" sz="4400" dirty="0" err="1"/>
              <a:t>виходу</a:t>
            </a:r>
            <a:r>
              <a:rPr lang="ru-RU" sz="4400" dirty="0"/>
              <a:t> з </a:t>
            </a:r>
            <a:r>
              <a:rPr lang="ru-RU" sz="4400" dirty="0" err="1"/>
              <a:t>конфлікту</a:t>
            </a:r>
            <a:r>
              <a:rPr lang="ru-RU" sz="4400" dirty="0"/>
              <a:t> </a:t>
            </a:r>
            <a:r>
              <a:rPr lang="ru-RU" sz="4400" dirty="0" err="1"/>
              <a:t>являє</a:t>
            </a:r>
            <a:r>
              <a:rPr lang="ru-RU" sz="4400" dirty="0"/>
              <a:t> собою </a:t>
            </a:r>
            <a:r>
              <a:rPr lang="ru-RU" sz="4400" dirty="0" err="1"/>
              <a:t>основну</a:t>
            </a:r>
            <a:r>
              <a:rPr lang="ru-RU" sz="4400" dirty="0"/>
              <a:t> </a:t>
            </a:r>
            <a:r>
              <a:rPr lang="ru-RU" sz="4400" dirty="0" err="1"/>
              <a:t>лінію</a:t>
            </a:r>
            <a:r>
              <a:rPr lang="ru-RU" sz="4400" dirty="0"/>
              <a:t> </a:t>
            </a:r>
            <a:r>
              <a:rPr lang="ru-RU" sz="4400" dirty="0" err="1"/>
              <a:t>поведінки</a:t>
            </a:r>
            <a:r>
              <a:rPr lang="ru-RU" sz="4400" dirty="0"/>
              <a:t> </a:t>
            </a:r>
            <a:r>
              <a:rPr lang="ru-RU" sz="4400" dirty="0" err="1"/>
              <a:t>опонента</a:t>
            </a:r>
            <a:r>
              <a:rPr lang="ru-RU" sz="4400" dirty="0"/>
              <a:t> </a:t>
            </a:r>
            <a:r>
              <a:rPr lang="ru-RU" sz="4400" dirty="0" err="1"/>
              <a:t>під</a:t>
            </a:r>
            <a:r>
              <a:rPr lang="ru-RU" sz="4400" dirty="0"/>
              <a:t> час </a:t>
            </a:r>
            <a:r>
              <a:rPr lang="ru-RU" sz="4400" dirty="0" err="1"/>
              <a:t>розв’язання</a:t>
            </a:r>
            <a:r>
              <a:rPr lang="ru-RU" sz="4400" dirty="0"/>
              <a:t> </a:t>
            </a:r>
            <a:r>
              <a:rPr lang="ru-RU" sz="4400" dirty="0" err="1"/>
              <a:t>конфлікту</a:t>
            </a:r>
            <a:r>
              <a:rPr lang="ru-RU" sz="4400" dirty="0"/>
              <a:t> 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8581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Різновиди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конфліктів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Конфлікти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виникають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процесі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взаємодії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спілкування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людей,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оскільки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інтереси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погляди є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різні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і тому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конфлікти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існують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стільки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скільки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існує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людство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2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5937524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000000"/>
                </a:solidFill>
                <a:latin typeface="Verdana"/>
              </a:rPr>
              <a:t>Виділяють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п’ять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основних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стратегій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виходу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із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конфлікту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:</a:t>
            </a:r>
          </a:p>
          <a:p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суперництво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 </a:t>
            </a:r>
            <a:endParaRPr lang="ru-RU" b="1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компроміс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 </a:t>
            </a:r>
            <a:endParaRPr lang="ru-RU" b="1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співробітництво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 </a:t>
            </a:r>
            <a:endParaRPr lang="ru-RU" b="1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уникання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 </a:t>
            </a:r>
            <a:endParaRPr lang="ru-RU" b="1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пристосування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260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5937524"/>
          </a:xfrm>
        </p:spPr>
        <p:txBody>
          <a:bodyPr>
            <a:normAutofit fontScale="77500" lnSpcReduction="20000"/>
          </a:bodyPr>
          <a:lstStyle/>
          <a:p>
            <a:r>
              <a:rPr lang="ru-RU" b="1" u="sng" dirty="0" err="1">
                <a:solidFill>
                  <a:srgbClr val="000000"/>
                </a:solidFill>
                <a:latin typeface="Verdana"/>
              </a:rPr>
              <a:t>Суперництво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полягає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в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нав’язуванні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іншій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стороні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вигіднішого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для себе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рішення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 </a:t>
            </a:r>
            <a:endParaRPr lang="ru-RU" b="1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Суперництво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виправдане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у </a:t>
            </a:r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випадках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:</a:t>
            </a:r>
          </a:p>
          <a:p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явної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конструктивності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пропонованого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рішення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вигідності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результату для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всієї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групи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організації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а не для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окремої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особи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чи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мікрогрупи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 </a:t>
            </a:r>
            <a:endParaRPr lang="ru-RU" b="1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важливість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результату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боротьби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для того,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хто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підтримує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дану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стратегію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;</a:t>
            </a:r>
          </a:p>
          <a:p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відсутності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часу на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домовлення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з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опонентом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Суперництво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доцільне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в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екстремальних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принципових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ситуаціях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у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разі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дефіциту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часу та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високої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імовірності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небезпечних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наслідків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</a:t>
            </a:r>
            <a:endParaRPr lang="ru-RU" b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738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5937524"/>
          </a:xfrm>
        </p:spPr>
        <p:txBody>
          <a:bodyPr>
            <a:normAutofit/>
          </a:bodyPr>
          <a:lstStyle/>
          <a:p>
            <a:r>
              <a:rPr lang="ru-RU" b="1" u="sng" dirty="0" err="1">
                <a:solidFill>
                  <a:srgbClr val="000000"/>
                </a:solidFill>
                <a:latin typeface="Verdana"/>
              </a:rPr>
              <a:t>Компроміс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полягає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в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бажанні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опонентів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завершити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конфлікт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частковими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поступками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Він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характеризується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відмовою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від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частини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вимог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які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раніше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висувалися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готовністю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визнати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претензії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іншої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сторони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частково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обґрунтованими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готовністю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пробачити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203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3"/>
            <a:ext cx="8229600" cy="6009532"/>
          </a:xfrm>
        </p:spPr>
        <p:txBody>
          <a:bodyPr>
            <a:normAutofit lnSpcReduction="10000"/>
          </a:bodyPr>
          <a:lstStyle/>
          <a:p>
            <a:r>
              <a:rPr lang="ru-RU" b="1" u="sng" dirty="0" err="1">
                <a:solidFill>
                  <a:srgbClr val="000000"/>
                </a:solidFill>
                <a:latin typeface="Verdana"/>
              </a:rPr>
              <a:t>Пристосування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u="sng" dirty="0" err="1">
                <a:solidFill>
                  <a:srgbClr val="000000"/>
                </a:solidFill>
                <a:latin typeface="Verdana"/>
              </a:rPr>
              <a:t>чи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 поступка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розглядається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як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вимушена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чи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добровільна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відмова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від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боротьби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та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здавання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своїх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позицій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 </a:t>
            </a:r>
            <a:endParaRPr lang="ru-RU" b="1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Прийняти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таку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стратегію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опонента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змушують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різні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мотиви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: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усвідомлення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своєї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неправоти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необхідність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збереження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гарних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стосунків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з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опонентом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сильна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залежність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від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нього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несерйозність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проблеми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93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3"/>
            <a:ext cx="8229600" cy="6009532"/>
          </a:xfrm>
        </p:spPr>
        <p:txBody>
          <a:bodyPr>
            <a:normAutofit lnSpcReduction="10000"/>
          </a:bodyPr>
          <a:lstStyle/>
          <a:p>
            <a:r>
              <a:rPr lang="ru-RU" b="1" u="sng" dirty="0" err="1">
                <a:solidFill>
                  <a:srgbClr val="000000"/>
                </a:solidFill>
                <a:latin typeface="Verdana"/>
              </a:rPr>
              <a:t>Відхід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u="sng" dirty="0" err="1">
                <a:solidFill>
                  <a:srgbClr val="000000"/>
                </a:solidFill>
                <a:latin typeface="Verdana"/>
              </a:rPr>
              <a:t>від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u="sng" dirty="0" err="1">
                <a:solidFill>
                  <a:srgbClr val="000000"/>
                </a:solidFill>
                <a:latin typeface="Verdana"/>
              </a:rPr>
              <a:t>рішення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u="sng" dirty="0" err="1">
                <a:solidFill>
                  <a:srgbClr val="000000"/>
                </a:solidFill>
                <a:latin typeface="Verdana"/>
              </a:rPr>
              <a:t>проблеми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u="sng" dirty="0" err="1">
                <a:solidFill>
                  <a:srgbClr val="000000"/>
                </a:solidFill>
                <a:latin typeface="Verdana"/>
              </a:rPr>
              <a:t>чи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u="sng" dirty="0" err="1">
                <a:solidFill>
                  <a:srgbClr val="000000"/>
                </a:solidFill>
                <a:latin typeface="Verdana"/>
              </a:rPr>
              <a:t>уникання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є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спробою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вийти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з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конфлікту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за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мінімальних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втрат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Відрізняється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від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аналогічної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стратегії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поводження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під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час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конфлікту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тим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опонент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переходить до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неї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після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невдалих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спроб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реалізувати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свої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інтереси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за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допомогою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активних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стратегій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 </a:t>
            </a:r>
            <a:endParaRPr lang="ru-RU" b="1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Власне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мова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йде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не про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розв’язання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а про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згасання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конфлікту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90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3"/>
            <a:ext cx="8229600" cy="6009532"/>
          </a:xfrm>
        </p:spPr>
        <p:txBody>
          <a:bodyPr>
            <a:normAutofit/>
          </a:bodyPr>
          <a:lstStyle/>
          <a:p>
            <a:r>
              <a:rPr lang="ru-RU" b="1" u="sng" dirty="0" err="1">
                <a:solidFill>
                  <a:srgbClr val="000000"/>
                </a:solidFill>
                <a:latin typeface="Verdana"/>
              </a:rPr>
              <a:t>Співробітництво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вважається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найбільш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ефективною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стратегією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поведінки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в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конфлікті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 </a:t>
            </a:r>
            <a:endParaRPr lang="ru-RU" b="1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Воно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припускає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прагнення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опонентів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до конструктивного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обговорення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проблеми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розгляд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іншої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сторони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не як супротивника, а як союзника в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пошуку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рішення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408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Правила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</a:rPr>
              <a:t>розв′язання</a:t>
            </a:r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</a:rPr>
              <a:t>конфлікту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000000"/>
                </a:solidFill>
                <a:latin typeface="Verdana"/>
              </a:rPr>
              <a:t>Правило 1.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Визнати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наявність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конфлікту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Як не дивно,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це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буває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найважче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людської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натури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така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риса: не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визнавати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очевидного. </a:t>
            </a: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Замість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ховати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голову в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пісок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варто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заявити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конфлікт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привселюдно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Це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допоможе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очистити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атмосферу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пересудів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відкриє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шлях переговорам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07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Правила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</a:rPr>
              <a:t>розв′язання</a:t>
            </a:r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</a:rPr>
              <a:t>конфлікту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000000"/>
                </a:solidFill>
                <a:latin typeface="Verdana"/>
              </a:rPr>
              <a:t>Правило 2.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Домовтеся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про процедуру. </a:t>
            </a:r>
            <a:endParaRPr lang="ru-RU" b="1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Якщо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конфлікт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визнано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домовтеся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де, як і коли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почнете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спільну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роботу з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подолання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28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Правила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</a:rPr>
              <a:t>розв′язання</a:t>
            </a:r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</a:rPr>
              <a:t>конфлікту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000000"/>
                </a:solidFill>
                <a:latin typeface="Verdana"/>
              </a:rPr>
              <a:t>Правило 3.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Окресліть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конфлікт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Важливо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визначити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конфлікт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термінах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проблеми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підлягає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врегулюванню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 </a:t>
            </a: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Кожна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сторона повинна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висловити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чому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вона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бачить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суть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конфлікту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почуття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неї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викликає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як вона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оцінює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свою роль у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конфліктній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ситуації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 </a:t>
            </a: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При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цьому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важливо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зосередитися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конкретних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діях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а не на особах.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08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Правила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</a:rPr>
              <a:t>розв′язання</a:t>
            </a:r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</a:rPr>
              <a:t>конфлікту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000000"/>
                </a:solidFill>
                <a:latin typeface="Verdana"/>
              </a:rPr>
              <a:t>Правило 4.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Досліджуйте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можливі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варіанти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вирішення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 </a:t>
            </a:r>
            <a:endParaRPr lang="ru-RU" b="1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Широко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відома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техніка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«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мозкової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атаки», коли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всі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члени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висловлюють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будь-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навіть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найбезглуздіші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пропозиції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 </a:t>
            </a: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Усі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ідеї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реєструються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і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вибирається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найкраща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 </a:t>
            </a: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dirty="0" err="1" smtClean="0">
                <a:solidFill>
                  <a:srgbClr val="000000"/>
                </a:solidFill>
                <a:latin typeface="Verdana"/>
              </a:rPr>
              <a:t>Ця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процедура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націлює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співробітництво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спільне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прийняття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рішення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577484"/>
          </a:xfrm>
        </p:spPr>
        <p:txBody>
          <a:bodyPr>
            <a:normAutofit fontScale="92500"/>
          </a:bodyPr>
          <a:lstStyle/>
          <a:p>
            <a:r>
              <a:rPr lang="ru-RU" sz="3600" b="1" u="sng" dirty="0" err="1">
                <a:solidFill>
                  <a:srgbClr val="000000"/>
                </a:solidFill>
                <a:latin typeface="Verdana"/>
              </a:rPr>
              <a:t>Поняття</a:t>
            </a:r>
            <a:r>
              <a:rPr lang="ru-RU" sz="3600" b="1" u="sng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b="1" u="sng" dirty="0" err="1">
                <a:solidFill>
                  <a:srgbClr val="000000"/>
                </a:solidFill>
                <a:latin typeface="Verdana"/>
              </a:rPr>
              <a:t>конфлікту</a:t>
            </a:r>
            <a:r>
              <a:rPr lang="ru-RU" sz="3600" b="1" u="sng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можна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визначити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як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відсутність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згоди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між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двома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або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більше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сторонами,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які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можуть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бути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фізичними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особами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або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групою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працівників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. </a:t>
            </a:r>
            <a:endParaRPr lang="ru-RU" sz="3600" b="1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sz="3600" b="1" dirty="0" err="1" smtClean="0">
                <a:solidFill>
                  <a:srgbClr val="000000"/>
                </a:solidFill>
                <a:latin typeface="Verdana"/>
              </a:rPr>
              <a:t>Кожна</a:t>
            </a:r>
            <a:r>
              <a:rPr lang="ru-RU" sz="36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сторона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робить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все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можливе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щоб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була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прийнята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її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точка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зору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, і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перешкоджає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це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зробити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іншій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Verdana"/>
              </a:rPr>
              <a:t>стороні</a:t>
            </a:r>
            <a:r>
              <a:rPr lang="ru-RU" sz="3600" b="1" dirty="0">
                <a:solidFill>
                  <a:srgbClr val="000000"/>
                </a:solidFill>
                <a:latin typeface="Verdana"/>
              </a:rPr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1699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Правила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</a:rPr>
              <a:t>розв′язання</a:t>
            </a:r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</a:rPr>
              <a:t>конфлікту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000000"/>
                </a:solidFill>
                <a:latin typeface="Verdana"/>
              </a:rPr>
              <a:t>Правило 5.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Контролюйте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виконання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спільно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прийнятого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рішення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9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Правила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</a:rPr>
              <a:t>розв′язання</a:t>
            </a:r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</a:rPr>
              <a:t>конфлікту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000000"/>
                </a:solidFill>
                <a:latin typeface="Verdana"/>
              </a:rPr>
              <a:t>Правило 6. Критикуйте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опонента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доброзичливо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266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Правила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</a:rPr>
              <a:t>розв′язання</a:t>
            </a:r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</a:rPr>
              <a:t>конфлікту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000000"/>
                </a:solidFill>
                <a:latin typeface="Verdana"/>
              </a:rPr>
              <a:t>Правило 7.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Слід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дотримуватися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етичних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норм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спілкування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в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конфліктній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ситуації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221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Правила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</a:rPr>
              <a:t>розв′язання</a:t>
            </a:r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</a:rPr>
              <a:t>конфлікту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000000"/>
                </a:solidFill>
                <a:latin typeface="Verdana"/>
              </a:rPr>
              <a:t>Правило 8.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Володійте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своїми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емоціями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 </a:t>
            </a:r>
            <a:endParaRPr lang="ru-RU" b="1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Це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одне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з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основних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правил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розв’язання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конфліктних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ситуацій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583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0000"/>
                </a:solidFill>
                <a:latin typeface="Verdana"/>
              </a:rPr>
              <a:t>Отже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КОНФЛІКТ – ЦЕ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5"/>
            <a:ext cx="8507288" cy="5001420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ru-RU" sz="2400" b="1" i="1" dirty="0" err="1">
                <a:solidFill>
                  <a:srgbClr val="000000"/>
                </a:solidFill>
                <a:latin typeface="Times New Roman"/>
              </a:rPr>
              <a:t>джерело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b="1" i="1" dirty="0" err="1">
                <a:solidFill>
                  <a:srgbClr val="000000"/>
                </a:solidFill>
                <a:latin typeface="Times New Roman"/>
              </a:rPr>
              <a:t>розвитку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;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/>
              </a:rPr>
            </a:br>
            <a:endParaRPr lang="ru-RU" sz="2400" b="1" dirty="0">
              <a:solidFill>
                <a:srgbClr val="000000"/>
              </a:solidFill>
              <a:latin typeface="Times New Roman"/>
            </a:endParaRPr>
          </a:p>
          <a:p>
            <a:pPr>
              <a:buFont typeface="Arial"/>
              <a:buChar char="•"/>
            </a:pP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/>
              </a:rPr>
            </a:b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сигнал до </a:t>
            </a:r>
            <a:r>
              <a:rPr lang="ru-RU" sz="2400" b="1" i="1" dirty="0" err="1">
                <a:solidFill>
                  <a:srgbClr val="000000"/>
                </a:solidFill>
                <a:latin typeface="Times New Roman"/>
              </a:rPr>
              <a:t>змін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;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/>
              </a:rPr>
            </a:br>
            <a:endParaRPr lang="ru-RU" sz="2400" b="1" dirty="0">
              <a:solidFill>
                <a:srgbClr val="000000"/>
              </a:solidFill>
              <a:latin typeface="Times New Roman"/>
            </a:endParaRPr>
          </a:p>
          <a:p>
            <a:pPr>
              <a:buFont typeface="Arial"/>
              <a:buChar char="•"/>
            </a:pP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/>
              </a:rPr>
            </a:br>
            <a:r>
              <a:rPr lang="ru-RU" sz="2400" b="1" i="1" dirty="0" err="1">
                <a:solidFill>
                  <a:srgbClr val="000000"/>
                </a:solidFill>
                <a:latin typeface="Times New Roman"/>
              </a:rPr>
              <a:t>можливість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b="1" i="1" dirty="0" err="1">
                <a:solidFill>
                  <a:srgbClr val="000000"/>
                </a:solidFill>
                <a:latin typeface="Times New Roman"/>
              </a:rPr>
              <a:t>зближення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;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/>
              </a:rPr>
            </a:br>
            <a:endParaRPr lang="ru-RU" sz="2400" b="1" dirty="0">
              <a:solidFill>
                <a:srgbClr val="000000"/>
              </a:solidFill>
              <a:latin typeface="Times New Roman"/>
            </a:endParaRPr>
          </a:p>
          <a:p>
            <a:pPr>
              <a:buFont typeface="Arial"/>
              <a:buChar char="•"/>
            </a:pP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/>
              </a:rPr>
            </a:br>
            <a:r>
              <a:rPr lang="ru-RU" sz="2400" b="1" i="1" dirty="0" err="1">
                <a:solidFill>
                  <a:srgbClr val="000000"/>
                </a:solidFill>
                <a:latin typeface="Times New Roman"/>
              </a:rPr>
              <a:t>відверта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b="1" i="1" dirty="0" err="1">
                <a:solidFill>
                  <a:srgbClr val="000000"/>
                </a:solidFill>
                <a:latin typeface="Times New Roman"/>
              </a:rPr>
              <a:t>розмова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;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/>
              </a:rPr>
            </a:br>
            <a:endParaRPr lang="ru-RU" sz="2400" b="1" dirty="0">
              <a:solidFill>
                <a:srgbClr val="000000"/>
              </a:solidFill>
              <a:latin typeface="Times New Roman"/>
            </a:endParaRPr>
          </a:p>
          <a:p>
            <a:pPr>
              <a:buFont typeface="Arial"/>
              <a:buChar char="•"/>
            </a:pP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/>
              </a:rPr>
            </a:br>
            <a:r>
              <a:rPr lang="ru-RU" sz="2400" b="1" i="1" dirty="0" err="1">
                <a:solidFill>
                  <a:srgbClr val="000000"/>
                </a:solidFill>
                <a:latin typeface="Times New Roman"/>
              </a:rPr>
              <a:t>розрядка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b="1" i="1" dirty="0" err="1">
                <a:solidFill>
                  <a:srgbClr val="000000"/>
                </a:solidFill>
                <a:latin typeface="Times New Roman"/>
              </a:rPr>
              <a:t>напруження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</a:rPr>
              <a:t>.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56235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6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err="1" smtClean="0">
                <a:solidFill>
                  <a:srgbClr val="000000"/>
                </a:solidFill>
                <a:latin typeface="Verdana"/>
              </a:rPr>
              <a:t>Основними</a:t>
            </a:r>
            <a:r>
              <a:rPr lang="ru-RU" sz="24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ознаками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latin typeface="Verdana"/>
              </a:rPr>
              <a:t>конфлікту</a:t>
            </a:r>
            <a:r>
              <a:rPr lang="ru-RU" sz="2400" b="1" dirty="0" smtClean="0">
                <a:solidFill>
                  <a:srgbClr val="000000"/>
                </a:solidFill>
                <a:latin typeface="Verdana"/>
              </a:rPr>
              <a:t> є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:</a:t>
            </a:r>
          </a:p>
          <a:p>
            <a:pPr algn="just"/>
            <a:endParaRPr lang="ru-RU" sz="2400" b="1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наявність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ситуації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сприймається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учасниками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як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конфліктна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;</a:t>
            </a:r>
          </a:p>
          <a:p>
            <a:pPr algn="just"/>
            <a:endParaRPr lang="ru-RU" sz="2400" b="1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sz="2400" b="1" dirty="0">
                <a:solidFill>
                  <a:srgbClr val="000000"/>
                </a:solidFill>
                <a:latin typeface="Verdana"/>
              </a:rPr>
              <a:t>предмет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конфлікту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не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може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бути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поділений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справедливо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між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учасниками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конфліктної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ситуації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;</a:t>
            </a:r>
          </a:p>
          <a:p>
            <a:pPr algn="just"/>
            <a:endParaRPr lang="ru-RU" sz="2400" b="1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бажання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учасників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продовжити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конфлікт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для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досягнення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своїх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Verdana"/>
              </a:rPr>
              <a:t>цілей</a:t>
            </a:r>
            <a:r>
              <a:rPr lang="ru-RU" sz="2400" b="1" dirty="0">
                <a:solidFill>
                  <a:srgbClr val="000000"/>
                </a:solidFill>
                <a:latin typeface="Verdan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61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572150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Verdana"/>
              </a:rPr>
              <a:t>У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свідомості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людей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конфлікт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найчастіше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ототожнюється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з </a:t>
            </a:r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агресією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 smtClean="0">
                <a:solidFill>
                  <a:srgbClr val="000000"/>
                </a:solidFill>
                <a:latin typeface="Verdana"/>
              </a:rPr>
              <a:t>погрозами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суперечками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ворожістю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війною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та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ін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В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результаті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поширена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думка,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конфлікт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є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небажаним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явищем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його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необхідно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негайно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вирішувати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як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тільки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він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Verdana"/>
              </a:rPr>
              <a:t>виникне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54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3"/>
            <a:ext cx="8229600" cy="6009532"/>
          </a:xfrm>
        </p:spPr>
        <p:txBody>
          <a:bodyPr>
            <a:normAutofit/>
          </a:bodyPr>
          <a:lstStyle/>
          <a:p>
            <a:r>
              <a:rPr lang="ru-RU" sz="4000" dirty="0" err="1">
                <a:solidFill>
                  <a:srgbClr val="000000"/>
                </a:solidFill>
                <a:latin typeface="Verdana"/>
              </a:rPr>
              <a:t>С</a:t>
            </a:r>
            <a:r>
              <a:rPr lang="ru-RU" sz="4000" dirty="0" err="1" smtClean="0">
                <a:solidFill>
                  <a:srgbClr val="000000"/>
                </a:solidFill>
                <a:latin typeface="Verdana"/>
              </a:rPr>
              <a:t>учасні</a:t>
            </a:r>
            <a:r>
              <a:rPr lang="ru-RU" sz="40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погляди </a:t>
            </a:r>
            <a:r>
              <a:rPr lang="ru-RU" sz="4000" dirty="0" smtClean="0">
                <a:solidFill>
                  <a:srgbClr val="000000"/>
                </a:solidFill>
                <a:latin typeface="Verdana"/>
              </a:rPr>
              <a:t>на </a:t>
            </a:r>
            <a:r>
              <a:rPr lang="ru-RU" sz="4000" dirty="0" err="1" smtClean="0">
                <a:solidFill>
                  <a:srgbClr val="000000"/>
                </a:solidFill>
                <a:latin typeface="Verdana"/>
              </a:rPr>
              <a:t>конфлікт</a:t>
            </a:r>
            <a:r>
              <a:rPr lang="ru-RU" sz="40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  <a:latin typeface="Verdana"/>
              </a:rPr>
              <a:t>полягають</a:t>
            </a:r>
            <a:r>
              <a:rPr lang="ru-RU" sz="40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у тому,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що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навіть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при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наявності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ефективного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управління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в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організаціях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деякі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конфлікти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не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тільки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можливі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, а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навіть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Verdana"/>
              </a:rPr>
              <a:t>бажані</a:t>
            </a:r>
            <a:r>
              <a:rPr lang="ru-RU" sz="4000" dirty="0">
                <a:solidFill>
                  <a:srgbClr val="000000"/>
                </a:solidFill>
                <a:latin typeface="Verdana"/>
              </a:rPr>
              <a:t>. </a:t>
            </a:r>
            <a:endParaRPr lang="ru-RU" sz="4000" dirty="0" smtClean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0129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433468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rgbClr val="000000"/>
                </a:solidFill>
                <a:latin typeface="Verdana"/>
              </a:rPr>
              <a:t>У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багатьох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випадках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конфлікт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допомагає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виявити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різноманітність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поглядів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дає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додаткову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інформацію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допомагає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виявити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альтернативи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вирішення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проблем</a:t>
            </a:r>
            <a:r>
              <a:rPr lang="ru-RU" sz="2800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pPr algn="just"/>
            <a:r>
              <a:rPr lang="ru-RU" sz="2800" dirty="0" err="1" smtClean="0">
                <a:solidFill>
                  <a:srgbClr val="000000"/>
                </a:solidFill>
                <a:latin typeface="Verdana"/>
              </a:rPr>
              <a:t>Це</a:t>
            </a:r>
            <a:r>
              <a:rPr lang="ru-RU" sz="28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може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привести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також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до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більш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ефективного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виконання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планів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стратегій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проектів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оскільки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обговорення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різних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</a:rPr>
              <a:t>поглядів</a:t>
            </a:r>
            <a:r>
              <a:rPr lang="ru-RU" sz="28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Verdana"/>
              </a:rPr>
              <a:t>дасть</a:t>
            </a:r>
            <a:r>
              <a:rPr lang="ru-RU" sz="28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Verdana"/>
              </a:rPr>
              <a:t>більше</a:t>
            </a:r>
            <a:r>
              <a:rPr lang="ru-RU" sz="28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Verdana"/>
              </a:rPr>
              <a:t>можливостей</a:t>
            </a:r>
            <a:r>
              <a:rPr lang="ru-RU" sz="28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Verdana"/>
              </a:rPr>
              <a:t>втілення</a:t>
            </a:r>
            <a:r>
              <a:rPr lang="ru-RU" sz="28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Verdana"/>
              </a:rPr>
              <a:t>їх</a:t>
            </a:r>
            <a:r>
              <a:rPr lang="ru-RU" sz="2800" dirty="0" smtClean="0">
                <a:solidFill>
                  <a:srgbClr val="000000"/>
                </a:solidFill>
                <a:latin typeface="Verdana"/>
              </a:rPr>
              <a:t> у </a:t>
            </a:r>
            <a:r>
              <a:rPr lang="ru-RU" sz="2800" dirty="0" err="1" smtClean="0">
                <a:solidFill>
                  <a:srgbClr val="000000"/>
                </a:solidFill>
                <a:latin typeface="Verdana"/>
              </a:rPr>
              <a:t>життя</a:t>
            </a:r>
            <a:r>
              <a:rPr lang="ru-RU" sz="2800" dirty="0" smtClean="0">
                <a:solidFill>
                  <a:srgbClr val="000000"/>
                </a:solidFill>
                <a:latin typeface="Verdana"/>
              </a:rPr>
              <a:t>.</a:t>
            </a:r>
            <a:endParaRPr lang="ru-RU" sz="54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5679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5793508"/>
          </a:xfrm>
        </p:spPr>
        <p:txBody>
          <a:bodyPr>
            <a:normAutofit/>
          </a:bodyPr>
          <a:lstStyle/>
          <a:p>
            <a:pPr algn="just"/>
            <a:r>
              <a:rPr lang="ru-RU" sz="3600" dirty="0" err="1">
                <a:solidFill>
                  <a:srgbClr val="000000"/>
                </a:solidFill>
                <a:latin typeface="Verdana"/>
              </a:rPr>
              <a:t>К</a:t>
            </a:r>
            <a:r>
              <a:rPr lang="ru-RU" sz="3600" dirty="0" err="1" smtClean="0">
                <a:solidFill>
                  <a:srgbClr val="000000"/>
                </a:solidFill>
                <a:latin typeface="Verdana"/>
              </a:rPr>
              <a:t>онфлікт</a:t>
            </a:r>
            <a:r>
              <a:rPr lang="ru-RU" sz="36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може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Verdana"/>
              </a:rPr>
              <a:t>бути:</a:t>
            </a:r>
          </a:p>
          <a:p>
            <a:pPr algn="just"/>
            <a:r>
              <a:rPr lang="ru-RU" sz="36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u="sng" dirty="0" err="1">
                <a:solidFill>
                  <a:srgbClr val="000000"/>
                </a:solidFill>
                <a:latin typeface="Verdana"/>
              </a:rPr>
              <a:t>функціональним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і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сприяти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підвищенню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ефективності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Verdana"/>
              </a:rPr>
              <a:t>організації</a:t>
            </a:r>
            <a:endParaRPr lang="ru-RU" sz="3600" dirty="0" smtClean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sz="36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Verdana"/>
              </a:rPr>
              <a:t>дисфункціональним</a:t>
            </a:r>
            <a:r>
              <a:rPr lang="ru-RU" sz="36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і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призвести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до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зниження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особистої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задоволеності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групового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співробітництва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й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ефективності</a:t>
            </a:r>
            <a:r>
              <a:rPr lang="ru-RU" sz="3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Verdana"/>
              </a:rPr>
              <a:t>виробництва</a:t>
            </a:r>
            <a:r>
              <a:rPr lang="ru-RU" sz="3600" dirty="0" smtClean="0">
                <a:solidFill>
                  <a:srgbClr val="000000"/>
                </a:solidFill>
                <a:latin typeface="Verdan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437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5505476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>
                <a:solidFill>
                  <a:srgbClr val="000000"/>
                </a:solidFill>
                <a:latin typeface="Open Sans"/>
              </a:rPr>
              <a:t>Розрізняють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чотири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основних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типи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Open Sans"/>
              </a:rPr>
              <a:t>конфлікту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:</a:t>
            </a:r>
          </a:p>
          <a:p>
            <a:pPr algn="ctr"/>
            <a:endParaRPr lang="ru-RU" b="1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8352927" cy="3987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630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1252</Words>
  <Application>Microsoft Office PowerPoint</Application>
  <PresentationFormat>Экран (4:3)</PresentationFormat>
  <Paragraphs>143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  Конфліктологія   </vt:lpstr>
      <vt:lpstr>Різновиди конфліктів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 управління конфліктом</vt:lpstr>
      <vt:lpstr>Методи управління конфліктом</vt:lpstr>
      <vt:lpstr>Шляхи розв'язання суперечок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розв′язання конфлікту</vt:lpstr>
      <vt:lpstr>Правила розв′язання конфлікту</vt:lpstr>
      <vt:lpstr>Правила розв′язання конфлікту</vt:lpstr>
      <vt:lpstr>Правила розв′язання конфлікту</vt:lpstr>
      <vt:lpstr>Правила розв′язання конфлікту</vt:lpstr>
      <vt:lpstr>Правила розв′язання конфлікту</vt:lpstr>
      <vt:lpstr>Правила розв′язання конфлікту</vt:lpstr>
      <vt:lpstr>Правила розв′язання конфлікту</vt:lpstr>
      <vt:lpstr>Отже, КОНФЛІКТ – ЦЕ 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Гарячі напої</dc:title>
  <dc:creator>Mila</dc:creator>
  <cp:lastModifiedBy>Mila</cp:lastModifiedBy>
  <cp:revision>23</cp:revision>
  <dcterms:created xsi:type="dcterms:W3CDTF">2012-06-12T19:30:21Z</dcterms:created>
  <dcterms:modified xsi:type="dcterms:W3CDTF">2015-11-04T20:11:25Z</dcterms:modified>
</cp:coreProperties>
</file>