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11.03.2018</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pPr/>
              <a:t>11.03.2018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zakon2.rada.gov.ua/laws/show/254%D0%BA/96-%D0%B2%D1%80"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zakon2.rada.gov.ua/laws/show/889-19/paran86"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zakon2.rada.gov.ua/laws/show/889-19/paran80"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653136"/>
            <a:ext cx="6768752" cy="576064"/>
          </a:xfrm>
        </p:spPr>
        <p:txBody>
          <a:bodyPr>
            <a:normAutofit/>
          </a:bodyPr>
          <a:lstStyle/>
          <a:p>
            <a:r>
              <a:rPr lang="uk-UA"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Частина ІІ (2 год.)</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Заголовок 1"/>
          <p:cNvSpPr>
            <a:spLocks noGrp="1"/>
          </p:cNvSpPr>
          <p:nvPr>
            <p:ph type="ctrTitle"/>
          </p:nvPr>
        </p:nvSpPr>
        <p:spPr>
          <a:xfrm>
            <a:off x="571472" y="3286124"/>
            <a:ext cx="6629400" cy="1219201"/>
          </a:xfrm>
        </p:spPr>
        <p:txBody>
          <a:bodyPr/>
          <a:lstStyle/>
          <a:p>
            <a:r>
              <a:rPr lang="uk-UA" sz="2400" dirty="0" smtClean="0"/>
              <a:t>Тема</a:t>
            </a:r>
            <a:r>
              <a:rPr lang="uk-UA" sz="2400" dirty="0"/>
              <a:t/>
            </a:r>
            <a:br>
              <a:rPr lang="uk-UA" sz="2400" dirty="0"/>
            </a:br>
            <a:r>
              <a:rPr lang="uk-UA" sz="2400" dirty="0" smtClean="0"/>
              <a:t>«</a:t>
            </a:r>
            <a:r>
              <a:rPr lang="uk-UA" sz="2400" dirty="0" smtClean="0"/>
              <a:t>Суб</a:t>
            </a:r>
            <a:r>
              <a:rPr lang="en-US" sz="2400" dirty="0" smtClean="0"/>
              <a:t>’</a:t>
            </a:r>
            <a:r>
              <a:rPr lang="uk-UA" sz="2400" dirty="0" smtClean="0"/>
              <a:t>єкти</a:t>
            </a:r>
            <a:r>
              <a:rPr lang="uk-UA" sz="2400" dirty="0" smtClean="0"/>
              <a:t> адміністративно-процесуального права»</a:t>
            </a:r>
            <a:endParaRPr lang="ru-RU" sz="2400" dirty="0"/>
          </a:p>
        </p:txBody>
      </p:sp>
    </p:spTree>
    <p:extLst>
      <p:ext uri="{BB962C8B-B14F-4D97-AF65-F5344CB8AC3E}">
        <p14:creationId xmlns="" xmlns:p14="http://schemas.microsoft.com/office/powerpoint/2010/main" val="394864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232" y="260648"/>
            <a:ext cx="8640960" cy="313932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285750" indent="-285750" algn="just">
              <a:buFont typeface="Arial" pitchFamily="34" charset="0"/>
              <a:buChar char="•"/>
            </a:pPr>
            <a:r>
              <a:rPr lang="uk-UA" dirty="0">
                <a:latin typeface="Times New Roman" pitchFamily="18" charset="0"/>
                <a:cs typeface="Times New Roman" pitchFamily="18" charset="0"/>
              </a:rPr>
              <a:t>вимагати від громадян додержання правопорядку,  припинення </a:t>
            </a:r>
          </a:p>
          <a:p>
            <a:pPr marL="285750" indent="-285750" algn="just">
              <a:buFont typeface="Arial" pitchFamily="34" charset="0"/>
              <a:buChar char="•"/>
            </a:pPr>
            <a:r>
              <a:rPr lang="uk-UA" dirty="0">
                <a:latin typeface="Times New Roman" pitchFamily="18" charset="0"/>
                <a:cs typeface="Times New Roman" pitchFamily="18" charset="0"/>
              </a:rPr>
              <a:t>адміністративних  правопорушень  і  злочинів,  додержання   режиму державного  кордону,  в  тому  числі  на територіях,  що межують з державним кордоном, де прикордонну смугу не визначено; </a:t>
            </a:r>
          </a:p>
          <a:p>
            <a:pPr marL="285750" indent="-285750" algn="just">
              <a:buFont typeface="Arial" pitchFamily="34" charset="0"/>
              <a:buChar char="•"/>
            </a:pPr>
            <a:r>
              <a:rPr lang="uk-UA" dirty="0">
                <a:latin typeface="Times New Roman" pitchFamily="18" charset="0"/>
                <a:cs typeface="Times New Roman" pitchFamily="18" charset="0"/>
              </a:rPr>
              <a:t> у разі підозри у вчиненні адміністративних правопорушень і злочинів перевіряти у громадян документи, що посвідчують їх особу;</a:t>
            </a:r>
          </a:p>
          <a:p>
            <a:pPr marL="285750" indent="-285750" algn="just">
              <a:buFont typeface="Arial" pitchFamily="34" charset="0"/>
              <a:buChar char="•"/>
            </a:pPr>
            <a:r>
              <a:rPr lang="uk-UA" dirty="0">
                <a:latin typeface="Times New Roman" pitchFamily="18" charset="0"/>
                <a:cs typeface="Times New Roman" pitchFamily="18" charset="0"/>
              </a:rPr>
              <a:t> входити   до   клубів,   кінотеатрів,   стадіонів,   інших </a:t>
            </a:r>
          </a:p>
          <a:p>
            <a:pPr algn="just"/>
            <a:r>
              <a:rPr lang="uk-UA" dirty="0">
                <a:latin typeface="Times New Roman" pitchFamily="18" charset="0"/>
                <a:cs typeface="Times New Roman" pitchFamily="18" charset="0"/>
              </a:rPr>
              <a:t>громадських місць і приміщень за згодою власника чи уповноваженого </a:t>
            </a:r>
          </a:p>
          <a:p>
            <a:pPr algn="just"/>
            <a:r>
              <a:rPr lang="uk-UA" dirty="0">
                <a:latin typeface="Times New Roman" pitchFamily="18" charset="0"/>
                <a:cs typeface="Times New Roman" pitchFamily="18" charset="0"/>
              </a:rPr>
              <a:t>ним органу для переслідування правопорушника,  який переховується, або припинення адміністративних правопорушень чи злочинів; </a:t>
            </a:r>
          </a:p>
          <a:p>
            <a:pPr marL="285750" indent="-285750" algn="just">
              <a:buFont typeface="Arial" pitchFamily="34" charset="0"/>
              <a:buChar char="•"/>
            </a:pPr>
            <a:r>
              <a:rPr lang="uk-UA" dirty="0">
                <a:latin typeface="Times New Roman" pitchFamily="18" charset="0"/>
                <a:cs typeface="Times New Roman" pitchFamily="18" charset="0"/>
              </a:rPr>
              <a:t> складати протоколи про адміністративні правопорушення та деякі ін.</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3" y="3587936"/>
            <a:ext cx="4032449" cy="27213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436096" y="3587936"/>
            <a:ext cx="3138701" cy="25922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51077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504" y="246976"/>
            <a:ext cx="8568952"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uk-UA" dirty="0">
                <a:latin typeface="Times New Roman" pitchFamily="18" charset="0"/>
                <a:cs typeface="Times New Roman" pitchFamily="18" charset="0"/>
              </a:rPr>
              <a:t>Відповідно до Ст. 8. Закону «Про громадські об'єднання» </a:t>
            </a:r>
            <a:r>
              <a:rPr lang="uk-UA" b="1" dirty="0">
                <a:latin typeface="Times New Roman" pitchFamily="18" charset="0"/>
                <a:cs typeface="Times New Roman" pitchFamily="18" charset="0"/>
              </a:rPr>
              <a:t>членами (учасниками) громадської організації</a:t>
            </a:r>
            <a:r>
              <a:rPr lang="uk-UA" dirty="0">
                <a:latin typeface="Times New Roman" pitchFamily="18" charset="0"/>
                <a:cs typeface="Times New Roman" pitchFamily="18" charset="0"/>
              </a:rPr>
              <a:t>, крім молодіжної та дитячої, можуть бути громадяни України, іноземці та особи без громадянства, які перебувають в Україні на законних підставах,, які досягли 14 років. Вік членів молодіжної, дитячої організації визначається її статутом у межах, встановлених законом.</a:t>
            </a:r>
            <a:endParaRPr lang="ru-RU"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Членами (учасниками) громадської спілки</a:t>
            </a:r>
            <a:r>
              <a:rPr lang="uk-UA" dirty="0">
                <a:latin typeface="Times New Roman" pitchFamily="18" charset="0"/>
                <a:cs typeface="Times New Roman" pitchFamily="18" charset="0"/>
              </a:rPr>
              <a:t> можуть бути юридичні особи приватного права, у тому числі громадські об'єднання зі статусом юридичної особи, фізичні особи, які досягли 18 років та не визнані судом недієздатними.</a:t>
            </a:r>
            <a:endParaRPr lang="ru-RU"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Засновниками громадської організації</a:t>
            </a:r>
            <a:r>
              <a:rPr lang="uk-UA" dirty="0">
                <a:latin typeface="Times New Roman" pitchFamily="18" charset="0"/>
                <a:cs typeface="Times New Roman" pitchFamily="18" charset="0"/>
              </a:rPr>
              <a:t> можуть бути громадяни України, іноземці та особи без громадянства, які перебувають в Україні на законних підставах, які досягли 18 років, а молодіжної та дитячої громадської організації - 14 років.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Засновниками громадської спілки</a:t>
            </a:r>
            <a:r>
              <a:rPr lang="uk-UA" dirty="0">
                <a:latin typeface="Times New Roman" pitchFamily="18" charset="0"/>
                <a:cs typeface="Times New Roman" pitchFamily="18" charset="0"/>
              </a:rPr>
              <a:t> можуть бути юридичні особи приватного права, у тому числі громадські об'єднання зі статусом юридичної особи. Засновниками громадської спілки не можуть бути політичні партії, а також юридичні особи, щодо яких прийнято рішення щодо їх припинення або які перебувають у процесі припинення.</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7503" y="4869160"/>
            <a:ext cx="4448187" cy="1800199"/>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16016" y="4869160"/>
            <a:ext cx="4120441" cy="1800199"/>
          </a:xfrm>
          <a:prstGeom prst="rect">
            <a:avLst/>
          </a:prstGeom>
        </p:spPr>
      </p:pic>
    </p:spTree>
    <p:extLst>
      <p:ext uri="{BB962C8B-B14F-4D97-AF65-F5344CB8AC3E}">
        <p14:creationId xmlns="" xmlns:p14="http://schemas.microsoft.com/office/powerpoint/2010/main" val="360719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313" y="188640"/>
            <a:ext cx="8640960" cy="34163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uk-UA" b="1" dirty="0">
                <a:latin typeface="Times New Roman" pitchFamily="18" charset="0"/>
                <a:cs typeface="Times New Roman" pitchFamily="18" charset="0"/>
              </a:rPr>
              <a:t>Утворення громадського об'єднання</a:t>
            </a:r>
            <a:r>
              <a:rPr lang="uk-UA" dirty="0">
                <a:latin typeface="Times New Roman" pitchFamily="18" charset="0"/>
                <a:cs typeface="Times New Roman" pitchFamily="18" charset="0"/>
              </a:rPr>
              <a:t> здійснюється на установчих зборах його засновників та оформлюється протоколом. Юридична особа приватного права бере участь в утворенні громадської спілки через свого керівника або іншого уповноваженого представника, який діє на підставі довіреності на вчинення дій щодо утворення громадської спілки. Громадські об'єднання діють </a:t>
            </a:r>
            <a:r>
              <a:rPr lang="uk-UA" b="1" dirty="0">
                <a:latin typeface="Times New Roman" pitchFamily="18" charset="0"/>
                <a:cs typeface="Times New Roman" pitchFamily="18" charset="0"/>
              </a:rPr>
              <a:t>на підставі власних статутів</a:t>
            </a:r>
            <a:r>
              <a:rPr lang="uk-UA" dirty="0">
                <a:latin typeface="Times New Roman" pitchFamily="18" charset="0"/>
                <a:cs typeface="Times New Roman" pitchFamily="18" charset="0"/>
              </a:rPr>
              <a:t>, які затверджуються на установчих зборах.</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Громадське об'єднання, зареєстроване в установленому законом порядку відповідно до </a:t>
            </a:r>
            <a:r>
              <a:rPr lang="uk-UA" b="1" dirty="0">
                <a:latin typeface="Times New Roman" pitchFamily="18" charset="0"/>
                <a:cs typeface="Times New Roman" pitchFamily="18" charset="0"/>
              </a:rPr>
              <a:t>ст. 19</a:t>
            </a:r>
            <a:r>
              <a:rPr lang="uk-UA" dirty="0">
                <a:latin typeface="Times New Roman" pitchFamily="18" charset="0"/>
                <a:cs typeface="Times New Roman" pitchFamily="18" charset="0"/>
              </a:rPr>
              <a:t> Закону «Про громадські об'єднання», може мати </a:t>
            </a:r>
            <a:r>
              <a:rPr lang="uk-UA" b="1" dirty="0">
                <a:latin typeface="Times New Roman" pitchFamily="18" charset="0"/>
                <a:cs typeface="Times New Roman" pitchFamily="18" charset="0"/>
              </a:rPr>
              <a:t>всеукраїнський статус</a:t>
            </a:r>
            <a:r>
              <a:rPr lang="uk-UA" dirty="0">
                <a:latin typeface="Times New Roman" pitchFamily="18" charset="0"/>
                <a:cs typeface="Times New Roman" pitchFamily="18" charset="0"/>
              </a:rPr>
              <a:t> за наявності у нього відокремлених підрозділів у більшості адміністративно-територіальних одиниць країни, і якщо таке громадське об'єднання підтвердило такий статус у порядку, встановленому </a:t>
            </a:r>
            <a:r>
              <a:rPr lang="uk-UA" u="sng" dirty="0">
                <a:latin typeface="Times New Roman" pitchFamily="18" charset="0"/>
                <a:cs typeface="Times New Roman" pitchFamily="18" charset="0"/>
              </a:rPr>
              <a:t>Законом України</a:t>
            </a:r>
            <a:r>
              <a:rPr lang="uk-UA" dirty="0">
                <a:latin typeface="Times New Roman" pitchFamily="18" charset="0"/>
                <a:cs typeface="Times New Roman" pitchFamily="18" charset="0"/>
              </a:rPr>
              <a:t> "Про державну реєстрацію юридичних осіб, фізичних осіб - підприємців та громадських формувань".</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5313" y="3861048"/>
            <a:ext cx="444404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35773" y="3933056"/>
            <a:ext cx="3778209"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222564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40960" cy="480131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uk-UA" b="1" dirty="0">
                <a:latin typeface="Times New Roman" pitchFamily="18" charset="0"/>
                <a:cs typeface="Times New Roman" pitchFamily="18" charset="0"/>
              </a:rPr>
              <a:t>Правосуб’єктність громадських об'єднань</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Для здійснення своєї мети (цілей) громадське об'єднання відповідно до </a:t>
            </a:r>
            <a:r>
              <a:rPr lang="uk-UA" b="1" dirty="0">
                <a:latin typeface="Times New Roman" pitchFamily="18" charset="0"/>
                <a:cs typeface="Times New Roman" pitchFamily="18" charset="0"/>
              </a:rPr>
              <a:t>ст. 21 </a:t>
            </a:r>
            <a:r>
              <a:rPr lang="uk-UA" dirty="0">
                <a:latin typeface="Times New Roman" pitchFamily="18" charset="0"/>
                <a:cs typeface="Times New Roman" pitchFamily="18" charset="0"/>
              </a:rPr>
              <a:t>Закону «Про громадські об'єднання» </a:t>
            </a:r>
            <a:r>
              <a:rPr lang="uk-UA" b="1" dirty="0">
                <a:latin typeface="Times New Roman" pitchFamily="18" charset="0"/>
                <a:cs typeface="Times New Roman" pitchFamily="18" charset="0"/>
              </a:rPr>
              <a:t>має право:</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вільно поширювати інформацію про свою діяльність, пропагувати свою мету (цілі);</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звертатися у порядку, визначеному законом, до органів державної влади, органів влади Автономної Республіки Крим, органів місцевого самоврядування, їх посадових і службових осіб з пропозиціями (зауваженнями), заявами (клопотаннями), скаргами;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одержувати у порядку, визначеному законом, публічну інформацію, що знаходиться у володінні суб'єктів владних повноважень, інших розпорядників публічної інформації;</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брати участь у порядку, визначеному законодавством, у розробленні проектів нормативно-правових актів, що видаються органами державної влади, органами влади Автономної Республіки Крим, органами місцевого самоврядування і стосуються сфери діяльності громадського об'єднання та важливих питань державного і суспільного життя;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проводити мирні зібрання;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здійснювати інші права, не заборонені законом.</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5009225"/>
            <a:ext cx="3168352" cy="1660136"/>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9872" y="5009225"/>
            <a:ext cx="2891333" cy="1660136"/>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311205" y="5009225"/>
            <a:ext cx="2581275" cy="1660136"/>
          </a:xfrm>
          <a:prstGeom prst="rect">
            <a:avLst/>
          </a:prstGeom>
        </p:spPr>
      </p:pic>
    </p:spTree>
    <p:extLst>
      <p:ext uri="{BB962C8B-B14F-4D97-AF65-F5344CB8AC3E}">
        <p14:creationId xmlns="" xmlns:p14="http://schemas.microsoft.com/office/powerpoint/2010/main" val="17331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630494" cy="624786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uk-UA" sz="2000" dirty="0"/>
              <a:t> </a:t>
            </a:r>
            <a:r>
              <a:rPr lang="uk-UA" sz="2000" dirty="0">
                <a:latin typeface="Times New Roman" pitchFamily="18" charset="0"/>
                <a:cs typeface="Times New Roman" pitchFamily="18" charset="0"/>
              </a:rPr>
              <a:t>Згідно зі </a:t>
            </a:r>
            <a:r>
              <a:rPr lang="uk-UA" sz="2000" b="1" dirty="0">
                <a:latin typeface="Times New Roman" pitchFamily="18" charset="0"/>
                <a:cs typeface="Times New Roman" pitchFamily="18" charset="0"/>
              </a:rPr>
              <a:t>ст. 25</a:t>
            </a:r>
            <a:r>
              <a:rPr lang="uk-UA" sz="2000" dirty="0">
                <a:latin typeface="Times New Roman" pitchFamily="18" charset="0"/>
                <a:cs typeface="Times New Roman" pitchFamily="18" charset="0"/>
              </a:rPr>
              <a:t> Закону «Про громадські об'єднання» існує </a:t>
            </a:r>
            <a:r>
              <a:rPr lang="uk-UA" sz="2000" b="1" dirty="0">
                <a:latin typeface="Times New Roman" pitchFamily="18" charset="0"/>
                <a:cs typeface="Times New Roman" pitchFamily="18" charset="0"/>
              </a:rPr>
              <a:t>добровільний спосіб припинення діяльності громадського об'єднання  (саморозпуск)</a:t>
            </a:r>
            <a:r>
              <a:rPr lang="uk-UA" sz="2000" dirty="0">
                <a:latin typeface="Times New Roman" pitchFamily="18" charset="0"/>
                <a:cs typeface="Times New Roman" pitchFamily="18" charset="0"/>
              </a:rPr>
              <a:t> за рішенням громадського об'єднання, яке може бути</a:t>
            </a:r>
            <a:r>
              <a:rPr lang="uk-UA" sz="2000" b="1" dirty="0">
                <a:latin typeface="Times New Roman" pitchFamily="18" charset="0"/>
                <a:cs typeface="Times New Roman" pitchFamily="18" charset="0"/>
              </a:rPr>
              <a:t> </a:t>
            </a:r>
            <a:r>
              <a:rPr lang="uk-UA" sz="2000" dirty="0">
                <a:latin typeface="Times New Roman" pitchFamily="18" charset="0"/>
                <a:cs typeface="Times New Roman" pitchFamily="18" charset="0"/>
              </a:rPr>
              <a:t>прийнятим вищим органом управління громадського об'єднання, у визначеному статутом порядку, шляхом саморозпуску або реорганізації; та </a:t>
            </a:r>
            <a:r>
              <a:rPr lang="uk-UA" sz="2000" b="1" dirty="0">
                <a:latin typeface="Times New Roman" pitchFamily="18" charset="0"/>
                <a:cs typeface="Times New Roman" pitchFamily="18" charset="0"/>
              </a:rPr>
              <a:t>припинення діяльності громадського об'єднання за рішенням суду</a:t>
            </a:r>
            <a:r>
              <a:rPr lang="uk-UA" sz="2000" dirty="0">
                <a:latin typeface="Times New Roman" pitchFamily="18" charset="0"/>
                <a:cs typeface="Times New Roman" pitchFamily="18" charset="0"/>
              </a:rPr>
              <a:t> про заборону (примусовий розпуск) громадського об'єднання.</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Припинення діяльності громадського об’єднання відбувається в порядку, визначеному </a:t>
            </a:r>
            <a:r>
              <a:rPr lang="uk-UA" sz="2000" u="sng" dirty="0">
                <a:latin typeface="Times New Roman" pitchFamily="18" charset="0"/>
                <a:cs typeface="Times New Roman" pitchFamily="18" charset="0"/>
              </a:rPr>
              <a:t>Законом України</a:t>
            </a:r>
            <a:r>
              <a:rPr lang="uk-UA" sz="2000" dirty="0">
                <a:latin typeface="Times New Roman" pitchFamily="18" charset="0"/>
                <a:cs typeface="Times New Roman" pitchFamily="18" charset="0"/>
              </a:rPr>
              <a:t> «Про державну реєстрацію юридичних осіб, фізичних осіб - підприємців та громадських формувань».</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a:t>
            </a:r>
            <a:r>
              <a:rPr lang="uk-UA" sz="2000" b="1" dirty="0">
                <a:latin typeface="Times New Roman" pitchFamily="18" charset="0"/>
                <a:cs typeface="Times New Roman" pitchFamily="18" charset="0"/>
              </a:rPr>
              <a:t>Якщо вартості майна</a:t>
            </a:r>
            <a:r>
              <a:rPr lang="uk-UA" sz="2000" dirty="0">
                <a:latin typeface="Times New Roman" pitchFamily="18" charset="0"/>
                <a:cs typeface="Times New Roman" pitchFamily="18" charset="0"/>
              </a:rPr>
              <a:t> громадського об'єднання зі статусом юридичної особи, яке безпосередньо здійснює підприємницьку діяльність і щодо якого прийнято рішення про ліквідацію, </a:t>
            </a:r>
            <a:r>
              <a:rPr lang="uk-UA" sz="2000" b="1" dirty="0">
                <a:latin typeface="Times New Roman" pitchFamily="18" charset="0"/>
                <a:cs typeface="Times New Roman" pitchFamily="18" charset="0"/>
              </a:rPr>
              <a:t>недостатньо</a:t>
            </a:r>
            <a:r>
              <a:rPr lang="uk-UA" sz="2000" dirty="0">
                <a:latin typeface="Times New Roman" pitchFamily="18" charset="0"/>
                <a:cs typeface="Times New Roman" pitchFamily="18" charset="0"/>
              </a:rPr>
              <a:t> для задоволення вимог кредиторів, ліквідатор (ліквідаційна комісія) зобов'язаний звернутися до господарського суду із заявою про порушення справи про банкрутство такого громадського об'єднання відповідно до </a:t>
            </a:r>
            <a:r>
              <a:rPr lang="uk-UA" sz="2000" u="sng" dirty="0">
                <a:latin typeface="Times New Roman" pitchFamily="18" charset="0"/>
                <a:cs typeface="Times New Roman" pitchFamily="18" charset="0"/>
              </a:rPr>
              <a:t>Закону України «Про відновлення платоспроможності боржника та визнання його банкрутом»</a:t>
            </a:r>
            <a:r>
              <a:rPr lang="uk-UA" sz="2000" dirty="0">
                <a:latin typeface="Times New Roman" pitchFamily="18" charset="0"/>
                <a:cs typeface="Times New Roman" pitchFamily="18" charset="0"/>
              </a:rPr>
              <a:t> ,Державний нагляд та контроль за дотриманням закону громадськими об'єднаннями здійснюють органи виконавчої влади, органи місцевого самоврядування у порядку, визначеному законом.</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419643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845" y="188640"/>
            <a:ext cx="8640960" cy="2585323"/>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uk-UA" dirty="0">
                <a:latin typeface="Times New Roman" pitchFamily="18" charset="0"/>
                <a:cs typeface="Times New Roman" pitchFamily="18" charset="0"/>
              </a:rPr>
              <a:t>Громадське об’єднання відповідно до </a:t>
            </a:r>
            <a:r>
              <a:rPr lang="uk-UA" b="1" dirty="0">
                <a:latin typeface="Times New Roman" pitchFamily="18" charset="0"/>
                <a:cs typeface="Times New Roman" pitchFamily="18" charset="0"/>
              </a:rPr>
              <a:t>ст. 28</a:t>
            </a:r>
            <a:r>
              <a:rPr lang="uk-UA" dirty="0">
                <a:latin typeface="Times New Roman" pitchFamily="18" charset="0"/>
                <a:cs typeface="Times New Roman" pitchFamily="18" charset="0"/>
              </a:rPr>
              <a:t>  Закону «Про громадські об'єднання» може бути заборонено судом за позовом уповноваженого органу з питань реєстрації в разі виявлення ознак порушення громадським об’єднанням вимог </a:t>
            </a:r>
            <a:r>
              <a:rPr lang="uk-UA" u="sng" dirty="0">
                <a:latin typeface="Times New Roman" pitchFamily="18" charset="0"/>
                <a:cs typeface="Times New Roman" pitchFamily="18" charset="0"/>
              </a:rPr>
              <a:t>статей 36,37 Конституції України</a:t>
            </a:r>
            <a:r>
              <a:rPr lang="uk-UA" b="1" dirty="0">
                <a:latin typeface="Times New Roman" pitchFamily="18" charset="0"/>
                <a:cs typeface="Times New Roman" pitchFamily="18" charset="0"/>
              </a:rPr>
              <a:t>, </a:t>
            </a:r>
            <a:r>
              <a:rPr lang="uk-UA" u="sng" dirty="0">
                <a:latin typeface="Times New Roman" pitchFamily="18" charset="0"/>
                <a:cs typeface="Times New Roman" pitchFamily="18" charset="0"/>
              </a:rPr>
              <a:t>статті 4 </a:t>
            </a:r>
            <a:r>
              <a:rPr lang="uk-UA" dirty="0">
                <a:latin typeface="Times New Roman" pitchFamily="18" charset="0"/>
                <a:cs typeface="Times New Roman" pitchFamily="18" charset="0"/>
              </a:rPr>
              <a:t>Закону «Про громадські об'єднання». Заборона громадського об'єднання має наслідком припинення його діяльності у порядку, встановленому </a:t>
            </a:r>
            <a:r>
              <a:rPr lang="uk-UA" u="sng" dirty="0">
                <a:latin typeface="Times New Roman" pitchFamily="18" charset="0"/>
                <a:cs typeface="Times New Roman" pitchFamily="18" charset="0"/>
              </a:rPr>
              <a:t>Законом України</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Про державну реєстрацію юридичних осіб, фізичних осіб - підприємців та громадських формувань</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Справа про заборону громадського об'єднання розглядається у порядку, встановленому </a:t>
            </a:r>
            <a:r>
              <a:rPr lang="uk-UA" u="sng" dirty="0">
                <a:latin typeface="Times New Roman" pitchFamily="18" charset="0"/>
                <a:cs typeface="Times New Roman" pitchFamily="18" charset="0"/>
              </a:rPr>
              <a:t>Кодексом адміністративного судочинства України</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845" y="2773964"/>
            <a:ext cx="8640959" cy="3895396"/>
          </a:xfrm>
          <a:prstGeom prst="rect">
            <a:avLst/>
          </a:prstGeom>
        </p:spPr>
      </p:pic>
    </p:spTree>
    <p:extLst>
      <p:ext uri="{BB962C8B-B14F-4D97-AF65-F5344CB8AC3E}">
        <p14:creationId xmlns="" xmlns:p14="http://schemas.microsoft.com/office/powerpoint/2010/main" val="76148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640960" cy="65556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uk-UA" sz="2000" b="1" dirty="0">
                <a:latin typeface="Times New Roman" pitchFamily="18" charset="0"/>
                <a:cs typeface="Times New Roman" pitchFamily="18" charset="0"/>
              </a:rPr>
              <a:t>Види об'єднань громадян</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Громадські об'єднання класифікуються за різними ознаками. За </a:t>
            </a:r>
            <a:r>
              <a:rPr lang="uk-UA" sz="2000" b="1" i="1" dirty="0">
                <a:latin typeface="Times New Roman" pitchFamily="18" charset="0"/>
                <a:cs typeface="Times New Roman" pitchFamily="18" charset="0"/>
              </a:rPr>
              <a:t>структурною побудовою та організацією</a:t>
            </a:r>
            <a:r>
              <a:rPr lang="uk-UA" sz="2000" dirty="0">
                <a:latin typeface="Times New Roman" pitchFamily="18" charset="0"/>
                <a:cs typeface="Times New Roman" pitchFamily="18" charset="0"/>
              </a:rPr>
              <a:t> (що залежать від мети, основних положень статуту, членства, засновників та ін.) їх умовно можна поділити на:  громадські об'єднання, створені за загальним інтересом власних членів (та/або засновників) та громадські самодіяльні об'єднання, що створюються для досягнення певної мети.</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Громадські об'єднання, створені </a:t>
            </a:r>
            <a:r>
              <a:rPr lang="uk-UA" sz="2000" b="1" i="1" dirty="0">
                <a:latin typeface="Times New Roman" pitchFamily="18" charset="0"/>
                <a:cs typeface="Times New Roman" pitchFamily="18" charset="0"/>
              </a:rPr>
              <a:t>за загальним інтересом</a:t>
            </a:r>
            <a:r>
              <a:rPr lang="uk-UA" sz="2000" dirty="0">
                <a:latin typeface="Times New Roman" pitchFamily="18" charset="0"/>
                <a:cs typeface="Times New Roman" pitchFamily="18" charset="0"/>
              </a:rPr>
              <a:t> власних членів (та/або засновників) – традиційно це належно організаційно оформлені, добровільні об´єднання громадян, які переважно можна </a:t>
            </a:r>
            <a:r>
              <a:rPr lang="uk-UA" sz="2000" dirty="0" smtClean="0">
                <a:latin typeface="Times New Roman" pitchFamily="18" charset="0"/>
                <a:cs typeface="Times New Roman" pitchFamily="18" charset="0"/>
              </a:rPr>
              <a:t>характеризувати </a:t>
            </a:r>
            <a:r>
              <a:rPr lang="uk-UA" sz="2000" dirty="0">
                <a:latin typeface="Times New Roman" pitchFamily="18" charset="0"/>
                <a:cs typeface="Times New Roman" pitchFamily="18" charset="0"/>
              </a:rPr>
              <a:t>спрямованістю щодо задоволення та захисту інтересів власних членів (та/або засновників), що діють за власним статутом на основі законодавчо визначених та корпоративних принципів. До них належать профспілкові, підприємницькі, творчі, молодіжні та жіночі, релігійні, різноманітні добровільні товариства та інші об'єднання. Ці об´єднання, як правило, мають перспективні програмні цілі, розгалужену структуру, ретельно розроблені статути, переважно фіксоване членство. Різновидом цих об'єднань можна назвати і громадські рухи. Це переважно політичні (й неполітичні також) об'єднання громадян, які пов’язані систематичним співробітництвом заради задоволення та захисту громадянських інтересів або інших соціально-політичних інтересів.</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006268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12968"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uk-UA" dirty="0"/>
              <a:t> </a:t>
            </a:r>
            <a:r>
              <a:rPr lang="uk-UA" dirty="0">
                <a:latin typeface="Times New Roman" pitchFamily="18" charset="0"/>
                <a:cs typeface="Times New Roman" pitchFamily="18" charset="0"/>
              </a:rPr>
              <a:t>Громадські самодіяльні об'єднання, що створюються </a:t>
            </a:r>
            <a:r>
              <a:rPr lang="uk-UA" b="1" i="1" dirty="0">
                <a:latin typeface="Times New Roman" pitchFamily="18" charset="0"/>
                <a:cs typeface="Times New Roman" pitchFamily="18" charset="0"/>
              </a:rPr>
              <a:t>для досягнення певної мети</a:t>
            </a:r>
            <a:r>
              <a:rPr lang="uk-UA" dirty="0">
                <a:latin typeface="Times New Roman" pitchFamily="18" charset="0"/>
                <a:cs typeface="Times New Roman" pitchFamily="18" charset="0"/>
              </a:rPr>
              <a:t> представляють собою об'єднання, які можуть створюватися як при органах публічної влади та місцевого самоврядування так і автономно. Такими об'єднаннями є: комітети ветеранів війни та праці, жінок, захисту миру, батьківські ради, вуличні та квартальні об'єднання, різноманітні неформальні об´єднання (робітників, виборців, молодіжно-дитячі, соціально-політичні та ін.) та ін. Вони можуть не мати статусу юридичної особи, не мати статуту, чітких програм дії, фіксованого членства, при цьому мета їх діяльності може бути як соціально значущою, так і локальною.</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496964"/>
            <a:ext cx="8712968" cy="4172396"/>
          </a:xfrm>
          <a:prstGeom prst="rect">
            <a:avLst/>
          </a:prstGeom>
        </p:spPr>
      </p:pic>
    </p:spTree>
    <p:extLst>
      <p:ext uri="{BB962C8B-B14F-4D97-AF65-F5344CB8AC3E}">
        <p14:creationId xmlns="" xmlns:p14="http://schemas.microsoft.com/office/powerpoint/2010/main" val="688655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424936" cy="64633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uk-UA" dirty="0">
                <a:latin typeface="Times New Roman" pitchFamily="18" charset="0"/>
                <a:cs typeface="Times New Roman" pitchFamily="18" charset="0"/>
              </a:rPr>
              <a:t>   За </a:t>
            </a:r>
            <a:r>
              <a:rPr lang="uk-UA" b="1" i="1" dirty="0">
                <a:latin typeface="Times New Roman" pitchFamily="18" charset="0"/>
                <a:cs typeface="Times New Roman" pitchFamily="18" charset="0"/>
              </a:rPr>
              <a:t>легітимністю</a:t>
            </a:r>
            <a:r>
              <a:rPr lang="uk-UA" dirty="0">
                <a:latin typeface="Times New Roman" pitchFamily="18" charset="0"/>
                <a:cs typeface="Times New Roman" pitchFamily="18" charset="0"/>
              </a:rPr>
              <a:t> виокремлюють легальні (дозволені законом), </a:t>
            </a:r>
            <a:r>
              <a:rPr lang="uk-UA" dirty="0" err="1">
                <a:latin typeface="Times New Roman" pitchFamily="18" charset="0"/>
                <a:cs typeface="Times New Roman" pitchFamily="18" charset="0"/>
              </a:rPr>
              <a:t>долегальні</a:t>
            </a:r>
            <a:r>
              <a:rPr lang="uk-UA" dirty="0">
                <a:latin typeface="Times New Roman" pitchFamily="18" charset="0"/>
                <a:cs typeface="Times New Roman" pitchFamily="18" charset="0"/>
              </a:rPr>
              <a:t> (тимчасово незареєстровані) та нелегальні (офіційно заборонені) громадські об´єднання.    </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За </a:t>
            </a:r>
            <a:r>
              <a:rPr lang="uk-UA" b="1" i="1" dirty="0">
                <a:latin typeface="Times New Roman" pitchFamily="18" charset="0"/>
                <a:cs typeface="Times New Roman" pitchFamily="18" charset="0"/>
              </a:rPr>
              <a:t>правовим статусом</a:t>
            </a:r>
            <a:r>
              <a:rPr lang="uk-UA" dirty="0">
                <a:latin typeface="Times New Roman" pitchFamily="18" charset="0"/>
                <a:cs typeface="Times New Roman" pitchFamily="18" charset="0"/>
              </a:rPr>
              <a:t> розрізняють громадські об´єднання зі статусом юридичної особи і ті об´єднання, які такого статусу не мають.</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За </a:t>
            </a:r>
            <a:r>
              <a:rPr lang="uk-UA" b="1" i="1" dirty="0">
                <a:latin typeface="Times New Roman" pitchFamily="18" charset="0"/>
                <a:cs typeface="Times New Roman" pitchFamily="18" charset="0"/>
              </a:rPr>
              <a:t>масштабом діяльності</a:t>
            </a:r>
            <a:r>
              <a:rPr lang="uk-UA" dirty="0">
                <a:latin typeface="Times New Roman" pitchFamily="18" charset="0"/>
                <a:cs typeface="Times New Roman" pitchFamily="18" charset="0"/>
              </a:rPr>
              <a:t> виокремлюють громадські об’єднання з всеукраїнським статусом та місцеві (діяльність яких розповсюджується на певну місцевість, одну або декілька адміністративно-територіальних одиниць) громадські об’єднання; міжнародні об’єднання тощо. </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За </a:t>
            </a:r>
            <a:r>
              <a:rPr lang="uk-UA" b="1" i="1" dirty="0">
                <a:latin typeface="Times New Roman" pitchFamily="18" charset="0"/>
                <a:cs typeface="Times New Roman" pitchFamily="18" charset="0"/>
              </a:rPr>
              <a:t>спільним інтересом</a:t>
            </a:r>
            <a:r>
              <a:rPr lang="uk-UA" dirty="0">
                <a:latin typeface="Times New Roman" pitchFamily="18" charset="0"/>
                <a:cs typeface="Times New Roman" pitchFamily="18" charset="0"/>
              </a:rPr>
              <a:t> створюються спілки ветеранів, студентів, підприємців, профспілки та ін. </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За </a:t>
            </a:r>
            <a:r>
              <a:rPr lang="uk-UA" b="1" i="1" dirty="0">
                <a:latin typeface="Times New Roman" pitchFamily="18" charset="0"/>
                <a:cs typeface="Times New Roman" pitchFamily="18" charset="0"/>
              </a:rPr>
              <a:t>певною метою</a:t>
            </a:r>
            <a:r>
              <a:rPr lang="uk-UA" dirty="0">
                <a:latin typeface="Times New Roman" pitchFamily="18" charset="0"/>
                <a:cs typeface="Times New Roman" pitchFamily="18" charset="0"/>
              </a:rPr>
              <a:t> виокремлюють громадські об’єднання щодо захисту прав споживачів, навколишнього середовища, боротьби за мир, вступу України до міжнародних організацій та ін. За </a:t>
            </a:r>
            <a:r>
              <a:rPr lang="uk-UA" b="1" i="1" dirty="0">
                <a:latin typeface="Times New Roman" pitchFamily="18" charset="0"/>
                <a:cs typeface="Times New Roman" pitchFamily="18" charset="0"/>
              </a:rPr>
              <a:t>рівнем прибутковості</a:t>
            </a:r>
            <a:r>
              <a:rPr lang="uk-UA" dirty="0">
                <a:latin typeface="Times New Roman" pitchFamily="18" charset="0"/>
                <a:cs typeface="Times New Roman" pitchFamily="18" charset="0"/>
              </a:rPr>
              <a:t> можна розрізнити: прибуткові та неприбуткові об’єднання.</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За </a:t>
            </a:r>
            <a:r>
              <a:rPr lang="uk-UA" b="1" i="1" dirty="0">
                <a:latin typeface="Times New Roman" pitchFamily="18" charset="0"/>
                <a:cs typeface="Times New Roman" pitchFamily="18" charset="0"/>
              </a:rPr>
              <a:t>галузями та напрямами</a:t>
            </a:r>
            <a:r>
              <a:rPr lang="uk-UA" i="1" dirty="0">
                <a:latin typeface="Times New Roman" pitchFamily="18" charset="0"/>
                <a:cs typeface="Times New Roman" pitchFamily="18" charset="0"/>
              </a:rPr>
              <a:t> діяльності</a:t>
            </a:r>
            <a:r>
              <a:rPr lang="uk-UA" dirty="0">
                <a:latin typeface="Times New Roman" pitchFamily="18" charset="0"/>
                <a:cs typeface="Times New Roman" pitchFamily="18" charset="0"/>
              </a:rPr>
              <a:t> можна виокремити: наукові, спортивні, культурно-просвітницькі,професійні, творчі об’єднання та ін.)</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За </a:t>
            </a:r>
            <a:r>
              <a:rPr lang="uk-UA" b="1" i="1" dirty="0">
                <a:latin typeface="Times New Roman" pitchFamily="18" charset="0"/>
                <a:cs typeface="Times New Roman" pitchFamily="18" charset="0"/>
              </a:rPr>
              <a:t>типом членства</a:t>
            </a:r>
            <a:r>
              <a:rPr lang="uk-UA" dirty="0">
                <a:latin typeface="Times New Roman" pitchFamily="18" charset="0"/>
                <a:cs typeface="Times New Roman" pitchFamily="18" charset="0"/>
              </a:rPr>
              <a:t> можна розрізнити такі об’єднання </a:t>
            </a:r>
            <a:r>
              <a:rPr lang="uk-UA" dirty="0" err="1">
                <a:latin typeface="Times New Roman" pitchFamily="18" charset="0"/>
                <a:cs typeface="Times New Roman" pitchFamily="18" charset="0"/>
              </a:rPr>
              <a:t>яки</a:t>
            </a:r>
            <a:r>
              <a:rPr lang="uk-UA" dirty="0">
                <a:latin typeface="Times New Roman" pitchFamily="18" charset="0"/>
                <a:cs typeface="Times New Roman" pitchFamily="18" charset="0"/>
              </a:rPr>
              <a:t> мають:  лише фіксоване членство (наприклад, профспілка), лише фіксоване членство асоціації міст та підприємств (юридичних осіб), змішане членство (наприклад, Торгово-промислова палата України) без формально-фіксованого членства тощо.</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Існують і інші класифікації громадських об'єднань за іншими ознаками.</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539792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1519" y="260648"/>
            <a:ext cx="8640961" cy="6140142"/>
          </a:xfrm>
          <a:prstGeom prst="rect">
            <a:avLst/>
          </a:prstGeom>
          <a:ln/>
        </p:spPr>
        <p:style>
          <a:lnRef idx="3">
            <a:schemeClr val="lt1"/>
          </a:lnRef>
          <a:fillRef idx="1">
            <a:schemeClr val="accent5"/>
          </a:fillRef>
          <a:effectRef idx="1">
            <a:schemeClr val="accent5"/>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8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ІІ. Політичні партії як суб'єкти адміністративно-процесуального права</a:t>
            </a:r>
            <a:endParaRPr kumimoji="0" lang="uk-UA" sz="28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Політична партія, відповідно до ст. 2 Закону України «Про політичні партії» (від 5 квітня 2001 р. № 2365-ІІ</a:t>
            </a:r>
            <a:r>
              <a:rPr kumimoji="0" lang="ru-RU"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I</a:t>
            </a:r>
            <a:r>
              <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-ВР),  –  це  зареєстроване   згідно   з   законом добровільне    об'єднання    громадян    –   прихильників   певної загальнонаціональної програми суспільного розвитку,  що має  своєю метою  сприяння  формуванню  і вираженню політичної волі громадян, бере участь у виборах та інших політичних заходах. </a:t>
            </a:r>
            <a:endParaRPr kumimoji="0" lang="ru-RU"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Як бачимо законодавець виокремлює дві характерні ознаки політичної партії:</a:t>
            </a:r>
            <a:endParaRPr kumimoji="0" lang="ru-RU"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спільний інтерес в якості прихильності до певної загальнонаціональної програми суспільного розвитку;</a:t>
            </a:r>
            <a:endParaRPr kumimoji="0" lang="ru-RU"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та мету в якості сприяння  формуванню  і вираженню політичної волі громадян, бере участь у виборах та інших політичних заходах.</a:t>
            </a:r>
            <a:endPar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Times New Roman" pitchFamily="18" charset="0"/>
                <a:cs typeface="Times New Roman" pitchFamily="18" charset="0"/>
              </a:rPr>
              <a:t>      Основна відмінність, що відрізняє політичну партію від інших громадських об'єднань  визначена у ст. 7 Закону «Про політичні партії», а саме: Політичні партії  повинні мати програму. При цьому програма політичної партії є викладом цілей та завдань цієї партії,  а також шляхів їх досягнення. </a:t>
            </a:r>
            <a:endParaRPr kumimoji="0" lang="uk-UA" sz="2000" i="0" u="none" strike="noStrike"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3448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357298"/>
            <a:ext cx="8537552" cy="3693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just" fontAlgn="base">
              <a:spcBef>
                <a:spcPct val="0"/>
              </a:spcBef>
              <a:spcAft>
                <a:spcPct val="0"/>
              </a:spcAft>
            </a:pPr>
            <a:r>
              <a:rPr lang="uk-UA" dirty="0" smtClean="0">
                <a:solidFill>
                  <a:schemeClr val="tx1">
                    <a:lumMod val="90000"/>
                    <a:lumOff val="10000"/>
                  </a:schemeClr>
                </a:solidFill>
                <a:latin typeface="Times New Roman" panose="02020603050405020304" pitchFamily="18" charset="0"/>
                <a:cs typeface="Times New Roman" panose="02020603050405020304" pitchFamily="18" charset="0"/>
              </a:rPr>
              <a:t>ІІ. Політичні партії як суб'єкти адміністративно-процесуального права;</a:t>
            </a:r>
            <a:endParaRPr lang="uk-UA" sz="3600" b="1" spc="50" dirty="0">
              <a:ln w="11430"/>
              <a:solidFill>
                <a:schemeClr val="tx1">
                  <a:lumMod val="90000"/>
                  <a:lumOff val="10000"/>
                </a:schemeClr>
              </a:solidFill>
              <a:effectLst>
                <a:outerShdw blurRad="76200" dist="50800" dir="5400000" algn="tl" rotWithShape="0">
                  <a:srgbClr val="000000">
                    <a:alpha val="65000"/>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Прямоугольник 3"/>
          <p:cNvSpPr/>
          <p:nvPr/>
        </p:nvSpPr>
        <p:spPr>
          <a:xfrm>
            <a:off x="214282" y="571480"/>
            <a:ext cx="8574791" cy="646331"/>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План :</a:t>
            </a:r>
          </a:p>
          <a:p>
            <a:r>
              <a:rPr lang="uk-UA" dirty="0">
                <a:latin typeface="Times New Roman" panose="02020603050405020304" pitchFamily="18" charset="0"/>
                <a:cs typeface="Times New Roman" panose="02020603050405020304" pitchFamily="18" charset="0"/>
              </a:rPr>
              <a:t> І. Громадські об'єднання як суб’єкти адміністративно-процесуального </a:t>
            </a:r>
            <a:r>
              <a:rPr lang="uk-UA" dirty="0" smtClean="0">
                <a:latin typeface="Times New Roman" panose="02020603050405020304" pitchFamily="18" charset="0"/>
                <a:cs typeface="Times New Roman" panose="02020603050405020304" pitchFamily="18" charset="0"/>
              </a:rPr>
              <a:t>права;</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itchFamily="18" charset="0"/>
            </a:endParaRPr>
          </a:p>
        </p:txBody>
      </p:sp>
      <p:sp>
        <p:nvSpPr>
          <p:cNvPr id="5" name="Прямоугольник 4"/>
          <p:cNvSpPr/>
          <p:nvPr/>
        </p:nvSpPr>
        <p:spPr>
          <a:xfrm>
            <a:off x="142844" y="1928802"/>
            <a:ext cx="8537553" cy="369332"/>
          </a:xfrm>
          <a:prstGeom prst="rect">
            <a:avLst/>
          </a:prstGeom>
        </p:spPr>
        <p:txBody>
          <a:bodyPr wrap="square">
            <a:spAutoFit/>
          </a:bodyPr>
          <a:lstStyle/>
          <a:p>
            <a:r>
              <a:rPr lang="uk-UA" dirty="0" smtClean="0">
                <a:latin typeface="Times New Roman" panose="02020603050405020304" pitchFamily="18" charset="0"/>
                <a:cs typeface="Times New Roman" panose="02020603050405020304" pitchFamily="18" charset="0"/>
              </a:rPr>
              <a:t>ІІІ. Підприємства як суб’єкти адміністративно-процесуального права;</a:t>
            </a:r>
            <a:endParaRPr lang="ru-RU" sz="3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42844" y="2428868"/>
            <a:ext cx="8537553" cy="36933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dirty="0">
                <a:latin typeface="Times New Roman" panose="02020603050405020304" pitchFamily="18" charset="0"/>
                <a:cs typeface="Times New Roman" panose="02020603050405020304" pitchFamily="18" charset="0"/>
              </a:rPr>
              <a:t>І</a:t>
            </a:r>
            <a:r>
              <a:rPr lang="en-US" dirty="0">
                <a:latin typeface="Times New Roman" panose="02020603050405020304" pitchFamily="18" charset="0"/>
                <a:cs typeface="Times New Roman" panose="02020603050405020304" pitchFamily="18" charset="0"/>
              </a:rPr>
              <a:t>V</a:t>
            </a:r>
            <a:r>
              <a:rPr lang="ru-RU"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Державні службовці як суб’єкти адміністративно-процесуального </a:t>
            </a:r>
            <a:r>
              <a:rPr lang="uk-UA" dirty="0" smtClean="0">
                <a:latin typeface="Times New Roman" panose="02020603050405020304" pitchFamily="18" charset="0"/>
                <a:cs typeface="Times New Roman" panose="02020603050405020304" pitchFamily="18" charset="0"/>
              </a:rPr>
              <a:t>права;</a:t>
            </a:r>
            <a:endPar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29581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23528" y="2204864"/>
            <a:ext cx="8532440" cy="253915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Законодавством України встановлені </a:t>
            </a:r>
            <a:r>
              <a:rPr kumimoji="0" lang="uk-UA"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як гарантії так і обмеження</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щодо утворення і діяльності політичних партій.    Так, </a:t>
            </a:r>
            <a:r>
              <a:rPr kumimoji="0" lang="uk-UA"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органам державної влади, органам місцевого самоврядування, їх посадовим особам</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заборонено виокремлювати у своєму ставленні певні політичні   партії  чи  надавати  їм  привілеї,  а  також  сприяти політичним  партіям,  якщо  інше   не   передбачено   законом,   у провадженні їх діяльності.     </a:t>
            </a:r>
            <a:r>
              <a:rPr kumimoji="0" lang="uk-UA"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Втручання з боку органів державної влади та органів місцевого самоврядування або їх  посадових  осіб</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у  створення  і  внутрішню діяльність   політичних   партій   та   їх   структурних  утворень забороняється, за винятком випадків, передбачених Законом «Про політичні партії».</a:t>
            </a:r>
            <a:r>
              <a:rPr kumimoji="0" lang="ru-RU" b="0" i="0" u="none" strike="noStrike" cap="none" normalizeH="0" baseline="0" dirty="0">
                <a:ln>
                  <a:noFill/>
                </a:ln>
                <a:solidFill>
                  <a:schemeClr val="tx1"/>
                </a:solidFill>
                <a:effectLst/>
                <a:latin typeface="Times New Roman" pitchFamily="18" charset="0"/>
                <a:cs typeface="Times New Roman" pitchFamily="18" charset="0"/>
              </a:rPr>
              <a:t> </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214139"/>
            <a:ext cx="8532440" cy="1990725"/>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23528" y="4744021"/>
            <a:ext cx="4286250" cy="1925340"/>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28885" y="4744021"/>
            <a:ext cx="4227083" cy="1925340"/>
          </a:xfrm>
          <a:prstGeom prst="rect">
            <a:avLst/>
          </a:prstGeom>
        </p:spPr>
      </p:pic>
    </p:spTree>
    <p:extLst>
      <p:ext uri="{BB962C8B-B14F-4D97-AF65-F5344CB8AC3E}">
        <p14:creationId xmlns="" xmlns:p14="http://schemas.microsoft.com/office/powerpoint/2010/main" val="2952883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3873" y="311722"/>
            <a:ext cx="8568952" cy="6201698"/>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466578" tIns="45720" rIns="91440" bIns="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r>
              <a:rPr kumimoji="0" lang="uk-UA" sz="2000"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Обмеження</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щодо утворення і діяльності політичних партій таки саме як вищезгадані обмеження щодо утворення і діяльності  будь якого з громадських об'єднань.     Членом політичної партії може бути лише  громадянин  України,який досяг 18-го віку. </a:t>
            </a:r>
            <a:r>
              <a:rPr kumimoji="0" lang="uk-UA"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Членами політичних партій згідно ст. 6 Законом </a:t>
            </a:r>
            <a:r>
              <a:rPr kumimoji="0" lang="ru-RU"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«Про </a:t>
            </a:r>
            <a:r>
              <a:rPr kumimoji="0" lang="uk-UA"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політичні партії</a:t>
            </a:r>
            <a:r>
              <a:rPr kumimoji="0" lang="ru-RU"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uk-UA" sz="20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не можуть бути: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1)судді;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2) прокурори;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3) поліцейські;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4) співробітники Служби безпеки України;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5) військовослужбовці;      </a:t>
            </a:r>
          </a:p>
          <a:p>
            <a:pPr marL="342900" marR="0" lvl="0" indent="-342900" algn="just" defTabSz="914400" rtl="0" eaLnBrk="1" fontAlgn="base" latinLnBrk="0" hangingPunct="1">
              <a:lnSpc>
                <a:spcPct val="100000"/>
              </a:lnSpc>
              <a:spcBef>
                <a:spcPct val="0"/>
              </a:spcBef>
              <a:spcAft>
                <a:spcPct val="0"/>
              </a:spcAft>
              <a:buClrTx/>
              <a:buSzTx/>
              <a:buAutoNum type="arabicParenR" startAt="6"/>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працівники  органів  доходів  і  зборів;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7)  персонал Державної кримінально-виконавчої служби України;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8) працівники Національного антикорупційного бюро України;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9) державні  службовці  у  випадках,  передбачених  Законом України </a:t>
            </a:r>
            <a:r>
              <a:rPr kumimoji="0" lang="uk-UA"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Про державну службу</a:t>
            </a:r>
            <a:r>
              <a:rPr kumimoji="0" lang="uk-UA"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10)   члени   Національної   комісії,  що  здійснює  державне регулювання у сферах енергетики та комунальних послуг.     На час  перебування  на  зазначених  посадах або службі члени політичної партії зупиняють членство в цій партії.     Порядок вступу до політичної партії,  зупинення та припинення членства в ній визначається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статутом</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політичної партії.      Громадянин  України  має  право  в  будь-який час зупинити чи припинити  своє  членство в політичній партії шляхом подання заяви до  відповідних  статутних  органів  політичної партії.</a:t>
            </a:r>
            <a:r>
              <a:rPr kumimoji="0" lang="ru-RU"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 xmlns:p14="http://schemas.microsoft.com/office/powerpoint/2010/main" val="1076508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365104"/>
            <a:ext cx="8568952" cy="2262158"/>
          </a:xfrm>
          <a:prstGeom prst="rect">
            <a:avLst/>
          </a:prstGeom>
          <a:ln/>
        </p:spPr>
        <p:style>
          <a:lnRef idx="3">
            <a:schemeClr val="lt1"/>
          </a:lnRef>
          <a:fillRef idx="1">
            <a:schemeClr val="accent1"/>
          </a:fillRef>
          <a:effectRef idx="1">
            <a:schemeClr val="accent1"/>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uk-UA"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Членство</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в   політичній  партії  </a:t>
            </a:r>
            <a:r>
              <a:rPr kumimoji="0" lang="uk-UA"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є  фіксованим</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Обов'язковою умовою фіксації членства в політичній  партії  є  наявність  заяви громадянина  України,  поданої  до  статутного  органу  політичної партії, про бажання стати членом цієї партії.     Форма фіксації  членства  в  політичній  партії  визначається статутом політичної партії. </a:t>
            </a:r>
            <a:r>
              <a:rPr kumimoji="0" lang="uk-UA"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     Не  допускається  створення і діяльність структурних утворень політичних   партій  в  органах  виконавчої  та  судової  влади  і виконавчих    органах    місцевого    самоврядування,   військових формуваннях,  а  також  на  державних  підприємствах, у навчальних закладах та інших державних установах і організаціях.</a:t>
            </a:r>
            <a:r>
              <a:rPr kumimoji="0" lang="ru-RU" b="0" i="0" u="none" strike="noStrike" cap="none" normalizeH="0" baseline="0" dirty="0">
                <a:ln>
                  <a:noFill/>
                </a:ln>
                <a:solidFill>
                  <a:schemeClr val="tx1"/>
                </a:solidFill>
                <a:effectLst/>
                <a:latin typeface="Times New Roman" pitchFamily="18" charset="0"/>
                <a:cs typeface="Times New Roman" pitchFamily="18" charset="0"/>
              </a:rPr>
              <a:t> </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188640"/>
            <a:ext cx="4536504" cy="4176464"/>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88024" y="188640"/>
            <a:ext cx="4032448" cy="4176464"/>
          </a:xfrm>
          <a:prstGeom prst="rect">
            <a:avLst/>
          </a:prstGeom>
        </p:spPr>
      </p:pic>
    </p:spTree>
    <p:extLst>
      <p:ext uri="{BB962C8B-B14F-4D97-AF65-F5344CB8AC3E}">
        <p14:creationId xmlns="" xmlns:p14="http://schemas.microsoft.com/office/powerpoint/2010/main" val="445164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2818" y="588234"/>
            <a:ext cx="8676456" cy="5586145"/>
          </a:xfrm>
          <a:prstGeom prst="rect">
            <a:avLst/>
          </a:prstGeom>
          <a:ln/>
        </p:spPr>
        <p:style>
          <a:lnRef idx="1">
            <a:schemeClr val="dk1"/>
          </a:lnRef>
          <a:fillRef idx="2">
            <a:schemeClr val="dk1"/>
          </a:fillRef>
          <a:effectRef idx="1">
            <a:schemeClr val="dk1"/>
          </a:effectRef>
          <a:fontRef idx="minor">
            <a:schemeClr val="dk1"/>
          </a:fontRef>
        </p:style>
        <p:txBody>
          <a:bodyPr vert="horz" wrap="square" lIns="91440" tIns="45720" rIns="91440" bIns="0" numCol="1" anchor="ctr" anchorCtr="0" compatLnSpc="1">
            <a:prstTxWarp prst="textNoShape">
              <a:avLst/>
            </a:prstTxWarp>
            <a:spAutoFit/>
          </a:bodyPr>
          <a:lstStyle/>
          <a:p>
            <a:pPr lvl="0" algn="just" fontAlgn="base">
              <a:spcBef>
                <a:spcPct val="0"/>
              </a:spcBef>
              <a:spcAft>
                <a:spcPct val="0"/>
              </a:spcAf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Відповідно до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ст. 10</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Закону </a:t>
            </a: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«Про </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політичні партії</a:t>
            </a:r>
            <a:r>
              <a:rPr kumimoji="0" lang="ru-RU"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рішення  про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створення</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політичної  партії приймається на її установчому  з’їзді  (конференції,  зборах).  Це  рішення має бути підтримано  підписами  </a:t>
            </a:r>
            <a:r>
              <a:rPr kumimoji="0" lang="uk-UA"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не  менше  </a:t>
            </a:r>
            <a:r>
              <a:rPr kumimoji="0" lang="uk-UA"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10  тисяч</a:t>
            </a:r>
            <a:r>
              <a:rPr kumimoji="0" lang="uk-UA"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громадян</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України, які відповідно  до  Конституції  України  мають право голосу на виборах, зібраними не менш як у двох третинах районів не менш  як двох третин областей України, міст Києва і Севастополя та не менш як у двох третинах районів Автономної Республіки Крим.      Також на установчому з’їзді (конференції, зборах) політичної партії затверджуються  статут і програма політичної партії, обираються її керівні та контрольно-ревізійні органи.      Політична партія створюється групою громадян України у складі не менш як </a:t>
            </a:r>
            <a:r>
              <a:rPr kumimoji="0" lang="uk-UA" b="1"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100 осіб</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ru-RU" b="0" i="0" u="none" strike="noStrike" cap="none" normalizeH="0" baseline="0" dirty="0">
                <a:ln>
                  <a:noFill/>
                </a:ln>
                <a:solidFill>
                  <a:schemeClr val="tx1"/>
                </a:solidFill>
                <a:effectLst/>
                <a:latin typeface="Times New Roman" pitchFamily="18" charset="0"/>
                <a:cs typeface="Times New Roman" pitchFamily="18" charset="0"/>
              </a:rPr>
              <a:t> </a:t>
            </a:r>
          </a:p>
          <a:p>
            <a:pPr lvl="0" algn="just" fontAlgn="base">
              <a:spcBef>
                <a:spcPct val="0"/>
              </a:spcBef>
              <a:spcAft>
                <a:spcPct val="0"/>
              </a:spcAft>
            </a:pPr>
            <a:r>
              <a:rPr lang="ru-RU" dirty="0">
                <a:latin typeface="Times New Roman" pitchFamily="18" charset="0"/>
                <a:cs typeface="Times New Roman" pitchFamily="18" charset="0"/>
              </a:rPr>
              <a:t>        </a:t>
            </a:r>
            <a:r>
              <a:rPr lang="uk-UA" dirty="0">
                <a:latin typeface="Times New Roman" pitchFamily="18" charset="0"/>
                <a:cs typeface="Times New Roman" pitchFamily="18" charset="0"/>
              </a:rPr>
              <a:t>Рішення   про  створення  політичної  партії  приймається  на установчому  з’їзді  (конференції,  зборах)  політичної партії, що оформлюється протоколом, який підписують головуючий та секретар.    Діяльність політичної партії може здійснюватися лише після її реєстрації. </a:t>
            </a:r>
            <a:r>
              <a:rPr lang="uk-UA" i="1" dirty="0">
                <a:latin typeface="Times New Roman" pitchFamily="18" charset="0"/>
                <a:cs typeface="Times New Roman" pitchFamily="18" charset="0"/>
              </a:rPr>
              <a:t>Не допускається діяльність незареєстрованих політичних партій.</a:t>
            </a:r>
            <a:r>
              <a:rPr lang="uk-UA" dirty="0">
                <a:latin typeface="Times New Roman" pitchFamily="18" charset="0"/>
                <a:cs typeface="Times New Roman" pitchFamily="18" charset="0"/>
              </a:rPr>
              <a:t>     Реєстрація  політичних  партій,  їхніх  обласних,  міських  і районних  організацій,  первинних  осередків або інших структурних утворень,  передбачених  статутом  партії, у відповідності до </a:t>
            </a:r>
            <a:r>
              <a:rPr lang="uk-UA" b="1" dirty="0">
                <a:latin typeface="Times New Roman" pitchFamily="18" charset="0"/>
                <a:cs typeface="Times New Roman" pitchFamily="18" charset="0"/>
              </a:rPr>
              <a:t>ст. 11</a:t>
            </a:r>
            <a:r>
              <a:rPr lang="uk-UA" dirty="0">
                <a:latin typeface="Times New Roman" pitchFamily="18" charset="0"/>
                <a:cs typeface="Times New Roman" pitchFamily="18" charset="0"/>
              </a:rPr>
              <a:t> Закону «Про політичні партії» здійснюється в порядку, визначеному  Законом  України  «</a:t>
            </a:r>
            <a:r>
              <a:rPr lang="uk-UA" b="1" dirty="0">
                <a:latin typeface="Times New Roman" pitchFamily="18" charset="0"/>
                <a:cs typeface="Times New Roman" pitchFamily="18" charset="0"/>
              </a:rPr>
              <a:t>Про  державну реєстрацію юридичних осіб, фізичних осіб - підприємців та громадських формувань</a:t>
            </a:r>
            <a:r>
              <a:rPr lang="uk-UA" dirty="0">
                <a:latin typeface="Times New Roman" pitchFamily="18" charset="0"/>
                <a:cs typeface="Times New Roman" pitchFamily="18" charset="0"/>
              </a:rPr>
              <a:t>», після перевірки поданих матеріалів.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7491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6145" y="332656"/>
            <a:ext cx="8568952" cy="614014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  моменту реєстрації політичної партії у визначеному законом порядку вона набуває статусу юридичної особи.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Реєстрація первинного осередку</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політичної партії здійснюється без  надання  статусу  юридичної  особи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шляхом  повідомлення</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про утворення первинного осередку.     Реєстрація обласних, міських і районних організацій або інших структурних   утворень,  передбачених  статутом  партії,  а  також легалізація  первинних  осередків  політичної  партії здійснюються лише після реєстрації політичної партії.     Законодавець намагається унеможливити створення малочисельних (або так званих «мильних») політичних утворень, тому і зобов’язує політичні  партії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протягом  шести  місяців</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 дня реєстрації забезпечити  утворення  та  реєстрацію в порядку, встановленому цим Законом,  своїх обласних організацій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у більшості областей</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України, містах Києві, Севастополі та в Автономній Республіці Крим.      Політична   партія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щорічно   інформує</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центральний   орган виконавчої  влади, що реалізує державну політику у сфері державної реєстрації  (легалізації)  об’єднань  громадян,  інших громадських формувань,  про  обласні,  міські,  районні організації партії або інші структурні утворення, передбачені статутом партії.</a:t>
            </a:r>
          </a:p>
          <a:p>
            <a:pPr lvl="0" algn="just" fontAlgn="base">
              <a:spcBef>
                <a:spcPct val="0"/>
              </a:spcBef>
              <a:spcAft>
                <a:spcPct val="0"/>
              </a:spcAft>
            </a:pPr>
            <a:r>
              <a:rPr lang="uk-UA" dirty="0">
                <a:solidFill>
                  <a:schemeClr val="tx1"/>
                </a:solidFill>
                <a:latin typeface="Times New Roman" pitchFamily="18" charset="0"/>
                <a:cs typeface="Times New Roman" pitchFamily="18" charset="0"/>
              </a:rPr>
              <a:t> </a:t>
            </a:r>
            <a:r>
              <a:rPr lang="uk-UA" b="1" dirty="0">
                <a:solidFill>
                  <a:schemeClr val="tx1"/>
                </a:solidFill>
                <a:latin typeface="Times New Roman" pitchFamily="18" charset="0"/>
                <a:cs typeface="Times New Roman" pitchFamily="18" charset="0"/>
              </a:rPr>
              <a:t>Правовий статус</a:t>
            </a:r>
            <a:r>
              <a:rPr lang="uk-UA" dirty="0">
                <a:solidFill>
                  <a:schemeClr val="tx1"/>
                </a:solidFill>
                <a:latin typeface="Times New Roman" pitchFamily="18" charset="0"/>
                <a:cs typeface="Times New Roman" pitchFamily="18" charset="0"/>
              </a:rPr>
              <a:t> будь-яких суб’єктів характеризується сукупністю наданих їм прав. Так, відповідно до </a:t>
            </a:r>
            <a:r>
              <a:rPr lang="uk-UA" b="1" dirty="0">
                <a:solidFill>
                  <a:schemeClr val="tx1"/>
                </a:solidFill>
                <a:latin typeface="Times New Roman" pitchFamily="18" charset="0"/>
                <a:cs typeface="Times New Roman" pitchFamily="18" charset="0"/>
              </a:rPr>
              <a:t>ст. 12</a:t>
            </a:r>
            <a:r>
              <a:rPr lang="uk-UA" dirty="0">
                <a:solidFill>
                  <a:schemeClr val="tx1"/>
                </a:solidFill>
                <a:latin typeface="Times New Roman" pitchFamily="18" charset="0"/>
                <a:cs typeface="Times New Roman" pitchFamily="18" charset="0"/>
              </a:rPr>
              <a:t> Закону «Про політичні партії» політичні партії мають право:      1) вільно провадити свою  діяльність  у  межах,  передбачених Конституцією України, Законом «Про політичні партії» та іншими законами України;</a:t>
            </a:r>
            <a:r>
              <a:rPr kumimoji="0" lang="ru-RU" b="0" i="0" u="none" strike="noStrike" cap="none" normalizeH="0" baseline="0" dirty="0">
                <a:ln>
                  <a:noFill/>
                </a:ln>
                <a:solidFill>
                  <a:schemeClr val="tx1"/>
                </a:solidFill>
                <a:effectLst/>
                <a:latin typeface="Times New Roman" pitchFamily="18" charset="0"/>
                <a:cs typeface="Times New Roman" pitchFamily="18" charset="0"/>
              </a:rPr>
              <a:t> </a:t>
            </a:r>
          </a:p>
          <a:p>
            <a:pPr lvl="0" algn="just" fontAlgn="base">
              <a:spcBef>
                <a:spcPct val="0"/>
              </a:spcBef>
              <a:spcAft>
                <a:spcPct val="0"/>
              </a:spcAft>
            </a:pPr>
            <a:r>
              <a:rPr lang="uk-UA" dirty="0">
                <a:solidFill>
                  <a:schemeClr val="tx1"/>
                </a:solidFill>
                <a:latin typeface="Times New Roman" pitchFamily="18" charset="0"/>
                <a:cs typeface="Times New Roman" pitchFamily="18" charset="0"/>
              </a:rPr>
              <a:t>2) брати  участь  у виборах Президента України,  до Верховної Ради України,  до інших органів державної влади, органів місцевого самоврядування  та  їх  посадових  осіб  у порядку,  встановленому відповідними законами України;</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86504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2413" y="188640"/>
            <a:ext cx="8496944" cy="2262158"/>
          </a:xfrm>
          <a:prstGeom prst="rect">
            <a:avLst/>
          </a:prstGeom>
          <a:ln/>
        </p:spPr>
        <p:style>
          <a:lnRef idx="3">
            <a:schemeClr val="lt1"/>
          </a:lnRef>
          <a:fillRef idx="1">
            <a:schemeClr val="accent3"/>
          </a:fillRef>
          <a:effectRef idx="1">
            <a:schemeClr val="accent3"/>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3) використовувати  державні  засоби  масової  інформації,  а також засновувати власні засоби масової інформації, як передбачено відповідними законами України;         4) підтримувати міжнародні зв'язки  з  політичними  партіями, громадськими    організаціями   інших   держав,   міжнародними   і міжурядовими організаціями,  засновувати (вступати  між  собою  у) міжнародні спілки з додержанням вимог Закону «Про політичні партії»;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5) ідейно,    організаційно   та   матеріально   підтримувати молодіжні, жіночі та інші об'єднання громадян, подавати допомогу у їх створенні. </a:t>
            </a:r>
            <a:endParaRPr kumimoji="0" lang="uk-UA"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2412" y="2464672"/>
            <a:ext cx="4751205" cy="4060672"/>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63617" y="2450799"/>
            <a:ext cx="3745740" cy="4074546"/>
          </a:xfrm>
          <a:prstGeom prst="rect">
            <a:avLst/>
          </a:prstGeom>
        </p:spPr>
      </p:pic>
    </p:spTree>
    <p:extLst>
      <p:ext uri="{BB962C8B-B14F-4D97-AF65-F5344CB8AC3E}">
        <p14:creationId xmlns="" xmlns:p14="http://schemas.microsoft.com/office/powerpoint/2010/main" val="4032075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260648"/>
            <a:ext cx="8574023" cy="614014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Політичним партіям     гарантується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свобода    опозиційної діяльності</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у тому числі:     - можливість викладати публічно і  обстоювати  свою  позицію  з питань державного і суспільного життя;     - брати участь  в обговоренні та оприлюднювати і </a:t>
            </a:r>
            <a:r>
              <a:rPr kumimoji="0" lang="uk-UA"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обгрунтовувати</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критичну оцінку дій і рішень  органів  влади,  використовуючи  для цього  державні  і недержавні засоби масової інформації в порядку, встановленому законом;      - вносити до  органів  державної  влади  України   та   органів місцевого самоврядування пропозиції,  які обов'язкові для розгляду відповідними органами в установленому порядку.      Політичні  партії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є  неприбутковими організаціями</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Відповідно до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ст. 12</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Закону «Про політичні партії» не  допускається  здійснення  внесків на підтримку політичних партій: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1)органами   державної   влади   та   органами   місцевого самоврядування; </a:t>
            </a:r>
          </a:p>
          <a:p>
            <a:pPr lvl="0" algn="just" fontAlgn="base">
              <a:spcBef>
                <a:spcPct val="0"/>
              </a:spcBef>
              <a:spcAft>
                <a:spcPct val="0"/>
              </a:spcAft>
            </a:pPr>
            <a:r>
              <a:rPr lang="uk-UA" dirty="0">
                <a:solidFill>
                  <a:schemeClr val="tx1"/>
                </a:solidFill>
                <a:latin typeface="Times New Roman" pitchFamily="18" charset="0"/>
                <a:cs typeface="Times New Roman" pitchFamily="18" charset="0"/>
              </a:rPr>
              <a:t>2)державними  та комунальними підприємствами, установами та організаціями,  а також юридичними особами, в яких не менше десяти відсотків   статутного   капіталу   або   прав  голосу  прямо  або опосередковано  належать державі, органам місцевого самоврядування чи    нерезидентам   або   кінцевими   </a:t>
            </a:r>
            <a:r>
              <a:rPr lang="uk-UA" dirty="0" err="1">
                <a:solidFill>
                  <a:schemeClr val="tx1"/>
                </a:solidFill>
                <a:latin typeface="Times New Roman" pitchFamily="18" charset="0"/>
                <a:cs typeface="Times New Roman" pitchFamily="18" charset="0"/>
              </a:rPr>
              <a:t>бенефіціарними</a:t>
            </a:r>
            <a:r>
              <a:rPr lang="uk-UA" dirty="0">
                <a:solidFill>
                  <a:schemeClr val="tx1"/>
                </a:solidFill>
                <a:latin typeface="Times New Roman" pitchFamily="18" charset="0"/>
                <a:cs typeface="Times New Roman" pitchFamily="18" charset="0"/>
              </a:rPr>
              <a:t>   власниками (контролерами)  яких  є  особи,  уповноважені на виконання функцій держави  або місцевого самоврядування відповідно до Закону України «</a:t>
            </a:r>
            <a:r>
              <a:rPr lang="uk-UA" b="1" dirty="0">
                <a:solidFill>
                  <a:schemeClr val="tx1"/>
                </a:solidFill>
                <a:latin typeface="Times New Roman" pitchFamily="18" charset="0"/>
                <a:cs typeface="Times New Roman" pitchFamily="18" charset="0"/>
              </a:rPr>
              <a:t>Про запобігання корупції</a:t>
            </a:r>
            <a:r>
              <a:rPr lang="uk-UA" dirty="0">
                <a:solidFill>
                  <a:schemeClr val="tx1"/>
                </a:solidFill>
                <a:latin typeface="Times New Roman" pitchFamily="18" charset="0"/>
                <a:cs typeface="Times New Roman" pitchFamily="18" charset="0"/>
              </a:rPr>
              <a:t>»;      </a:t>
            </a:r>
          </a:p>
          <a:p>
            <a:pPr lvl="0" algn="just" fontAlgn="base">
              <a:spcBef>
                <a:spcPct val="0"/>
              </a:spcBef>
              <a:spcAft>
                <a:spcPct val="0"/>
              </a:spcAft>
            </a:pPr>
            <a:r>
              <a:rPr lang="uk-UA" dirty="0">
                <a:solidFill>
                  <a:schemeClr val="tx1"/>
                </a:solidFill>
                <a:latin typeface="Times New Roman" pitchFamily="18" charset="0"/>
                <a:cs typeface="Times New Roman" pitchFamily="18" charset="0"/>
              </a:rPr>
              <a:t>3)   іноземними  державами,  іноземними  юридичними  особами, іноземцями   та  особами  без  громадянства,  а  також  юридичними особами, кінцевими </a:t>
            </a:r>
            <a:r>
              <a:rPr lang="uk-UA" dirty="0" err="1">
                <a:solidFill>
                  <a:schemeClr val="tx1"/>
                </a:solidFill>
                <a:latin typeface="Times New Roman" pitchFamily="18" charset="0"/>
                <a:cs typeface="Times New Roman" pitchFamily="18" charset="0"/>
              </a:rPr>
              <a:t>бенефіціарними</a:t>
            </a:r>
            <a:r>
              <a:rPr lang="uk-UA" dirty="0">
                <a:solidFill>
                  <a:schemeClr val="tx1"/>
                </a:solidFill>
                <a:latin typeface="Times New Roman" pitchFamily="18" charset="0"/>
                <a:cs typeface="Times New Roman" pitchFamily="18" charset="0"/>
              </a:rPr>
              <a:t> власниками (контролерами) яких є іноземці чи особи без громадянства;</a:t>
            </a:r>
          </a:p>
        </p:txBody>
      </p:sp>
    </p:spTree>
    <p:extLst>
      <p:ext uri="{BB962C8B-B14F-4D97-AF65-F5344CB8AC3E}">
        <p14:creationId xmlns="" xmlns:p14="http://schemas.microsoft.com/office/powerpoint/2010/main" val="294828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2737" y="260648"/>
            <a:ext cx="8640960" cy="420115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4)  незареєстрованими громадськими об’єднаннями, благодійними та релігійними об’єднаннями (організаціями);     </a:t>
            </a:r>
          </a:p>
          <a:p>
            <a:pPr marL="342900" marR="0" lvl="0" indent="-342900" algn="just" defTabSz="914400" rtl="0" eaLnBrk="1" fontAlgn="base" latinLnBrk="0" hangingPunct="1">
              <a:lnSpc>
                <a:spcPct val="100000"/>
              </a:lnSpc>
              <a:spcBef>
                <a:spcPct val="0"/>
              </a:spcBef>
              <a:spcAft>
                <a:spcPct val="0"/>
              </a:spcAft>
              <a:buClrTx/>
              <a:buSzTx/>
              <a:buFontTx/>
              <a:buAutoNum type="arabicParenR" startAt="5"/>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громадянами  України,  які  не  досягли  18-річного віку, громадянами  України,  яких  судом  визнано недієздатними, а також анонімними особами або під псевдонімом;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6) іншими політичними партіями;      </a:t>
            </a:r>
          </a:p>
          <a:p>
            <a:pPr marL="342900" marR="0" lvl="0" indent="-342900" algn="just" defTabSz="914400" rtl="0" eaLnBrk="1" fontAlgn="base" latinLnBrk="0" hangingPunct="1">
              <a:lnSpc>
                <a:spcPct val="100000"/>
              </a:lnSpc>
              <a:spcBef>
                <a:spcPct val="0"/>
              </a:spcBef>
              <a:spcAft>
                <a:spcPct val="0"/>
              </a:spcAft>
              <a:buClrTx/>
              <a:buSzTx/>
              <a:buAutoNum type="arabicParenR" startAt="7"/>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фізичними та юридичними особами, з якими укладено договір про  закупівлю  робіт,  товарів  чи послуг для забезпечення потреб держави  або територіальної громади згідно із Законом України </a:t>
            </a:r>
            <a:r>
              <a:rPr kumimoji="0" lang="uk-UA"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Про здійснення  державних  закупівель</a:t>
            </a:r>
            <a:r>
              <a:rPr kumimoji="0" lang="uk-UA" b="0"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 протягом строку дії такого договору та протягом одного року після припинення його, крім  випадків,  якщо  загальна  сума  коштів,  отримана  за таким договором  протягом  строку  дії  договору  та протягом двох років після  припинення  його  дії,  не перевищує 10 відсотків загальної суми доходу фізичної або юридичної особи за відповідний період;     </a:t>
            </a:r>
          </a:p>
          <a:p>
            <a:pPr marR="0" lvl="0" algn="just" defTabSz="914400" rtl="0" eaLnBrk="1" fontAlgn="base" latinLnBrk="0" hangingPunct="1">
              <a:lnSpc>
                <a:spcPct val="100000"/>
              </a:lnSpc>
              <a:spcBef>
                <a:spcPct val="0"/>
              </a:spcBef>
              <a:spcAft>
                <a:spcPct val="0"/>
              </a:spcAft>
              <a:buClrTx/>
              <a:buSzTx/>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8)  фізичними  та  юридичними  особами, які мають непогашений податковий борг. </a:t>
            </a:r>
            <a:endParaRPr kumimoji="0" lang="uk-UA" b="0" i="0" u="none" strike="noStrike" cap="none" normalizeH="0" baseline="0" dirty="0">
              <a:ln>
                <a:noFill/>
              </a:ln>
              <a:solidFill>
                <a:schemeClr val="tx1"/>
              </a:solidFill>
              <a:effectLst/>
              <a:latin typeface="Arial" pitchFamily="34" charset="0"/>
              <a:cs typeface="Arial" pitchFamily="34"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2737" y="4461798"/>
            <a:ext cx="3763200" cy="2286000"/>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95937" y="4461798"/>
            <a:ext cx="1695450" cy="2279144"/>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91387" y="4468654"/>
            <a:ext cx="3182311" cy="2200706"/>
          </a:xfrm>
          <a:prstGeom prst="rect">
            <a:avLst/>
          </a:prstGeom>
        </p:spPr>
      </p:pic>
    </p:spTree>
    <p:extLst>
      <p:ext uri="{BB962C8B-B14F-4D97-AF65-F5344CB8AC3E}">
        <p14:creationId xmlns="" xmlns:p14="http://schemas.microsoft.com/office/powerpoint/2010/main" val="260076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512" y="260648"/>
            <a:ext cx="8784976" cy="6417141"/>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Державний    контроль</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   діяльністю   політичних   партій здійснюють згідно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ст.</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18</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Закону «Про політичні партії»:     1)  Міністерство юстиції - за додержанням політичною партією  вимог  Конституції  та законів України, а також  статуту  політичної  партії, крім випадків, коли здійснення такого  контролю  законом  віднесено  до повноважень інших органів державної влади;      2)  Центральна  виборча  комісія,  окружні  виборчі  комісії, територіальні виборчі комісії на відповідних місцевих виборах - за додержанням  політичними  партіями  встановленого порядку участі у виборчому   процесі,   а   також,   у   межах  визначених  законом повноважень,  за  своєчасністю  подання  до  відповідних  виборчих комісій  проміжних та остаточних фінансових звітів про надходження і використання коштів виборчих фондів на виборах, відповідністю їх оформлення  встановленим  вимогам,  достовірністю включених до них відомостей;      3)  Рахункова  палата - за цільовим використанням політичними партіями  коштів,  виділених  з державного бюджету на фінансування їхньої статутної діяльності;     4)  Національне  агентство з питань запобігання корупції - за додержанням   встановлених   законом  обмежень  щодо  фінансування політичних    партій,    передвиборної    агітації,   </a:t>
            </a:r>
            <a:r>
              <a:rPr kumimoji="0" lang="uk-UA"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агітації</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 всеукраїнського  та  місцевого  референдуму,  законним та цільовим використанням  політичними партіями коштів, виділених з державного бюджету  на фінансування їхньої статутної діяльності, своєчасністю подання  звітів  партій  про майно, доходи, витрати і зобов’язання фінансового  характеру,  звітів  про  надходження  і  використання коштів  виборчих  фондів на загальнодержавних та місцевих виборах, повнотою  таких  звітів,  відповідністю їх оформлення встановленим вимогам, достовірністю включених до них відомостей.</a:t>
            </a:r>
            <a:r>
              <a:rPr kumimoji="0" lang="ru-RU" b="0" i="0" u="none" strike="noStrike" cap="none" normalizeH="0" baseline="0" dirty="0">
                <a:ln>
                  <a:noFill/>
                </a:ln>
                <a:solidFill>
                  <a:schemeClr val="tx1"/>
                </a:solidFill>
                <a:effectLst/>
                <a:latin typeface="Times New Roman" pitchFamily="18" charset="0"/>
                <a:cs typeface="Times New Roman" pitchFamily="18" charset="0"/>
              </a:rPr>
              <a:t> </a:t>
            </a:r>
          </a:p>
        </p:txBody>
      </p:sp>
    </p:spTree>
    <p:extLst>
      <p:ext uri="{BB962C8B-B14F-4D97-AF65-F5344CB8AC3E}">
        <p14:creationId xmlns="" xmlns:p14="http://schemas.microsoft.com/office/powerpoint/2010/main" val="322627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99350" y="188640"/>
            <a:ext cx="8593130" cy="253915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466578"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Політичні  партії зобов’язані подавати на вимогу контролюючих органів  необхідні  документи  та  пояснення. Рішення контролюючих органів можуть бути оскаржені у встановленому законом порядку. </a:t>
            </a:r>
            <a:r>
              <a:rPr kumimoji="0" lang="uk-UA" b="0" i="0" u="none" strike="noStrike" cap="none" normalizeH="0" dirty="0">
                <a:ln>
                  <a:noFill/>
                </a:ln>
                <a:solidFill>
                  <a:srgbClr val="000000"/>
                </a:solidFill>
                <a:effectLst/>
                <a:latin typeface="Times New Roman" pitchFamily="18" charset="0"/>
                <a:ea typeface="Times New Roman" pitchFamily="18" charset="0"/>
                <a:cs typeface="Times New Roman" pitchFamily="18" charset="0"/>
              </a:rPr>
              <a:t> </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У разі  порушення  політичними  партіями Конституції України, інших законів України відповідно до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ст.</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19 </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Закону «Про політичні партії»  до  них можуть  бути  вжиті такі </a:t>
            </a:r>
            <a:r>
              <a:rPr kumimoji="0" lang="uk-UA"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заходи відповідальності</a:t>
            </a:r>
            <a:r>
              <a:rPr kumimoji="0" lang="uk-UA"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як: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попередження про недопущення незаконної діяльності; </a:t>
            </a: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заборона політичної партії.</a:t>
            </a:r>
            <a:r>
              <a:rPr kumimoji="0" lang="ru-RU"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3284984"/>
            <a:ext cx="3579465" cy="26885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2040" y="3545484"/>
            <a:ext cx="3513687" cy="24556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7610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782" y="116632"/>
            <a:ext cx="8653698" cy="65248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І. Громадські об'єднання як суб’єкти адміністративно-процесуального права</a:t>
            </a:r>
            <a:endParaRPr lang="ru-RU"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Право громадян на об'єднання передбачено ст. 36 Конституції, яка передбачає, що громадяни України мають право на свободу об'єднання у політичні партії та громадські організації для здійснення і захисту своїх прав і свобод та задоволення політичних, економічних, соціальних, культурних та інших інтересів, за винятком обмежень, встановлених законом в інтересах національної безпеки та громадського порядку, охорони здоров'я населення або захисту прав і свобод інших людей. Цивільним та Господарським кодексами, спеціальними законами України про окремі види громадських об'єднань визначаються особливості правового статусу: політичних партій, професійних спілок, релігійних організацій та ін.</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Основним законом, який визначає базові засади щодо створення, реєстрації, функціонування та припинення діяльності громадських об'єднань є Закон України «Про громадські об'єднання» (від 22 березня 2012 р. № 4572-VI-ВР).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Відповідно до цього нормативно-правового акту за </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організаційно-правовою формою</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громадське об'єднання утворюється як громадська організація або громадська спілка.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Громадська організація</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це громадське об'єднання, засновниками та членами (учасниками) якого є фізичні особи.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Громадська спілка</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це громадське об'єднання, засновниками якого є юридичні особи приватного права, а членами (учасниками) можуть бути юридичні особи приватного права та фізичні особи.</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 xmlns:p14="http://schemas.microsoft.com/office/powerpoint/2010/main" val="1725806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0546" y="273102"/>
            <a:ext cx="8496944" cy="63401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uk-UA" sz="2400" b="1" dirty="0">
                <a:latin typeface="Times New Roman" pitchFamily="18" charset="0"/>
                <a:cs typeface="Times New Roman" pitchFamily="18" charset="0"/>
              </a:rPr>
              <a:t>ІІІ. Підприємства як суб’єкти адміністративно-процесуального права</a:t>
            </a:r>
          </a:p>
          <a:p>
            <a:endParaRPr lang="ru-RU"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Дефініція «підприємство» у вітчизняному законодавстві використовується для позначення як суб'єкта, так і об'єкта права.</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Так, за </a:t>
            </a:r>
            <a:r>
              <a:rPr lang="uk-UA" sz="2000" b="1" dirty="0">
                <a:latin typeface="Times New Roman" pitchFamily="18" charset="0"/>
                <a:cs typeface="Times New Roman" pitchFamily="18" charset="0"/>
              </a:rPr>
              <a:t>статтею 62 ГК України</a:t>
            </a:r>
            <a:r>
              <a:rPr lang="uk-UA" sz="2000" dirty="0">
                <a:latin typeface="Times New Roman" pitchFamily="18" charset="0"/>
                <a:cs typeface="Times New Roman" pitchFamily="18" charset="0"/>
              </a:rPr>
              <a:t> «Підприємство» – це самостійний суб'єкт господарювання, створений компетентним органом державної влади, або органом місцевого самоврядування, або іншими суб'єктами для задоволення суспільних та особистих потреб шляхом систематичного здійснення виробничої, науково-дослідної, торговельної, іншої господарської діяльності в порядку, передбаченому цим Кодексом та іншими законами.</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Підприємства можуть створюватись як для здійснення підприємництва, так і для некомерційної господарської діяльності.</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Підприємство, якщо законом не встановлено інше, діє на основі статуту.</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Підприємство є юридичною особою, має відокремлене майно, самостійний баланс, рахунки в установах банків, печатку зі своїм найменуванням та ідентифікаційним кодом.</a:t>
            </a:r>
          </a:p>
          <a:p>
            <a:pPr algn="just"/>
            <a:r>
              <a:rPr lang="uk-UA" sz="2000" dirty="0">
                <a:latin typeface="Times New Roman" pitchFamily="18" charset="0"/>
                <a:cs typeface="Times New Roman" pitchFamily="18" charset="0"/>
              </a:rPr>
              <a:t>   Підприємство не має у своєму складі інших юридичних осіб.</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Також, згідно зі статтею </a:t>
            </a:r>
            <a:r>
              <a:rPr lang="uk-UA" sz="2000" b="1" dirty="0">
                <a:latin typeface="Times New Roman" pitchFamily="18" charset="0"/>
                <a:cs typeface="Times New Roman" pitchFamily="18" charset="0"/>
              </a:rPr>
              <a:t>55 ГК України</a:t>
            </a:r>
            <a:r>
              <a:rPr lang="uk-UA" sz="2000" dirty="0">
                <a:latin typeface="Times New Roman" pitchFamily="18" charset="0"/>
                <a:cs typeface="Times New Roman" pitchFamily="18" charset="0"/>
              </a:rPr>
              <a:t>, законодавець визначає «підприємства» як суб'єкти господарювання, а саме:</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673770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486" y="117692"/>
            <a:ext cx="8640960" cy="6740307"/>
          </a:xfrm>
          <a:prstGeom prst="rect">
            <a:avLst/>
          </a:prstGeom>
        </p:spPr>
        <p:txBody>
          <a:bodyPr wrap="square">
            <a:spAutoFit/>
          </a:bodyPr>
          <a:lstStyle/>
          <a:p>
            <a:r>
              <a:rPr lang="uk-UA" dirty="0">
                <a:latin typeface="Times New Roman" pitchFamily="18" charset="0"/>
                <a:cs typeface="Times New Roman" pitchFamily="18" charset="0"/>
              </a:rPr>
              <a:t>«1. Суб'єктами господарювання визнаються учасники господарських відносин, які здійснюють господарську діяльність, реалізуючи господарську компетенцію (сукупність господарських прав та обов'язків), мають відокремлене майно і несуть відповідальність за своїми зобов'язаннями в межах цього майна, крім випадків, передбачених законодавством.</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2. </a:t>
            </a:r>
            <a:r>
              <a:rPr lang="uk-UA" b="1" dirty="0">
                <a:latin typeface="Times New Roman" pitchFamily="18" charset="0"/>
                <a:cs typeface="Times New Roman" pitchFamily="18" charset="0"/>
              </a:rPr>
              <a:t>Суб'єктами господарювання є</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1) господарські організації – юридичні особи, створені відповідно до Цивільного кодексу України, державні, комунальні та інші підприємства, створені відповідно до Господарського Кодексу, а також інші юридичні особи, які здійснюють господарську діяльність та зареєстровані в установленому законом порядку;</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2) громадяни України, іноземці та особи без громадянства, які здійснюють господарську діяльність та зареєстровані відповідно до закону як підприємці».</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Тобто як самостійний суб'єкт господарювання «підприємства» законодавцем визнаються суб'єктами господарського права, які можуть створюватись як для здійснення підприємництва, так і для некомерційної господарської діяльності.</a:t>
            </a:r>
          </a:p>
          <a:p>
            <a:r>
              <a:rPr lang="uk-UA" dirty="0">
                <a:latin typeface="Times New Roman" pitchFamily="18" charset="0"/>
                <a:cs typeface="Times New Roman" pitchFamily="18" charset="0"/>
              </a:rPr>
              <a:t>Одночасно, за </a:t>
            </a:r>
            <a:r>
              <a:rPr lang="uk-UA" b="1" dirty="0">
                <a:latin typeface="Times New Roman" pitchFamily="18" charset="0"/>
                <a:cs typeface="Times New Roman" pitchFamily="18" charset="0"/>
              </a:rPr>
              <a:t>статтею 191</a:t>
            </a:r>
            <a:r>
              <a:rPr lang="uk-UA" dirty="0">
                <a:latin typeface="Times New Roman" pitchFamily="18" charset="0"/>
                <a:cs typeface="Times New Roman" pitchFamily="18" charset="0"/>
              </a:rPr>
              <a:t> Розділу 3 «</a:t>
            </a:r>
            <a:r>
              <a:rPr lang="uk-UA" b="1" dirty="0">
                <a:latin typeface="Times New Roman" pitchFamily="18" charset="0"/>
                <a:cs typeface="Times New Roman" pitchFamily="18" charset="0"/>
              </a:rPr>
              <a:t>Об'єкти цивільних прав</a:t>
            </a:r>
            <a:r>
              <a:rPr lang="uk-UA" dirty="0">
                <a:latin typeface="Times New Roman" pitchFamily="18" charset="0"/>
                <a:cs typeface="Times New Roman" pitchFamily="18" charset="0"/>
              </a:rPr>
              <a:t>» Цивільного кодексу України: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«1. Підприємство є єдиним майновим комплексом, що використовується для здійснення підприємницької діяльності.</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2. До складу підприємства як єдиного майнового комплексу входять усі види майна, призначені для його діяльності, включаючи земельні ділянки, будівлі, споруди, устаткування, інвентар, сировину, продукцію, права вимоги, борги, а також право на торговельну марку або інше позначення та інші права, якщо інше не встановлено договором або законом.</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3453738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101" y="260648"/>
            <a:ext cx="8784976" cy="563231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uk-UA">
                <a:latin typeface="Times New Roman" panose="02020603050405020304" pitchFamily="18" charset="0"/>
                <a:cs typeface="Times New Roman" panose="02020603050405020304" pitchFamily="18" charset="0"/>
              </a:rPr>
              <a:t>3</a:t>
            </a:r>
            <a:r>
              <a:rPr lang="uk-UA" dirty="0">
                <a:latin typeface="Times New Roman" panose="02020603050405020304" pitchFamily="18" charset="0"/>
                <a:cs typeface="Times New Roman" panose="02020603050405020304" pitchFamily="18" charset="0"/>
              </a:rPr>
              <a:t>. Підприємство як єдиний майновий комплекс є нерухомістю.</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4. Підприємство або його частина можуть бути об'єктом купівлі-продажу, застави, оренди та інших правочинів».</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Тобто законодавець категорію «підприємство» визначає і як об'єкт права. Причому дефініція «підприємство» і у вітчизняному законодавстві і в юридичній літературі вживається як родова.</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Саме поняття «підприємство» має, насамперед, економічне походження. У західноєвропейської економічній літературі, переважно, під підприємством розуміють «економічну єдність, в якій об'єднуються і координуються людські й матеріальні чинники господарської діяльності». Так, американський економіст М. Джеймс визначає підприємство як «будь-яку організацію, що займається головним чином виробництвом для ринку певних речей або послуг і фінансово незалежну від будь-якого іншого органу». На думку М</a:t>
            </a:r>
            <a:r>
              <a:rPr lang="uk-UA">
                <a:latin typeface="Times New Roman" panose="02020603050405020304" pitchFamily="18" charset="0"/>
                <a:cs typeface="Times New Roman" panose="02020603050405020304" pitchFamily="18" charset="0"/>
              </a:rPr>
              <a:t>. Деспакса</a:t>
            </a:r>
            <a:r>
              <a:rPr lang="uk-UA" dirty="0">
                <a:latin typeface="Times New Roman" panose="02020603050405020304" pitchFamily="18" charset="0"/>
                <a:cs typeface="Times New Roman" panose="02020603050405020304" pitchFamily="18" charset="0"/>
              </a:rPr>
              <a:t>, підприємство – це «автономний організм, утворений міцним союзом двох тісно пов'язаних між собою осередків: економічного осередку що об'єднує матеріальні елементи, необхідні для функціонування виробництва; соціального осередку, що складається з людських елементів, які потрібні для того, щоб використовувати матеріальні елементи економічного осередку». Лаконічним є визначення іншого французького професора, П</a:t>
            </a:r>
            <a:r>
              <a:rPr lang="uk-UA">
                <a:latin typeface="Times New Roman" panose="02020603050405020304" pitchFamily="18" charset="0"/>
                <a:cs typeface="Times New Roman" panose="02020603050405020304" pitchFamily="18" charset="0"/>
              </a:rPr>
              <a:t>. Дюрана</a:t>
            </a:r>
            <a:r>
              <a:rPr lang="uk-UA" dirty="0">
                <a:latin typeface="Times New Roman" panose="02020603050405020304" pitchFamily="18" charset="0"/>
                <a:cs typeface="Times New Roman" panose="02020603050405020304" pitchFamily="18" charset="0"/>
              </a:rPr>
              <a:t>, «підприємство є суспільством, створеним з певною метою».</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65474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30147"/>
            <a:ext cx="8712968" cy="6740307"/>
          </a:xfrm>
          <a:prstGeom prst="rect">
            <a:avLst/>
          </a:prstGeom>
        </p:spPr>
        <p:txBody>
          <a:bodyPr wrap="square">
            <a:spAutoFit/>
          </a:bodyPr>
          <a:lstStyle/>
          <a:p>
            <a:r>
              <a:rPr lang="uk-UA" dirty="0">
                <a:latin typeface="Times New Roman" pitchFamily="18" charset="0"/>
                <a:cs typeface="Times New Roman" pitchFamily="18" charset="0"/>
              </a:rPr>
              <a:t>  Подані визначення підприємства базуються на загальноприйнятій економічної теорії чинників виробництва, згідно з якою підприємство є явищем поєднання праці й капіталу. Безумовно, підприємства, що здійснюють підприємницьку діяльність, можна розглядати і як первинну ланку економіки, і як певну сукупність засобів виробництва, їх майновий комплекс, і як певний колектив, який під управлінням керівників (органу управління) здійснює випуск товарів і надання послуг.</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Сучасні вітчизняні вчені адміністративного права, переважно, при визначенні поняття «підприємство» відсилають до нормативно-правової бази та не дають власного визначення цього поняття. Деякі сучасні </a:t>
            </a:r>
            <a:r>
              <a:rPr lang="uk-UA" dirty="0" err="1">
                <a:latin typeface="Times New Roman" pitchFamily="18" charset="0"/>
                <a:cs typeface="Times New Roman" pitchFamily="18" charset="0"/>
              </a:rPr>
              <a:t>дослідники-адміністративісти</a:t>
            </a:r>
            <a:r>
              <a:rPr lang="uk-UA" dirty="0">
                <a:latin typeface="Times New Roman" pitchFamily="18" charset="0"/>
                <a:cs typeface="Times New Roman" pitchFamily="18" charset="0"/>
              </a:rPr>
              <a:t> розглядають підприємство як різновид організацій, що здійснюють, на відміну від органів виконавчої влади, не керівництво, а економічні, соціально-культурні й інші функції в цілях задоволення матеріальних, духовних та інших потреб громадян, суспільства й держави. Причому, на їхню думку </a:t>
            </a:r>
            <a:r>
              <a:rPr lang="uk-UA" b="1" i="1" dirty="0">
                <a:latin typeface="Times New Roman" pitchFamily="18" charset="0"/>
                <a:cs typeface="Times New Roman" pitchFamily="18" charset="0"/>
              </a:rPr>
              <a:t>підприємства «не мають владних повноважень і не є суб’єктами управління</a:t>
            </a:r>
            <a:r>
              <a:rPr lang="uk-UA" dirty="0">
                <a:latin typeface="Times New Roman" pitchFamily="18" charset="0"/>
                <a:cs typeface="Times New Roman" pitchFamily="18" charset="0"/>
              </a:rPr>
              <a:t>» . </a:t>
            </a:r>
          </a:p>
          <a:p>
            <a:r>
              <a:rPr lang="uk-UA" dirty="0">
                <a:latin typeface="Times New Roman" pitchFamily="18" charset="0"/>
                <a:cs typeface="Times New Roman" pitchFamily="18" charset="0"/>
              </a:rPr>
              <a:t>  У цьому дещо суперечливому визначенні насамперед є не зовсім вдалою спроба визначити поняття «підприємство» шляхом його порівняння з іншим явищем – органами виконавчої влади, а також у даному визначенні вказані не всі істотні ознаки підприємства, що мають адміністративно-правове значення.</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Подібні визначення непоодинокі. Так, відомий радянський і російський вчений Д.М. </a:t>
            </a:r>
            <a:r>
              <a:rPr lang="uk-UA" dirty="0" err="1">
                <a:latin typeface="Times New Roman" pitchFamily="18" charset="0"/>
                <a:cs typeface="Times New Roman" pitchFamily="18" charset="0"/>
              </a:rPr>
              <a:t>Бахрах</a:t>
            </a:r>
            <a:r>
              <a:rPr lang="uk-UA" dirty="0">
                <a:latin typeface="Times New Roman" pitchFamily="18" charset="0"/>
                <a:cs typeface="Times New Roman" pitchFamily="18" charset="0"/>
              </a:rPr>
              <a:t> пропонує віднести підприємство до так званих колективних суб'єктів адміністративного права, яких він визначає як «організовані, відособлені </a:t>
            </a:r>
            <a:r>
              <a:rPr lang="uk-UA" dirty="0" err="1">
                <a:latin typeface="Times New Roman" pitchFamily="18" charset="0"/>
                <a:cs typeface="Times New Roman" pitchFamily="18" charset="0"/>
              </a:rPr>
              <a:t>самоуправляючі</a:t>
            </a:r>
            <a:r>
              <a:rPr lang="uk-UA" dirty="0">
                <a:latin typeface="Times New Roman" pitchFamily="18" charset="0"/>
                <a:cs typeface="Times New Roman" pitchFamily="18" charset="0"/>
              </a:rPr>
              <a:t> групи людей, наділені правами виступати в стосунках з іншими суб'єктами як єдине ціле, персоніфіковане». </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28769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017" y="188640"/>
            <a:ext cx="8640960" cy="6186309"/>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uk-UA" dirty="0">
                <a:latin typeface="Times New Roman" pitchFamily="18" charset="0"/>
                <a:cs typeface="Times New Roman" pitchFamily="18" charset="0"/>
              </a:rPr>
              <a:t>Ю.М. Козловим і Л.Л. Поповим підприємство визначається як «</a:t>
            </a:r>
            <a:r>
              <a:rPr lang="uk-UA" b="1" i="1" dirty="0">
                <a:latin typeface="Times New Roman" pitchFamily="18" charset="0"/>
                <a:cs typeface="Times New Roman" pitchFamily="18" charset="0"/>
              </a:rPr>
              <a:t>господарюючий суб'єкт, створений для виробництва продукції, виконання робіт і надання послуг у цілях задоволення громадських потреб і отримання прибутку</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З вищенаведених прикладів видно що, жодне з цих визначень вчених-адміністративного права повною мірою не відображає особливості поняття «підприємство», які мають значення для характеристики адміністративно-правового статусу підприємства. При визначенні поняття «підприємство» в якості суб’єкта адміністративного права слід врахувати те, що однією з істотних ознак, що визначає адміністративну правосуб’єктність підприємств, є реальна спроможність підприємства вступати у правовідносини з органами публічного управління, а також чинники від яких ця спроможність залежить.</a:t>
            </a:r>
            <a:endParaRPr lang="ru-RU" dirty="0">
              <a:latin typeface="Times New Roman" pitchFamily="18" charset="0"/>
              <a:cs typeface="Times New Roman" pitchFamily="18" charset="0"/>
            </a:endParaRPr>
          </a:p>
          <a:p>
            <a:r>
              <a:rPr lang="uk-UA" b="1" i="1" dirty="0">
                <a:latin typeface="Times New Roman" pitchFamily="18" charset="0"/>
                <a:cs typeface="Times New Roman" pitchFamily="18" charset="0"/>
              </a:rPr>
              <a:t>Дефініція «підприємство» повинна включати наступні складові:</a:t>
            </a:r>
            <a:endParaRPr lang="ru-RU" dirty="0">
              <a:latin typeface="Times New Roman" pitchFamily="18" charset="0"/>
              <a:cs typeface="Times New Roman" pitchFamily="18" charset="0"/>
            </a:endParaRPr>
          </a:p>
          <a:p>
            <a:pPr marL="285750" indent="-285750">
              <a:buFontTx/>
              <a:buChar char="-"/>
            </a:pPr>
            <a:r>
              <a:rPr lang="uk-UA" b="1" i="1" dirty="0">
                <a:latin typeface="Times New Roman" pitchFamily="18" charset="0"/>
                <a:cs typeface="Times New Roman" pitchFamily="18" charset="0"/>
              </a:rPr>
              <a:t>по-перше</a:t>
            </a:r>
            <a:r>
              <a:rPr lang="uk-UA" dirty="0">
                <a:latin typeface="Times New Roman" pitchFamily="18" charset="0"/>
                <a:cs typeface="Times New Roman" pitchFamily="18" charset="0"/>
              </a:rPr>
              <a:t>, безумовно, вказівку на те, що підприємство є юридичною особою,</a:t>
            </a:r>
          </a:p>
          <a:p>
            <a:r>
              <a:rPr lang="uk-UA" dirty="0">
                <a:latin typeface="Times New Roman" pitchFamily="18" charset="0"/>
                <a:cs typeface="Times New Roman" pitchFamily="18" charset="0"/>
              </a:rPr>
              <a:t>оскільки це автоматично поширює на нього загальновизнані ознаки юридичної особи (організаційна єдність, наявність відособленого майна, можливість нести юридичну відповідальність та ін.) та одночасно вказівку на те, що підприємство є самостійним суб'єктом господарювання;</a:t>
            </a:r>
          </a:p>
          <a:p>
            <a:r>
              <a:rPr lang="uk-UA" dirty="0">
                <a:latin typeface="Times New Roman" pitchFamily="18" charset="0"/>
                <a:cs typeface="Times New Roman" pitchFamily="18" charset="0"/>
              </a:rPr>
              <a:t>- </a:t>
            </a:r>
            <a:r>
              <a:rPr lang="uk-UA" b="1" i="1" dirty="0">
                <a:latin typeface="Times New Roman" pitchFamily="18" charset="0"/>
                <a:cs typeface="Times New Roman" pitchFamily="18" charset="0"/>
              </a:rPr>
              <a:t>по-друге</a:t>
            </a:r>
            <a:r>
              <a:rPr lang="uk-UA" dirty="0">
                <a:latin typeface="Times New Roman" pitchFamily="18" charset="0"/>
                <a:cs typeface="Times New Roman" pitchFamily="18" charset="0"/>
              </a:rPr>
              <a:t>, залежність від характеру регулювання його діяльності з боку органів публічного управління, форми власності, організаційної побудови його керівних органів (від засновників тощо), що зумовлює правоздатність підприємства;</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a:t>
            </a:r>
            <a:r>
              <a:rPr lang="uk-UA" b="1" i="1" dirty="0">
                <a:latin typeface="Times New Roman" pitchFamily="18" charset="0"/>
                <a:cs typeface="Times New Roman" pitchFamily="18" charset="0"/>
              </a:rPr>
              <a:t>по-третє</a:t>
            </a:r>
            <a:r>
              <a:rPr lang="uk-UA" dirty="0">
                <a:latin typeface="Times New Roman" pitchFamily="18" charset="0"/>
                <a:cs typeface="Times New Roman" pitchFamily="18" charset="0"/>
              </a:rPr>
              <a:t>, вказівку на важливість підприємства для задоволення суспільно корисних інтересів.</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200214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108" y="332656"/>
            <a:ext cx="8712968" cy="594008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uk-UA" sz="2000" dirty="0">
                <a:latin typeface="Times New Roman" pitchFamily="18" charset="0"/>
                <a:cs typeface="Times New Roman" pitchFamily="18" charset="0"/>
              </a:rPr>
              <a:t>Враховуючи зазначене, доречним виглядає наступне визначення: </a:t>
            </a:r>
          </a:p>
          <a:p>
            <a:pPr algn="just"/>
            <a:r>
              <a:rPr lang="uk-UA" sz="2000" b="1" dirty="0">
                <a:latin typeface="Times New Roman" pitchFamily="18" charset="0"/>
                <a:cs typeface="Times New Roman" pitchFamily="18" charset="0"/>
              </a:rPr>
              <a:t>Підприємство</a:t>
            </a:r>
            <a:r>
              <a:rPr lang="uk-UA" sz="2000" dirty="0">
                <a:latin typeface="Times New Roman" pitchFamily="18" charset="0"/>
                <a:cs typeface="Times New Roman" pitchFamily="18" charset="0"/>
              </a:rPr>
              <a:t> – це юридична особа, самостійний суб'єкт господарювання, правовий статус якого залежить від характеру регулювання його діяльності з боку органів публічного управління, форми власності, організаційної побудови його керівних органів (засновників), а також від значення його функціонування щодо задоволення суспільно корисних інтересів. В Україні законодавець залежно</a:t>
            </a:r>
            <a:r>
              <a:rPr lang="uk-UA" sz="2000" i="1" dirty="0">
                <a:latin typeface="Times New Roman" pitchFamily="18" charset="0"/>
                <a:cs typeface="Times New Roman" pitchFamily="18" charset="0"/>
              </a:rPr>
              <a:t> </a:t>
            </a:r>
            <a:r>
              <a:rPr lang="uk-UA" sz="2000" b="1" i="1" dirty="0">
                <a:latin typeface="Times New Roman" pitchFamily="18" charset="0"/>
                <a:cs typeface="Times New Roman" pitchFamily="18" charset="0"/>
              </a:rPr>
              <a:t>від форм власності</a:t>
            </a:r>
            <a:r>
              <a:rPr lang="uk-UA" sz="2000" dirty="0">
                <a:latin typeface="Times New Roman" pitchFamily="18" charset="0"/>
                <a:cs typeface="Times New Roman" pitchFamily="18" charset="0"/>
              </a:rPr>
              <a:t>, передбачених законом, визначає і види підприємств. Так, у нашій країні можуть діяти підприємства таких видів:</a:t>
            </a:r>
            <a:endParaRPr lang="ru-RU" sz="2000" dirty="0">
              <a:latin typeface="Times New Roman" pitchFamily="18" charset="0"/>
              <a:cs typeface="Times New Roman" pitchFamily="18" charset="0"/>
            </a:endParaRPr>
          </a:p>
          <a:p>
            <a:pPr lvl="0" algn="just"/>
            <a:r>
              <a:rPr lang="uk-UA" sz="2000" dirty="0">
                <a:latin typeface="Times New Roman" pitchFamily="18" charset="0"/>
                <a:cs typeface="Times New Roman" pitchFamily="18" charset="0"/>
              </a:rPr>
              <a:t>приватне підприємство, що діє на основі приватної власності громадян чи суб'єкта господарювання (юридичної особи);</a:t>
            </a:r>
            <a:endParaRPr lang="ru-RU" sz="2000" dirty="0">
              <a:latin typeface="Times New Roman" pitchFamily="18" charset="0"/>
              <a:cs typeface="Times New Roman" pitchFamily="18" charset="0"/>
            </a:endParaRPr>
          </a:p>
          <a:p>
            <a:pPr lvl="0" algn="just"/>
            <a:r>
              <a:rPr lang="uk-UA" sz="2000" dirty="0">
                <a:latin typeface="Times New Roman" pitchFamily="18" charset="0"/>
                <a:cs typeface="Times New Roman" pitchFamily="18" charset="0"/>
              </a:rPr>
              <a:t>підприємство, що діє на основі колективної власності (підприємство колективної власності); комунальне підприємство, що діє на основі комунальної власності територіальної громади;</a:t>
            </a:r>
            <a:endParaRPr lang="ru-RU" sz="2000" dirty="0">
              <a:latin typeface="Times New Roman" pitchFamily="18" charset="0"/>
              <a:cs typeface="Times New Roman" pitchFamily="18" charset="0"/>
            </a:endParaRPr>
          </a:p>
          <a:p>
            <a:pPr lvl="0" algn="just"/>
            <a:r>
              <a:rPr lang="uk-UA" sz="2000" dirty="0">
                <a:latin typeface="Times New Roman" pitchFamily="18" charset="0"/>
                <a:cs typeface="Times New Roman" pitchFamily="18" charset="0"/>
              </a:rPr>
              <a:t>державне підприємство, що діє на основі державної власності;</a:t>
            </a:r>
            <a:endParaRPr lang="ru-RU" sz="2000" dirty="0">
              <a:latin typeface="Times New Roman" pitchFamily="18" charset="0"/>
              <a:cs typeface="Times New Roman" pitchFamily="18" charset="0"/>
            </a:endParaRPr>
          </a:p>
          <a:p>
            <a:pPr lvl="0" algn="just"/>
            <a:r>
              <a:rPr lang="uk-UA" sz="2000" dirty="0">
                <a:latin typeface="Times New Roman" pitchFamily="18" charset="0"/>
                <a:cs typeface="Times New Roman" pitchFamily="18" charset="0"/>
              </a:rPr>
              <a:t> підприємство, засноване на змішаній формі власності (на базі об'єднання майна різних форм власності).</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В Україні можуть діяти також інші види підприємств, які передбачені законодавством.</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513127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6463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uk-UA" dirty="0">
                <a:latin typeface="Times New Roman" pitchFamily="18" charset="0"/>
                <a:cs typeface="Times New Roman" pitchFamily="18" charset="0"/>
              </a:rPr>
              <a:t>Підприємства також класифікуються залежно</a:t>
            </a:r>
            <a:r>
              <a:rPr lang="uk-UA" i="1" dirty="0">
                <a:latin typeface="Times New Roman" pitchFamily="18" charset="0"/>
                <a:cs typeface="Times New Roman" pitchFamily="18" charset="0"/>
              </a:rPr>
              <a:t> </a:t>
            </a:r>
            <a:r>
              <a:rPr lang="uk-UA" b="1" i="1" u="sng" dirty="0">
                <a:latin typeface="Times New Roman" pitchFamily="18" charset="0"/>
                <a:cs typeface="Times New Roman" pitchFamily="18" charset="0"/>
              </a:rPr>
              <a:t>від наявності у статутному фонді іноземних інвестицій.</a:t>
            </a:r>
            <a:r>
              <a:rPr lang="uk-UA" dirty="0">
                <a:latin typeface="Times New Roman" pitchFamily="18" charset="0"/>
                <a:cs typeface="Times New Roman" pitchFamily="18" charset="0"/>
              </a:rPr>
              <a:t> Так, у разі якщо в статутному фонді підприємства іноземна інвестиція становить не менш як десять відсотків, воно визнається підприємством з іноземними інвестиціями. Підприємство, в статутному фонді якого іноземна інвестиція становить сто відсотків, вважається іноземним підприємством.</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Залежно </a:t>
            </a:r>
            <a:r>
              <a:rPr lang="uk-UA" b="1" i="1" u="sng" dirty="0">
                <a:latin typeface="Times New Roman" pitchFamily="18" charset="0"/>
                <a:cs typeface="Times New Roman" pitchFamily="18" charset="0"/>
              </a:rPr>
              <a:t>від способу утворення (заснування) та формування статутного фонду</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в Україні діють підприємства унітарні та корпоративні.</a:t>
            </a:r>
            <a:endParaRPr lang="ru-RU" dirty="0">
              <a:latin typeface="Times New Roman" pitchFamily="18" charset="0"/>
              <a:cs typeface="Times New Roman" pitchFamily="18" charset="0"/>
            </a:endParaRPr>
          </a:p>
          <a:p>
            <a:r>
              <a:rPr lang="uk-UA" i="1" dirty="0">
                <a:latin typeface="Times New Roman" pitchFamily="18" charset="0"/>
                <a:cs typeface="Times New Roman" pitchFamily="18" charset="0"/>
              </a:rPr>
              <a:t>Унітарне</a:t>
            </a:r>
            <a:r>
              <a:rPr lang="uk-UA" dirty="0">
                <a:latin typeface="Times New Roman" pitchFamily="18" charset="0"/>
                <a:cs typeface="Times New Roman" pitchFamily="18" charset="0"/>
              </a:rPr>
              <a:t> підприємство створюється одним засновником, який виділяє необхідне для того майно, формує відповідно до закону статутний фонд, не поділений на частки (паї), затверджує статут, розподіляє доходи, безпосередньо або через керівника, який ним призначається, керує підприємством і формує його трудовий колектив на засадах трудового найму, вирішує питання реорганізації та ліквідації підприємства. Унітарними є підприємства державні, комунальні, підприємства, засновані на власності об'єднання громадян, релігійної організації або на приватній власності засновника.</a:t>
            </a:r>
            <a:endParaRPr lang="ru-RU" dirty="0">
              <a:latin typeface="Times New Roman" pitchFamily="18" charset="0"/>
              <a:cs typeface="Times New Roman" pitchFamily="18" charset="0"/>
            </a:endParaRPr>
          </a:p>
          <a:p>
            <a:r>
              <a:rPr lang="uk-UA" b="1" i="1" dirty="0">
                <a:latin typeface="Times New Roman" pitchFamily="18" charset="0"/>
                <a:cs typeface="Times New Roman" pitchFamily="18" charset="0"/>
              </a:rPr>
              <a:t>Корпоративне</a:t>
            </a:r>
            <a:r>
              <a:rPr lang="uk-UA" dirty="0">
                <a:latin typeface="Times New Roman" pitchFamily="18" charset="0"/>
                <a:cs typeface="Times New Roman" pitchFamily="18" charset="0"/>
              </a:rPr>
              <a:t> підприємство утворюється, зазвичай, двома або більше засновниками за їхнім спільним рішенням (договором), діє на основі об'єднання майна та/або підприємницької чи трудової діяльності засновників (учасників), спільного управління справами, на основі корпоративних прав, у тому числі через органи, що ними створюються, участі засновників (учасників) у розподілі доходів та ризиків підприємства. Корпоративними є кооперативні підприємства, </a:t>
            </a:r>
            <a:r>
              <a:rPr lang="uk-UA" dirty="0" err="1">
                <a:latin typeface="Times New Roman" pitchFamily="18" charset="0"/>
                <a:cs typeface="Times New Roman" pitchFamily="18" charset="0"/>
              </a:rPr>
              <a:t>підприємства</a:t>
            </a:r>
            <a:r>
              <a:rPr lang="uk-UA" dirty="0">
                <a:latin typeface="Times New Roman" pitchFamily="18" charset="0"/>
                <a:cs typeface="Times New Roman" pitchFamily="18" charset="0"/>
              </a:rPr>
              <a:t>, що створюються у формі господарського товариства, а також інші підприємства, в тому числі засновані на приватній власності двох або більше осіб.</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3626514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261" y="188640"/>
            <a:ext cx="8784976" cy="28623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uk-UA" dirty="0">
                <a:latin typeface="Times New Roman" pitchFamily="18" charset="0"/>
                <a:cs typeface="Times New Roman" pitchFamily="18" charset="0"/>
              </a:rPr>
              <a:t>Залежно </a:t>
            </a:r>
            <a:r>
              <a:rPr lang="uk-UA" b="1" i="1" u="sng" dirty="0">
                <a:latin typeface="Times New Roman" pitchFamily="18" charset="0"/>
                <a:cs typeface="Times New Roman" pitchFamily="18" charset="0"/>
              </a:rPr>
              <a:t>від кількості працівників та обсягу валового доходу від реалізації продукції за рік</a:t>
            </a:r>
            <a:r>
              <a:rPr lang="uk-UA" dirty="0">
                <a:latin typeface="Times New Roman" pitchFamily="18" charset="0"/>
                <a:cs typeface="Times New Roman" pitchFamily="18" charset="0"/>
              </a:rPr>
              <a:t> законодавець відносить підприємства до малих, середніх або великих підприємств. Малими (незалежно від форми власності) визнаються підприємства, в яких середньооблікова чисельність працюючих за звітний (фінансовий) рік не перевищує п'ятдесяти, а обсяг валового доходу від реалізації продукції (робіт, послуг) за цей період не перевищує сімдесяти мільйонів гривень. Великими підприємствами визнаються підприємства, в яких середньооблікова чисельність працюючих за звітний (фінансовий) рік перевищує двісті п'ятдесят осіб, а обсяг валового доходу від реалізації продукції (робіт, послуг) за рік перевищує суму сто мільйонів гривень. Усі інші підприємства визнаються середніми.</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7260" y="3050962"/>
            <a:ext cx="3716668" cy="3690406"/>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23928" y="3050963"/>
            <a:ext cx="5068309" cy="3690406"/>
          </a:xfrm>
          <a:prstGeom prst="rect">
            <a:avLst/>
          </a:prstGeom>
        </p:spPr>
      </p:pic>
    </p:spTree>
    <p:extLst>
      <p:ext uri="{BB962C8B-B14F-4D97-AF65-F5344CB8AC3E}">
        <p14:creationId xmlns="" xmlns:p14="http://schemas.microsoft.com/office/powerpoint/2010/main" val="2843769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6126"/>
            <a:ext cx="8856984" cy="7017306"/>
          </a:xfrm>
          <a:prstGeom prst="rect">
            <a:avLst/>
          </a:prstGeom>
        </p:spPr>
        <p:txBody>
          <a:bodyPr wrap="square">
            <a:spAutoFit/>
          </a:bodyPr>
          <a:lstStyle/>
          <a:p>
            <a:r>
              <a:rPr lang="uk-UA" dirty="0">
                <a:latin typeface="Times New Roman" pitchFamily="18" charset="0"/>
                <a:cs typeface="Times New Roman" pitchFamily="18" charset="0"/>
              </a:rPr>
              <a:t>Сучасне розширення предмета адміністративного права за рахунок «партнерських» рівноправних відносин між державою і громадянами (їх об’єднаннями, деякими іншими юридичними особами) необхідно спроектувати на адміністративно-правове положення суб'єктів господарювання: підприємства та фізичних осіб – суб'єктів підприємницької діяльності.</a:t>
            </a:r>
            <a:endParaRPr lang="ru-RU" dirty="0">
              <a:latin typeface="Times New Roman" pitchFamily="18" charset="0"/>
              <a:cs typeface="Times New Roman" pitchFamily="18" charset="0"/>
            </a:endParaRPr>
          </a:p>
          <a:p>
            <a:r>
              <a:rPr lang="uk-UA" b="1" i="1" u="sng" dirty="0">
                <a:latin typeface="Times New Roman" pitchFamily="18" charset="0"/>
                <a:cs typeface="Times New Roman" pitchFamily="18" charset="0"/>
              </a:rPr>
              <a:t>На адміністративну </a:t>
            </a:r>
            <a:r>
              <a:rPr lang="uk-UA" b="1" i="1" u="sng" dirty="0" err="1">
                <a:latin typeface="Times New Roman" pitchFamily="18" charset="0"/>
                <a:cs typeface="Times New Roman" pitchFamily="18" charset="0"/>
              </a:rPr>
              <a:t>право-</a:t>
            </a:r>
            <a:r>
              <a:rPr lang="uk-UA" b="1" i="1" u="sng" dirty="0">
                <a:latin typeface="Times New Roman" pitchFamily="18" charset="0"/>
                <a:cs typeface="Times New Roman" pitchFamily="18" charset="0"/>
              </a:rPr>
              <a:t> та дієздатність суб'єктів підприємницької діяльності суттєво впливають наступні сучасні чинники.</a:t>
            </a:r>
            <a:endParaRPr lang="ru-RU" u="sng" dirty="0">
              <a:latin typeface="Times New Roman" pitchFamily="18" charset="0"/>
              <a:cs typeface="Times New Roman" pitchFamily="18" charset="0"/>
            </a:endParaRPr>
          </a:p>
          <a:p>
            <a:r>
              <a:rPr lang="uk-UA" b="1" i="1" u="sng" dirty="0">
                <a:latin typeface="Times New Roman" pitchFamily="18" charset="0"/>
                <a:cs typeface="Times New Roman" pitchFamily="18" charset="0"/>
              </a:rPr>
              <a:t>По-перше</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сучасне адміністративне законодавство, як завдання адміністративного судочинства у сфері публічно-правових відносин, визначає захист прав, свобод та інтересів фізичних осіб, прав та інтересів юридичних осіб від порушень з боку органів державної влади, органів місцевого самоврядування, їхніх посадових і службових осіб, інших суб’єктів при здійсненні ними владних управлінських функцій на основі законодавства, в тому числі на виконання делегованих повноважень. Тобто істотним чином розширилася сфера адміністративного судочинства внаслідок посилення гарантій судового захисту від дій (рішень) органів публічної влади, що порушують права та інтереси фізичних і юридичних осіб у сфері публічного управління.</a:t>
            </a:r>
          </a:p>
          <a:p>
            <a:r>
              <a:rPr lang="uk-UA" b="1" i="1" u="sng" dirty="0">
                <a:latin typeface="Times New Roman" pitchFamily="18" charset="0"/>
                <a:cs typeface="Times New Roman" pitchFamily="18" charset="0"/>
              </a:rPr>
              <a:t>По-друге</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оскільки адміністративні та інші відносини управління за участі суб'єктів господарювання, у яких орган державної влади або місцевого самоврядування не є суб'єктом, наділеним господарською компетенцією, і безпосередньо не здійснює організаційно-господарських повноважень щодо суб'єкта господарювання, не є предметом регулювання Господарського кодексу України, тому визначальним фактором щодо адміністративно-правового статусу суб'єктів підприємницької діяльності, в першу чергу, є правовий зв’язок суб'єктів господарювання (насамперед підприємств та підприємців) з органами публічного управління.</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638569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12968" cy="59093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uk-UA" b="1" i="1" u="sng" dirty="0">
                <a:latin typeface="Times New Roman" pitchFamily="18" charset="0"/>
                <a:cs typeface="Times New Roman" pitchFamily="18" charset="0"/>
              </a:rPr>
              <a:t>По-третє</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внаслідок того, що питома вага диспозитивних важелів державного регулювання у сфері підприємництва поступово збільшується за рахунок зменшення застосування імперативних методів державного управління, виникає необхідність зміни кількості контрольно-наглядових органів та зміни їх функцій, трансформації форм та методів діяльності їхнього апарату тощо, що також певною мірою розширює сферу публічного управління.</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Використання разом із імперативними диспозитивних методів правового регулювання, тобто змінами характеру й змісту регулюючого впливу органів публічного управління, пов'язане з появою та розвитком різних форм власності (частка державних та комунальних підприємств поступово зменшується за рахунок збільшення приватних, колективних та ін., хоча цей процес має і свою межу). Безумовно, характер і зміст впливу органів публічного управління має власні особливості у сфері економіки, соціально-культурній та адміністративно-політичній сферах. У той же час адміністративно-регулюючий вплив (встановлення загальних правил поведінки у сфері публічного управління) так чи інакше присутній у всіх сферах і галузях суспільного життя (або народного господарства, як ще продовжують висловлюватися деякі фахівці). Останнім часом вплив органів публічного управління на суспільні відносини у сфері публічного управління не пов’язаний з втручанням у виробничу, господарську, фінансову та іншу діяльність підприємств, установ та організацій за винятком випадків, прямо передбачених законом (що не завжди є позитивним).</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89764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405" y="332656"/>
            <a:ext cx="8640960" cy="59093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uk-UA" dirty="0"/>
              <a:t> </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Згідно зі ст. 3 Закону «Про громадські об'єднання» громадські об'єднання утворюються і діють на принципах:</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1) добровільності;</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2) самоврядності;</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3) вільного вибору території діяльності;</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4) рівності перед законом;</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5) відсутності майнового інтересу їх членів (учасників);</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6) прозорості, відкритості та публічності.</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Ці основні засади передбачають, що: </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добровільність</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це право  особи на вільну участь або неучасть у громадському об'єднанні, у тому числі в його утворенні, вступі в таке об'єднання або припиненні членства (участі) в ньому;</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самоврядність</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це право членів (учасників) громадського об'єднання самостійно здійснювати управління діяльністю громадського об'єднання відповідно до його мети (цілей), визначати напрями діяльності, а також невтручання органів публічної адміністрації в діяльність громадського об'єднання, крім випадків, визначених законом;</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uk-UA"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вільний вибір території діяльності</a:t>
            </a:r>
            <a:r>
              <a:rPr lang="uk-U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це право громадських об'єднань самостійно визначати територію своєї діяльності, крім випадків, визначених законом;</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Tree>
    <p:extLst>
      <p:ext uri="{BB962C8B-B14F-4D97-AF65-F5344CB8AC3E}">
        <p14:creationId xmlns="" xmlns:p14="http://schemas.microsoft.com/office/powerpoint/2010/main" val="531548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6855" y="260648"/>
            <a:ext cx="8784976" cy="64633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uk-UA" dirty="0">
                <a:latin typeface="Times New Roman" pitchFamily="18" charset="0"/>
                <a:cs typeface="Times New Roman" pitchFamily="18" charset="0"/>
              </a:rPr>
              <a:t>   Що ж до суто управлінського впливу (регулювання тощо), характерного для радянських часів, коли всі підприємства й установи входили в єдину централізовану управлінську систему, то він певною мірою зберігся тільки відносно деяких державних підприємств (подібних комбінату «Україна», що друкує виборчі бюлетені), що мають обмежену господарську самостійність порівняно з іншими видами підприємств.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Враховуючи вищезазначене можна стверджувати, що нині у світі (і в Україні зокрема) при адміністративно-правовому регулюванні суспільних відносин у сфері публічного управління в економіці та підприємництві тощо поступово збільшується частка диспозитивних методів. </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r>
              <a:rPr lang="uk-UA" i="1" dirty="0">
                <a:latin typeface="Times New Roman" pitchFamily="18" charset="0"/>
                <a:cs typeface="Times New Roman" pitchFamily="18" charset="0"/>
              </a:rPr>
              <a:t>   У контексті розгляду даного питання  слід звернути увагу на наступні </a:t>
            </a:r>
            <a:r>
              <a:rPr lang="uk-UA" b="1" i="1" dirty="0">
                <a:latin typeface="Times New Roman" pitchFamily="18" charset="0"/>
                <a:cs typeface="Times New Roman" pitchFamily="18" charset="0"/>
              </a:rPr>
              <a:t>проблеми.</a:t>
            </a:r>
            <a:endParaRPr lang="ru-RU"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   </a:t>
            </a:r>
            <a:r>
              <a:rPr lang="uk-UA" b="1" i="1" u="sng" dirty="0">
                <a:latin typeface="Times New Roman" pitchFamily="18" charset="0"/>
                <a:cs typeface="Times New Roman" pitchFamily="18" charset="0"/>
              </a:rPr>
              <a:t>По-перше, </a:t>
            </a:r>
            <a:r>
              <a:rPr lang="uk-UA" dirty="0">
                <a:latin typeface="Times New Roman" pitchFamily="18" charset="0"/>
                <a:cs typeface="Times New Roman" pitchFamily="18" charset="0"/>
              </a:rPr>
              <a:t>в порівнянні з адміністративно-командною системою державного управління нині в Україні у значному секторі економіки спостерігається певна втрата контролю з боку органів публічного управління за виробництвом товарів та послуг, імпортом та експортом товарів і сировини, за якістю продукції та послуг, що випускаються та надаються тощо.</a:t>
            </a:r>
          </a:p>
          <a:p>
            <a:pPr algn="just"/>
            <a:r>
              <a:rPr lang="uk-UA" b="1" dirty="0">
                <a:latin typeface="Times New Roman" pitchFamily="18" charset="0"/>
                <a:cs typeface="Times New Roman" pitchFamily="18" charset="0"/>
              </a:rPr>
              <a:t>   </a:t>
            </a:r>
            <a:r>
              <a:rPr lang="uk-UA" b="1" i="1" u="sng" dirty="0">
                <a:latin typeface="Times New Roman" pitchFamily="18" charset="0"/>
                <a:cs typeface="Times New Roman" pitchFamily="18" charset="0"/>
              </a:rPr>
              <a:t>По-друге,</a:t>
            </a:r>
            <a:r>
              <a:rPr lang="uk-UA" dirty="0">
                <a:latin typeface="Times New Roman" pitchFamily="18" charset="0"/>
                <a:cs typeface="Times New Roman" pitchFamily="18" charset="0"/>
              </a:rPr>
              <a:t> в Україні сьогодні ще не повною мірою сформувалися ринкові інститути (добросовісна конкуренція, ділова етика та ін.), які в західних країнах забезпечують необхідну якість продукції, її екологічну чистоту тощо. </a:t>
            </a:r>
          </a:p>
          <a:p>
            <a:pPr algn="just"/>
            <a:r>
              <a:rPr lang="uk-UA" dirty="0">
                <a:latin typeface="Times New Roman" pitchFamily="18" charset="0"/>
                <a:cs typeface="Times New Roman" pitchFamily="18" charset="0"/>
              </a:rPr>
              <a:t>   У нашій країні спостерігається стихійний, мало врегульований процес зміни профілю малих та середніх підприємств, що істотно міняє галузеву та територіальну інфраструктуру економіки (та підприємництва) і спричиняє певні переважно негативні соціальні наслідки.</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769801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33913"/>
            <a:ext cx="8777106" cy="59093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uk-UA" b="1" i="1" dirty="0">
                <a:latin typeface="Times New Roman" pitchFamily="18" charset="0"/>
                <a:cs typeface="Times New Roman" pitchFamily="18" charset="0"/>
              </a:rPr>
              <a:t>   </a:t>
            </a:r>
            <a:r>
              <a:rPr lang="uk-UA" b="1" i="1" u="sng" dirty="0">
                <a:latin typeface="Times New Roman" pitchFamily="18" charset="0"/>
                <a:cs typeface="Times New Roman" pitchFamily="18" charset="0"/>
              </a:rPr>
              <a:t>По-третє</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як зазначалося, коло суспільних відносин, що підлягають адміністративно-правовому регулюванню, розширюється за рахунок «партнерських» відносин між державою та іншими суб’єктами права. </a:t>
            </a:r>
          </a:p>
          <a:p>
            <a:pPr algn="just"/>
            <a:r>
              <a:rPr lang="uk-UA" dirty="0">
                <a:latin typeface="Times New Roman" pitchFamily="18" charset="0"/>
                <a:cs typeface="Times New Roman" pitchFamily="18" charset="0"/>
              </a:rPr>
              <a:t>   З іншого боку, у зв'язку з істотними змінами в змісті й характері регулюючого впливу органів публічного управління у сфері економіки, соціально-культурній та адміністративно-політичній сферах звужується коло суспільних відносин, що підлягають адміністративно-правовому регулюванню (наприклад, стосунки, пов'язані з відкриттям поліграфічних підприємств, обліком і зберіганням розмножувальної техніки).</a:t>
            </a:r>
            <a:endParaRPr lang="ru-RU"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   </a:t>
            </a:r>
            <a:r>
              <a:rPr lang="uk-UA" b="1" i="1" u="sng" dirty="0">
                <a:latin typeface="Times New Roman" pitchFamily="18" charset="0"/>
                <a:cs typeface="Times New Roman" pitchFamily="18" charset="0"/>
              </a:rPr>
              <a:t>По-четверте</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зміни змісту адміністративно-правових відносин, які сьогодні пов'язані, передусім, із розширенням загальної адміністративної правосуб'єктності, неминуче впливають і на правове положення підприємств (особливо недержавних). </a:t>
            </a:r>
          </a:p>
          <a:p>
            <a:pPr algn="just"/>
            <a:r>
              <a:rPr lang="uk-UA" dirty="0">
                <a:latin typeface="Times New Roman" pitchFamily="18" charset="0"/>
                <a:cs typeface="Times New Roman" pitchFamily="18" charset="0"/>
              </a:rPr>
              <a:t>   У випадку стабілізації антимонопольного, митного, податкового законодавства вони мусять стати справді конкурентоспроможними. </a:t>
            </a:r>
          </a:p>
          <a:p>
            <a:pPr algn="just"/>
            <a:r>
              <a:rPr lang="uk-UA" dirty="0">
                <a:latin typeface="Times New Roman" pitchFamily="18" charset="0"/>
                <a:cs typeface="Times New Roman" pitchFamily="18" charset="0"/>
              </a:rPr>
              <a:t>   Очікуваним результатом цієї  стабілізації законодавства повинно стати – конкурентоспроможність вітчизняної економіки загалом та вітчизняного  підприємництва зокрема буде здатна до забезпечення умов стабільного підвищення ефективності національного </a:t>
            </a:r>
            <a:r>
              <a:rPr lang="uk-UA" dirty="0" err="1">
                <a:latin typeface="Times New Roman" pitchFamily="18" charset="0"/>
                <a:cs typeface="Times New Roman" pitchFamily="18" charset="0"/>
              </a:rPr>
              <a:t>таваровиробництва</a:t>
            </a:r>
            <a:r>
              <a:rPr lang="uk-UA" dirty="0">
                <a:latin typeface="Times New Roman" pitchFamily="18" charset="0"/>
                <a:cs typeface="Times New Roman" pitchFamily="18" charset="0"/>
              </a:rPr>
              <a:t>, яке адаптовано до змін світової кон’юнктури та внутрішнього попиту на основі розвитку національних конкурентних переваг та досягнення кращих, ніж у інших виробників, соціально-економічних показників.</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741041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692" y="188640"/>
            <a:ext cx="8665787" cy="3416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r>
              <a:rPr lang="uk-UA" b="1" dirty="0">
                <a:latin typeface="Times New Roman" pitchFamily="18" charset="0"/>
                <a:cs typeface="Times New Roman" pitchFamily="18" charset="0"/>
              </a:rPr>
              <a:t>По-п’яте,</a:t>
            </a:r>
            <a:r>
              <a:rPr lang="uk-UA" dirty="0">
                <a:latin typeface="Times New Roman" pitchFamily="18" charset="0"/>
                <a:cs typeface="Times New Roman" pitchFamily="18" charset="0"/>
              </a:rPr>
              <a:t> посилення ринкового регулювання підприємництва не слід сприймати як привід для усунення законодавця від упорядкування адміністративних відносин в економічній сфері. Слід підтримати точку зору, що правовий (адміністративно-правовий зокрема) статус кожного різновиду підприємства має чітко й послідовно визначатися в законі як найбільш стабільному джерелі правового регулювання.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Оскільки адміністративно-правове регулювання переважно здійснюється за допомогою актів органів виконавчої влади, то суспільно необхідним є максимальне вдосконалення механізму передачі публічно-владних повноважень, аби мінімізувати правові ризики визнання недіючими (незаконними) нормативних актів делегованої правотворчості. Саме формування стійкої адміністративної нормативно-правової бази регулювання діяльності підприємництва дозволить остаточно прискорити перехід від постсоціалістичного економічного устрою до сучасних ринкових стосунків.</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1621" y="3604960"/>
            <a:ext cx="4364962" cy="2992392"/>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86583" y="3630697"/>
            <a:ext cx="4305896" cy="2966655"/>
          </a:xfrm>
          <a:prstGeom prst="rect">
            <a:avLst/>
          </a:prstGeom>
        </p:spPr>
      </p:pic>
    </p:spTree>
    <p:extLst>
      <p:ext uri="{BB962C8B-B14F-4D97-AF65-F5344CB8AC3E}">
        <p14:creationId xmlns="" xmlns:p14="http://schemas.microsoft.com/office/powerpoint/2010/main" val="2807045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6138"/>
            <a:ext cx="8640960" cy="6801862"/>
          </a:xfrm>
          <a:prstGeom prst="rect">
            <a:avLst/>
          </a:prstGeom>
        </p:spPr>
        <p:txBody>
          <a:bodyPr wrap="square">
            <a:spAutoFit/>
          </a:bodyPr>
          <a:lstStyle/>
          <a:p>
            <a:pPr algn="just"/>
            <a:r>
              <a:rPr lang="uk-UA" sz="2000" b="1" dirty="0">
                <a:latin typeface="Times New Roman" pitchFamily="18" charset="0"/>
                <a:cs typeface="Times New Roman" pitchFamily="18" charset="0"/>
              </a:rPr>
              <a:t>І</a:t>
            </a:r>
            <a:r>
              <a:rPr lang="en-US" sz="2000" b="1" dirty="0">
                <a:latin typeface="Times New Roman" pitchFamily="18" charset="0"/>
                <a:cs typeface="Times New Roman" pitchFamily="18" charset="0"/>
              </a:rPr>
              <a:t>V</a:t>
            </a:r>
            <a:r>
              <a:rPr lang="ru-RU" sz="2000" b="1" dirty="0">
                <a:latin typeface="Times New Roman" pitchFamily="18" charset="0"/>
                <a:cs typeface="Times New Roman" pitchFamily="18" charset="0"/>
              </a:rPr>
              <a:t>. </a:t>
            </a:r>
            <a:r>
              <a:rPr lang="uk-UA" sz="2000" b="1" dirty="0">
                <a:latin typeface="Times New Roman" pitchFamily="18" charset="0"/>
                <a:cs typeface="Times New Roman" pitchFamily="18" charset="0"/>
              </a:rPr>
              <a:t>Державні службовці як суб’єкти адміністративно-процесуального права</a:t>
            </a:r>
            <a:endParaRPr lang="ru-RU" sz="2000"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   </a:t>
            </a:r>
            <a:r>
              <a:rPr lang="uk-UA" b="1" i="1" u="sng" dirty="0">
                <a:latin typeface="Times New Roman" pitchFamily="18" charset="0"/>
                <a:cs typeface="Times New Roman" pitchFamily="18" charset="0"/>
              </a:rPr>
              <a:t>Державна служба</a:t>
            </a:r>
            <a:r>
              <a:rPr lang="uk-UA" u="sng" dirty="0">
                <a:latin typeface="Times New Roman" pitchFamily="18" charset="0"/>
                <a:cs typeface="Times New Roman" pitchFamily="18" charset="0"/>
              </a:rPr>
              <a:t> </a:t>
            </a:r>
            <a:r>
              <a:rPr lang="uk-UA" dirty="0">
                <a:latin typeface="Times New Roman" pitchFamily="18" charset="0"/>
                <a:cs typeface="Times New Roman" pitchFamily="18" charset="0"/>
              </a:rPr>
              <a:t>(згідно зі ст.1 Законом від 10.12.2015 р. № 889-VІІІ) - це публічна, професійна, політично неупереджена діяльність із практичного виконання завдань і функцій держави, зокрема щодо:</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1) аналізу державної політики на загальнодержавному, галузевому і регіональному рівнях та підготовки пропозицій стосовно її формування, у тому числі розроблення та проведення експертизи проектів програм, концепцій, стратегій, проектів законів та інших нормативно-правових актів, проектів міжнародних договорів;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2) забезпечення реалізації державної політики, виконання загальнодержавних, галузевих і регіональних програм, виконання законів та інших нормативно-правових актів;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3) забезпечення надання доступних і якісних адміністративних послуг;</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4) здійснення державного нагляду та контролю за дотриманням законодавства;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5) управління державними фінансовими ресурсами, майном та контролю за їх використанням;</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6) управління персоналом державних органів;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7) реалізації інших повноважень державного органу, визначених законодавством.</a:t>
            </a:r>
          </a:p>
          <a:p>
            <a:pPr algn="just"/>
            <a:r>
              <a:rPr lang="uk-UA" dirty="0">
                <a:latin typeface="Times New Roman" pitchFamily="18" charset="0"/>
                <a:cs typeface="Times New Roman" pitchFamily="18" charset="0"/>
              </a:rPr>
              <a:t>    </a:t>
            </a:r>
            <a:r>
              <a:rPr lang="uk-UA" b="1" i="1" u="sng" dirty="0">
                <a:latin typeface="Times New Roman" pitchFamily="18" charset="0"/>
                <a:cs typeface="Times New Roman" pitchFamily="18" charset="0"/>
              </a:rPr>
              <a:t>Державний службовець</a:t>
            </a:r>
            <a:r>
              <a:rPr lang="uk-UA" u="sng" dirty="0">
                <a:latin typeface="Times New Roman" pitchFamily="18" charset="0"/>
                <a:cs typeface="Times New Roman" pitchFamily="18" charset="0"/>
              </a:rPr>
              <a:t> </a:t>
            </a:r>
            <a:r>
              <a:rPr lang="uk-UA" dirty="0">
                <a:latin typeface="Times New Roman" pitchFamily="18" charset="0"/>
                <a:cs typeface="Times New Roman" pitchFamily="18" charset="0"/>
              </a:rPr>
              <a:t>- це громадянин України, який займає посаду державної служби в органі державної влади, іншому державному органі, його апараті (секретаріаті) (далі - державний орган), одержує заробітну плату за рахунок коштів державного бюджету та здійснює встановлені для цієї посади повноваження, безпосередньо пов’язані з виконанням завдань і функцій такого державного органу, а також дотримується принципів державної служби.</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401062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488" y="117693"/>
            <a:ext cx="8784976" cy="6740307"/>
          </a:xfrm>
          <a:prstGeom prst="rect">
            <a:avLst/>
          </a:prstGeom>
        </p:spPr>
        <p:txBody>
          <a:bodyPr wrap="square">
            <a:spAutoFit/>
          </a:bodyPr>
          <a:lstStyle/>
          <a:p>
            <a:pPr algn="just"/>
            <a:r>
              <a:rPr lang="uk-UA" b="1" dirty="0">
                <a:latin typeface="Times New Roman" pitchFamily="18" charset="0"/>
                <a:cs typeface="Times New Roman" pitchFamily="18" charset="0"/>
              </a:rPr>
              <a:t>Принципи державної служби (згідно зі ст. 4 Закону)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Державна служба здійснюється з дотриманням таких принципів: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1) верховенства права - забезпечення пріоритету прав і свобод людини і громадянина відповідно до Конституції  України що визначають зміст та спрямованість діяльності державного службовця під час виконання завдань і функцій держави;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2) законності - обов’язок державного службовця діяти лише на підставі, в межах повноважень та у спосіб, що передбачені  Конституцією та законами України;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3) професіоналізму - компетентне, об’єктивне і неупереджене виконання посадових обов’язків, постійне підвищення державним службовцем рівня своєї професійної компетентності, вільне володіння державною мовою і, за потреби, регіональною мовою або мовою національних меншин, визначеною відповідно до закону;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4) патріотизму - відданість та вірне служіння Українському народові;</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5) доброчесності - спрямованість дій державного службовця на захист публічних інтересів та відмова державного службовця від превалювання приватного інтересу під час здійснення наданих йому повноважень;</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6) ефективності - раціональне і результативне використання ресурсів для досягнення цілей державної політики;</a:t>
            </a:r>
          </a:p>
          <a:p>
            <a:pPr algn="just"/>
            <a:r>
              <a:rPr lang="uk-UA" dirty="0">
                <a:latin typeface="Times New Roman" pitchFamily="18" charset="0"/>
                <a:cs typeface="Times New Roman" pitchFamily="18" charset="0"/>
              </a:rPr>
              <a:t> 7) забезпечення рівного доступу до державної служби - заборона всіх форм та проявів дискримінації, відсутність необґрунтованих обмежень або надання необґрунтованих переваг певним категоріям громадян під час вступу на державну службу та її проходження;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8) політичної неупередженості - недопущення впливу політичних поглядів на дії та рішення державного службовця, а також утримання від демонстрації свого ставлення до політичних партій.</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911361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098" y="260648"/>
            <a:ext cx="8784976"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uk-UA" dirty="0">
                <a:latin typeface="Times New Roman" pitchFamily="18" charset="0"/>
                <a:cs typeface="Times New Roman" pitchFamily="18" charset="0"/>
              </a:rPr>
              <a:t>9) прозорості - відкритість інформації про діяльність державного службовця, крім випадків, визначених  Конституцією та законами України;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10) стабільності - призначення державних службовців безстроково, крім випадків, визначених законом, незалежність персонального складу державної служби від змін політичного керівництва держави та державних органів.</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8726" y="2924944"/>
            <a:ext cx="4206093" cy="3528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58005" y="1844824"/>
            <a:ext cx="4032447"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940607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0517"/>
            <a:ext cx="8784976" cy="6740307"/>
          </a:xfrm>
          <a:prstGeom prst="rect">
            <a:avLst/>
          </a:prstGeom>
        </p:spPr>
        <p:txBody>
          <a:bodyPr wrap="square">
            <a:spAutoFit/>
          </a:bodyPr>
          <a:lstStyle/>
          <a:p>
            <a:pPr algn="ctr"/>
            <a:r>
              <a:rPr lang="uk-UA" b="1" dirty="0">
                <a:latin typeface="Times New Roman" pitchFamily="18" charset="0"/>
                <a:cs typeface="Times New Roman" pitchFamily="18" charset="0"/>
              </a:rPr>
              <a:t>Категорії посад державної служби (згідно зі ст. 6 Закону)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Посади державної служби в державних органах поділяються на категорії залежно від порядку призначення, характеру та обсягу повноважень і необхідних для їх виконання кваліфікації та професійної компетентності державних службовців.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Встановлюються такі категорії посад державної служби:</a:t>
            </a:r>
            <a:endParaRPr lang="ru-RU"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    1) категорія "А"</a:t>
            </a:r>
            <a:r>
              <a:rPr lang="uk-UA" dirty="0">
                <a:latin typeface="Times New Roman" pitchFamily="18" charset="0"/>
                <a:cs typeface="Times New Roman" pitchFamily="18" charset="0"/>
              </a:rPr>
              <a:t> (вищий корпус державної служби) - посади: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Державного секретаря Кабінету Міністрів України та його заступників, державних секретарів міністерств;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керівників центральних органів виконавчої влади, які не є членами Кабінету Міністрів України, та їх заступників;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керівників апаратів Конституційного Суду України, Верховного Суду, вищих спеціалізованих судів та їх заступників, керівників секретаріатів Вищої ради правосуддя, Вищої кваліфікаційної комісії суддів України та їх заступників, Голови Державної судової адміністрації України та його заступників;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керівників державної служби в інших державних органах, юрисдикція яких поширюється на всю територію України;</a:t>
            </a:r>
            <a:endParaRPr lang="ru-RU"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    2) категорія "Б"</a:t>
            </a:r>
            <a:r>
              <a:rPr lang="uk-UA" dirty="0">
                <a:latin typeface="Times New Roman" pitchFamily="18" charset="0"/>
                <a:cs typeface="Times New Roman" pitchFamily="18" charset="0"/>
              </a:rPr>
              <a:t> - посади: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керівників структурних підрозділів Секретаріату Кабінету Міністрів України та їх заступників;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керівників структурних підрозділів міністерств, інших центральних органів виконавчої влади та інших державних органів, їх заступників, керівників територіальних органів цих державних органів та їх структурних підрозділів, їх заступників;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керівників та заступників керівників структурних підрозділів місцевих державних адміністрацій, апаратів місцевих державних адміністрацій, їх структурних підрозділів;</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562594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1200329"/>
          </a:xfrm>
          <a:prstGeom prst="rect">
            <a:avLst/>
          </a:prstGeom>
        </p:spPr>
        <p:txBody>
          <a:bodyPr wrap="square">
            <a:spAutoFit/>
          </a:bodyPr>
          <a:lstStyle/>
          <a:p>
            <a:pPr algn="just"/>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3) категорія "В" - інші посади державної служби, не віднесені до категорій "А" і "Б".</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just"/>
            <a:r>
              <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Кількість посад державної служби категорій "А" і "Б" в державному органі повинна становити не більше третини його штатної чисельності.</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8233" y="1628800"/>
            <a:ext cx="3937801" cy="30963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66034" y="3140378"/>
            <a:ext cx="4255960" cy="31695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09803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370" y="246976"/>
            <a:ext cx="8784976" cy="6186309"/>
          </a:xfrm>
          <a:prstGeom prst="rect">
            <a:avLst/>
          </a:prstGeom>
        </p:spPr>
        <p:txBody>
          <a:bodyPr wrap="square">
            <a:spAutoFit/>
          </a:bodyPr>
          <a:lstStyle/>
          <a:p>
            <a:r>
              <a:rPr lang="uk-UA" sz="2000" b="1" dirty="0">
                <a:latin typeface="Times New Roman" pitchFamily="18" charset="0"/>
                <a:cs typeface="Times New Roman" pitchFamily="18" charset="0"/>
              </a:rPr>
              <a:t>ПРАВОВИЙ СТАТУС ДЕРЖАВНОГО СЛУЖБОВЦЯ</a:t>
            </a:r>
            <a:endParaRPr lang="ru-RU" sz="2000"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Основні права державного службовця (згідно зі ст. 7 Закону)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Державний службовець має право на: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1) повагу до своєї особистості, честі та гідності, справедливе і шанобливе ставлення з боку керівників, колег та інших осіб;</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2) чітке визначення посадових обов’язків;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3) належні для роботи умови служби та їх матеріально-технічне забезпечення;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4) оплату праці залежно від займаної посади, результатів службової діяльності, стажу державної служби та рангу;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5) відпустки, соціальне та пенсійне забезпечення відповідно до закону;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6) професійне навчання, зокрема за державні кошти, відповідно до потреб державного органу;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7) просування по службі з урахуванням професійної компетентності та сумлінного виконання своїх посадових обов’язків;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8) участь у професійних спілках з метою захисту своїх прав та інтересів;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9) участь у діяльності об’єднань громадян, крім політичних партій у випадках, передбачених цим Законом;</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10) оскарження в установленому законом порядку рішень про накладення дисциплінарного стягнення, звільнення з посади державної служби, а також висновку, що містить негативну оцінку за результатами оцінювання його службової діяльності;</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11) захист від незаконного переслідування з боку державних органів та їх посадових осіб у разі повідомлення про факти порушення вимог цього Закону;</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67973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16531"/>
            <a:ext cx="8640960"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uk-UA" dirty="0">
                <a:latin typeface="Times New Roman" pitchFamily="18" charset="0"/>
                <a:cs typeface="Times New Roman" pitchFamily="18" charset="0"/>
              </a:rPr>
              <a:t>12) отримання від державних органів, підприємств, установ та організацій, органів місцевого самоврядування необхідної інформації з питань, що належать до його повноважень, у випадках, встановлених законом;</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13) безперешкодне ознайомлення з документами про проходження ним державної служби, у тому числі висновками щодо результатів оцінювання його службової діяльності;</a:t>
            </a:r>
          </a:p>
          <a:p>
            <a:pPr algn="just"/>
            <a:r>
              <a:rPr lang="uk-UA" dirty="0">
                <a:latin typeface="Times New Roman" pitchFamily="18" charset="0"/>
                <a:cs typeface="Times New Roman" pitchFamily="18" charset="0"/>
              </a:rPr>
              <a:t>14) проведення службового розслідування за його вимогою з метою зняття безпідставних, на його думку, звинувачень або підозри.</a:t>
            </a: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2780928"/>
            <a:ext cx="3797769" cy="28083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62507" y="3573016"/>
            <a:ext cx="4235611" cy="282374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30545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250" y="332656"/>
            <a:ext cx="8640960" cy="42473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рівність перед законом</a:t>
            </a:r>
            <a:r>
              <a:rPr lang="uk-UA" dirty="0">
                <a:latin typeface="Times New Roman" pitchFamily="18" charset="0"/>
                <a:cs typeface="Times New Roman" pitchFamily="18" charset="0"/>
              </a:rPr>
              <a:t> означає, що громадські об'єднання є рівними у своїх правах та обов'язках відповідно до закону з урахуванням організаційно-правової форми, виду та/або статусу такого об'єднання;</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 </a:t>
            </a:r>
            <a:r>
              <a:rPr lang="uk-UA" i="1" dirty="0">
                <a:latin typeface="Times New Roman" pitchFamily="18" charset="0"/>
                <a:cs typeface="Times New Roman" pitchFamily="18" charset="0"/>
              </a:rPr>
              <a:t>відсутність майнового інтересу</a:t>
            </a:r>
            <a:r>
              <a:rPr lang="uk-UA" dirty="0">
                <a:latin typeface="Times New Roman" pitchFamily="18" charset="0"/>
                <a:cs typeface="Times New Roman" pitchFamily="18" charset="0"/>
              </a:rPr>
              <a:t> означає, що члени (учасники) громадського об'єднання не мають права на частку майна громадського об'єднання та не відповідають за його зобов'язаннями. Доходи або майно (активи) громадського об'єднання не підлягають розподілу між його членами (учасниками) і не можуть використовуватися для вигоди будь-якого окремого члена (учасника) громадського об'єднання, його посадових осіб (крім оплати їх праці та відрахувань на соціальні заходи).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a:t>
            </a:r>
            <a:r>
              <a:rPr lang="uk-UA" i="1" dirty="0">
                <a:latin typeface="Times New Roman" pitchFamily="18" charset="0"/>
                <a:cs typeface="Times New Roman" pitchFamily="18" charset="0"/>
              </a:rPr>
              <a:t>прозорість, відкритість</a:t>
            </a:r>
            <a:r>
              <a:rPr lang="uk-UA" dirty="0">
                <a:latin typeface="Times New Roman" pitchFamily="18" charset="0"/>
                <a:cs typeface="Times New Roman" pitchFamily="18" charset="0"/>
              </a:rPr>
              <a:t> – це право всіх членів (учасників) громадського об'єднання мати вільний доступ до інформації про його діяльність, у тому числі про прийняті громадським об'єднанням рішення та здійснені заходи, а також обов'язок громадського об'єднання забезпечувати такий доступ. </a:t>
            </a:r>
            <a:r>
              <a:rPr lang="uk-UA" i="1" dirty="0">
                <a:latin typeface="Times New Roman" pitchFamily="18" charset="0"/>
                <a:cs typeface="Times New Roman" pitchFamily="18" charset="0"/>
              </a:rPr>
              <a:t>Публічність</a:t>
            </a:r>
            <a:r>
              <a:rPr lang="uk-UA" dirty="0">
                <a:latin typeface="Times New Roman" pitchFamily="18" charset="0"/>
                <a:cs typeface="Times New Roman" pitchFamily="18" charset="0"/>
              </a:rPr>
              <a:t> означає, що громадські об'єднання інформують громадськість про свої мету (цілі) та діяльність.</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4787133"/>
            <a:ext cx="2931598" cy="1834682"/>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2040" y="4762670"/>
            <a:ext cx="3837154" cy="1834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682728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0242" y="116632"/>
            <a:ext cx="8712968" cy="6647974"/>
          </a:xfrm>
          <a:prstGeom prst="rect">
            <a:avLst/>
          </a:prstGeom>
        </p:spPr>
        <p:txBody>
          <a:bodyPr wrap="square">
            <a:spAutoFit/>
          </a:bodyPr>
          <a:lstStyle/>
          <a:p>
            <a:r>
              <a:rPr lang="uk-UA" sz="2400" b="1" dirty="0">
                <a:latin typeface="Times New Roman" pitchFamily="18" charset="0"/>
                <a:cs typeface="Times New Roman" pitchFamily="18" charset="0"/>
              </a:rPr>
              <a:t>Основні обов’язки державного службовця (згідно зі ст. 8 Закону)</a:t>
            </a:r>
            <a:endParaRPr lang="ru-RU" sz="2400" dirty="0">
              <a:latin typeface="Times New Roman" pitchFamily="18" charset="0"/>
              <a:cs typeface="Times New Roman" pitchFamily="18" charset="0"/>
            </a:endParaRPr>
          </a:p>
          <a:p>
            <a:r>
              <a:rPr lang="uk-UA" dirty="0">
                <a:latin typeface="Times New Roman" pitchFamily="18" charset="0"/>
                <a:cs typeface="Times New Roman" pitchFamily="18" charset="0"/>
              </a:rPr>
              <a:t>Державний службовець зобов’язаний:</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1) </a:t>
            </a:r>
            <a:r>
              <a:rPr lang="uk-UA" dirty="0" err="1">
                <a:latin typeface="Times New Roman" pitchFamily="18" charset="0"/>
                <a:cs typeface="Times New Roman" pitchFamily="18" charset="0"/>
              </a:rPr>
              <a:t>дотримуватися </a:t>
            </a:r>
            <a:r>
              <a:rPr lang="uk-UA" dirty="0">
                <a:latin typeface="Times New Roman" pitchFamily="18" charset="0"/>
                <a:cs typeface="Times New Roman" pitchFamily="18" charset="0"/>
              </a:rPr>
              <a:t>Конституції та законів України, діяти лише на підставі, в межах повноважень та у спосіб, що передбачені Конституцією та законами України;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2) дотримуватися принципів державної служби та правил етичної поведінки;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3) поважати гідність людини, не допускати порушення прав і свобод людини та громадянина;</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4) з повагою ставитися до державних символів України;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5) обов’язково використовувати державну мову під час виконання своїх посадових обов’язків, не допускати дискримінацію державної мови і протидіяти можливим спробам її дискримінації;</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6) забезпечувати в межах наданих повноважень ефективне виконання завдань і функцій державних органів;</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7) сумлінно і професійно виконувати свої посадові обов’язки;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8) виконувати рішення державних органів, накази (розпорядження), доручення керівників, надані на підставі та у межах повноважень, передбачених</a:t>
            </a:r>
            <a:r>
              <a:rPr lang="uk-UA" dirty="0">
                <a:latin typeface="Times New Roman" pitchFamily="18" charset="0"/>
                <a:cs typeface="Times New Roman" pitchFamily="18" charset="0"/>
                <a:hlinkClick r:id="rId2"/>
              </a:rPr>
              <a:t> </a:t>
            </a:r>
            <a:r>
              <a:rPr lang="uk-UA" dirty="0">
                <a:latin typeface="Times New Roman" pitchFamily="18" charset="0"/>
                <a:cs typeface="Times New Roman" pitchFamily="18" charset="0"/>
              </a:rPr>
              <a:t>Конституцією та законами України;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9) додержуватися вимог законодавства у сфері запобігання і протидії корупції;</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10) запобігати виникненню реального, потенційного конфлікту інтересів під час проходження державної служби;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11) постійно підвищувати рівень своєї професійної компетентності та удосконалювати організацію службової діяльності;</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4227192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5016758"/>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uk-UA" dirty="0">
                <a:latin typeface="Times New Roman" pitchFamily="18" charset="0"/>
                <a:cs typeface="Times New Roman" pitchFamily="18" charset="0"/>
              </a:rPr>
              <a:t>  </a:t>
            </a:r>
            <a:r>
              <a:rPr lang="uk-UA" sz="2000" dirty="0">
                <a:latin typeface="Times New Roman" pitchFamily="18" charset="0"/>
                <a:cs typeface="Times New Roman" pitchFamily="18" charset="0"/>
              </a:rPr>
              <a:t>12) зберігати державну таємницю та персональні дані осіб, що стали йому відомі у зв’язку з виконанням посадових обов’язків, а також іншу інформацію, яка відповідно до закону не підлягає розголошенню;</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13) надавати публічну інформацію в межах, визначених законом.</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Державні службовці виконують також інші обов’язки, визначені у положеннях про структурні підрозділи державних органів та посадових інструкціях, затверджених керівниками державної служби в цих органах.</a:t>
            </a:r>
          </a:p>
          <a:p>
            <a:r>
              <a:rPr lang="uk-UA" sz="2000" b="1" dirty="0">
                <a:latin typeface="Times New Roman" pitchFamily="18" charset="0"/>
                <a:cs typeface="Times New Roman" pitchFamily="18" charset="0"/>
              </a:rPr>
              <a:t>   Система управління державною службою (згідно зі ст. 12 Закону)</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Система управління державною службою включає:</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1) Кабінет Міністрів України;</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2) центральний орган виконавчої влади, що забезпечує формування та реалізує державну політику у сфері державної служби;</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3) Комісію з питань вищого корпусу державної служби та відповідні конкурсні комісії;</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4) керівників державної служби;</a:t>
            </a:r>
            <a:endParaRPr lang="ru-RU" sz="2000" dirty="0">
              <a:latin typeface="Times New Roman" pitchFamily="18" charset="0"/>
              <a:cs typeface="Times New Roman" pitchFamily="18" charset="0"/>
            </a:endParaRPr>
          </a:p>
          <a:p>
            <a:r>
              <a:rPr lang="uk-UA" sz="2000" dirty="0">
                <a:latin typeface="Times New Roman" pitchFamily="18" charset="0"/>
                <a:cs typeface="Times New Roman" pitchFamily="18" charset="0"/>
              </a:rPr>
              <a:t>  5) служби управління персоналом.</a:t>
            </a:r>
            <a:endParaRPr lang="ru-RU" sz="20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5205397"/>
            <a:ext cx="4176464" cy="1488281"/>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55976" y="5205397"/>
            <a:ext cx="4608512" cy="1488282"/>
          </a:xfrm>
          <a:prstGeom prst="rect">
            <a:avLst/>
          </a:prstGeom>
        </p:spPr>
      </p:pic>
    </p:spTree>
    <p:extLst>
      <p:ext uri="{BB962C8B-B14F-4D97-AF65-F5344CB8AC3E}">
        <p14:creationId xmlns="" xmlns:p14="http://schemas.microsoft.com/office/powerpoint/2010/main" val="2431698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5718" y="332656"/>
            <a:ext cx="8738769" cy="60631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uk-UA" sz="2800" b="1" dirty="0">
                <a:latin typeface="Times New Roman" pitchFamily="18" charset="0"/>
                <a:cs typeface="Times New Roman" pitchFamily="18" charset="0"/>
              </a:rPr>
              <a:t>Право на державну службу (згідно зі ст. 19 Закону)</a:t>
            </a:r>
            <a:endParaRPr lang="ru-RU" sz="2800" dirty="0">
              <a:latin typeface="Times New Roman" pitchFamily="18" charset="0"/>
              <a:cs typeface="Times New Roman" pitchFamily="18" charset="0"/>
            </a:endParaRPr>
          </a:p>
          <a:p>
            <a:pPr algn="just"/>
            <a:r>
              <a:rPr lang="uk-UA" b="1" i="1" dirty="0">
                <a:latin typeface="Times New Roman" pitchFamily="18" charset="0"/>
                <a:cs typeface="Times New Roman" pitchFamily="18" charset="0"/>
              </a:rPr>
              <a:t>Право на державну службу</a:t>
            </a:r>
            <a:r>
              <a:rPr lang="uk-UA" dirty="0">
                <a:latin typeface="Times New Roman" pitchFamily="18" charset="0"/>
                <a:cs typeface="Times New Roman" pitchFamily="18" charset="0"/>
              </a:rPr>
              <a:t> мають повнолітні громадяни України, які вільно володіють державною мовою та яким присвоєно ступінь вищої освіти не нижче:</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1) магістра - для посад категорій «А» і «Б»;</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2) бакалавра, молодшого бакалавра - для посад категорії «В».</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На державну службу </a:t>
            </a:r>
            <a:r>
              <a:rPr lang="uk-UA" b="1" i="1" dirty="0">
                <a:latin typeface="Times New Roman" pitchFamily="18" charset="0"/>
                <a:cs typeface="Times New Roman" pitchFamily="18" charset="0"/>
              </a:rPr>
              <a:t>не може вступити особа</a:t>
            </a:r>
            <a:r>
              <a:rPr lang="uk-UA" dirty="0">
                <a:latin typeface="Times New Roman" pitchFamily="18" charset="0"/>
                <a:cs typeface="Times New Roman" pitchFamily="18" charset="0"/>
              </a:rPr>
              <a:t>, яка: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1) досягла шістдесятип’ятирічного віку;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2) в установленому законом порядку визнана недієздатною або дієздатність якої обмежена;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3) має судимість за вчинення умисного злочину, якщо така судимість не погашена або не знята в установленому законом порядку;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4) відповідно до рішення суду позбавлена права займатися діяльністю, пов’язаною з виконанням функцій держави, або займати відповідні посади;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5) піддавалася адміністративному стягненню за корупційне або пов’язане з корупцією правопорушення - протягом трьох років з дня набрання відповідним рішенням суду законної сили;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6) має громадянство іншої держави;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7) не пройшла спеціальну перевірку або не надала згоду на її проведення;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8) підпадає під заборону, встановлену Законом України "Про очищення влади".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Під час реалізації громадянами права на державну службу не допускаються будь-які форми дискримінації, визначені законодавством.</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2575440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028" y="476672"/>
            <a:ext cx="8722460" cy="58169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k-UA" sz="2400" b="1" dirty="0">
                <a:latin typeface="Times New Roman" pitchFamily="18" charset="0"/>
                <a:cs typeface="Times New Roman" pitchFamily="18" charset="0"/>
              </a:rPr>
              <a:t>Вступ на державну службу (згідно зі ст. 21 Закону)</a:t>
            </a:r>
            <a:endParaRPr lang="ru-RU" sz="2400"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a:t>
            </a:r>
            <a:r>
              <a:rPr lang="uk-UA" sz="2000" dirty="0">
                <a:latin typeface="Times New Roman" pitchFamily="18" charset="0"/>
                <a:cs typeface="Times New Roman" pitchFamily="18" charset="0"/>
              </a:rPr>
              <a:t>Вступ на державну службу здійснюється шляхом призначення громадянина України на посаду державної служби за результатами конкурсу.</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Прийняття громадян України на посади державної служби без проведення конкурсу забороняється, крім випадків, передбачених цим Законом.</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Особа, яка вступає на посаду державної служби вперше, набуває статусу державного службовця з дня публічного складення нею Присяги державного службовця, а особа, яка призначається на посаду державної служби повторно, - з дня призначення на посаду.</a:t>
            </a:r>
          </a:p>
          <a:p>
            <a:pPr algn="ctr"/>
            <a:r>
              <a:rPr lang="uk-UA" sz="2400" b="1" dirty="0">
                <a:latin typeface="Times New Roman" pitchFamily="18" charset="0"/>
                <a:cs typeface="Times New Roman" pitchFamily="18" charset="0"/>
              </a:rPr>
              <a:t>Порядок призначення на посаду державної служби (згідно зі ст. 31 Закону)</a:t>
            </a:r>
            <a:endParaRPr lang="ru-RU" sz="24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На посаду державної служби призначається переможець конкурсу.</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Рішення про призначення приймається:</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1) на посаду державної служби категорії «А» - суб’єктом призначення, визначеним  Конституцієї та законами України, у порядку, передбаченому Конституцією України та законами України;</a:t>
            </a:r>
            <a:endParaRPr lang="ru-RU"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2) на посади державної служби категорій  «Б»  і «В» - керівником державної служби.</a:t>
            </a:r>
            <a:endParaRPr lang="ru-RU"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093345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2169" y="188640"/>
            <a:ext cx="8712968" cy="64633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uk-UA" sz="2400" b="1" dirty="0">
                <a:latin typeface="Times New Roman" pitchFamily="18" charset="0"/>
                <a:cs typeface="Times New Roman" pitchFamily="18" charset="0"/>
              </a:rPr>
              <a:t>Ранги державних службовців (згідно зі ст. 39 Закону)</a:t>
            </a:r>
            <a:endParaRPr lang="ru-RU" sz="2400" dirty="0">
              <a:latin typeface="Times New Roman" pitchFamily="18" charset="0"/>
              <a:cs typeface="Times New Roman" pitchFamily="18" charset="0"/>
            </a:endParaRPr>
          </a:p>
          <a:p>
            <a:r>
              <a:rPr lang="uk-UA" dirty="0">
                <a:latin typeface="Times New Roman" pitchFamily="18" charset="0"/>
                <a:cs typeface="Times New Roman" pitchFamily="18" charset="0"/>
              </a:rPr>
              <a:t>Ранги державних службовців є видом спеціальних звань.</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Встановлюється </a:t>
            </a:r>
            <a:r>
              <a:rPr lang="uk-UA" sz="2000" b="1" dirty="0">
                <a:latin typeface="Times New Roman" pitchFamily="18" charset="0"/>
                <a:cs typeface="Times New Roman" pitchFamily="18" charset="0"/>
              </a:rPr>
              <a:t>дев’ять рангів державних службовців</a:t>
            </a:r>
            <a:r>
              <a:rPr lang="uk-UA" sz="2000" dirty="0">
                <a:latin typeface="Times New Roman" pitchFamily="18" charset="0"/>
                <a:cs typeface="Times New Roman" pitchFamily="18" charset="0"/>
              </a:rPr>
              <a:t>.</a:t>
            </a:r>
            <a:endParaRPr lang="ru-RU" sz="2000" dirty="0">
              <a:latin typeface="Times New Roman" pitchFamily="18" charset="0"/>
              <a:cs typeface="Times New Roman" pitchFamily="18" charset="0"/>
            </a:endParaRPr>
          </a:p>
          <a:p>
            <a:r>
              <a:rPr lang="uk-UA" dirty="0">
                <a:latin typeface="Times New Roman" pitchFamily="18" charset="0"/>
                <a:cs typeface="Times New Roman" pitchFamily="18" charset="0"/>
              </a:rPr>
              <a:t>Порядок присвоєння рангів державних службовців та співвідношення між рангами державних службовців і рангами посадових осіб місцевого самоврядування, військовими званнями, дипломатичними рангами та іншими спеціальними званнями визначаються Кабінетом Міністрів України.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Співвідношення між рангами державних службовців і рангами посадових осіб місцевого самоврядування, військовими званнями, дипломатичними рангами та іншими спеціальними званнями встановлюється для випадків призначення осіб, яким присвоєно такі спеціальні звання, на посади державних службовців, на яких може бути присвоєно нижчий ранг. У такому разі особі присвоюється ранг державного службовця на рівні рангу, який вона мала відповідно до спеціальних законів.</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 Присвоюються такі ранги:</a:t>
            </a:r>
            <a:endParaRPr lang="ru-RU" dirty="0">
              <a:latin typeface="Times New Roman" pitchFamily="18" charset="0"/>
              <a:cs typeface="Times New Roman" pitchFamily="18" charset="0"/>
            </a:endParaRPr>
          </a:p>
          <a:p>
            <a:r>
              <a:rPr lang="uk-UA" dirty="0">
                <a:latin typeface="Times New Roman" pitchFamily="18" charset="0"/>
                <a:cs typeface="Times New Roman" pitchFamily="18" charset="0"/>
              </a:rPr>
              <a:t>державним службовцям, які займають посади державної служби</a:t>
            </a:r>
            <a:r>
              <a:rPr lang="uk-UA" sz="2000" dirty="0">
                <a:latin typeface="Times New Roman" pitchFamily="18" charset="0"/>
                <a:cs typeface="Times New Roman" pitchFamily="18" charset="0"/>
              </a:rPr>
              <a:t> </a:t>
            </a:r>
            <a:r>
              <a:rPr lang="uk-UA" sz="2000" b="1" dirty="0">
                <a:latin typeface="Times New Roman" pitchFamily="18" charset="0"/>
                <a:cs typeface="Times New Roman" pitchFamily="18" charset="0"/>
              </a:rPr>
              <a:t>категорії «А», - 1, 2, 3 ранг;</a:t>
            </a:r>
            <a:endParaRPr lang="ru-RU" sz="2000" dirty="0">
              <a:latin typeface="Times New Roman" pitchFamily="18" charset="0"/>
              <a:cs typeface="Times New Roman" pitchFamily="18" charset="0"/>
            </a:endParaRPr>
          </a:p>
          <a:p>
            <a:r>
              <a:rPr lang="uk-UA" dirty="0">
                <a:latin typeface="Times New Roman" pitchFamily="18" charset="0"/>
                <a:cs typeface="Times New Roman" pitchFamily="18" charset="0"/>
              </a:rPr>
              <a:t>державним службовцям, які займають посади державної служби</a:t>
            </a:r>
            <a:r>
              <a:rPr lang="uk-UA" b="1" dirty="0">
                <a:latin typeface="Times New Roman" pitchFamily="18" charset="0"/>
                <a:cs typeface="Times New Roman" pitchFamily="18" charset="0"/>
                <a:hlinkClick r:id="rId2"/>
              </a:rPr>
              <a:t> </a:t>
            </a:r>
            <a:r>
              <a:rPr lang="uk-UA" sz="2000" b="1" dirty="0">
                <a:latin typeface="Times New Roman" pitchFamily="18" charset="0"/>
                <a:cs typeface="Times New Roman" pitchFamily="18" charset="0"/>
              </a:rPr>
              <a:t>категорії «Б», - 3, 4, 5, 6 ранг;</a:t>
            </a:r>
            <a:endParaRPr lang="ru-RU" sz="2000" dirty="0">
              <a:latin typeface="Times New Roman" pitchFamily="18" charset="0"/>
              <a:cs typeface="Times New Roman" pitchFamily="18" charset="0"/>
            </a:endParaRPr>
          </a:p>
          <a:p>
            <a:r>
              <a:rPr lang="uk-UA" dirty="0">
                <a:latin typeface="Times New Roman" pitchFamily="18" charset="0"/>
                <a:cs typeface="Times New Roman" pitchFamily="18" charset="0"/>
              </a:rPr>
              <a:t>державним службовцям, які займають посади державної служби</a:t>
            </a:r>
            <a:r>
              <a:rPr lang="uk-UA" b="1" dirty="0">
                <a:latin typeface="Times New Roman" pitchFamily="18" charset="0"/>
                <a:cs typeface="Times New Roman" pitchFamily="18" charset="0"/>
              </a:rPr>
              <a:t> </a:t>
            </a:r>
            <a:r>
              <a:rPr lang="uk-UA" sz="2000" b="1" dirty="0">
                <a:latin typeface="Times New Roman" pitchFamily="18" charset="0"/>
                <a:cs typeface="Times New Roman" pitchFamily="18" charset="0"/>
              </a:rPr>
              <a:t>категорії «В», - 6, 7, 8, 9 ранг.</a:t>
            </a:r>
            <a:endParaRPr lang="ru-RU" sz="2000" dirty="0">
              <a:latin typeface="Times New Roman" pitchFamily="18" charset="0"/>
              <a:cs typeface="Times New Roman" pitchFamily="18" charset="0"/>
            </a:endParaRPr>
          </a:p>
          <a:p>
            <a:r>
              <a:rPr lang="uk-UA" dirty="0">
                <a:latin typeface="Times New Roman" pitchFamily="18" charset="0"/>
                <a:cs typeface="Times New Roman" pitchFamily="18" charset="0"/>
              </a:rPr>
              <a:t> Ранги державним службовцям присвоює суб’єкт призначення, крім випадків, передбачених законом.</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312179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693" y="116632"/>
            <a:ext cx="8640960" cy="655564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uk-UA" sz="2400" b="1" dirty="0">
                <a:latin typeface="Times New Roman" pitchFamily="18" charset="0"/>
                <a:cs typeface="Times New Roman" pitchFamily="18" charset="0"/>
              </a:rPr>
              <a:t>Заохочення державних службовців (згідно зі ст. 53 Закону)</a:t>
            </a:r>
            <a:endParaRPr lang="ru-RU" sz="2400"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За бездоганну та ефективну державну службу, за особливі заслуги до державних службовців застосовують такі види заохочень:</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1) оголошення подяки;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2) нагородження грамотою, почесною грамотою, іншими відомчими відзнаками державного органу;</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3) дострокове присвоєння рангу в порядку, визначеному цим Законом;</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4) представлення до нагородження урядовими відзнаками та відзначення урядовою нагородою (вітальний лист, подяка, почесна грамота);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5) представлення до відзначення державними нагородами.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Заохочення до державних службовців, які займають посади категорій «Б» і «В», застосовуються керівником державної служби, а щодо державних службовців, які займають посади</a:t>
            </a:r>
            <a:r>
              <a:rPr lang="uk-UA" dirty="0">
                <a:latin typeface="Times New Roman" pitchFamily="18" charset="0"/>
                <a:cs typeface="Times New Roman" pitchFamily="18" charset="0"/>
                <a:hlinkClick r:id="rId2"/>
              </a:rPr>
              <a:t> </a:t>
            </a:r>
            <a:r>
              <a:rPr lang="uk-UA" dirty="0">
                <a:latin typeface="Times New Roman" pitchFamily="18" charset="0"/>
                <a:cs typeface="Times New Roman" pitchFamily="18" charset="0"/>
              </a:rPr>
              <a:t>категорії «А», - суб’єктом призначення.</a:t>
            </a:r>
            <a:endParaRPr lang="ru-RU" dirty="0">
              <a:latin typeface="Times New Roman" pitchFamily="18" charset="0"/>
              <a:cs typeface="Times New Roman" pitchFamily="18" charset="0"/>
            </a:endParaRPr>
          </a:p>
          <a:p>
            <a:pPr algn="just"/>
            <a:r>
              <a:rPr lang="uk-UA" sz="2000" b="1" dirty="0">
                <a:latin typeface="Times New Roman" pitchFamily="18" charset="0"/>
                <a:cs typeface="Times New Roman" pitchFamily="18" charset="0"/>
              </a:rPr>
              <a:t>Види дисциплінарних стягнень та загальні умови їх застосування (згідно зі ст. 66 Закону)</a:t>
            </a:r>
            <a:endParaRPr lang="ru-RU" sz="2000"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До державних службовців застосовується один із таких видів дисциплінарного стягнення: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1) зауваження;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2) догана;</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3) попередження про неповну службову відповідність;</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4) звільнення з посади державної служби.</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За кожний дисциплінарний проступок до державного службовця може бути застосовано лише одне дисциплінарне стягнення.</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153307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360" y="188640"/>
            <a:ext cx="8810128" cy="59093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Загальні обмеження:</a:t>
            </a:r>
            <a:r>
              <a:rPr lang="uk-UA" dirty="0">
                <a:latin typeface="Times New Roman" pitchFamily="18" charset="0"/>
                <a:cs typeface="Times New Roman" pitchFamily="18" charset="0"/>
              </a:rPr>
              <a:t> Відповідно до ст. 4 Закону «Про громадські об'єднання» утворення і діяльність громадських об'єднань, мета (цілі) або дії яких спрямовані на ліквідацію незалежності України, зміну конституційного ладу насильницьким шляхом, порушення суверенітету і територіальної цілісності держави, підрив її безпеки, незаконне захоплення державної влади, пропаганду війни, насильства, розпалювання міжетнічної, расової, релігійної ворожнечі, посягання на права і свободи людини, здоров'я населення, пропаганду комуністичного та/або націонал-соціалістичного (нацистського) тоталітарних режимів та їхньої символіки, забороняються.</a:t>
            </a:r>
            <a:endParaRPr lang="ru-RU" dirty="0">
              <a:latin typeface="Times New Roman" pitchFamily="18" charset="0"/>
              <a:cs typeface="Times New Roman" pitchFamily="18" charset="0"/>
            </a:endParaRPr>
          </a:p>
          <a:p>
            <a:pPr algn="just"/>
            <a:r>
              <a:rPr lang="uk-UA" dirty="0">
                <a:latin typeface="Times New Roman" pitchFamily="18" charset="0"/>
                <a:cs typeface="Times New Roman" pitchFamily="18" charset="0"/>
              </a:rPr>
              <a:t>   Громадські об'єднання не можуть мати воєнізованих формувань.</a:t>
            </a:r>
            <a:endParaRPr lang="ru-RU" dirty="0">
              <a:latin typeface="Times New Roman" pitchFamily="18" charset="0"/>
              <a:cs typeface="Times New Roman" pitchFamily="18" charset="0"/>
            </a:endParaRPr>
          </a:p>
          <a:p>
            <a:pPr algn="just"/>
            <a:r>
              <a:rPr lang="uk-UA" b="1" dirty="0">
                <a:latin typeface="Times New Roman" pitchFamily="18" charset="0"/>
                <a:cs typeface="Times New Roman" pitchFamily="18" charset="0"/>
              </a:rPr>
              <a:t>   Громадським об'єднанням</a:t>
            </a:r>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не можуть надаватися владні повноваження</a:t>
            </a:r>
            <a:r>
              <a:rPr lang="uk-UA" dirty="0">
                <a:latin typeface="Times New Roman" pitchFamily="18" charset="0"/>
                <a:cs typeface="Times New Roman" pitchFamily="18" charset="0"/>
              </a:rPr>
              <a:t>, крім випадків, передбачених законом. Так, наприклад, відповідно до Конституції та Закону України «</a:t>
            </a:r>
            <a:r>
              <a:rPr lang="uk-UA" b="1" dirty="0">
                <a:latin typeface="Times New Roman" pitchFamily="18" charset="0"/>
                <a:cs typeface="Times New Roman" pitchFamily="18" charset="0"/>
              </a:rPr>
              <a:t>Про участь громадян в охороні громадського порядку і державного кордону</a:t>
            </a:r>
            <a:r>
              <a:rPr lang="uk-UA" dirty="0">
                <a:latin typeface="Times New Roman" pitchFamily="18" charset="0"/>
                <a:cs typeface="Times New Roman" pitchFamily="18" charset="0"/>
              </a:rPr>
              <a:t>» (від 22 червня 2000 р. № 1835-ІІI-ВР) громадяни України   мають право створювати в установленому цим Законом порядку громадські об'єднання для участі  в  охороні  громадського порядку   і   державного   кордону,   сприяння  органам  місцевого самоврядування,  правоохоронним  органам,  Державній  прикордонній службі  України  та  органам  виконавчої  влади, а також посадовим особам  у запобіганні та припиненні адміністративних правопорушень і   злочинів,   захисті  життя  та  здоров'я  громадян,  інтересів суспільства  і  держави  від  протиправних  посягань,  а  також  у рятуванні   людей  і  майна  під  час  стихійного  лиха  та  інших </a:t>
            </a:r>
            <a:br>
              <a:rPr lang="uk-UA" dirty="0">
                <a:latin typeface="Times New Roman" pitchFamily="18" charset="0"/>
                <a:cs typeface="Times New Roman" pitchFamily="18" charset="0"/>
              </a:rPr>
            </a:br>
            <a:r>
              <a:rPr lang="uk-UA" dirty="0">
                <a:latin typeface="Times New Roman" pitchFamily="18" charset="0"/>
                <a:cs typeface="Times New Roman" pitchFamily="18" charset="0"/>
              </a:rPr>
              <a:t>надзвичайних обставин. </a:t>
            </a:r>
            <a:endParaRPr lang="ru-RU" dirty="0">
              <a:latin typeface="Times New Roman" pitchFamily="18" charset="0"/>
              <a:cs typeface="Times New Roman" pitchFamily="18" charset="0"/>
            </a:endParaRPr>
          </a:p>
        </p:txBody>
      </p:sp>
    </p:spTree>
    <p:extLst>
      <p:ext uri="{BB962C8B-B14F-4D97-AF65-F5344CB8AC3E}">
        <p14:creationId xmlns="" xmlns:p14="http://schemas.microsoft.com/office/powerpoint/2010/main" val="87937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260647"/>
            <a:ext cx="8784975" cy="369331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uk-UA" dirty="0">
                <a:latin typeface="Times New Roman" pitchFamily="18" charset="0"/>
                <a:cs typeface="Times New Roman" pitchFamily="18" charset="0"/>
              </a:rPr>
              <a:t> Згідно ст. 9 Закону «Про участь громадян в охороні громадського порядку і державного кордону» основними завданнями    громадських   формувань   з   охорони громадського порядку і державного кордону є: </a:t>
            </a:r>
          </a:p>
          <a:p>
            <a:r>
              <a:rPr lang="uk-UA" b="1" dirty="0">
                <a:latin typeface="Times New Roman" pitchFamily="18" charset="0"/>
                <a:cs typeface="Times New Roman" pitchFamily="18" charset="0"/>
              </a:rPr>
              <a:t>      1) у сфері охорони громадського порядку: </a:t>
            </a:r>
          </a:p>
          <a:p>
            <a:pPr marL="285750" indent="-285750">
              <a:buFont typeface="Arial" pitchFamily="34" charset="0"/>
              <a:buChar char="•"/>
            </a:pPr>
            <a:r>
              <a:rPr lang="uk-UA" dirty="0">
                <a:latin typeface="Times New Roman" pitchFamily="18" charset="0"/>
                <a:cs typeface="Times New Roman" pitchFamily="18" charset="0"/>
              </a:rPr>
              <a:t>     надання  допомоги органам Національної поліції у забезпеченні громадського    порядку   і   громадської   безпеки,   запобіганні адміністративним  проступкам  і  злочинам; </a:t>
            </a:r>
          </a:p>
          <a:p>
            <a:pPr marL="285750" indent="-285750">
              <a:buFont typeface="Arial" pitchFamily="34" charset="0"/>
              <a:buChar char="•"/>
            </a:pPr>
            <a:r>
              <a:rPr lang="uk-UA" dirty="0">
                <a:latin typeface="Times New Roman" pitchFamily="18" charset="0"/>
                <a:cs typeface="Times New Roman" pitchFamily="18" charset="0"/>
              </a:rPr>
              <a:t>     інформування органів Національної поліції про вчинені або ті, що  готуються,  злочини,  місця концентрації злочинних угруповань; </a:t>
            </a:r>
          </a:p>
          <a:p>
            <a:pPr marL="285750" indent="-285750">
              <a:buFont typeface="Arial" pitchFamily="34" charset="0"/>
              <a:buChar char="•"/>
            </a:pPr>
            <a:r>
              <a:rPr lang="uk-UA" dirty="0">
                <a:latin typeface="Times New Roman" pitchFamily="18" charset="0"/>
                <a:cs typeface="Times New Roman" pitchFamily="18" charset="0"/>
              </a:rPr>
              <a:t>     сприяння органам Національної поліції у виявленні і розкритті злочинів, розшуку осіб, які їх вчинили, захисті інтересів держави, підприємств,   установ,   організацій,   громадян   від  злочинних посягань;   участь  у  забезпеченні  безпеки  дорожнього  руху  та боротьбі  з дитячою  бездоглядністю і правопорушеннями неповнолітніх;</a:t>
            </a:r>
          </a:p>
        </p:txBody>
      </p:sp>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4906" y="4077072"/>
            <a:ext cx="3090949" cy="25232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24128" y="4077073"/>
            <a:ext cx="3024336" cy="25232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76105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477" y="188640"/>
            <a:ext cx="8690615" cy="507831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2) у сфері охорони державного кордону: </a:t>
            </a:r>
            <a:r>
              <a:rPr lang="uk-UA" dirty="0">
                <a:latin typeface="Times New Roman" pitchFamily="18" charset="0"/>
                <a:cs typeface="Times New Roman" pitchFamily="18" charset="0"/>
              </a:rPr>
              <a:t>     </a:t>
            </a:r>
          </a:p>
          <a:p>
            <a:pPr marL="285750" indent="-285750" algn="just">
              <a:buFont typeface="Arial" pitchFamily="34" charset="0"/>
              <a:buChar char="•"/>
            </a:pPr>
            <a:r>
              <a:rPr lang="uk-UA" dirty="0">
                <a:latin typeface="Times New Roman" pitchFamily="18" charset="0"/>
                <a:cs typeface="Times New Roman" pitchFamily="18" charset="0"/>
              </a:rPr>
              <a:t>надання  допомоги  підрозділам  Державної прикордонної служби України   у   виявленні  та  затриманні  осіб,  які  порушили  або намагаються   порушити   державний   кордон   чи   провадять  іншу протиправну діяльність на кордоні;     </a:t>
            </a:r>
          </a:p>
          <a:p>
            <a:pPr marL="285750" indent="-285750" algn="just">
              <a:buFont typeface="Arial" pitchFamily="34" charset="0"/>
              <a:buChar char="•"/>
            </a:pPr>
            <a:r>
              <a:rPr lang="uk-UA" dirty="0">
                <a:latin typeface="Times New Roman" pitchFamily="18" charset="0"/>
                <a:cs typeface="Times New Roman" pitchFamily="18" charset="0"/>
              </a:rPr>
              <a:t>сприяння  військовослужбовцям  Державної  прикордонної служби України   в   охороні  державного  кордону,  виключної  (морської) економічної   зони   України,   а  також  здійснення  контролю  за дотриманням  режиму  державного  кордону,  прикордонного  режиму і режиму в пунктах пропуску через державний кордон, проведення разом з ними пропуску громадян до місць відпочинку і роботи; </a:t>
            </a:r>
          </a:p>
          <a:p>
            <a:pPr marL="285750" indent="-285750" algn="just">
              <a:buFont typeface="Arial" pitchFamily="34" charset="0"/>
              <a:buChar char="•"/>
            </a:pPr>
            <a:r>
              <a:rPr lang="uk-UA" dirty="0">
                <a:latin typeface="Times New Roman" pitchFamily="18" charset="0"/>
                <a:cs typeface="Times New Roman" pitchFamily="18" charset="0"/>
              </a:rPr>
              <a:t>надання  допомоги  підрозділам  Державної прикордонної служби України  у  виявленні  умов  та  причин,  які  можуть призвести до злочинної діяльності на кордоні, і вжиття заходів до їх усунення;  </a:t>
            </a:r>
          </a:p>
          <a:p>
            <a:pPr marL="285750" indent="-285750" algn="just">
              <a:buFont typeface="Arial" pitchFamily="34" charset="0"/>
              <a:buChar char="•"/>
            </a:pPr>
            <a:r>
              <a:rPr lang="uk-UA" dirty="0">
                <a:latin typeface="Times New Roman" pitchFamily="18" charset="0"/>
                <a:cs typeface="Times New Roman" pitchFamily="18" charset="0"/>
              </a:rPr>
              <a:t> участь у спостереженні за місцями роботи і відпочинку поблизу кордону та за прикордонними інженерними спорудами;  </a:t>
            </a:r>
          </a:p>
          <a:p>
            <a:pPr marL="285750" indent="-285750" algn="just">
              <a:buFont typeface="Arial" pitchFamily="34" charset="0"/>
              <a:buChar char="•"/>
            </a:pPr>
            <a:r>
              <a:rPr lang="uk-UA" dirty="0">
                <a:latin typeface="Times New Roman" pitchFamily="18" charset="0"/>
                <a:cs typeface="Times New Roman" pitchFamily="18" charset="0"/>
              </a:rPr>
              <a:t> участь  у  заходах  Державної  прикордонної  служби України з профілактики  порушень  або  спроб  порушення державного кордону і режиму  в  пунктах  пропуску  через  державний кордон, незаконного переміщення через державний кордон вантажів, предметів, матеріалів та іншого майна; </a:t>
            </a:r>
            <a:endParaRPr lang="ru-RU" dirty="0"/>
          </a:p>
        </p:txBody>
      </p:sp>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8477" y="5373216"/>
            <a:ext cx="2575331" cy="1342305"/>
          </a:xfrm>
          <a:prstGeom prst="rect">
            <a:avLst/>
          </a:prstGeom>
        </p:spPr>
      </p:pic>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43808" y="5354946"/>
            <a:ext cx="1512168" cy="1378844"/>
          </a:xfrm>
          <a:prstGeom prst="rect">
            <a:avLst/>
          </a:prstGeom>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55976" y="5354946"/>
            <a:ext cx="4603116" cy="1378844"/>
          </a:xfrm>
          <a:prstGeom prst="rect">
            <a:avLst/>
          </a:prstGeom>
        </p:spPr>
      </p:pic>
    </p:spTree>
    <p:extLst>
      <p:ext uri="{BB962C8B-B14F-4D97-AF65-F5344CB8AC3E}">
        <p14:creationId xmlns="" xmlns:p14="http://schemas.microsoft.com/office/powerpoint/2010/main" val="359795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1601" y="188640"/>
            <a:ext cx="8640960" cy="39703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uk-UA" dirty="0">
                <a:latin typeface="Times New Roman" pitchFamily="18" charset="0"/>
                <a:cs typeface="Times New Roman" pitchFamily="18" charset="0"/>
              </a:rPr>
              <a:t> </a:t>
            </a:r>
            <a:r>
              <a:rPr lang="uk-UA" b="1" dirty="0">
                <a:latin typeface="Times New Roman" pitchFamily="18" charset="0"/>
                <a:cs typeface="Times New Roman" pitchFamily="18" charset="0"/>
              </a:rPr>
              <a:t>3) у разі виникнення надзвичайних ситуацій:</a:t>
            </a:r>
          </a:p>
          <a:p>
            <a:r>
              <a:rPr lang="uk-UA" dirty="0">
                <a:latin typeface="Times New Roman" pitchFamily="18" charset="0"/>
                <a:cs typeface="Times New Roman" pitchFamily="18" charset="0"/>
              </a:rPr>
              <a:t>     - надання невідкладної   допомоги  особам,  які  потерпіли  від </a:t>
            </a:r>
          </a:p>
          <a:p>
            <a:r>
              <a:rPr lang="uk-UA" dirty="0">
                <a:latin typeface="Times New Roman" pitchFamily="18" charset="0"/>
                <a:cs typeface="Times New Roman" pitchFamily="18" charset="0"/>
              </a:rPr>
              <a:t>нещасних випадків чи правопорушень;</a:t>
            </a:r>
          </a:p>
          <a:p>
            <a:r>
              <a:rPr lang="uk-UA" dirty="0">
                <a:latin typeface="Times New Roman" pitchFamily="18" charset="0"/>
                <a:cs typeface="Times New Roman" pitchFamily="18" charset="0"/>
              </a:rPr>
              <a:t>     - участь у рятуванні людей і  майна,  підтриманні  громадського </a:t>
            </a:r>
          </a:p>
          <a:p>
            <a:r>
              <a:rPr lang="uk-UA" dirty="0">
                <a:latin typeface="Times New Roman" pitchFamily="18" charset="0"/>
                <a:cs typeface="Times New Roman" pitchFamily="18" charset="0"/>
              </a:rPr>
              <a:t>порядку у разі стихійного лиха та інших надзвичайних обставин. </a:t>
            </a:r>
          </a:p>
          <a:p>
            <a:r>
              <a:rPr lang="uk-UA" dirty="0">
                <a:latin typeface="Times New Roman" pitchFamily="18" charset="0"/>
                <a:cs typeface="Times New Roman" pitchFamily="18" charset="0"/>
              </a:rPr>
              <a:t>       Для виконання зазначених завдань відповідно до ст. 13 Закону «Про участь громадян в охороні громадського порядку і державного кордону» громадським   формуванням   з   охорони громадського порядку і державного кордону надані певні владні повноваження, а саме:</a:t>
            </a:r>
          </a:p>
          <a:p>
            <a:r>
              <a:rPr lang="uk-UA" dirty="0">
                <a:latin typeface="Times New Roman" pitchFamily="18" charset="0"/>
                <a:cs typeface="Times New Roman" pitchFamily="18" charset="0"/>
              </a:rPr>
              <a:t>      - доставляти  до органів Національної поліції, в підрозділи </a:t>
            </a:r>
          </a:p>
          <a:p>
            <a:r>
              <a:rPr lang="uk-UA" dirty="0">
                <a:latin typeface="Times New Roman" pitchFamily="18" charset="0"/>
                <a:cs typeface="Times New Roman" pitchFamily="18" charset="0"/>
              </a:rPr>
              <a:t>Державної   прикордонної   служби   України,   штаб  громадського формування  з  охорони  громадського порядку або громадський пункт охорони порядку, приміщення виконавчого органу селищної, сільської ради  осіб,  які  вчинили  адміністративне правопорушення;</a:t>
            </a: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6306" y="4471453"/>
            <a:ext cx="3456384" cy="1981883"/>
          </a:xfrm>
          <a:prstGeom prst="rect">
            <a:avLst/>
          </a:prstGeom>
          <a:ln w="228600" cap="sq" cmpd="thickThin">
            <a:solidFill>
              <a:srgbClr val="000000"/>
            </a:solidFill>
            <a:prstDash val="solid"/>
            <a:miter lim="800000"/>
          </a:ln>
          <a:effectLst>
            <a:innerShdw blurRad="76200">
              <a:srgbClr val="000000"/>
            </a:innerShdw>
          </a:effectLst>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12160" y="4471453"/>
            <a:ext cx="2900401" cy="208823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360384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196</TotalTime>
  <Words>6129</Words>
  <Application>Microsoft Office PowerPoint</Application>
  <PresentationFormat>Экран (4:3)</PresentationFormat>
  <Paragraphs>318</Paragraphs>
  <Slides>55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Аптека</vt:lpstr>
      <vt:lpstr>Тема «Суб’єкти адміністративно-процесуального права»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ANDREY</dc:creator>
  <cp:lastModifiedBy>Олег</cp:lastModifiedBy>
  <cp:revision>27</cp:revision>
  <dcterms:created xsi:type="dcterms:W3CDTF">2018-03-06T18:41:24Z</dcterms:created>
  <dcterms:modified xsi:type="dcterms:W3CDTF">2018-03-11T17:50:30Z</dcterms:modified>
</cp:coreProperties>
</file>