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85" r:id="rId5"/>
    <p:sldId id="270" r:id="rId6"/>
    <p:sldId id="258" r:id="rId7"/>
    <p:sldId id="259" r:id="rId8"/>
    <p:sldId id="272" r:id="rId9"/>
    <p:sldId id="260" r:id="rId10"/>
    <p:sldId id="269" r:id="rId11"/>
    <p:sldId id="286" r:id="rId12"/>
    <p:sldId id="261" r:id="rId13"/>
    <p:sldId id="271" r:id="rId14"/>
    <p:sldId id="262" r:id="rId15"/>
    <p:sldId id="266" r:id="rId16"/>
    <p:sldId id="273" r:id="rId17"/>
    <p:sldId id="264" r:id="rId18"/>
    <p:sldId id="274" r:id="rId19"/>
    <p:sldId id="275" r:id="rId20"/>
    <p:sldId id="276" r:id="rId21"/>
    <p:sldId id="265" r:id="rId22"/>
    <p:sldId id="277" r:id="rId23"/>
    <p:sldId id="278" r:id="rId24"/>
    <p:sldId id="279" r:id="rId25"/>
    <p:sldId id="280" r:id="rId26"/>
    <p:sldId id="268" r:id="rId27"/>
    <p:sldId id="281" r:id="rId28"/>
    <p:sldId id="283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87976" autoAdjust="0"/>
  </p:normalViewPr>
  <p:slideViewPr>
    <p:cSldViewPr>
      <p:cViewPr varScale="1">
        <p:scale>
          <a:sx n="56" d="100"/>
          <a:sy n="5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6311-B209-466C-A30F-340E288BB57F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BC64-013F-4FFA-9DDB-DDEFE1C8E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4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cad.com/" TargetMode="External"/><Relationship Id="rId7" Type="http://schemas.openxmlformats.org/officeDocument/2006/relationships/hyperlink" Target="http://www.csa.ru/CSA/CADS/www.microsoft.co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olidworks.com/html/company.htm" TargetMode="External"/><Relationship Id="rId5" Type="http://schemas.openxmlformats.org/officeDocument/2006/relationships/hyperlink" Target="http://www.solidworks.com/" TargetMode="External"/><Relationship Id="rId4" Type="http://schemas.openxmlformats.org/officeDocument/2006/relationships/hyperlink" Target="http://www.autodesk.com/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0%BE%D0%BC%D0%B5%D1%82%D1%80%D0%B8%D1%8F" TargetMode="External"/><Relationship Id="rId3" Type="http://schemas.openxmlformats.org/officeDocument/2006/relationships/hyperlink" Target="http://ru.wikipedia.org/wiki/CAE" TargetMode="External"/><Relationship Id="rId7" Type="http://schemas.openxmlformats.org/officeDocument/2006/relationships/hyperlink" Target="http://ru.wikipedia.org/w/index.php?title=%D0%93%D0%90%D0%9F%D0%A1&amp;action=edit&amp;redlink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7%D0%9F%D0%A3" TargetMode="Externa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4" Type="http://schemas.openxmlformats.org/officeDocument/2006/relationships/hyperlink" Target="http://ru.wikipedia.org/wiki/CA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1%82%D0%B5%D0%BC%D0%B0%D1%82%D0%B8%D1%87%D0%B5%D1%81%D0%BA%D0%B0%D1%8F_%D0%BC%D0%BE%D0%B4%D0%B5%D0%BB%D1%8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3%D0%B5%D0%BE%D0%BC%D0%B5%D1%82%D1%80%D0%B8%D1%87%D0%B5%D1%81%D0%BA%D0%B8%D0%B9_%D1%80%D0%B5%D1%88%D0%B0%D1%82%D0%B5%D0%BB%D1%8C_%D0%A1%D0%90%D0%9F%D0%A0" TargetMode="External"/><Relationship Id="rId5" Type="http://schemas.openxmlformats.org/officeDocument/2006/relationships/hyperlink" Target="http://ru.wikipedia.org/wiki/%D0%A1%D0%B8%D1%81%D1%82%D0%B5%D0%BC%D0%B0_%D1%83%D0%BF%D1%80%D0%B0%D0%B2%D0%BB%D0%B5%D0%BD%D0%B8%D1%8F_%D0%B1%D0%B0%D0%B7%D0%B0%D0%BC%D0%B8_%D0%B4%D0%B0%D0%BD%D0%BD%D1%8B%D1%85" TargetMode="External"/><Relationship Id="rId4" Type="http://schemas.openxmlformats.org/officeDocument/2006/relationships/hyperlink" Target="http://ru.wikipedia.org/wiki/%D0%A3%D1%81%D1%82%D1%80%D0%BE%D0%B9%D1%81%D1%82%D0%B2%D0%B0_%D0%B2%D0%B2%D0%BE%D0%B4%D0%B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iki/Bocad-3D" TargetMode="External"/><Relationship Id="rId18" Type="http://schemas.openxmlformats.org/officeDocument/2006/relationships/hyperlink" Target="http://ru.wikipedia.org/wiki/OrCAD" TargetMode="External"/><Relationship Id="rId26" Type="http://schemas.openxmlformats.org/officeDocument/2006/relationships/hyperlink" Target="http://ru.wikipedia.org/wiki/%D0%90%D0%A1%D0%A3%D0%A2%D0%9F" TargetMode="External"/><Relationship Id="rId39" Type="http://schemas.openxmlformats.org/officeDocument/2006/relationships/hyperlink" Target="http://ru.wikipedia.org/w/index.php?title=Rhinoceros&amp;action=edit&amp;redlink=1" TargetMode="External"/><Relationship Id="rId21" Type="http://schemas.openxmlformats.org/officeDocument/2006/relationships/hyperlink" Target="http://ru.wikipedia.org/wiki/CATIA" TargetMode="External"/><Relationship Id="rId34" Type="http://schemas.openxmlformats.org/officeDocument/2006/relationships/hyperlink" Target="http://ru.wikipedia.org/w/index.php?title=Magics&amp;action=edit&amp;redlink=1" TargetMode="External"/><Relationship Id="rId42" Type="http://schemas.openxmlformats.org/officeDocument/2006/relationships/hyperlink" Target="http://ru.wikipedia.org/wiki/CAx" TargetMode="External"/><Relationship Id="rId7" Type="http://schemas.openxmlformats.org/officeDocument/2006/relationships/hyperlink" Target="http://ru.wikipedia.org/wiki/P-CAD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ru.wikipedia.org/w/index.php?title=Cadence&amp;action=edit&amp;redlink=1" TargetMode="External"/><Relationship Id="rId20" Type="http://schemas.openxmlformats.org/officeDocument/2006/relationships/hyperlink" Target="http://ru.wikipedia.org/wiki/Dassault_Syst%C3%A8mes" TargetMode="External"/><Relationship Id="rId29" Type="http://schemas.openxmlformats.org/officeDocument/2006/relationships/hyperlink" Target="http://ru.wikipedia.org/wiki/IntelliCAD" TargetMode="External"/><Relationship Id="rId41" Type="http://schemas.openxmlformats.org/officeDocument/2006/relationships/hyperlink" Target="http://ru.wikipedia.org/wiki/NX_(%D0%A1%D0%90%D0%9F%D0%A0)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Altium_Designer" TargetMode="External"/><Relationship Id="rId11" Type="http://schemas.openxmlformats.org/officeDocument/2006/relationships/hyperlink" Target="http://ru.wikipedia.org/wiki/AutoCAD" TargetMode="External"/><Relationship Id="rId24" Type="http://schemas.openxmlformats.org/officeDocument/2006/relationships/hyperlink" Target="http://ru.wikipedia.org/wiki/E3.series" TargetMode="External"/><Relationship Id="rId32" Type="http://schemas.openxmlformats.org/officeDocument/2006/relationships/hyperlink" Target="http://ru.wikipedia.org/w/index.php?title=ProgeCAD&amp;action=edit&amp;redlink=1" TargetMode="External"/><Relationship Id="rId37" Type="http://schemas.openxmlformats.org/officeDocument/2006/relationships/hyperlink" Target="http://ru.wikipedia.org/w/index.php?title=Pro/Engineer&amp;action=edit&amp;redlink=1" TargetMode="External"/><Relationship Id="rId40" Type="http://schemas.openxmlformats.org/officeDocument/2006/relationships/hyperlink" Target="http://ru.wikipedia.org/wiki/Siemens_PLM_Software" TargetMode="External"/><Relationship Id="rId5" Type="http://schemas.openxmlformats.org/officeDocument/2006/relationships/hyperlink" Target="http://ru.wikipedia.org/wiki/Altium" TargetMode="External"/><Relationship Id="rId15" Type="http://schemas.openxmlformats.org/officeDocument/2006/relationships/hyperlink" Target="http://ru.wikipedia.org/wiki/Cadmech" TargetMode="External"/><Relationship Id="rId23" Type="http://schemas.openxmlformats.org/officeDocument/2006/relationships/hyperlink" Target="http://ru.wikipedia.org/w/index.php?title=Dietrichs&amp;action=edit&amp;redlink=1" TargetMode="External"/><Relationship Id="rId28" Type="http://schemas.openxmlformats.org/officeDocument/2006/relationships/hyperlink" Target="http://ru.wikipedia.org/wiki/%D0%98%D0%BD%D1%82%D0%B5%D0%B3%D1%80%D0%B0%D0%BB%D1%8C%D0%BD%D0%B0%D1%8F_%D1%81%D1%85%D0%B5%D0%BC%D0%B0" TargetMode="External"/><Relationship Id="rId36" Type="http://schemas.openxmlformats.org/officeDocument/2006/relationships/hyperlink" Target="http://ru.wikipedia.org/w/index.php?title=Parametric_Technologies_Corp.&amp;action=edit&amp;redlink=1" TargetMode="External"/><Relationship Id="rId10" Type="http://schemas.openxmlformats.org/officeDocument/2006/relationships/hyperlink" Target="http://ru.wikipedia.org/wiki/Autodesk" TargetMode="External"/><Relationship Id="rId19" Type="http://schemas.openxmlformats.org/officeDocument/2006/relationships/hyperlink" Target="http://ru.wikipedia.org/w/index.php?title=Specctra&amp;action=edit&amp;redlink=1" TargetMode="External"/><Relationship Id="rId31" Type="http://schemas.openxmlformats.org/officeDocument/2006/relationships/hyperlink" Target="http://ru.wikipedia.org/w/index.php?title=Brics%D0%A1AD&amp;action=edit&amp;redlink=1" TargetMode="External"/><Relationship Id="rId4" Type="http://schemas.openxmlformats.org/officeDocument/2006/relationships/hyperlink" Target="http://ru.wikipedia.org/w/index.php?title=%D0%AD%D0%BA%D1%81%D0%BF%D0%B5%D1%80%D1%82-%D0%A1%D0%9A%D0%A1&amp;action=edit&amp;redlink=1" TargetMode="External"/><Relationship Id="rId9" Type="http://schemas.openxmlformats.org/officeDocument/2006/relationships/hyperlink" Target="http://ru.wikipedia.org/wiki/ArchiCAD" TargetMode="External"/><Relationship Id="rId14" Type="http://schemas.openxmlformats.org/officeDocument/2006/relationships/hyperlink" Target="http://ru.wikipedia.org/wiki/BtoCAD" TargetMode="External"/><Relationship Id="rId22" Type="http://schemas.openxmlformats.org/officeDocument/2006/relationships/hyperlink" Target="http://ru.wikipedia.org/wiki/SolidWorks" TargetMode="External"/><Relationship Id="rId27" Type="http://schemas.openxmlformats.org/officeDocument/2006/relationships/hyperlink" Target="http://ru.wikipedia.org/wiki/Electric" TargetMode="External"/><Relationship Id="rId30" Type="http://schemas.openxmlformats.org/officeDocument/2006/relationships/hyperlink" Target="http://ru.wikipedia.org/wiki/IntelliCAD_Technology_Consortium" TargetMode="External"/><Relationship Id="rId35" Type="http://schemas.openxmlformats.org/officeDocument/2006/relationships/hyperlink" Target="http://ru.wikipedia.org/wiki/%D0%91%D1%8B%D1%81%D1%82%D1%80%D0%BE%D0%B5_%D0%BF%D1%80%D0%BE%D1%82%D0%BE%D1%82%D0%B8%D0%BF%D0%B8%D1%80%D0%BE%D0%B2%D0%B0%D0%BD%D0%B8%D0%B5" TargetMode="External"/><Relationship Id="rId43" Type="http://schemas.openxmlformats.org/officeDocument/2006/relationships/hyperlink" Target="http://ru.wikipedia.org/w/index.php?title=SolidEdge&amp;action=edit&amp;redlink=1" TargetMode="External"/><Relationship Id="rId8" Type="http://schemas.openxmlformats.org/officeDocument/2006/relationships/hyperlink" Target="http://ru.wikipedia.org/w/index.php?title=Allplan_BIM&amp;action=edit&amp;redlink=1" TargetMode="External"/><Relationship Id="rId3" Type="http://schemas.openxmlformats.org/officeDocument/2006/relationships/hyperlink" Target="http://ru.wikipedia.org/w/index.php?title=%D0%98%D0%BD%D1%82%D0%B5%D1%85-%D0%A0%D0%B0%D1%81%D0%BA%D1%80%D0%BE%D0%B9_%D0%A1%D0%90%D0%9F%D0%A0_%D0%A2%D0%9F&amp;action=edit&amp;redlink=1" TargetMode="External"/><Relationship Id="rId12" Type="http://schemas.openxmlformats.org/officeDocument/2006/relationships/hyperlink" Target="http://ru.wikipedia.org/w/index.php?title=Autodesk_Inventor&amp;action=edit&amp;redlink=1" TargetMode="External"/><Relationship Id="rId17" Type="http://schemas.openxmlformats.org/officeDocument/2006/relationships/hyperlink" Target="http://ru.wikipedia.org/wiki/Allegro" TargetMode="External"/><Relationship Id="rId25" Type="http://schemas.openxmlformats.org/officeDocument/2006/relationships/hyperlink" Target="http://ru.wikipedia.org/wiki/%D0%AD%D0%BB%D0%B5%D0%BA%D1%82%D1%80%D0%BE%D1%82%D0%B5%D1%85%D0%BD%D0%B8%D0%BA%D0%B0" TargetMode="External"/><Relationship Id="rId33" Type="http://schemas.openxmlformats.org/officeDocument/2006/relationships/hyperlink" Target="http://ru.wikipedia.org/wiki/ZwCAD" TargetMode="External"/><Relationship Id="rId38" Type="http://schemas.openxmlformats.org/officeDocument/2006/relationships/hyperlink" Target="http://ru.wikipedia.org/wiki/MathCAD" TargetMode="External"/></Relationships>
</file>

<file path=ppt/notesSlides/_rels/notes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/index.php?title=InfrasoftCAD&amp;action=edit&amp;redlink=1" TargetMode="External"/><Relationship Id="rId18" Type="http://schemas.openxmlformats.org/officeDocument/2006/relationships/hyperlink" Target="http://ru.wikipedia.org/wiki/Mineframe" TargetMode="External"/><Relationship Id="rId26" Type="http://schemas.openxmlformats.org/officeDocument/2006/relationships/hyperlink" Target="http://ru.wikipedia.org/wiki/T-FLEX_CAD" TargetMode="External"/><Relationship Id="rId39" Type="http://schemas.openxmlformats.org/officeDocument/2006/relationships/hyperlink" Target="http://ru.wikipedia.org/wiki/1989" TargetMode="External"/><Relationship Id="rId21" Type="http://schemas.openxmlformats.org/officeDocument/2006/relationships/hyperlink" Target="http://ru.wikipedia.org/wiki/NanoCAD_%D0%A1%D0%9F%D0%94%D0%A1" TargetMode="External"/><Relationship Id="rId34" Type="http://schemas.openxmlformats.org/officeDocument/2006/relationships/hyperlink" Target="http://ru.wikipedia.org/wiki/CAM" TargetMode="External"/><Relationship Id="rId42" Type="http://schemas.openxmlformats.org/officeDocument/2006/relationships/hyperlink" Target="http://ru.wikipedia.org/wiki/%D0%A1%D0%9F%D0%94%D0%A1" TargetMode="External"/><Relationship Id="rId7" Type="http://schemas.openxmlformats.org/officeDocument/2006/relationships/hyperlink" Target="http://ru.wikipedia.org/w/index.php?title=DipTrace&amp;action=edit&amp;redlink=1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://ru.wikipedia.org/wiki/AutoCAD" TargetMode="External"/><Relationship Id="rId20" Type="http://schemas.openxmlformats.org/officeDocument/2006/relationships/hyperlink" Target="http://ru.wikipedia.org/w/index.php?title=Model_Studio_CS&amp;action=edit&amp;redlink=1" TargetMode="External"/><Relationship Id="rId29" Type="http://schemas.openxmlformats.org/officeDocument/2006/relationships/hyperlink" Target="http://ru.wikipedia.org/wiki/%D0%91%D0%90%D0%97%D0%98%D0%A1_(%D0%A1%D0%90%D0%9F%D0%A0)" TargetMode="External"/><Relationship Id="rId41" Type="http://schemas.openxmlformats.org/officeDocument/2006/relationships/hyperlink" Target="http://ru.wikipedia.org/w/index.php?title=%D0%A1%D0%9F%D0%94%D0%A1_GraphiCS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BCAD" TargetMode="External"/><Relationship Id="rId11" Type="http://schemas.openxmlformats.org/officeDocument/2006/relationships/hyperlink" Target="http://ru.wikipedia.org/w/index.php?title=IndorCAD&amp;action=edit&amp;redlink=1" TargetMode="External"/><Relationship Id="rId24" Type="http://schemas.openxmlformats.org/officeDocument/2006/relationships/hyperlink" Target="http://ru.wikipedia.org/w/index.php?title=TDMS&amp;action=edit&amp;redlink=1" TargetMode="External"/><Relationship Id="rId32" Type="http://schemas.openxmlformats.org/officeDocument/2006/relationships/hyperlink" Target="http://ru.wikipedia.org/w/index.php?title=%D0%A1%D0%90%D0%9F%D0%A0_%C2%AB%D0%A1%D1%83%D0%B4%D0%B0%D1%80%D1%83%D1%88%D0%BA%D0%B0%C2%BB&amp;action=edit&amp;redlink=1" TargetMode="External"/><Relationship Id="rId37" Type="http://schemas.openxmlformats.org/officeDocument/2006/relationships/hyperlink" Target="http://ru.wikipedia.org/wiki/%D0%90%D0%B2%D0%B8%D0%B0%D1%86%D0%B8%D0%BE%D0%BD%D0%BD%D0%B0%D1%8F_%D0%BF%D1%80%D0%BE%D0%BC%D1%8B%D1%88%D0%BB%D0%B5%D0%BD%D0%BD%D0%BE%D1%81%D1%82%D1%8C" TargetMode="External"/><Relationship Id="rId40" Type="http://schemas.openxmlformats.org/officeDocument/2006/relationships/hyperlink" Target="http://ru.wikipedia.org/wiki/1994" TargetMode="External"/><Relationship Id="rId5" Type="http://schemas.openxmlformats.org/officeDocument/2006/relationships/hyperlink" Target="http://ru.wikipedia.org/w/index.php?title=CSoft_Development&amp;action=edit&amp;redlink=1" TargetMode="External"/><Relationship Id="rId15" Type="http://schemas.openxmlformats.org/officeDocument/2006/relationships/hyperlink" Target="http://ru.wikipedia.org/wiki/%D0%A1%D0%90%D0%9F%D0%A0" TargetMode="External"/><Relationship Id="rId23" Type="http://schemas.openxmlformats.org/officeDocument/2006/relationships/hyperlink" Target="http://ru.wikipedia.org/w/index.php?title=Raster_Arts&amp;action=edit&amp;redlink=1" TargetMode="External"/><Relationship Id="rId28" Type="http://schemas.openxmlformats.org/officeDocument/2006/relationships/hyperlink" Target="http://ru.wikipedia.org/wiki/WinELSO" TargetMode="External"/><Relationship Id="rId36" Type="http://schemas.openxmlformats.org/officeDocument/2006/relationships/hyperlink" Target="http://ru.wikipedia.org/w/index.php?title=%D0%93%D0%95%D0%9C%D0%9E%D0%A1&amp;action=edit&amp;redlink=1" TargetMode="External"/><Relationship Id="rId10" Type="http://schemas.openxmlformats.org/officeDocument/2006/relationships/hyperlink" Target="http://ru.wikipedia.org/w/index.php?title=GeoniCS&amp;action=edit&amp;redlink=1" TargetMode="External"/><Relationship Id="rId19" Type="http://schemas.openxmlformats.org/officeDocument/2006/relationships/hyperlink" Target="http://ru.wikipedia.org/wiki/%D0%93%D0%BE%D1%80%D0%BD%D0%BE%D0%B5_%D0%B4%D0%B5%D0%BB%D0%BE" TargetMode="External"/><Relationship Id="rId31" Type="http://schemas.openxmlformats.org/officeDocument/2006/relationships/hyperlink" Target="http://ru.wikipedia.org/wiki/%D0%90%D0%A1%D0%9A%D0%9E%D0%9D" TargetMode="External"/><Relationship Id="rId4" Type="http://schemas.openxmlformats.org/officeDocument/2006/relationships/hyperlink" Target="http://ru.wikipedia.org/w/index.php?title=AutomatiCS&amp;action=edit&amp;redlink=1" TargetMode="External"/><Relationship Id="rId9" Type="http://schemas.openxmlformats.org/officeDocument/2006/relationships/hyperlink" Target="http://ru.wikipedia.org/w/index.php?title=EnergyCS&amp;action=edit&amp;redlink=1" TargetMode="External"/><Relationship Id="rId14" Type="http://schemas.openxmlformats.org/officeDocument/2006/relationships/hyperlink" Target="http://ru.wikipedia.org/w/index.php?title=MechaniCS&amp;action=edit&amp;redlink=1" TargetMode="External"/><Relationship Id="rId22" Type="http://schemas.openxmlformats.org/officeDocument/2006/relationships/hyperlink" Target="http://ru.wikipedia.org/w/index.php?title=Project_Studio_CS&amp;action=edit&amp;redlink=1" TargetMode="External"/><Relationship Id="rId27" Type="http://schemas.openxmlformats.org/officeDocument/2006/relationships/hyperlink" Target="http://ru.wikipedia.org/wiki/TopoR" TargetMode="External"/><Relationship Id="rId30" Type="http://schemas.openxmlformats.org/officeDocument/2006/relationships/hyperlink" Target="http://ru.wikipedia.org/wiki/%D0%9A%D0%BE%D0%BC%D0%BF%D0%B0%D1%81_(%D0%A1%D0%90%D0%9F%D0%A0)" TargetMode="External"/><Relationship Id="rId35" Type="http://schemas.openxmlformats.org/officeDocument/2006/relationships/hyperlink" Target="http://ru.wikipedia.org/wiki/CAE" TargetMode="External"/><Relationship Id="rId8" Type="http://schemas.openxmlformats.org/officeDocument/2006/relationships/hyperlink" Target="http://ru.wikipedia.org/w/index.php?title=ElectriCS&amp;action=edit&amp;redlink=1" TargetMode="External"/><Relationship Id="rId3" Type="http://schemas.openxmlformats.org/officeDocument/2006/relationships/hyperlink" Target="http://ru.wikipedia.org/wiki/ADEM" TargetMode="External"/><Relationship Id="rId12" Type="http://schemas.openxmlformats.org/officeDocument/2006/relationships/hyperlink" Target="http://ru.wikipedia.org/wiki/%D0%98%D0%BD%D0%B4%D0%BE%D1%80%D0%A1%D0%BE%D1%84%D1%82" TargetMode="External"/><Relationship Id="rId17" Type="http://schemas.openxmlformats.org/officeDocument/2006/relationships/hyperlink" Target="http://ru.wikipedia.org/w/index.php?title=Autodesk_Inventor&amp;action=edit&amp;redlink=1" TargetMode="External"/><Relationship Id="rId25" Type="http://schemas.openxmlformats.org/officeDocument/2006/relationships/hyperlink" Target="http://ru.wikipedia.org/w/index.php?title=TechnologyCS&amp;action=edit&amp;redlink=1" TargetMode="External"/><Relationship Id="rId33" Type="http://schemas.openxmlformats.org/officeDocument/2006/relationships/hyperlink" Target="http://ru.wikipedia.org/wiki/CAD" TargetMode="External"/><Relationship Id="rId38" Type="http://schemas.openxmlformats.org/officeDocument/2006/relationships/hyperlink" Target="http://ru.wikipedia.org/wiki/%D0%9E%D0%9A%D0%91_%D0%B8%D0%BC%D0%B5%D0%BD%D0%B8_%D0%AF%D0%BA%D0%BE%D0%B2%D0%BB%D0%B5%D0%B2%D0%B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4;&#1086;&#1075;&#1086;&#1074;&#1086;&#1088;&#1099;\&#1069;&#1083;&#1077;&#1082;&#1090;&#1088;&#1086;&#1085;&#1085;&#1099;&#1077;%20&#1091;&#1095;&#1077;&#1073;&#1085;&#1080;&#1082;&#1080;%20&#1076;&#1083;&#1103;%20&#1059;&#1062;%20&#1043;&#1072;&#1079;&#1087;&#1088;&#1086;&#1084;\Cad3D\object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автоматизированного проектирования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или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Английский язык"/>
              </a:rPr>
              <a:t>англ.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Aided Design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программный пакет, предназначенный для создания чертежей, конструкторской и/или технологической документации и/или 3D моделей.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8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Общепринятым порядком моделирования твердого тела является последовательное выполнение </a:t>
            </a:r>
            <a:r>
              <a:rPr lang="ru-RU" b="1" dirty="0"/>
              <a:t>булевых операций</a:t>
            </a:r>
            <a:r>
              <a:rPr lang="ru-RU" dirty="0"/>
              <a:t> (сложения и вычитания) над объемными примитивами (сферами, призмами, цилиндрами, конусами, пирамидами и т.д.).</a:t>
            </a:r>
          </a:p>
          <a:p>
            <a:r>
              <a:rPr lang="ru-RU" dirty="0"/>
              <a:t>В разных системах реализованы различные способы задания формы объемных примитивов: </a:t>
            </a:r>
          </a:p>
          <a:p>
            <a:r>
              <a:rPr lang="ru-RU" b="1" dirty="0"/>
              <a:t>ввод параметров для примитива</a:t>
            </a:r>
            <a:r>
              <a:rPr lang="ru-RU" dirty="0"/>
              <a:t> выбранного из списка типа (например, ввод радиуса сферы или габаритов параллелепипеда), </a:t>
            </a:r>
          </a:p>
          <a:p>
            <a:r>
              <a:rPr lang="ru-RU" dirty="0"/>
              <a:t>выполнение такого </a:t>
            </a:r>
            <a:r>
              <a:rPr lang="ru-RU" b="1" dirty="0"/>
              <a:t>перемещения</a:t>
            </a:r>
            <a:r>
              <a:rPr lang="ru-RU" dirty="0"/>
              <a:t> плоской фигуры в пространстве, след от которого определяет форму примитива (например, поворот окружности вокруг оси образует сферу, а смещение многоугольника – призму).</a:t>
            </a:r>
          </a:p>
          <a:p>
            <a:r>
              <a:rPr lang="ru-RU" dirty="0"/>
              <a:t>Второй, </a:t>
            </a:r>
            <a:r>
              <a:rPr lang="ru-RU" b="1" dirty="0"/>
              <a:t>более гибкий</a:t>
            </a:r>
            <a:r>
              <a:rPr lang="ru-RU" dirty="0"/>
              <a:t>, способ реализован в КОМПАС-3D. Он позволяет создать такие типы объемных примитивов, которые трудно (или </a:t>
            </a:r>
            <a:r>
              <a:rPr lang="ru-RU" b="1" dirty="0"/>
              <a:t>невозможно</a:t>
            </a:r>
            <a:r>
              <a:rPr lang="ru-RU" dirty="0"/>
              <a:t>) сформировать первым способом. </a:t>
            </a:r>
          </a:p>
          <a:p>
            <a:r>
              <a:rPr lang="ru-RU" dirty="0"/>
              <a:t>Плоская фигура, на основе которой образуется тело, называется </a:t>
            </a:r>
            <a:r>
              <a:rPr lang="ru-RU" b="1" dirty="0"/>
              <a:t>эскизом</a:t>
            </a:r>
            <a:r>
              <a:rPr lang="ru-RU" dirty="0"/>
              <a:t>, а формообразующее перемещение эскиза – </a:t>
            </a:r>
            <a:r>
              <a:rPr lang="ru-RU" b="1" dirty="0"/>
              <a:t>операцией</a:t>
            </a:r>
            <a:r>
              <a:rPr lang="ru-RU" dirty="0"/>
              <a:t>.</a:t>
            </a:r>
          </a:p>
          <a:p>
            <a:r>
              <a:rPr lang="ru-RU" dirty="0"/>
              <a:t>Средства </a:t>
            </a:r>
            <a:r>
              <a:rPr lang="ru-RU" dirty="0" err="1"/>
              <a:t>AutoCAD</a:t>
            </a:r>
            <a:r>
              <a:rPr lang="ru-RU" dirty="0"/>
              <a:t> по моделированию тел позволяют создавать трехмерные объекты на основе базовых пространственных форм: параллелепипедов, конусов, цилиндров, сфер, </a:t>
            </a:r>
            <a:r>
              <a:rPr lang="ru-RU" dirty="0" err="1"/>
              <a:t>клинов</a:t>
            </a:r>
            <a:r>
              <a:rPr lang="ru-RU" dirty="0"/>
              <a:t> и торов (колец). Из этих форм путем их объединения, вычитания и пересечения строятся более сложные пространственные тела. Кроме того, тела можно строить, сдвигая 2М объект вдоль заданного вектора или вращая его вокруг оси. С помощью программы </a:t>
            </a:r>
            <a:r>
              <a:rPr lang="ru-RU" dirty="0" err="1"/>
              <a:t>AutoCAD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 (приложения к </a:t>
            </a:r>
            <a:r>
              <a:rPr lang="ru-RU" dirty="0" err="1"/>
              <a:t>AutoCAD</a:t>
            </a:r>
            <a:r>
              <a:rPr lang="ru-RU" dirty="0"/>
              <a:t>, входящего в состав пакета Autodesk </a:t>
            </a:r>
            <a:r>
              <a:rPr lang="ru-RU" dirty="0" err="1"/>
              <a:t>Mechanical</a:t>
            </a:r>
            <a:r>
              <a:rPr lang="ru-RU" dirty="0"/>
              <a:t> </a:t>
            </a:r>
            <a:r>
              <a:rPr lang="ru-RU" dirty="0" err="1"/>
              <a:t>Desktop</a:t>
            </a:r>
            <a:r>
              <a:rPr lang="ru-RU" dirty="0"/>
              <a:t>) форму и размеры тел можно задавать </a:t>
            </a:r>
            <a:r>
              <a:rPr lang="ru-RU" dirty="0" err="1"/>
              <a:t>параметрически</a:t>
            </a:r>
            <a:r>
              <a:rPr lang="ru-RU" dirty="0"/>
              <a:t>, поддерживая связь между 3М моделями и генерируемыми на их основе 2М видами.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45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AutoCAD</a:t>
            </a:r>
            <a:r>
              <a:rPr lang="ru-RU" dirty="0"/>
              <a:t> поддерживает три типа трехмерных моделей: каркасные, поверхностные и твердотельные. Для каждого из типов существует своя техника создания и редактирования                                                             </a:t>
            </a:r>
          </a:p>
          <a:p>
            <a:r>
              <a:rPr lang="ru-RU" dirty="0"/>
              <a:t>Каркасная модель представляет собой скелетное описание 3М объекта. Она не имеет граней и состоит только из точек, отрезков и кривых, описывающих ребра объекта. </a:t>
            </a:r>
            <a:r>
              <a:rPr lang="ru-RU" dirty="0" err="1"/>
              <a:t>AutoCAD</a:t>
            </a:r>
            <a:r>
              <a:rPr lang="ru-RU" dirty="0"/>
              <a:t> предоставляет возможность создавать каркасные модели путем размещения плоских 2М объектов в любом месте 3М пространства. Кроме того, </a:t>
            </a:r>
            <a:r>
              <a:rPr lang="ru-RU" dirty="0" err="1"/>
              <a:t>AutoCAD</a:t>
            </a:r>
            <a:r>
              <a:rPr lang="ru-RU" dirty="0"/>
              <a:t> позволяет непосредственно строить некоторые виды трехмерных объектов типа каркасных моделей: например, 3М </a:t>
            </a:r>
            <a:r>
              <a:rPr lang="ru-RU" dirty="0" err="1"/>
              <a:t>полилинии</a:t>
            </a:r>
            <a:r>
              <a:rPr lang="ru-RU" dirty="0"/>
              <a:t> и сплайны. </a:t>
            </a:r>
          </a:p>
          <a:p>
            <a:r>
              <a:rPr lang="ru-RU" dirty="0"/>
              <a:t>Моделирование с помощью поверхностей является более сложным процессом, так как здесь описываются не только ребра 3М объекта, но и его грани. </a:t>
            </a:r>
            <a:r>
              <a:rPr lang="ru-RU" dirty="0" err="1"/>
              <a:t>AutoCAD</a:t>
            </a:r>
            <a:r>
              <a:rPr lang="ru-RU" dirty="0"/>
              <a:t> строит поверхности на базе многоугольных сетей. Так как грани сети являются плоскими, представление криволинейных поверхностей производится путем их аппроксимации. Настоящие криволинейные поверхности можно создавать, используя программу </a:t>
            </a:r>
            <a:r>
              <a:rPr lang="ru-RU" dirty="0" err="1"/>
              <a:t>AutoSurf</a:t>
            </a:r>
            <a:r>
              <a:rPr lang="ru-RU" dirty="0"/>
              <a:t> (приложение к </a:t>
            </a:r>
            <a:r>
              <a:rPr lang="ru-RU" dirty="0" err="1"/>
              <a:t>AutoCAD</a:t>
            </a:r>
            <a:r>
              <a:rPr lang="ru-RU" dirty="0"/>
              <a:t>, входящее в состав пакета Autodesk </a:t>
            </a:r>
            <a:r>
              <a:rPr lang="ru-RU" dirty="0" err="1"/>
              <a:t>Mechanical</a:t>
            </a:r>
            <a:r>
              <a:rPr lang="ru-RU" dirty="0"/>
              <a:t> </a:t>
            </a:r>
            <a:r>
              <a:rPr lang="ru-RU" dirty="0" err="1"/>
              <a:t>Desktop</a:t>
            </a:r>
            <a:r>
              <a:rPr lang="ru-RU" dirty="0"/>
              <a:t>). </a:t>
            </a:r>
          </a:p>
          <a:p>
            <a:r>
              <a:rPr lang="ru-RU" dirty="0"/>
              <a:t>Моделирование с помощью тел - это самый простой в использовании вид 3М моделирования. Средства </a:t>
            </a:r>
            <a:r>
              <a:rPr lang="ru-RU" dirty="0" err="1"/>
              <a:t>AutoCAD</a:t>
            </a:r>
            <a:r>
              <a:rPr lang="ru-RU" dirty="0"/>
              <a:t> по моделированию тел позволяют создавать трехмерные объекты на основе базовых пространственных форм: параллелепипедов, конусов, цилиндров, сфер, </a:t>
            </a:r>
            <a:r>
              <a:rPr lang="ru-RU" dirty="0" err="1"/>
              <a:t>клинов</a:t>
            </a:r>
            <a:r>
              <a:rPr lang="ru-RU" dirty="0"/>
              <a:t> и торов (колец). Из этих форм путем их объединения, вычитания и пересечения строятся более сложные пространственные тела. Кроме того, тела можно строить, сдвигая 2М объект вдоль заданного вектора или вращая его вокруг оси. С помощью программы </a:t>
            </a:r>
            <a:r>
              <a:rPr lang="ru-RU" dirty="0" err="1"/>
              <a:t>AutoCAD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 (приложения к </a:t>
            </a:r>
            <a:r>
              <a:rPr lang="ru-RU" dirty="0" err="1"/>
              <a:t>AutoCAD</a:t>
            </a:r>
            <a:r>
              <a:rPr lang="ru-RU" dirty="0"/>
              <a:t>, входящего в состав пакета Autodesk </a:t>
            </a:r>
            <a:r>
              <a:rPr lang="ru-RU" dirty="0" err="1"/>
              <a:t>Mechanical</a:t>
            </a:r>
            <a:r>
              <a:rPr lang="ru-RU" dirty="0"/>
              <a:t> </a:t>
            </a:r>
            <a:r>
              <a:rPr lang="ru-RU" dirty="0" err="1"/>
              <a:t>Desktop</a:t>
            </a:r>
            <a:r>
              <a:rPr lang="ru-RU" dirty="0"/>
              <a:t>) форму и размеры тел можно задавать </a:t>
            </a:r>
            <a:r>
              <a:rPr lang="ru-RU" dirty="0" err="1"/>
              <a:t>параметрически</a:t>
            </a:r>
            <a:r>
              <a:rPr lang="ru-RU" dirty="0"/>
              <a:t>, поддерживая связь между 3М моделями и генерируемыми на их основе 2М видами.</a:t>
            </a:r>
          </a:p>
          <a:p>
            <a:r>
              <a:rPr lang="ru-RU" dirty="0"/>
              <a:t>Поскольку каждый тип моделирования имеет свои методы создания пространственных моделей и свои особенности для способов редактирования, не рекомендуется смешивать несколько типов в одном рисунке. В </a:t>
            </a:r>
            <a:r>
              <a:rPr lang="ru-RU" dirty="0" err="1"/>
              <a:t>AutoCAD</a:t>
            </a:r>
            <a:r>
              <a:rPr lang="ru-RU" dirty="0"/>
              <a:t> имеются ограниченные возможности преобразования тел в поверхности и поверхностей в каркасные модели, однако обратные преобразования недопустимы.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По способу организации диалога системы с пользователем: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помощью командной строки; </a:t>
            </a:r>
            <a:br>
              <a:rPr lang="ru-RU" dirty="0"/>
            </a:br>
            <a:r>
              <a:rPr lang="ru-RU" dirty="0"/>
              <a:t>С помощью системы иерархических меню и диалоговых окон с </a:t>
            </a:r>
            <a:r>
              <a:rPr lang="ru-RU" dirty="0" err="1"/>
              <a:t>контекстно</a:t>
            </a:r>
            <a:r>
              <a:rPr lang="ru-RU" dirty="0"/>
              <a:t> зависимой помощью: </a:t>
            </a:r>
            <a:r>
              <a:rPr lang="ru-RU" i="1" dirty="0"/>
              <a:t>в виде текстовых строк или в виде условных пиктограмм.</a:t>
            </a:r>
            <a:r>
              <a:rPr lang="ru-RU" dirty="0"/>
              <a:t> </a:t>
            </a:r>
          </a:p>
          <a:p>
            <a:r>
              <a:rPr lang="ru-RU" dirty="0"/>
              <a:t>С помощью объектно-ориентированного интерфейса и </a:t>
            </a:r>
            <a:r>
              <a:rPr lang="ru-RU" dirty="0" err="1"/>
              <a:t>мультимедийной</a:t>
            </a:r>
            <a:r>
              <a:rPr lang="ru-RU" dirty="0"/>
              <a:t> системы помощи. </a:t>
            </a:r>
          </a:p>
          <a:p>
            <a:r>
              <a:rPr lang="ru-RU" b="1" dirty="0"/>
              <a:t>По удобству диалога системы с пользователем: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интуитивно простым и удобным пользовательским интерфейсом; </a:t>
            </a:r>
          </a:p>
          <a:p>
            <a:r>
              <a:rPr lang="ru-RU" dirty="0"/>
              <a:t>Со сложным и неудобным пользовательским интерфейсом.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возможности функционального расширения системы пользователем: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Закрытые системы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не имеют средств индивидуальной настройки и возможности расширения системы пользователем. 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с настраиваемой системой интерфейса пользователем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обладают возможностью подстройки системы меню, создания диалоговых окон для создания среды, удобной пользователю. 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с пакетной обработкой команд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имеют возможность выполнения последовательности команд САПР, сформированных в текстовом пакетном файле, созданном внешней программой; примером могут служить script-файлы системы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фирмы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AutoDesk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позволяющие задавать последовательность команд построения графических примитивов с соответствующими им числовыми параметрами. 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со встроенным макроязыком и библиотекой функций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обладают средствами для записи макрокоманд или создания новых функций пользователя, позволяющих автоматизировать специфические конструкторские операции; система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например, имеет встроенный язык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AutoLISP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пакет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SolidWorks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фирмы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SolidWorks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Corporation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снабжен подмножеством языка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аналогичным языку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фирмы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Microsoft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7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системы автоматизированного проектирования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обычно используются совместно с системами автоматизации инженерных расчетов и анализа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AE"/>
              </a:rPr>
              <a:t>CAE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Computer-aided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Данные из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СAD-систем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передаются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CAM"/>
              </a:rPr>
              <a:t>CAM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Английский язык"/>
              </a:rPr>
              <a:t>англ.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aided manufacturing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система автоматизированной разработки программ обработки деталей для станков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ЧПУ"/>
              </a:rPr>
              <a:t>ЧПУ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ГАПС (страница отсутствует)"/>
              </a:rPr>
              <a:t>ГАПС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(Гибких автоматизированных производственных систем)).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Обычно охватывает создание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Геометрия"/>
              </a:rPr>
              <a:t>геометрических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моделей изделия (твердотельных, трехмерных, составных), а также генерацию чертежей изделия и их сопровождение. Следует отметить, что русский термин «САПР» по отношению к промышленным системам имеет более широкое толкование, чем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 — он включает в себя как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CAM"/>
              </a:rPr>
              <a:t>CAM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AE"/>
              </a:rPr>
              <a:t>CAE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6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Компоненты САПР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Средства автоматизации проектирования принято группировать по т. н.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обеспечениям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 следующие виды обеспечения: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Математическое обеспечение САПР —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атематическая модель"/>
              </a:rPr>
              <a:t>математические модели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методики и способы их получения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Лингвистическое обеспечение САПР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Техническое обеспечение САПР —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Устройства ввода"/>
              </a:rPr>
              <a:t>устройства ввода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обработки и вывода данных, средства поддержки архива проектных решений, устройства передачи данных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Информационное обеспечение САПР — информационная база САПР, автоматизированные банки данных, системы управления базами данных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истема управления базами данных"/>
              </a:rPr>
              <a:t>СУБД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Программное обеспечение САПР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Программные компоненты САПР (примером может служить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Геометрический решатель САПР"/>
              </a:rPr>
              <a:t>Геометрический решатель САПР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Методическое обеспечение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Организационное обеспечение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1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САПР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Правильный выбор САПР — надежное условие эффективного проектирования. Критерии выбора: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Распространенность САПР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Цена САПР, её сопровождения и модификации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Широта охвата задач проектирования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Удобство работы САПР и её «дружественность»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широкой библиотечной поддержки стандартных решений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и простота стыковки с другими САПР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коллективной работы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1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 разных производителей</a:t>
            </a:r>
            <a:endParaRPr lang="ru-RU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Интех-Раскрой САПР ТП (страница отсутствует)"/>
              </a:rPr>
              <a:t>Интех-Раскрой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Интех-Раскрой САПР ТП (страница отсутствует)"/>
              </a:rPr>
              <a:t> САПР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Интех-Раскрой САПР ТП (страница отсутствует)"/>
              </a:rPr>
              <a:t>ТП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автоматизации технологии раскроя листового металла.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Эксперт-СКС (страница отсутствует)"/>
              </a:rPr>
              <a:t>Эксперт-СКС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автоматизации на всех этапах проектирования структурированных кабельных систем,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ЛВС, линейных и магистральных сетей.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ltium"/>
              </a:rPr>
              <a:t>Altium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ltium Designer"/>
              </a:rPr>
              <a:t>Altium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ltium Designer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ltium Designer"/>
              </a:rPr>
              <a:t>Designer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комплексный пакет разработки электронных систем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P-CAD"/>
              </a:rPr>
              <a:t>P-CAD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проектирования электронных устройств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Allplan BIM (страница отсутствует)"/>
              </a:rPr>
              <a:t>Allplan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Allplan BIM (страница отсутствует)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Allplan BIM (страница отсутствует)"/>
              </a:rPr>
              <a:t>BIM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комплексного проектирования, проектирование всех разделов в одной системе.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ArchiCAD"/>
              </a:rPr>
              <a:t>ArchiCAD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архитектуры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Autodesk"/>
              </a:rPr>
              <a:t>Autodesk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AutoCAD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самая распространённая САПР не российского производства.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Autodesk Inventor (страница отсутствует)"/>
              </a:rPr>
              <a:t>Autodesk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Autodesk Inventor (страница отсутствует)"/>
              </a:rPr>
              <a:t>Inventor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система трехмерного твердотельного проектирования для разработки сложных машиностроительных изделий.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Bocad-3D"/>
              </a:rPr>
              <a:t>Bocad-3D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система проектирования металлических конструкций (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bocad-Holz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система проектирования деревянных конструкций;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bocad-Glas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проектирование алюминиевых конструкций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BtoCAD"/>
              </a:rPr>
              <a:t>BtoCAD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САПР с форматом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DWG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Cadmech"/>
              </a:rPr>
              <a:t>Cadmech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универсальная САПР для машиностроения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Cadence (страница отсутствует)"/>
              </a:rPr>
              <a:t>Cadence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Allegro"/>
              </a:rPr>
              <a:t>Allegro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тяжелая САПР для проектирования электронных устройств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OrCAD"/>
              </a:rPr>
              <a:t>OrCAD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проектирования электронных устройств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Specctra (страница отсутствует)"/>
              </a:rPr>
              <a:t>Specctra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Наиболее известный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трассировщик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печатных плат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Dassault Systèmes"/>
              </a:rPr>
              <a:t>Dassault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Dassault Système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Dassault Systèmes"/>
              </a:rPr>
              <a:t>Systèmes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CATIA"/>
              </a:rPr>
              <a:t>CATIA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аэрокосмической промышленности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SolidWorks"/>
              </a:rPr>
              <a:t>SolidWorks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универсальная САПР для машиностроения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Dietrichs (страница отсутствует)"/>
              </a:rPr>
              <a:t>Dietrichs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немецкий САПР/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деревянных построек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E3.series"/>
              </a:rPr>
              <a:t>E3.series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Электротехника"/>
              </a:rPr>
              <a:t>Электротехники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АСУТП"/>
              </a:rPr>
              <a:t>АСУТП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Electric"/>
              </a:rPr>
              <a:t>Electric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проектирование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8" tooltip="Интегральная схема"/>
              </a:rPr>
              <a:t>интегральных схем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электропроводки.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IntelliCAD"/>
              </a:rPr>
              <a:t>IntelliCAD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DWG-совместимая платформа для САПР. Разрабатывается международным консорциумом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IntelliCAD Technology Consortium"/>
              </a:rPr>
              <a:t>IntelliCAD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IntelliCAD Technology Consortium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IntelliCAD Technology Consortium"/>
              </a:rPr>
              <a:t>Technology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IntelliCAD Technology Consortium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IntelliCAD Technology Consortium"/>
              </a:rPr>
              <a:t>Consortium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Служит платформой для многих САПР, таких как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1" tooltip="BricsСAD (страница отсутствует)"/>
              </a:rPr>
              <a:t>BricsСAD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2" tooltip="ProgeCAD (страница отсутствует)"/>
              </a:rPr>
              <a:t>ProgeCAD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3" tooltip="ZwCAD"/>
              </a:rPr>
              <a:t>ZwCAD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других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4" tooltip="Magics (страница отсутствует)"/>
              </a:rPr>
              <a:t>Magics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5" tooltip="Быстрое прототипирование"/>
              </a:rPr>
              <a:t>быстрое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5" tooltip="Быстрое прототипирование"/>
              </a:rPr>
              <a:t>прототипирование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Parametric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Technologies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Corp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Parametric Technologies Corp. (страница отсутствует)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7" tooltip="Pro/Engineer (страница отсутствует)"/>
              </a:rPr>
              <a:t>Pro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7" tooltip="Pro/Engineer (страница отсутствует)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7" tooltip="Pro/Engineer (страница отсутствует)"/>
              </a:rPr>
              <a:t>Engineer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универсальная САПР для промышленных компаний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8" tooltip="MathCAD"/>
              </a:rPr>
              <a:t>MathCAD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интегрированная система решения математических, инженерно-технических и научных задач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9" tooltip="Rhinoceros (страница отсутствует)"/>
              </a:rPr>
              <a:t>Rhinoceros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универсальный САПР для промышленного дизайна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Siemens PLM Software"/>
              </a:rPr>
              <a:t>Siemens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Siemens PLM Software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Siemens PLM Software"/>
              </a:rPr>
              <a:t>PLM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Siemens PLM Software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Siemens PLM Software"/>
              </a:rPr>
              <a:t>Software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1" tooltip="NX (САПР)"/>
              </a:rPr>
              <a:t>NX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2" tooltip="CAx"/>
              </a:rPr>
              <a:t>CAx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для различных отраслей промышленности;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3" tooltip="SolidEdge (страница отсутствует)"/>
              </a:rPr>
              <a:t>SolidEdge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2D/3D CAD-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3" tooltip="ZwCAD"/>
              </a:rPr>
              <a:t>ZwCAD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одна из САПР на основе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IntelliCAD"/>
              </a:rPr>
              <a:t>IntelliCAD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AVEVA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Outfitting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сочетает в себе многолетний опыт работы от системы проектирования завода AVEVA с судостроительных специфическими особенностями, чтобы доставить самую мощную, многопрофильную 3D координации и производства решений.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5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Российские САПР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DEM"/>
              </a:rPr>
              <a:t>ADEM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конструкторско-технологической подготовки и станков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ЧПУ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utomatiCS (страница отсутствует)"/>
              </a:rPr>
              <a:t>AutomatiCS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программный пакет, производства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предназначенный для автоматизации проектирования, реконструкции и эксплуатации систем контроля и управления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КИПиА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АСУТП), учета энергии, цепей вторичной коммутации.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BCAD"/>
              </a:rPr>
              <a:t>bCAD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российская САПР. Основные направления: проектирование мебели и дизайн интерьеров. Существует также версия для инженерного проектирования и бесплатная студенческая версия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DipTrace (страница отсутствует)"/>
              </a:rPr>
              <a:t>DipTrace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программный продукт отечественной разработки, САПР для проектирования печатных плат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PCB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).В пакет включено четыре программы: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Schemati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разработка принципиальных схем;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PCB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создание плат, ручная и автоматическая трассировка;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ComEdit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редактор корпусов; </a:t>
            </a:r>
            <a:r>
              <a:rPr lang="ru-R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SchemEdit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редактор компонентов.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lectriCS (страница отсутствует)"/>
              </a:rPr>
              <a:t>ElectriCS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САПР, предназначенная для проектирования электрооборудования, применяемого в различных отраслях промышленности, производство российской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nergyCS (страница отсутствует)"/>
              </a:rPr>
              <a:t>EnergyCS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предназначен для выполнения электротехнических расчетов при проектировании и эксплуатации электроэнергетических систем любой сложности,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GeoniCS (страница отсутствует)"/>
              </a:rPr>
              <a:t>GeoniCS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линейка профессиональных программных продуктов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предназначенных для специалистов в области геодезии, геологии, землеустройства, проектирования генпланов.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IndorCAD (страница отсутствует)"/>
              </a:rPr>
              <a:t>IndorCAD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система проектирования автомобильных дорог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ИндорСофт"/>
              </a:rPr>
              <a:t>ИндорСофт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InfrasoftCAD (страница отсутствует)"/>
              </a:rPr>
              <a:t>InfrasoftCAD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Лучшая в мире САПР от российской компании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INFRASOFT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MechaniCS (страница отсутствует)"/>
              </a:rPr>
              <a:t>MechaniCS</a:t>
            </a:r>
            <a:r>
              <a:rPr lang="ru-RU" sz="1200" u="sng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[1]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приложение к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AutoCAD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Autodesk Inventor (страница отсутствует)"/>
              </a:rPr>
              <a:t>Autodesk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Autodesk Inventor (страница отсутствует)"/>
              </a:rPr>
              <a:t>Inventor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предназначенное для оформления чертежей в соответствии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др., российская компания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Mineframe"/>
              </a:rPr>
              <a:t>Mineframe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российская САПР для автоматизированного планирования, проектирования и сопровождения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Горное дело"/>
              </a:rPr>
              <a:t>горных работ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odel Studio CS (страница отсутствует)"/>
              </a:rPr>
              <a:t>Model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odel Studio C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odel Studio CS (страница отсутствует)"/>
              </a:rPr>
              <a:t>Studio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odel Studio C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odel Studio CS (страница отсутствует)"/>
              </a:rPr>
              <a:t>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предназначен для разработки компоновочных решений в трехмерном пространстве открытых распределительных устройств, выполнения расчетов гибкой ошиновки, выпуска проектной и рабочей документации (чертежей, спецификаций и т.д.),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NanoCAD СПДС"/>
              </a:rPr>
              <a:t>NanoCAD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NanoCAD СПДС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NanoCAD СПДС"/>
              </a:rPr>
              <a:t>СПДС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универсальная двумерная графическая программа, предназначенная для выполнения чертежей и оформления рабочей документации в архитектурно-строительном проектировании и смежных отраслях.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Project Studio CS (страница отсутствует)"/>
              </a:rPr>
              <a:t>Project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Project Studio C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Project Studio CS (страница отсутствует)"/>
              </a:rPr>
              <a:t>Studio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Project Studio C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Project Studio CS (страница отсутствует)"/>
              </a:rPr>
              <a:t>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линейка программ для архитектурно-строительного рабочего проектирования в среде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AutoCAD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Raster Arts (страница отсутствует)"/>
              </a:rPr>
              <a:t>Raster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Raster Art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Raster Arts (страница отсутствует)"/>
              </a:rPr>
              <a:t>Arts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растрово-векторная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САПР и современная векторизация – для сканированных чертежей, планов, схем, топографических и картографических материалов,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TDMS (страница отсутствует)"/>
              </a:rPr>
              <a:t>TDMS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система, предназначенная для управления информационными потоками и электронной документацией проектных, конструкторских, производственных организаций и любых других предприятий, в работе которых используются технические данные и создаваемые на их основе документы: чертежи, планы, схемы, спецификации, ведомости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т.п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TechnologyCS (страница отсутствует)"/>
              </a:rPr>
              <a:t>TechnologyCS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специализированный программный продукт, предназначенный для использования на производственных предприятиях, производство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T-FLEX CAD"/>
              </a:rPr>
              <a:t>T-FLEX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T-FLEX CAD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T-FLEX CAD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российская САПР для машиностроения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TopoR"/>
              </a:rPr>
              <a:t>TopoR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— российский САПР для проектирования печатных плат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8" tooltip="WinELSO"/>
              </a:rPr>
              <a:t>WinELSO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САПР для проектирования систем силового электрооборудования и электроосвещения, разработка фирмы Русская промышленная компания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БАЗИС (САПР)"/>
              </a:rPr>
              <a:t>БАЗИС_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БАЗИС (САПР)"/>
              </a:rPr>
              <a:t>(САПР)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Комплексная автоматизация проектирования технологической подготовки производства и реализации корпусной мебели </a:t>
            </a:r>
          </a:p>
          <a:p>
            <a:pPr lvl="0"/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Компас (САПР)"/>
              </a:rPr>
              <a:t>КОМПАС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распространённая российская САПР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1" tooltip="АСКОН"/>
              </a:rPr>
              <a:t>АСКОН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вариантах для двухмерного и трехмерного проектирования. </a:t>
            </a:r>
          </a:p>
          <a:p>
            <a:pPr lvl="0"/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2" tooltip="САПР "/>
              </a:rPr>
              <a:t>САПР «Сударушка»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российская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3" tooltip="CAD"/>
              </a:rPr>
              <a:t>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4" tooltip="CAM"/>
              </a:rPr>
              <a:t>CAM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5" tooltip="CAE"/>
              </a:rPr>
              <a:t>CAE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система. Является развитием системы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ГЕМОС (страница отсутствует)"/>
              </a:rPr>
              <a:t>ГЕМОС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(геометрическое моделирование обводов самолета), разработанной специалистами Российской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7" tooltip="Авиационная промышленность"/>
              </a:rPr>
              <a:t>авиационной промышленности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8" tooltip="ОКБ имени Яковлева"/>
              </a:rPr>
              <a:t>ОКБ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8" tooltip="ОКБ имени Яковлева"/>
              </a:rPr>
              <a:t> им. А. С. Яковлева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9" tooltip="1989"/>
              </a:rPr>
              <a:t>1989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1994"/>
              </a:rPr>
              <a:t>1994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годах. </a:t>
            </a:r>
          </a:p>
          <a:p>
            <a:pPr lvl="0"/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1" tooltip="СПДС GraphiCS (страница отсутствует)"/>
              </a:rPr>
              <a:t>СПДС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1" tooltip="СПДС GraphiCS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1" tooltip="СПДС GraphiCS (страница отсутствует)"/>
              </a:rPr>
              <a:t>GraphiCS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приложение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росийской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CSoft</a:t>
            </a: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Soft Development (страница отсутствует)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AutoCAD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Autodesk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Architectural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AutoCAD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предназначенное для разработки проектно-технической документации в строгом соответствии с требованиями </a:t>
            </a:r>
            <a:r>
              <a:rPr lang="ru-RU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2" tooltip="СПДС"/>
              </a:rPr>
              <a:t>СПДС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BC02-8A61-4702-A468-C6B740F8BD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7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0" dirty="0"/>
              <a:t>Современные </a:t>
            </a:r>
            <a:r>
              <a:rPr lang="ru-RU" b="0" dirty="0" err="1">
                <a:hlinkClick r:id="rId3" action="ppaction://hlinkfile"/>
              </a:rPr>
              <a:t>CAD</a:t>
            </a:r>
            <a:r>
              <a:rPr lang="ru-RU" b="0" dirty="0">
                <a:hlinkClick r:id="rId3" action="ppaction://hlinkfile"/>
              </a:rPr>
              <a:t>/</a:t>
            </a:r>
            <a:r>
              <a:rPr lang="ru-RU" b="0" dirty="0" err="1">
                <a:hlinkClick r:id="rId3" action="ppaction://hlinkfile"/>
              </a:rPr>
              <a:t>CAM</a:t>
            </a:r>
            <a:r>
              <a:rPr lang="ru-RU" b="0" dirty="0">
                <a:hlinkClick r:id="rId3" action="ppaction://hlinkfile"/>
              </a:rPr>
              <a:t> системы</a:t>
            </a:r>
            <a:r>
              <a:rPr lang="ru-RU" b="0" dirty="0"/>
              <a:t> можно подразделить на следующие уровни: </a:t>
            </a:r>
          </a:p>
          <a:p>
            <a:r>
              <a:rPr lang="ru-RU" b="0" dirty="0"/>
              <a:t>Системы высокого уровня</a:t>
            </a:r>
          </a:p>
          <a:p>
            <a:r>
              <a:rPr lang="ru-RU" b="0" dirty="0" err="1"/>
              <a:t>UNIGRAPHICS</a:t>
            </a:r>
            <a:r>
              <a:rPr lang="ru-RU" b="0" dirty="0"/>
              <a:t> </a:t>
            </a:r>
          </a:p>
          <a:p>
            <a:r>
              <a:rPr lang="ru-RU" b="0" dirty="0" err="1"/>
              <a:t>CATIA</a:t>
            </a:r>
            <a:r>
              <a:rPr lang="ru-RU" b="0" dirty="0"/>
              <a:t> </a:t>
            </a:r>
          </a:p>
          <a:p>
            <a:r>
              <a:rPr lang="ru-RU" b="0" dirty="0"/>
              <a:t>Системы среднего уровня</a:t>
            </a:r>
          </a:p>
          <a:p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EDGE</a:t>
            </a:r>
            <a:r>
              <a:rPr lang="ru-RU" b="0" dirty="0"/>
              <a:t> </a:t>
            </a:r>
          </a:p>
          <a:p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WORKS</a:t>
            </a:r>
            <a:r>
              <a:rPr lang="ru-RU" b="0" dirty="0"/>
              <a:t> </a:t>
            </a:r>
          </a:p>
          <a:p>
            <a:r>
              <a:rPr lang="ru-RU" b="0" dirty="0"/>
              <a:t>AUTODESK </a:t>
            </a:r>
            <a:r>
              <a:rPr lang="ru-RU" b="0" dirty="0" err="1"/>
              <a:t>AUTOCAD</a:t>
            </a:r>
            <a:r>
              <a:rPr lang="ru-RU" b="0" dirty="0"/>
              <a:t> </a:t>
            </a:r>
          </a:p>
          <a:p>
            <a:r>
              <a:rPr lang="ru-RU" b="0" dirty="0"/>
              <a:t>AUTODESK </a:t>
            </a:r>
            <a:r>
              <a:rPr lang="ru-RU" b="0" dirty="0" err="1"/>
              <a:t>MECHANICAL</a:t>
            </a:r>
            <a:r>
              <a:rPr lang="ru-RU" b="0" dirty="0"/>
              <a:t> </a:t>
            </a:r>
            <a:r>
              <a:rPr lang="ru-RU" b="0" dirty="0" err="1"/>
              <a:t>DESKTOP</a:t>
            </a:r>
            <a:r>
              <a:rPr lang="ru-RU" b="0" dirty="0"/>
              <a:t> </a:t>
            </a:r>
          </a:p>
          <a:p>
            <a:r>
              <a:rPr lang="ru-RU" b="0" dirty="0"/>
              <a:t>AUTODESK INVENTOR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АСКОН КОМПАС-3D </a:t>
            </a:r>
          </a:p>
          <a:p>
            <a:r>
              <a:rPr lang="ru-RU" b="0" dirty="0"/>
              <a:t>Системы нижнего уровня</a:t>
            </a:r>
          </a:p>
          <a:p>
            <a:pPr lvl="1"/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3D </a:t>
            </a:r>
          </a:p>
          <a:p>
            <a:pPr lvl="1"/>
            <a:r>
              <a:rPr lang="ru-RU" b="0" dirty="0"/>
              <a:t>Система </a:t>
            </a:r>
            <a:r>
              <a:rPr lang="ru-RU" b="0" dirty="0" err="1"/>
              <a:t>CATIA</a:t>
            </a:r>
            <a:r>
              <a:rPr lang="ru-RU" b="0" dirty="0"/>
              <a:t>  – система современных средств трехмерного моделирования, формирования сложных сборок, электронного макетирования, воплощения визуальных проектов в реальное изделие. Она содержит в себе технологию, ориентированную на процессы производства сложных изделий (автомобилей, самолетов, медицинских протезов и инструментов). </a:t>
            </a:r>
            <a:r>
              <a:rPr lang="ru-RU" b="0" dirty="0" err="1"/>
              <a:t>CATIA</a:t>
            </a:r>
            <a:r>
              <a:rPr lang="ru-RU" b="0" dirty="0"/>
              <a:t> предоставляет компаниям возможность строить полную цифровую модель будущего изделия, необходимую для проектирования и конструирования, инженерного анализа и изготовления. </a:t>
            </a:r>
          </a:p>
          <a:p>
            <a:pPr lvl="1"/>
            <a:r>
              <a:rPr lang="ru-RU" b="0" dirty="0" err="1"/>
              <a:t>AutoCAD</a:t>
            </a:r>
            <a:r>
              <a:rPr lang="ru-RU" b="0" dirty="0"/>
              <a:t> (фирма AUTODESK </a:t>
            </a:r>
            <a:r>
              <a:rPr lang="ru-RU" b="0" dirty="0" err="1"/>
              <a:t>Inc</a:t>
            </a:r>
            <a:r>
              <a:rPr lang="ru-RU" b="0" dirty="0"/>
              <a:t>., </a:t>
            </a:r>
            <a:r>
              <a:rPr lang="ru-RU" b="0" dirty="0" err="1"/>
              <a:t>USA</a:t>
            </a:r>
            <a:r>
              <a:rPr lang="ru-RU" b="0" dirty="0"/>
              <a:t>) — первая получившая широкое распространение система автоматизированного проектирования (САПР) на персональных компьютерах, удерживает лидерство и до настоящего времени. Графический редактор </a:t>
            </a:r>
            <a:r>
              <a:rPr lang="ru-RU" b="0" dirty="0" err="1"/>
              <a:t>AutoCAD</a:t>
            </a:r>
            <a:r>
              <a:rPr lang="ru-RU" b="0" dirty="0"/>
              <a:t> известен во всем мире и очень распространен в России. До сих пор многие пользователи воспринимают его как средство для выпуска чертежей. На самом деле сегодня </a:t>
            </a:r>
            <a:r>
              <a:rPr lang="ru-RU" b="0" dirty="0" err="1"/>
              <a:t>AutoCAD</a:t>
            </a:r>
            <a:r>
              <a:rPr lang="ru-RU" b="0" dirty="0"/>
              <a:t> является базовой САПР, которую можно использовать в самых разных целях: </a:t>
            </a:r>
          </a:p>
          <a:p>
            <a:pPr lvl="1"/>
            <a:r>
              <a:rPr lang="ru-RU" b="0" dirty="0"/>
              <a:t>как электронный кульман, для создания двумерных чертежей и рисунков, </a:t>
            </a:r>
          </a:p>
          <a:p>
            <a:pPr lvl="1"/>
            <a:r>
              <a:rPr lang="ru-RU" b="0" dirty="0"/>
              <a:t>как систему трехмерного моделирования. </a:t>
            </a:r>
          </a:p>
          <a:p>
            <a:pPr lvl="1"/>
            <a:r>
              <a:rPr lang="ru-RU" b="0" dirty="0" err="1"/>
              <a:t>Mechanical</a:t>
            </a:r>
            <a:r>
              <a:rPr lang="ru-RU" b="0" dirty="0"/>
              <a:t> </a:t>
            </a:r>
            <a:r>
              <a:rPr lang="ru-RU" b="0" dirty="0" err="1"/>
              <a:t>Desktop</a:t>
            </a:r>
            <a:r>
              <a:rPr lang="ru-RU" b="0" dirty="0"/>
              <a:t> – система твердотельного и поверхностного трехмерного моделирования, проектирования сборок, создания чертежей.</a:t>
            </a:r>
          </a:p>
          <a:p>
            <a:pPr lvl="1"/>
            <a:r>
              <a:rPr lang="ru-RU" b="0" dirty="0"/>
              <a:t>Это традиционная параметрическая система, которая позволяет спроектировать изделие практически любой степени сложности. Присутствуют все инструменты проектирования деталей и сборок, свойственные последним версиям трехмерных САПР, в том числе булевы операции и комбинации из твердотельного и поверхностного моделирования, что позволяет создавать сложную геометрическую форму (NURBS-поверхности).</a:t>
            </a:r>
          </a:p>
          <a:p>
            <a:pPr lvl="1"/>
            <a:r>
              <a:rPr lang="ru-RU" b="0" dirty="0"/>
              <a:t>Однако в пакете практически не поддерживается проектирование в контексте сборки. Эта возможность, появившаяся в последних версиях САПР среднего уровня, обеспечивает создание деталей на основе уже существующих в сборке, т.е. используя их контуры, поверхности, расстояния между ними в качестве вспомогательных элементов и параметров построения. Другой недостаток - достаточно жесткие требования по количеству компонентов, входящих в модель.</a:t>
            </a:r>
          </a:p>
          <a:p>
            <a:pPr lvl="1"/>
            <a:r>
              <a:rPr lang="ru-RU" b="0" dirty="0"/>
              <a:t>Неоспоримые достоинства программы:</a:t>
            </a:r>
          </a:p>
          <a:p>
            <a:pPr lvl="1"/>
            <a:r>
              <a:rPr lang="ru-RU" b="0" dirty="0"/>
              <a:t>конструкторские расчеты и огромная база стандартных деталей согласно 18 стандартам, среди которых есть и ГОСТ.</a:t>
            </a:r>
          </a:p>
          <a:p>
            <a:pPr lvl="1"/>
            <a:r>
              <a:rPr lang="ru-RU" b="0" dirty="0"/>
              <a:t>большой выбор специализированных приложений и лучшие инструменты адаптации пакета (такие же, как в </a:t>
            </a:r>
            <a:r>
              <a:rPr lang="ru-RU" b="0" dirty="0" err="1"/>
              <a:t>AUTOCAD</a:t>
            </a:r>
            <a:r>
              <a:rPr lang="ru-RU" b="0" dirty="0"/>
              <a:t>: </a:t>
            </a:r>
            <a:r>
              <a:rPr lang="ru-RU" b="0" dirty="0" err="1"/>
              <a:t>Lisp</a:t>
            </a:r>
            <a:r>
              <a:rPr lang="ru-RU" b="0" dirty="0"/>
              <a:t>, </a:t>
            </a:r>
            <a:r>
              <a:rPr lang="ru-RU" b="0" dirty="0" err="1"/>
              <a:t>VBA</a:t>
            </a:r>
            <a:r>
              <a:rPr lang="ru-RU" b="0" dirty="0"/>
              <a:t>, </a:t>
            </a:r>
            <a:r>
              <a:rPr lang="ru-RU" b="0" dirty="0" err="1"/>
              <a:t>C++</a:t>
            </a:r>
            <a:r>
              <a:rPr lang="ru-RU" b="0" dirty="0"/>
              <a:t>). </a:t>
            </a:r>
          </a:p>
          <a:p>
            <a:pPr lvl="1"/>
            <a:r>
              <a:rPr lang="ru-RU" b="0" dirty="0"/>
              <a:t>1995 год стал переломным для мирового рынка систем </a:t>
            </a:r>
            <a:r>
              <a:rPr lang="ru-RU" b="0" dirty="0" err="1"/>
              <a:t>CAD</a:t>
            </a:r>
            <a:r>
              <a:rPr lang="ru-RU" b="0" dirty="0"/>
              <a:t>/</a:t>
            </a:r>
            <a:r>
              <a:rPr lang="ru-RU" b="0" dirty="0" err="1"/>
              <a:t>CAM</a:t>
            </a:r>
            <a:r>
              <a:rPr lang="ru-RU" b="0" dirty="0"/>
              <a:t> массового применения. Впервые за долгое время пакеты твёрдотельного параметрического моделирования с промышленными возможностями стали доступны пользователям персональных компьютеров. Одно из лучших решений такого уровня смогла предложить американская компания </a:t>
            </a:r>
            <a:r>
              <a:rPr lang="ru-RU" b="0" dirty="0" err="1"/>
              <a:t>SolidWorks</a:t>
            </a:r>
            <a:r>
              <a:rPr lang="ru-RU" b="0" dirty="0"/>
              <a:t> </a:t>
            </a:r>
            <a:r>
              <a:rPr lang="ru-RU" b="0" dirty="0" err="1"/>
              <a:t>Corporation</a:t>
            </a:r>
            <a:r>
              <a:rPr lang="ru-RU" b="0" dirty="0"/>
              <a:t>. Созданная в 1993 году, эта фирма уже через два года, в ноябре 1995-го, выпустила на базе геометрического ядра </a:t>
            </a:r>
            <a:r>
              <a:rPr lang="ru-RU" b="0" dirty="0" err="1"/>
              <a:t>Parasolid</a:t>
            </a:r>
            <a:r>
              <a:rPr lang="ru-RU" b="0" dirty="0"/>
              <a:t> свой первый программный продукт. Пакет твёрдотельного параметрического моделирования </a:t>
            </a:r>
            <a:r>
              <a:rPr lang="ru-RU" b="0" dirty="0" err="1"/>
              <a:t>SolidWorks</a:t>
            </a:r>
            <a:r>
              <a:rPr lang="ru-RU" b="0" dirty="0"/>
              <a:t> 95 сразу занял ведущие позиции среди продуктов этого класса, буквально ворвавшись в мировую "табель о рангах" систем </a:t>
            </a:r>
            <a:r>
              <a:rPr lang="ru-RU" b="0" dirty="0" err="1"/>
              <a:t>CAD</a:t>
            </a:r>
            <a:r>
              <a:rPr lang="ru-RU" b="0" dirty="0"/>
              <a:t>/</a:t>
            </a:r>
            <a:r>
              <a:rPr lang="ru-RU" b="0" dirty="0" err="1"/>
              <a:t>CAM</a:t>
            </a:r>
            <a:r>
              <a:rPr lang="ru-RU" b="0" dirty="0"/>
              <a:t>. К середине 90-х годов многие конструкторы и технологи во всём мире практически одновременно пришли к одинаковому выводу - для того, чтобы повысить эффективность своего труда и качество разрабатываемой продукции, необходимо срочно переходить от работы в смешанной среде двумерной графики и трёхмерного моделирования к использованию объёмных моделей, в качестве основных объектов проектирования</a:t>
            </a:r>
          </a:p>
          <a:p>
            <a:pPr lvl="1"/>
            <a:r>
              <a:rPr lang="ru-RU" b="0" dirty="0"/>
              <a:t>Создатели системы </a:t>
            </a:r>
            <a:r>
              <a:rPr lang="ru-RU" b="0" dirty="0" err="1"/>
              <a:t>SolidWorks</a:t>
            </a:r>
            <a:r>
              <a:rPr lang="ru-RU" b="0" dirty="0"/>
              <a:t> учли все эти требования, и, таким образом, дали возможность десяткам тысяч конструкторов использовать на своих персональных рабочих местах новейшие достижения науки в области технологий </a:t>
            </a:r>
            <a:r>
              <a:rPr lang="ru-RU" b="0" dirty="0" err="1"/>
              <a:t>CAD</a:t>
            </a:r>
            <a:r>
              <a:rPr lang="ru-RU" b="0" dirty="0"/>
              <a:t>/</a:t>
            </a:r>
            <a:r>
              <a:rPr lang="ru-RU" b="0" dirty="0" err="1"/>
              <a:t>CAM</a:t>
            </a:r>
            <a:r>
              <a:rPr lang="ru-RU" b="0" dirty="0"/>
              <a:t>.</a:t>
            </a:r>
          </a:p>
          <a:p>
            <a:pPr lvl="1"/>
            <a:r>
              <a:rPr lang="ru-RU" b="0" dirty="0"/>
              <a:t>Еще одна современная система </a:t>
            </a:r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Edge</a:t>
            </a:r>
            <a:r>
              <a:rPr lang="ru-RU" b="0" dirty="0"/>
              <a:t> является принципиально новой системой автоматизированного конструирования (</a:t>
            </a:r>
            <a:r>
              <a:rPr lang="ru-RU" b="0" dirty="0" err="1"/>
              <a:t>CAD</a:t>
            </a:r>
            <a:r>
              <a:rPr lang="ru-RU" b="0" dirty="0"/>
              <a:t>), которая предназначена для разработки сборочных узлов и геометрического моделирования отдельных деталей. Разработанный с использованием передовой технологии трехмерного моделирования, </a:t>
            </a:r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Edge</a:t>
            </a:r>
            <a:r>
              <a:rPr lang="ru-RU" b="0" dirty="0"/>
              <a:t> обеспечивает настоящий прорыв в области интерактивного конструирования изделий машиностроения и позволяет значительно сократить время разработки изделия. Компания имеет уникальную для отрасли степень интеграции между своими продуктами САПР среднего уровня </a:t>
            </a:r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Edge</a:t>
            </a:r>
            <a:r>
              <a:rPr lang="ru-RU" b="0" dirty="0"/>
              <a:t>, САПР верхнего уровня и системой введения проекта </a:t>
            </a:r>
            <a:r>
              <a:rPr lang="ru-RU" b="0" dirty="0" err="1"/>
              <a:t>iMAN</a:t>
            </a:r>
            <a:r>
              <a:rPr lang="ru-RU" b="0" dirty="0"/>
              <a:t>. В то время как другие могут предложить только передачу геометрических моделей, </a:t>
            </a:r>
            <a:r>
              <a:rPr lang="ru-RU" b="0" dirty="0" err="1"/>
              <a:t>Solid</a:t>
            </a:r>
            <a:r>
              <a:rPr lang="ru-RU" b="0" dirty="0"/>
              <a:t> </a:t>
            </a:r>
            <a:r>
              <a:rPr lang="ru-RU" b="0" dirty="0" err="1"/>
              <a:t>Edge</a:t>
            </a:r>
            <a:r>
              <a:rPr lang="ru-RU" b="0" dirty="0"/>
              <a:t> обеспечивает сохранение ассоциативности и возможности автоматического обновления деталей и сборок в обоих направлениях. Для того, чтобы это стало возможно, системы должны иметь общими не только геометрическое ядро (</a:t>
            </a:r>
            <a:r>
              <a:rPr lang="ru-RU" b="0" dirty="0" err="1"/>
              <a:t>Parasolid</a:t>
            </a:r>
            <a:r>
              <a:rPr lang="ru-RU" b="0" dirty="0"/>
              <a:t>), но и систему именования топологии и систему идентификации изменения топологии. </a:t>
            </a:r>
          </a:p>
          <a:p>
            <a:pPr lvl="1"/>
            <a:r>
              <a:rPr lang="ru-RU" b="0" dirty="0"/>
              <a:t>Новый продукт фирмы </a:t>
            </a:r>
            <a:r>
              <a:rPr lang="ru-RU" b="0" dirty="0" err="1"/>
              <a:t>AutoDesk</a:t>
            </a:r>
            <a:r>
              <a:rPr lang="ru-RU" b="0" dirty="0"/>
              <a:t> – </a:t>
            </a:r>
            <a:r>
              <a:rPr lang="ru-RU" b="0" dirty="0" err="1"/>
              <a:t>AutoDesk</a:t>
            </a:r>
            <a:r>
              <a:rPr lang="ru-RU" b="0" dirty="0"/>
              <a:t> </a:t>
            </a:r>
            <a:r>
              <a:rPr lang="ru-RU" b="0" dirty="0" err="1"/>
              <a:t>Inventor</a:t>
            </a:r>
            <a:r>
              <a:rPr lang="ru-RU" b="0" dirty="0"/>
              <a:t> – предназначен для твердотельного моделирования и работы с большими сборками. Это принципиально новый программный продукт, не основанный на платформе </a:t>
            </a:r>
            <a:r>
              <a:rPr lang="ru-RU" b="0" dirty="0" err="1"/>
              <a:t>AutoCad</a:t>
            </a:r>
            <a:r>
              <a:rPr lang="ru-RU" b="0" dirty="0"/>
              <a:t>, ориентированный на пользователей </a:t>
            </a:r>
            <a:r>
              <a:rPr lang="ru-RU" b="0" dirty="0" err="1"/>
              <a:t>Cad</a:t>
            </a:r>
            <a:r>
              <a:rPr lang="ru-RU" b="0" dirty="0"/>
              <a:t>/</a:t>
            </a:r>
            <a:r>
              <a:rPr lang="ru-RU" b="0" dirty="0" err="1"/>
              <a:t>Cam</a:t>
            </a:r>
            <a:r>
              <a:rPr lang="ru-RU" b="0" dirty="0"/>
              <a:t> систем высокого уровня. В нем реализованы принципиально новые технологические подходы, инструменты и приемы проектирования. </a:t>
            </a:r>
          </a:p>
          <a:p>
            <a:pPr lvl="1"/>
            <a:r>
              <a:rPr lang="ru-RU" b="0" dirty="0"/>
              <a:t>КОМПАС-3D - новый модуль известного программного комплекса. Осенью 1999 года компания “</a:t>
            </a:r>
            <a:r>
              <a:rPr lang="ru-RU" b="0" dirty="0" err="1"/>
              <a:t>АСКОН</a:t>
            </a:r>
            <a:r>
              <a:rPr lang="ru-RU" b="0" dirty="0"/>
              <a:t>”, на протяжении уже целого десятилетия известная как поставщик чертежно-графического редактора КОМПАС-ГРАФИК и семейства продуктов под маркой КОМПАС, выпускает на рынок свою систему твердотельного трехмерного моделирования КОМПАС-3D.</a:t>
            </a:r>
          </a:p>
          <a:p>
            <a:pPr lvl="1"/>
            <a:r>
              <a:rPr lang="ru-RU" b="0" dirty="0"/>
              <a:t>Ввиду сравнительно невысокой цены КОМПАС-3D его можно рекомендовать для эксплуатации в комплексе с “тяжелыми” и “средними” САПР .</a:t>
            </a:r>
            <a:r>
              <a:rPr lang="ru-RU" b="0" baseline="0" dirty="0"/>
              <a:t> </a:t>
            </a:r>
            <a:r>
              <a:rPr lang="ru-RU" b="0" dirty="0"/>
              <a:t>Подготовленные в КОМПАС-3D модели деталей можно затем передать в смежную систему для последующей их сборки.</a:t>
            </a:r>
          </a:p>
          <a:p>
            <a:pPr lvl="1"/>
            <a:r>
              <a:rPr lang="ru-RU" b="0" dirty="0"/>
              <a:t>В сентябре 2000 года компания </a:t>
            </a:r>
            <a:r>
              <a:rPr lang="ru-RU" b="0" dirty="0" err="1"/>
              <a:t>Аскон</a:t>
            </a:r>
            <a:r>
              <a:rPr lang="ru-RU" b="0" dirty="0"/>
              <a:t> объявила о выпуске очередной версии системы трехмерного твердотельного моделирования КОМПАС-3D. Как и было запланировано, основным новшеством версии 5.10 стало появление в КОМПАС-3D средств моделирования сборок. Сборка является новым типом документа КОМПАС. Принципы моделирования сборки позволяют пользователю получить объемную модель изделия в целом, с учетом всей его структуры. Преимущества объемного моделирования сборок особенно ярко проявляются при проектировании "сверху вниз", когда модель детали создается на основе уже имеющейся обстановки; однако возможно и сборка изделия из полностью готовых деталей (проектирование "снизу вверх"). </a:t>
            </a:r>
          </a:p>
          <a:p>
            <a:pPr lvl="1"/>
            <a:r>
              <a:rPr lang="ru-RU" b="0" dirty="0"/>
              <a:t>Для создания трехмерной модели проектируемого изделия фирма "Топ Системы" предлагает систему параметрического трехмерного твердотельного моделирования </a:t>
            </a:r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3D, которая является закономерным развитием системы </a:t>
            </a:r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2D и включает в себя все ее возможности. </a:t>
            </a:r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3D построена на геометрическом ядре </a:t>
            </a:r>
            <a:r>
              <a:rPr lang="ru-RU" b="0" dirty="0" err="1"/>
              <a:t>Parasolid</a:t>
            </a:r>
            <a:r>
              <a:rPr lang="ru-RU" b="0" dirty="0"/>
              <a:t> фирмы </a:t>
            </a:r>
            <a:r>
              <a:rPr lang="ru-RU" b="0" dirty="0" err="1"/>
              <a:t>Unigraphics</a:t>
            </a:r>
            <a:r>
              <a:rPr lang="ru-RU" b="0" dirty="0"/>
              <a:t> </a:t>
            </a:r>
            <a:r>
              <a:rPr lang="ru-RU" b="0" dirty="0" err="1"/>
              <a:t>Solutions</a:t>
            </a:r>
            <a:r>
              <a:rPr lang="ru-RU" b="0" dirty="0"/>
              <a:t>, которое сегодня считается лучшим ядром для трехмерного твердотельного моделирования. Это ядро используется в ведущих системах 3D моделирования. </a:t>
            </a:r>
          </a:p>
          <a:p>
            <a:pPr lvl="1"/>
            <a:r>
              <a:rPr lang="ru-RU" b="0" dirty="0"/>
              <a:t>Моделирование в </a:t>
            </a:r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3D может осуществляться как непосредственно в 3D пространстве, так и на основе данных двумерного чертежа. Проектировщик может выбрать любой способ работы в </a:t>
            </a:r>
            <a:r>
              <a:rPr lang="ru-RU" b="0" dirty="0" err="1"/>
              <a:t>T-FLEX</a:t>
            </a:r>
            <a:r>
              <a:rPr lang="ru-RU" b="0" dirty="0"/>
              <a:t> </a:t>
            </a:r>
            <a:r>
              <a:rPr lang="ru-RU" b="0" dirty="0" err="1"/>
              <a:t>CAD</a:t>
            </a:r>
            <a:r>
              <a:rPr lang="ru-RU" b="0" dirty="0"/>
              <a:t> 3D или их комбинацию: </a:t>
            </a:r>
          </a:p>
          <a:p>
            <a:pPr lvl="1"/>
            <a:r>
              <a:rPr lang="ru-RU" b="0" dirty="0"/>
              <a:t>- от трехмерной модели к чертежам изделия;</a:t>
            </a:r>
          </a:p>
          <a:p>
            <a:pPr lvl="1"/>
            <a:r>
              <a:rPr lang="ru-RU" b="0" dirty="0"/>
              <a:t>- от двухмерного чертежа к трехмерной модели.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Инструментальные средства данных систем, как правило, обеспечивают </a:t>
            </a:r>
            <a:r>
              <a:rPr lang="ru-RU" sz="1200" b="1" dirty="0"/>
              <a:t>полный цикл конструирования и создания конструкторской документации</a:t>
            </a:r>
            <a:r>
              <a:rPr lang="ru-RU" sz="1200" dirty="0"/>
              <a:t>. </a:t>
            </a:r>
            <a:endParaRPr lang="ru-RU" dirty="0"/>
          </a:p>
          <a:p>
            <a:r>
              <a:rPr lang="ru-RU" sz="1200" dirty="0"/>
              <a:t>Существуют </a:t>
            </a:r>
            <a:r>
              <a:rPr lang="ru-RU" sz="1200" b="1" dirty="0"/>
              <a:t>четыре основных показателя</a:t>
            </a:r>
            <a:r>
              <a:rPr lang="ru-RU" sz="1200" dirty="0"/>
              <a:t>, которые позволяют считать данные системы самыми </a:t>
            </a:r>
            <a:r>
              <a:rPr lang="ru-RU" sz="1200" b="1" dirty="0"/>
              <a:t>современными САПР</a:t>
            </a:r>
            <a:r>
              <a:rPr lang="ru-RU" sz="1200" dirty="0"/>
              <a:t> на сегодняшний день: </a:t>
            </a:r>
            <a:endParaRPr lang="ru-RU" dirty="0"/>
          </a:p>
          <a:p>
            <a:pPr lvl="0"/>
            <a:r>
              <a:rPr lang="ru-RU" dirty="0"/>
              <a:t>Значительно </a:t>
            </a:r>
            <a:r>
              <a:rPr lang="ru-RU" b="1" dirty="0"/>
              <a:t>сокращается</a:t>
            </a:r>
            <a:r>
              <a:rPr lang="ru-RU" dirty="0"/>
              <a:t> цикл разработки модели конструкции; </a:t>
            </a:r>
          </a:p>
          <a:p>
            <a:pPr lvl="0"/>
            <a:r>
              <a:rPr lang="ru-RU" dirty="0"/>
              <a:t>Реализована возможность </a:t>
            </a:r>
            <a:r>
              <a:rPr lang="ru-RU" b="1" dirty="0"/>
              <a:t>совместной работы</a:t>
            </a:r>
            <a:r>
              <a:rPr lang="ru-RU" dirty="0"/>
              <a:t> над конструкцией всех разработчиков, включая группы инженеров, находящихся на большом удалении друг от друга; </a:t>
            </a:r>
          </a:p>
          <a:p>
            <a:pPr lvl="0"/>
            <a:r>
              <a:rPr lang="ru-RU" dirty="0"/>
              <a:t>Реализована возможность ввода пользовательских примитивов </a:t>
            </a:r>
            <a:r>
              <a:rPr lang="ru-RU" b="1" dirty="0"/>
              <a:t>в параметрическом виде </a:t>
            </a:r>
            <a:r>
              <a:rPr lang="ru-RU" dirty="0"/>
              <a:t>с целью последующего повторного использования; </a:t>
            </a:r>
          </a:p>
          <a:p>
            <a:pPr lvl="0"/>
            <a:r>
              <a:rPr lang="ru-RU" dirty="0"/>
              <a:t>Обеспечивается доступ </a:t>
            </a:r>
            <a:r>
              <a:rPr lang="ru-RU" b="1" dirty="0"/>
              <a:t>к трехмерной модели</a:t>
            </a:r>
            <a:r>
              <a:rPr lang="ru-RU" dirty="0"/>
              <a:t> конструкции не только разработчикам, а всем группам пользователей, задействованным в работе над проектом.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BC64-013F-4FFA-9DDB-DDEFE1C8EB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84C1-4E18-47C2-A4BE-B72E88E21DBC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69D-7860-405E-8754-12E0A369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84C1-4E18-47C2-A4BE-B72E88E21DBC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69D-7860-405E-8754-12E0A369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B290-0428-45B6-BDD7-AA294C2047EB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0777-FED3-4EF8-BF5E-867306290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2884C1-4E18-47C2-A4BE-B72E88E21DBC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B169D-7860-405E-8754-12E0A369F7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o.uu.edu.ua/question/question.php?returnurl=/mod/quiz/edit.php?cmid%3D319364&amp;cmid=319364&amp;id=333163" TargetMode="External"/><Relationship Id="rId13" Type="http://schemas.openxmlformats.org/officeDocument/2006/relationships/hyperlink" Target="https://vo.uu.edu.ua/question/question.php?returnurl=/mod/quiz/edit.php?cmid%3D319364&amp;cmid=319364&amp;id=333170" TargetMode="External"/><Relationship Id="rId18" Type="http://schemas.openxmlformats.org/officeDocument/2006/relationships/hyperlink" Target="https://vo.uu.edu.ua/question/question.php?returnurl=/mod/quiz/edit.php?cmid%3D319364&amp;cmid=319364&amp;id=333177" TargetMode="External"/><Relationship Id="rId3" Type="http://schemas.openxmlformats.org/officeDocument/2006/relationships/hyperlink" Target="https://vo.uu.edu.ua/question/question.php?returnurl=/mod/quiz/edit.php?cmid%3D319364&amp;cmid=319364&amp;id=333157" TargetMode="External"/><Relationship Id="rId21" Type="http://schemas.openxmlformats.org/officeDocument/2006/relationships/hyperlink" Target="https://vo.uu.edu.ua/question/question.php?returnurl=/mod/quiz/edit.php?cmid%3D319364&amp;cmid=319364&amp;id=333182" TargetMode="External"/><Relationship Id="rId7" Type="http://schemas.openxmlformats.org/officeDocument/2006/relationships/hyperlink" Target="https://vo.uu.edu.ua/question/question.php?returnurl=/mod/quiz/edit.php?cmid%3D319364&amp;cmid=319364&amp;id=333162" TargetMode="External"/><Relationship Id="rId12" Type="http://schemas.openxmlformats.org/officeDocument/2006/relationships/hyperlink" Target="https://vo.uu.edu.ua/question/question.php?returnurl=/mod/quiz/edit.php?cmid%3D319364&amp;cmid=319364&amp;id=333169" TargetMode="External"/><Relationship Id="rId17" Type="http://schemas.openxmlformats.org/officeDocument/2006/relationships/hyperlink" Target="https://vo.uu.edu.ua/question/question.php?returnurl=/mod/quiz/edit.php?cmid%3D319364&amp;cmid=319364&amp;id=333176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vo.uu.edu.ua/question/question.php?returnurl=/mod/quiz/edit.php?cmid%3D319364&amp;cmid=319364&amp;id=333174" TargetMode="External"/><Relationship Id="rId20" Type="http://schemas.openxmlformats.org/officeDocument/2006/relationships/hyperlink" Target="https://vo.uu.edu.ua/question/question.php?returnurl=/mod/quiz/edit.php?cmid%3D319364&amp;cmid=319364&amp;id=33318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o.uu.edu.ua/question/question.php?returnurl=/mod/quiz/edit.php?cmid%3D319364&amp;cmid=319364&amp;id=333160" TargetMode="External"/><Relationship Id="rId11" Type="http://schemas.openxmlformats.org/officeDocument/2006/relationships/hyperlink" Target="https://vo.uu.edu.ua/question/question.php?returnurl=/mod/quiz/edit.php?cmid%3D319364&amp;cmid=319364&amp;id=333167" TargetMode="External"/><Relationship Id="rId5" Type="http://schemas.openxmlformats.org/officeDocument/2006/relationships/hyperlink" Target="https://vo.uu.edu.ua/question/question.php?returnurl=/mod/quiz/edit.php?cmid%3D319364&amp;cmid=319364&amp;id=333159" TargetMode="External"/><Relationship Id="rId15" Type="http://schemas.openxmlformats.org/officeDocument/2006/relationships/hyperlink" Target="https://vo.uu.edu.ua/question/question.php?returnurl=/mod/quiz/edit.php?cmid%3D319364&amp;cmid=319364&amp;id=333173" TargetMode="External"/><Relationship Id="rId10" Type="http://schemas.openxmlformats.org/officeDocument/2006/relationships/hyperlink" Target="https://vo.uu.edu.ua/question/question.php?returnurl=/mod/quiz/edit.php?cmid%3D319364&amp;cmid=319364&amp;id=333166" TargetMode="External"/><Relationship Id="rId19" Type="http://schemas.openxmlformats.org/officeDocument/2006/relationships/hyperlink" Target="https://vo.uu.edu.ua/question/question.php?returnurl=/mod/quiz/edit.php?cmid%3D319364&amp;cmid=319364&amp;id=333178" TargetMode="External"/><Relationship Id="rId4" Type="http://schemas.openxmlformats.org/officeDocument/2006/relationships/hyperlink" Target="https://vo.uu.edu.ua/question/question.php?returnurl=/mod/quiz/edit.php?cmid%3D319364&amp;cmid=319364&amp;id=333158" TargetMode="External"/><Relationship Id="rId9" Type="http://schemas.openxmlformats.org/officeDocument/2006/relationships/hyperlink" Target="https://vo.uu.edu.ua/question/question.php?returnurl=/mod/quiz/edit.php?cmid%3D319364&amp;cmid=319364&amp;id=333165" TargetMode="External"/><Relationship Id="rId14" Type="http://schemas.openxmlformats.org/officeDocument/2006/relationships/hyperlink" Target="https://vo.uu.edu.ua/question/question.php?returnurl=/mod/quiz/edit.php?cmid%3D319364&amp;cmid=319364&amp;id=333172" TargetMode="External"/><Relationship Id="rId22" Type="http://schemas.openxmlformats.org/officeDocument/2006/relationships/hyperlink" Target="https://vo.uu.edu.ua/question/question.php?returnurl=/mod/quiz/edit.php?cmid%3D319364&amp;cmid=319364&amp;id=33318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924" y="0"/>
            <a:ext cx="7851648" cy="23488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6000" b="0" dirty="0">
                <a:solidFill>
                  <a:srgbClr val="FFFF00"/>
                </a:solidFill>
              </a:rPr>
              <a:t>Система </a:t>
            </a:r>
            <a:r>
              <a:rPr lang="ru-RU" sz="6000" b="0" dirty="0" err="1" smtClean="0">
                <a:solidFill>
                  <a:srgbClr val="FFFF00"/>
                </a:solidFill>
              </a:rPr>
              <a:t>автоматизації</a:t>
            </a:r>
            <a:r>
              <a:rPr lang="ru-RU" sz="6000" b="0" dirty="0" smtClean="0">
                <a:solidFill>
                  <a:srgbClr val="FFFF00"/>
                </a:solidFill>
              </a:rPr>
              <a:t> </a:t>
            </a:r>
            <a:r>
              <a:rPr lang="ru-RU" sz="6000" b="0" dirty="0" err="1" smtClean="0">
                <a:solidFill>
                  <a:srgbClr val="FFFF00"/>
                </a:solidFill>
              </a:rPr>
              <a:t>проєктних</a:t>
            </a:r>
            <a:r>
              <a:rPr lang="ru-RU" sz="6000" b="0" dirty="0" smtClean="0">
                <a:solidFill>
                  <a:srgbClr val="FFFF00"/>
                </a:solidFill>
              </a:rPr>
              <a:t> </a:t>
            </a:r>
            <a:r>
              <a:rPr lang="ru-RU" sz="6000" b="0" dirty="0" err="1" smtClean="0">
                <a:solidFill>
                  <a:srgbClr val="FFFF00"/>
                </a:solidFill>
              </a:rPr>
              <a:t>робіт</a:t>
            </a:r>
            <a:endParaRPr lang="ru-RU" sz="6000" b="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357562"/>
            <a:ext cx="7854696" cy="350043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+mj-lt"/>
              </a:rPr>
              <a:t>Система автоматизированного проектирования</a:t>
            </a:r>
            <a:r>
              <a:rPr lang="ru-RU" sz="2800" dirty="0">
                <a:latin typeface="+mj-lt"/>
              </a:rPr>
              <a:t> (</a:t>
            </a:r>
            <a:r>
              <a:rPr lang="ru-RU" sz="2800" b="1" dirty="0">
                <a:latin typeface="+mj-lt"/>
              </a:rPr>
              <a:t>САПР</a:t>
            </a:r>
            <a:r>
              <a:rPr lang="ru-RU" sz="2800" dirty="0">
                <a:latin typeface="+mj-lt"/>
              </a:rPr>
              <a:t>) или </a:t>
            </a:r>
            <a:r>
              <a:rPr lang="ru-RU" sz="2800" b="1" dirty="0" err="1">
                <a:latin typeface="+mj-lt"/>
              </a:rPr>
              <a:t>CAD</a:t>
            </a:r>
            <a:r>
              <a:rPr lang="ru-RU" sz="2800" dirty="0">
                <a:latin typeface="+mj-lt"/>
              </a:rPr>
              <a:t> (</a:t>
            </a:r>
            <a:r>
              <a:rPr lang="en-US" sz="2800" i="1" dirty="0">
                <a:latin typeface="+mj-lt"/>
              </a:rPr>
              <a:t>Computer</a:t>
            </a:r>
            <a:r>
              <a:rPr lang="ru-RU" sz="2800" i="1" dirty="0">
                <a:latin typeface="+mj-lt"/>
              </a:rPr>
              <a:t>-</a:t>
            </a:r>
            <a:r>
              <a:rPr lang="en-US" sz="2800" i="1" dirty="0">
                <a:latin typeface="+mj-lt"/>
              </a:rPr>
              <a:t>Aided Design</a:t>
            </a:r>
            <a:r>
              <a:rPr lang="ru-RU" sz="2800" dirty="0">
                <a:latin typeface="+mj-lt"/>
              </a:rPr>
              <a:t>) — программный пакет, предназначенный для создания чертежей, конструкторской и/или технологической документации и/или 3D моделей. </a:t>
            </a:r>
          </a:p>
          <a:p>
            <a:endParaRPr lang="ru-RU" sz="2800" dirty="0">
              <a:latin typeface="+mj-lt"/>
            </a:endParaRPr>
          </a:p>
        </p:txBody>
      </p:sp>
      <p:sp>
        <p:nvSpPr>
          <p:cNvPr id="25" name="AutoShape 3" descr="Вибір із множини">
            <a:hlinkClick r:id="rId3" tooltip="Редагувати питання 1"/>
          </p:cNvPr>
          <p:cNvSpPr>
            <a:spLocks noChangeAspect="1" noChangeArrowheads="1"/>
          </p:cNvSpPr>
          <p:nvPr/>
        </p:nvSpPr>
        <p:spPr bwMode="auto">
          <a:xfrm>
            <a:off x="34925" y="-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26" name="AutoShape 5" descr="Вибір із множини">
            <a:hlinkClick r:id="rId4" tooltip="Редагувати питання 2"/>
          </p:cNvPr>
          <p:cNvSpPr>
            <a:spLocks noChangeAspect="1" noChangeArrowheads="1"/>
          </p:cNvSpPr>
          <p:nvPr/>
        </p:nvSpPr>
        <p:spPr bwMode="auto">
          <a:xfrm>
            <a:off x="34925" y="-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27" name="AutoShape 7" descr="Вибір із множини">
            <a:hlinkClick r:id="rId5" tooltip="Редагувати питання 3"/>
          </p:cNvPr>
          <p:cNvSpPr>
            <a:spLocks noChangeAspect="1" noChangeArrowheads="1"/>
          </p:cNvSpPr>
          <p:nvPr/>
        </p:nvSpPr>
        <p:spPr bwMode="auto">
          <a:xfrm>
            <a:off x="34925" y="-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28" name="AutoShape 9" descr="Вибір із множини">
            <a:hlinkClick r:id="rId6" tooltip="Редагувати питання 4"/>
          </p:cNvPr>
          <p:cNvSpPr>
            <a:spLocks noChangeAspect="1" noChangeArrowheads="1"/>
          </p:cNvSpPr>
          <p:nvPr/>
        </p:nvSpPr>
        <p:spPr bwMode="auto">
          <a:xfrm>
            <a:off x="34925" y="-792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29" name="AutoShape 11" descr="Вибір із множини">
            <a:hlinkClick r:id="rId7" tooltip="Редагувати питання 5"/>
          </p:cNvPr>
          <p:cNvSpPr>
            <a:spLocks noChangeAspect="1" noChangeArrowheads="1"/>
          </p:cNvSpPr>
          <p:nvPr/>
        </p:nvSpPr>
        <p:spPr bwMode="auto">
          <a:xfrm>
            <a:off x="34925" y="-1043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0" name="AutoShape 13" descr="Вибір із множини">
            <a:hlinkClick r:id="rId8" tooltip="Редагувати питання 6"/>
          </p:cNvPr>
          <p:cNvSpPr>
            <a:spLocks noChangeAspect="1" noChangeArrowheads="1"/>
          </p:cNvSpPr>
          <p:nvPr/>
        </p:nvSpPr>
        <p:spPr bwMode="auto">
          <a:xfrm>
            <a:off x="34925" y="-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1" name="AutoShape 15" descr="Вибір із множини">
            <a:hlinkClick r:id="rId9" tooltip="Редагувати питання 7"/>
          </p:cNvPr>
          <p:cNvSpPr>
            <a:spLocks noChangeAspect="1" noChangeArrowheads="1"/>
          </p:cNvSpPr>
          <p:nvPr/>
        </p:nvSpPr>
        <p:spPr bwMode="auto">
          <a:xfrm>
            <a:off x="34925" y="-792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2" name="AutoShape 17" descr="Вибір із множини">
            <a:hlinkClick r:id="rId10" tooltip="Редагувати питання 8"/>
          </p:cNvPr>
          <p:cNvSpPr>
            <a:spLocks noChangeAspect="1" noChangeArrowheads="1"/>
          </p:cNvSpPr>
          <p:nvPr/>
        </p:nvSpPr>
        <p:spPr bwMode="auto">
          <a:xfrm>
            <a:off x="34925" y="-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3" name="AutoShape 19" descr="Вибір із множини">
            <a:hlinkClick r:id="rId11" tooltip="Редагувати питання 9"/>
          </p:cNvPr>
          <p:cNvSpPr>
            <a:spLocks noChangeAspect="1" noChangeArrowheads="1"/>
          </p:cNvSpPr>
          <p:nvPr/>
        </p:nvSpPr>
        <p:spPr bwMode="auto">
          <a:xfrm>
            <a:off x="34925" y="-792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4" name="AutoShape 21" descr="Вибір із множини">
            <a:hlinkClick r:id="rId12" tooltip="Редагувати питання 10"/>
          </p:cNvPr>
          <p:cNvSpPr>
            <a:spLocks noChangeAspect="1" noChangeArrowheads="1"/>
          </p:cNvSpPr>
          <p:nvPr/>
        </p:nvSpPr>
        <p:spPr bwMode="auto">
          <a:xfrm>
            <a:off x="34925" y="-1798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5" name="AutoShape 23" descr="Вибір із множини">
            <a:hlinkClick r:id="rId13" tooltip="Редагувати питання 11"/>
          </p:cNvPr>
          <p:cNvSpPr>
            <a:spLocks noChangeAspect="1" noChangeArrowheads="1"/>
          </p:cNvSpPr>
          <p:nvPr/>
        </p:nvSpPr>
        <p:spPr bwMode="auto">
          <a:xfrm>
            <a:off x="34925" y="-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6" name="AutoShape 25" descr="Вибір із множини">
            <a:hlinkClick r:id="rId14" tooltip="Редагувати питання 12"/>
          </p:cNvPr>
          <p:cNvSpPr>
            <a:spLocks noChangeAspect="1" noChangeArrowheads="1"/>
          </p:cNvSpPr>
          <p:nvPr/>
        </p:nvSpPr>
        <p:spPr bwMode="auto">
          <a:xfrm>
            <a:off x="34925" y="-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7" name="AutoShape 27" descr="Вибір із множини">
            <a:hlinkClick r:id="rId15" tooltip="Редагувати питання 13"/>
          </p:cNvPr>
          <p:cNvSpPr>
            <a:spLocks noChangeAspect="1" noChangeArrowheads="1"/>
          </p:cNvSpPr>
          <p:nvPr/>
        </p:nvSpPr>
        <p:spPr bwMode="auto">
          <a:xfrm>
            <a:off x="34925" y="-960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8" name="AutoShape 29" descr="Вибір із множини">
            <a:hlinkClick r:id="rId16" tooltip="Редагувати питання 14"/>
          </p:cNvPr>
          <p:cNvSpPr>
            <a:spLocks noChangeAspect="1" noChangeArrowheads="1"/>
          </p:cNvSpPr>
          <p:nvPr/>
        </p:nvSpPr>
        <p:spPr bwMode="auto">
          <a:xfrm>
            <a:off x="34925" y="-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39" name="AutoShape 31" descr="Вибір із множини">
            <a:hlinkClick r:id="rId17" tooltip="Редагувати питання 15"/>
          </p:cNvPr>
          <p:cNvSpPr>
            <a:spLocks noChangeAspect="1" noChangeArrowheads="1"/>
          </p:cNvSpPr>
          <p:nvPr/>
        </p:nvSpPr>
        <p:spPr bwMode="auto">
          <a:xfrm>
            <a:off x="34925" y="-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40" name="AutoShape 33" descr="Вибір із множини">
            <a:hlinkClick r:id="rId18" tooltip="Редагувати питання 16"/>
          </p:cNvPr>
          <p:cNvSpPr>
            <a:spLocks noChangeAspect="1" noChangeArrowheads="1"/>
          </p:cNvSpPr>
          <p:nvPr/>
        </p:nvSpPr>
        <p:spPr bwMode="auto">
          <a:xfrm>
            <a:off x="34925" y="-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41" name="AutoShape 35" descr="Вибір із множини">
            <a:hlinkClick r:id="rId19" tooltip="Редагувати питання 17"/>
          </p:cNvPr>
          <p:cNvSpPr>
            <a:spLocks noChangeAspect="1" noChangeArrowheads="1"/>
          </p:cNvSpPr>
          <p:nvPr/>
        </p:nvSpPr>
        <p:spPr bwMode="auto">
          <a:xfrm>
            <a:off x="34925" y="-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42" name="AutoShape 37" descr="Вибір із множини">
            <a:hlinkClick r:id="rId20" tooltip="Редагувати питання 18"/>
          </p:cNvPr>
          <p:cNvSpPr>
            <a:spLocks noChangeAspect="1" noChangeArrowheads="1"/>
          </p:cNvSpPr>
          <p:nvPr/>
        </p:nvSpPr>
        <p:spPr bwMode="auto">
          <a:xfrm>
            <a:off x="34925" y="-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43" name="AutoShape 39" descr="Вибір із множини">
            <a:hlinkClick r:id="rId21" tooltip="Редагувати питання 19"/>
          </p:cNvPr>
          <p:cNvSpPr>
            <a:spLocks noChangeAspect="1" noChangeArrowheads="1"/>
          </p:cNvSpPr>
          <p:nvPr/>
        </p:nvSpPr>
        <p:spPr bwMode="auto">
          <a:xfrm>
            <a:off x="34925" y="-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  <p:sp>
        <p:nvSpPr>
          <p:cNvPr id="44" name="AutoShape 41" descr="Вибір із множини">
            <a:hlinkClick r:id="rId22" tooltip="Редагувати питання 20"/>
          </p:cNvPr>
          <p:cNvSpPr>
            <a:spLocks noChangeAspect="1" noChangeArrowheads="1"/>
          </p:cNvSpPr>
          <p:nvPr/>
        </p:nvSpPr>
        <p:spPr bwMode="auto">
          <a:xfrm>
            <a:off x="127000" y="-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73" y="3614960"/>
            <a:ext cx="4991227" cy="3212976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" y="706410"/>
            <a:ext cx="4763251" cy="325802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6488"/>
            <a:ext cx="6339574" cy="4149072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2" y="1055884"/>
            <a:ext cx="7670849" cy="47612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408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САПР AVEVA </a:t>
            </a:r>
            <a:r>
              <a:rPr lang="ru-RU" dirty="0" err="1"/>
              <a:t>Outfitting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8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4214842" cy="8069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САПР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70823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КОМПАС  3</a:t>
            </a:r>
            <a:r>
              <a:rPr lang="en-US" dirty="0"/>
              <a:t>D</a:t>
            </a:r>
            <a:r>
              <a:rPr lang="ru-RU" dirty="0"/>
              <a:t>— наиболее распространённая </a:t>
            </a:r>
            <a:r>
              <a:rPr lang="ru-RU" dirty="0" smtClean="0"/>
              <a:t>САПР </a:t>
            </a:r>
            <a:r>
              <a:rPr lang="ru-RU" dirty="0"/>
              <a:t>компании АСКОН для двухмерного и трехмерного проектирования. </a:t>
            </a:r>
          </a:p>
          <a:p>
            <a:r>
              <a:rPr lang="ru-RU" dirty="0" err="1"/>
              <a:t>T-FLEX</a:t>
            </a:r>
            <a:r>
              <a:rPr lang="ru-RU" dirty="0"/>
              <a:t> </a:t>
            </a:r>
            <a:r>
              <a:rPr lang="ru-RU" dirty="0" err="1"/>
              <a:t>CAD</a:t>
            </a:r>
            <a:r>
              <a:rPr lang="ru-RU" dirty="0"/>
              <a:t> — российская САПР для машиностроения </a:t>
            </a:r>
          </a:p>
          <a:p>
            <a:pPr lvl="0"/>
            <a:r>
              <a:rPr lang="ru-RU" dirty="0" err="1"/>
              <a:t>ADEM</a:t>
            </a:r>
            <a:r>
              <a:rPr lang="ru-RU" dirty="0"/>
              <a:t> — САПР для конструкторско-технологической подготовки и станков </a:t>
            </a:r>
          </a:p>
          <a:p>
            <a:pPr lvl="0"/>
            <a:r>
              <a:rPr lang="ru-RU" dirty="0" err="1"/>
              <a:t>MechaniCS</a:t>
            </a:r>
            <a:r>
              <a:rPr lang="ru-RU" dirty="0"/>
              <a:t> — приложение к </a:t>
            </a:r>
            <a:r>
              <a:rPr lang="ru-RU" dirty="0" err="1"/>
              <a:t>AutoCAD</a:t>
            </a:r>
            <a:r>
              <a:rPr lang="ru-RU" dirty="0"/>
              <a:t> или Autodesk </a:t>
            </a:r>
            <a:r>
              <a:rPr lang="ru-RU" dirty="0" err="1"/>
              <a:t>Inventor</a:t>
            </a:r>
            <a:r>
              <a:rPr lang="ru-RU" dirty="0"/>
              <a:t>, предназначенное для оформления чертежей  </a:t>
            </a:r>
            <a:r>
              <a:rPr lang="ru-RU" dirty="0" smtClean="0"/>
              <a:t>компании </a:t>
            </a:r>
            <a:r>
              <a:rPr lang="ru-RU" dirty="0" err="1"/>
              <a:t>CSoft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СПДС </a:t>
            </a:r>
            <a:r>
              <a:rPr lang="ru-RU" dirty="0" err="1"/>
              <a:t>GraphiCS</a:t>
            </a:r>
            <a:r>
              <a:rPr lang="ru-RU" dirty="0"/>
              <a:t> — приложение </a:t>
            </a:r>
            <a:r>
              <a:rPr lang="ru-RU" dirty="0" smtClean="0"/>
              <a:t>компании </a:t>
            </a:r>
            <a:r>
              <a:rPr lang="ru-RU" dirty="0" err="1"/>
              <a:t>CSoft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к </a:t>
            </a:r>
            <a:r>
              <a:rPr lang="ru-RU" dirty="0" err="1"/>
              <a:t>AutoCAD</a:t>
            </a:r>
            <a:r>
              <a:rPr lang="ru-RU" dirty="0"/>
              <a:t>, предназначенное для разработки проектно-технической документации в строгом соответствии с требованиями стандартов.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систем по уровням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Системы высокого уровня</a:t>
            </a:r>
          </a:p>
          <a:p>
            <a:pPr lvl="1"/>
            <a:r>
              <a:rPr lang="ru-RU" dirty="0"/>
              <a:t>CATIA </a:t>
            </a:r>
          </a:p>
          <a:p>
            <a:pPr lvl="1"/>
            <a:r>
              <a:rPr lang="ru-RU" dirty="0"/>
              <a:t>AVEVA OUTFITTING</a:t>
            </a:r>
          </a:p>
          <a:p>
            <a:r>
              <a:rPr lang="ru-RU" dirty="0"/>
              <a:t>Системы среднего уровня</a:t>
            </a:r>
          </a:p>
          <a:p>
            <a:pPr lvl="1"/>
            <a:r>
              <a:rPr lang="ru-RU" dirty="0" err="1"/>
              <a:t>SOLID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SOLID</a:t>
            </a:r>
            <a:r>
              <a:rPr lang="ru-RU" dirty="0"/>
              <a:t> </a:t>
            </a:r>
            <a:r>
              <a:rPr lang="ru-RU" dirty="0" err="1"/>
              <a:t>WORKS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AUTODESK </a:t>
            </a:r>
            <a:r>
              <a:rPr lang="ru-RU" dirty="0" err="1"/>
              <a:t>AUTOCAD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AUTODESK </a:t>
            </a:r>
            <a:r>
              <a:rPr lang="ru-RU" dirty="0" err="1"/>
              <a:t>MECHANICAL</a:t>
            </a:r>
            <a:r>
              <a:rPr lang="ru-RU" dirty="0"/>
              <a:t> </a:t>
            </a:r>
            <a:r>
              <a:rPr lang="ru-RU" dirty="0" err="1"/>
              <a:t>DESKTOP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AUTODESK INVENTOR</a:t>
            </a:r>
          </a:p>
          <a:p>
            <a:pPr lvl="1"/>
            <a:r>
              <a:rPr lang="ru-RU" dirty="0"/>
              <a:t>АСКОН КОМПАС-3D  </a:t>
            </a:r>
          </a:p>
          <a:p>
            <a:r>
              <a:rPr lang="ru-RU" dirty="0"/>
              <a:t>Системы нижнего уровня</a:t>
            </a:r>
          </a:p>
          <a:p>
            <a:pPr lvl="1"/>
            <a:r>
              <a:rPr lang="ru-RU" dirty="0"/>
              <a:t>T-FLEX CAD 3D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современности САПР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36792"/>
          </a:xfrm>
        </p:spPr>
        <p:txBody>
          <a:bodyPr/>
          <a:lstStyle/>
          <a:p>
            <a:r>
              <a:rPr lang="ru-RU" dirty="0"/>
              <a:t>Полный цикл моделирования и создания конструкторской документации (3</a:t>
            </a:r>
            <a:r>
              <a:rPr lang="en-US" dirty="0"/>
              <a:t>D</a:t>
            </a:r>
            <a:r>
              <a:rPr lang="ru-RU" dirty="0"/>
              <a:t> и 2</a:t>
            </a:r>
            <a:r>
              <a:rPr lang="en-US" dirty="0"/>
              <a:t>D)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Сокращение</a:t>
            </a:r>
            <a:r>
              <a:rPr lang="ru-RU" b="1" dirty="0"/>
              <a:t> </a:t>
            </a:r>
            <a:r>
              <a:rPr lang="ru-RU" dirty="0"/>
              <a:t>цикла разработки модели</a:t>
            </a:r>
          </a:p>
          <a:p>
            <a:pPr lvl="1"/>
            <a:r>
              <a:rPr lang="ru-RU" dirty="0"/>
              <a:t>Возможность </a:t>
            </a:r>
            <a:r>
              <a:rPr lang="ru-RU" b="1" dirty="0"/>
              <a:t>совместной работы</a:t>
            </a:r>
            <a:r>
              <a:rPr lang="ru-RU" dirty="0"/>
              <a:t> над проектом всех разработчиков</a:t>
            </a:r>
          </a:p>
          <a:p>
            <a:pPr lvl="1"/>
            <a:r>
              <a:rPr lang="ru-RU" dirty="0"/>
              <a:t>Возможность ввода примитивов </a:t>
            </a:r>
            <a:r>
              <a:rPr lang="ru-RU" b="1" dirty="0"/>
              <a:t>в параметрическом виде </a:t>
            </a:r>
          </a:p>
          <a:p>
            <a:pPr lvl="1"/>
            <a:r>
              <a:rPr lang="ru-RU" dirty="0"/>
              <a:t>Доступ </a:t>
            </a:r>
            <a:r>
              <a:rPr lang="ru-RU" b="1" dirty="0"/>
              <a:t>к трехмерной модели </a:t>
            </a:r>
            <a:r>
              <a:rPr lang="ru-RU" dirty="0"/>
              <a:t>всем группам пользователей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Технологии построения трехмерной модели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Выбор примитива </a:t>
            </a:r>
            <a:r>
              <a:rPr lang="ru-RU" dirty="0"/>
              <a:t>из списка типов и ввод параметров (например, ввод радиуса сферы или габаритов параллелепипеда).</a:t>
            </a:r>
          </a:p>
          <a:p>
            <a:r>
              <a:rPr lang="ru-RU" dirty="0"/>
              <a:t>Последовательное выполнение </a:t>
            </a:r>
            <a:r>
              <a:rPr lang="ru-RU" b="1" dirty="0"/>
              <a:t>булевых операций</a:t>
            </a:r>
            <a:r>
              <a:rPr lang="ru-RU" dirty="0"/>
              <a:t> (сложения и вычитания) над объемными примитивами (сферами, призмами, цилиндрами, конусами, пирамидами и т.д.).</a:t>
            </a:r>
          </a:p>
          <a:p>
            <a:r>
              <a:rPr lang="ru-RU" dirty="0"/>
              <a:t>Выполнение </a:t>
            </a:r>
            <a:r>
              <a:rPr lang="ru-RU" b="1" dirty="0"/>
              <a:t>перемещения</a:t>
            </a:r>
            <a:r>
              <a:rPr lang="ru-RU" dirty="0"/>
              <a:t> плоской фигуры в пространстве, след от которого определяет форму примитива (например, поворот окружности вокруг оси образует сферу, а смещение многоугольника – призму).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CAD/CAM/CAE</a:t>
            </a:r>
            <a:r>
              <a:rPr lang="ru-RU" dirty="0"/>
              <a:t> и САПР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/>
          </a:bodyPr>
          <a:lstStyle/>
          <a:p>
            <a:r>
              <a:rPr lang="ru-RU" dirty="0"/>
              <a:t>Современные CAD-системы обычно используются совместно с системами автоматизации инженерных расчетов и анализа </a:t>
            </a:r>
            <a:r>
              <a:rPr lang="ru-RU" dirty="0" err="1"/>
              <a:t>CAE</a:t>
            </a:r>
            <a:r>
              <a:rPr lang="ru-RU" dirty="0"/>
              <a:t> (</a:t>
            </a:r>
            <a:r>
              <a:rPr lang="ru-RU" dirty="0" err="1"/>
              <a:t>Computer-aided</a:t>
            </a:r>
            <a:r>
              <a:rPr lang="ru-RU" dirty="0"/>
              <a:t> </a:t>
            </a:r>
            <a:r>
              <a:rPr lang="ru-RU" dirty="0" err="1"/>
              <a:t>engineering</a:t>
            </a:r>
            <a:r>
              <a:rPr lang="ru-RU" dirty="0"/>
              <a:t>). </a:t>
            </a:r>
          </a:p>
          <a:p>
            <a:r>
              <a:rPr lang="ru-RU" dirty="0"/>
              <a:t>Данные из </a:t>
            </a:r>
            <a:r>
              <a:rPr lang="ru-RU" dirty="0" err="1"/>
              <a:t>СAD-систем</a:t>
            </a:r>
            <a:r>
              <a:rPr lang="ru-RU" dirty="0"/>
              <a:t> передаются в </a:t>
            </a:r>
            <a:r>
              <a:rPr lang="ru-RU" dirty="0" err="1"/>
              <a:t>CAM</a:t>
            </a:r>
            <a:r>
              <a:rPr lang="ru-RU" dirty="0"/>
              <a:t> (</a:t>
            </a:r>
            <a:r>
              <a:rPr lang="en-US" i="1" dirty="0"/>
              <a:t>Computer</a:t>
            </a:r>
            <a:r>
              <a:rPr lang="ru-RU" i="1" dirty="0"/>
              <a:t>-</a:t>
            </a:r>
            <a:r>
              <a:rPr lang="en-US" i="1" dirty="0"/>
              <a:t>aided manufacturing</a:t>
            </a:r>
            <a:r>
              <a:rPr lang="ru-RU" dirty="0"/>
              <a:t> — система автоматизированной разработки программ обработки деталей для станков.</a:t>
            </a:r>
          </a:p>
          <a:p>
            <a:r>
              <a:rPr lang="ru-RU" dirty="0"/>
              <a:t>Русский термин «САПР» по отношению к промышленным системам имеет более широкое толкование, чем просто «CAD»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3</a:t>
            </a:r>
            <a:r>
              <a:rPr lang="en-US" dirty="0"/>
              <a:t>D</a:t>
            </a:r>
            <a:r>
              <a:rPr lang="ru-RU" dirty="0"/>
              <a:t> моделей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214842"/>
          </a:xfrm>
        </p:spPr>
        <p:txBody>
          <a:bodyPr/>
          <a:lstStyle/>
          <a:p>
            <a:r>
              <a:rPr lang="ru-RU" dirty="0"/>
              <a:t>Каркасные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ru-RU" sz="2300" dirty="0"/>
              <a:t>Каркасная модель представляет собой скелетное описание 3</a:t>
            </a:r>
            <a:r>
              <a:rPr lang="en-US" sz="2300" dirty="0"/>
              <a:t>D</a:t>
            </a:r>
            <a:r>
              <a:rPr lang="ru-RU" sz="2300" dirty="0"/>
              <a:t> объекта</a:t>
            </a:r>
          </a:p>
          <a:p>
            <a:r>
              <a:rPr lang="ru-RU" dirty="0"/>
              <a:t>Поверхностные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ru-RU" sz="2300" dirty="0"/>
              <a:t>В модели описываются не только ребра 3</a:t>
            </a:r>
            <a:r>
              <a:rPr lang="en-US" sz="2300" dirty="0"/>
              <a:t>D</a:t>
            </a:r>
            <a:r>
              <a:rPr lang="ru-RU" sz="2300" dirty="0"/>
              <a:t> объекта, но и его грани. Система  строит поверхности на базе многоугольных сетей.</a:t>
            </a:r>
          </a:p>
          <a:p>
            <a:r>
              <a:rPr lang="ru-RU" dirty="0"/>
              <a:t>Твердотельные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ru-RU" sz="2300" dirty="0"/>
              <a:t>Моделирование с помощью сплошных тел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46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САПР по способам организации диалога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помощью командной строки; </a:t>
            </a:r>
          </a:p>
          <a:p>
            <a:r>
              <a:rPr lang="ru-RU" dirty="0"/>
              <a:t>С помощью системы иерархических меню и диалоговых окон</a:t>
            </a:r>
          </a:p>
          <a:p>
            <a:r>
              <a:rPr lang="ru-RU" dirty="0"/>
              <a:t>С помощью объектно-ориентированного интерфейса и </a:t>
            </a:r>
            <a:r>
              <a:rPr lang="ru-RU" dirty="0" err="1"/>
              <a:t>мультимедийной</a:t>
            </a:r>
            <a:r>
              <a:rPr lang="ru-RU" dirty="0"/>
              <a:t> системы помощи. </a:t>
            </a:r>
          </a:p>
          <a:p>
            <a:r>
              <a:rPr lang="ru-RU" dirty="0"/>
              <a:t>С интуитивно простым и удобным пользовательским интерфейсом; </a:t>
            </a:r>
          </a:p>
          <a:p>
            <a:r>
              <a:rPr lang="ru-RU" dirty="0"/>
              <a:t>Со сложным и неудобным пользовательским интерфейсом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628900"/>
            <a:ext cx="68199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92696"/>
            <a:ext cx="8229600" cy="8789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Классификация САПР по ГОСТ</a:t>
            </a:r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30" y="1844823"/>
            <a:ext cx="9251829" cy="4326275"/>
          </a:xfrm>
        </p:spPr>
      </p:pic>
      <p:pic>
        <p:nvPicPr>
          <p:cNvPr id="4" name="Объект 4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4786" r="82976" b="73563"/>
          <a:stretch/>
        </p:blipFill>
        <p:spPr>
          <a:xfrm>
            <a:off x="35496" y="130776"/>
            <a:ext cx="2247680" cy="1123840"/>
          </a:xfrm>
          <a:prstGeom prst="rect">
            <a:avLst/>
          </a:prstGeom>
        </p:spPr>
      </p:pic>
      <p:pic>
        <p:nvPicPr>
          <p:cNvPr id="6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15000" r="69556" b="73349"/>
          <a:stretch/>
        </p:blipFill>
        <p:spPr>
          <a:xfrm>
            <a:off x="971600" y="403130"/>
            <a:ext cx="2247680" cy="1123840"/>
          </a:xfrm>
          <a:prstGeom prst="rect">
            <a:avLst/>
          </a:prstGeom>
        </p:spPr>
      </p:pic>
      <p:pic>
        <p:nvPicPr>
          <p:cNvPr id="7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14752" r="56079" b="73597"/>
          <a:stretch/>
        </p:blipFill>
        <p:spPr>
          <a:xfrm>
            <a:off x="2095440" y="675484"/>
            <a:ext cx="2247680" cy="1123840"/>
          </a:xfrm>
          <a:prstGeom prst="rect">
            <a:avLst/>
          </a:prstGeom>
        </p:spPr>
      </p:pic>
      <p:pic>
        <p:nvPicPr>
          <p:cNvPr id="8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4" t="14914" r="42440" b="73435"/>
          <a:stretch/>
        </p:blipFill>
        <p:spPr>
          <a:xfrm>
            <a:off x="3540942" y="403130"/>
            <a:ext cx="2247680" cy="1123840"/>
          </a:xfrm>
          <a:prstGeom prst="rect">
            <a:avLst/>
          </a:prstGeom>
        </p:spPr>
      </p:pic>
      <p:pic>
        <p:nvPicPr>
          <p:cNvPr id="9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28" t="14930" r="28976" b="73419"/>
          <a:stretch/>
        </p:blipFill>
        <p:spPr>
          <a:xfrm>
            <a:off x="4518084" y="260648"/>
            <a:ext cx="2247680" cy="1123840"/>
          </a:xfrm>
          <a:prstGeom prst="rect">
            <a:avLst/>
          </a:prstGeom>
        </p:spPr>
      </p:pic>
      <p:pic>
        <p:nvPicPr>
          <p:cNvPr id="10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45" t="14323" r="15559" b="74026"/>
          <a:stretch/>
        </p:blipFill>
        <p:spPr>
          <a:xfrm>
            <a:off x="6061663" y="-14007"/>
            <a:ext cx="2247680" cy="1123840"/>
          </a:xfrm>
          <a:prstGeom prst="rect">
            <a:avLst/>
          </a:prstGeom>
        </p:spPr>
      </p:pic>
      <p:pic>
        <p:nvPicPr>
          <p:cNvPr id="11" name="Объект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06" t="13916" r="2098" b="72104"/>
          <a:stretch/>
        </p:blipFill>
        <p:spPr>
          <a:xfrm>
            <a:off x="6894317" y="450822"/>
            <a:ext cx="2247680" cy="13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Компоненты САПР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Техническое обеспечение САПР — устройства ввода, обработки и вывода данных, средства поддержки архива проектных решений, устройства передачи данных</a:t>
            </a:r>
          </a:p>
          <a:p>
            <a:pPr lvl="0"/>
            <a:r>
              <a:rPr lang="ru-RU" dirty="0"/>
              <a:t>Математическое обеспечение САПР — математические</a:t>
            </a:r>
            <a:r>
              <a:rPr lang="ru-RU" u="sng" dirty="0"/>
              <a:t> </a:t>
            </a:r>
            <a:r>
              <a:rPr lang="ru-RU" dirty="0"/>
              <a:t>модели, методики и способы их получения </a:t>
            </a:r>
          </a:p>
          <a:p>
            <a:pPr lvl="0"/>
            <a:r>
              <a:rPr lang="ru-RU" dirty="0"/>
              <a:t>Информационное обеспечение САПР — информационная база САПР, автоматизированные банки данных, системы управления базами данных (СУБД) </a:t>
            </a:r>
          </a:p>
          <a:p>
            <a:pPr lvl="0"/>
            <a:r>
              <a:rPr lang="ru-RU" dirty="0"/>
              <a:t>Программное обеспечение САПР </a:t>
            </a:r>
          </a:p>
          <a:p>
            <a:pPr lvl="0"/>
            <a:r>
              <a:rPr lang="ru-RU" dirty="0"/>
              <a:t>Программные компоненты САПР</a:t>
            </a:r>
          </a:p>
          <a:p>
            <a:pPr lvl="0"/>
            <a:r>
              <a:rPr lang="ru-RU" dirty="0"/>
              <a:t>Методическое обеспечение </a:t>
            </a:r>
          </a:p>
          <a:p>
            <a:pPr lvl="0"/>
            <a:r>
              <a:rPr lang="ru-RU" dirty="0"/>
              <a:t>Организационное обеспечение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Выбор САПР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Критерии выбора:</a:t>
            </a:r>
          </a:p>
          <a:p>
            <a:pPr lvl="0"/>
            <a:r>
              <a:rPr lang="ru-RU" dirty="0"/>
              <a:t>Распространенность САПР </a:t>
            </a:r>
          </a:p>
          <a:p>
            <a:pPr lvl="0"/>
            <a:r>
              <a:rPr lang="ru-RU" dirty="0"/>
              <a:t>Цена САПР, её сопровождения и модификации </a:t>
            </a:r>
          </a:p>
          <a:p>
            <a:pPr lvl="0"/>
            <a:r>
              <a:rPr lang="ru-RU" dirty="0"/>
              <a:t>Широта охвата задач проектирования </a:t>
            </a:r>
          </a:p>
          <a:p>
            <a:pPr lvl="0"/>
            <a:r>
              <a:rPr lang="ru-RU" dirty="0"/>
              <a:t>Удобство работы САПР и её «дружественность» </a:t>
            </a:r>
          </a:p>
          <a:p>
            <a:pPr lvl="0"/>
            <a:r>
              <a:rPr lang="ru-RU" dirty="0"/>
              <a:t>Наличие широкой библиотечной поддержки стандартных решений </a:t>
            </a:r>
          </a:p>
          <a:p>
            <a:pPr lvl="0"/>
            <a:r>
              <a:rPr lang="ru-RU" dirty="0"/>
              <a:t>Возможность и простота стыковки с другими САПР </a:t>
            </a:r>
          </a:p>
          <a:p>
            <a:pPr lvl="0"/>
            <a:r>
              <a:rPr lang="ru-RU" dirty="0"/>
              <a:t>Возможность коллективной работы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"/>
            <a:ext cx="9106930" cy="6856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Иностранные САПР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9704"/>
            <a:ext cx="8229600" cy="52082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Autodesk </a:t>
            </a:r>
            <a:endParaRPr lang="ru-RU" sz="2400" dirty="0"/>
          </a:p>
          <a:p>
            <a:pPr lvl="1"/>
            <a:r>
              <a:rPr lang="ru-RU" dirty="0" err="1"/>
              <a:t>AutoCAD</a:t>
            </a:r>
            <a:r>
              <a:rPr lang="ru-RU" dirty="0"/>
              <a:t> — самая распространённая САПР. </a:t>
            </a:r>
            <a:endParaRPr lang="ru-RU" sz="2000" dirty="0"/>
          </a:p>
          <a:p>
            <a:pPr lvl="1"/>
            <a:r>
              <a:rPr lang="ru-RU" dirty="0" err="1"/>
              <a:t>ArchiCAD</a:t>
            </a:r>
            <a:r>
              <a:rPr lang="ru-RU" dirty="0"/>
              <a:t> — САПР для архитектуры </a:t>
            </a:r>
            <a:endParaRPr lang="ru-RU" sz="2000" dirty="0"/>
          </a:p>
          <a:p>
            <a:pPr lvl="1"/>
            <a:r>
              <a:rPr lang="ru-RU" dirty="0"/>
              <a:t>Autodesk </a:t>
            </a:r>
            <a:r>
              <a:rPr lang="ru-RU" dirty="0" err="1"/>
              <a:t>Inventor</a:t>
            </a:r>
            <a:r>
              <a:rPr lang="ru-RU" dirty="0"/>
              <a:t> —для машиностроения</a:t>
            </a:r>
            <a:endParaRPr lang="ru-RU" sz="2400" dirty="0"/>
          </a:p>
          <a:p>
            <a:pPr lvl="0"/>
            <a:r>
              <a:rPr lang="ru-RU" sz="2800" dirty="0" err="1"/>
              <a:t>Cadmech</a:t>
            </a:r>
            <a:r>
              <a:rPr lang="ru-RU" sz="2800" dirty="0"/>
              <a:t>— универсальная САПР для машиностроения </a:t>
            </a:r>
            <a:endParaRPr lang="ru-RU" sz="2400" dirty="0"/>
          </a:p>
          <a:p>
            <a:pPr lvl="0"/>
            <a:r>
              <a:rPr lang="ru-RU" sz="2800" dirty="0" err="1"/>
              <a:t>Dassault</a:t>
            </a:r>
            <a:r>
              <a:rPr lang="ru-RU" sz="2800" dirty="0"/>
              <a:t> </a:t>
            </a:r>
            <a:r>
              <a:rPr lang="ru-RU" sz="2800" dirty="0" err="1"/>
              <a:t>Systèmes</a:t>
            </a:r>
            <a:r>
              <a:rPr lang="ru-RU" sz="2800" dirty="0"/>
              <a:t> </a:t>
            </a:r>
            <a:endParaRPr lang="ru-RU" sz="2400" dirty="0"/>
          </a:p>
          <a:p>
            <a:pPr lvl="1"/>
            <a:r>
              <a:rPr lang="ru-RU" dirty="0"/>
              <a:t>CATIA — САПР для аэрокосмической и </a:t>
            </a:r>
            <a:r>
              <a:rPr lang="ru-RU" dirty="0" err="1"/>
              <a:t>судостроителной</a:t>
            </a:r>
            <a:r>
              <a:rPr lang="ru-RU" dirty="0"/>
              <a:t> промышленности </a:t>
            </a:r>
            <a:endParaRPr lang="ru-RU" sz="2000" dirty="0"/>
          </a:p>
          <a:p>
            <a:pPr lvl="1"/>
            <a:r>
              <a:rPr lang="ru-RU" dirty="0" err="1"/>
              <a:t>SolidWorks</a:t>
            </a:r>
            <a:r>
              <a:rPr lang="ru-RU" dirty="0"/>
              <a:t>— универсальная САПР</a:t>
            </a:r>
            <a:endParaRPr lang="ru-RU" sz="2400" dirty="0"/>
          </a:p>
          <a:p>
            <a:pPr lvl="0"/>
            <a:r>
              <a:rPr lang="ru-RU" sz="2800" dirty="0" err="1"/>
              <a:t>Parametric</a:t>
            </a:r>
            <a:r>
              <a:rPr lang="ru-RU" sz="2800" dirty="0"/>
              <a:t> </a:t>
            </a:r>
            <a:r>
              <a:rPr lang="ru-RU" sz="2800" dirty="0" err="1"/>
              <a:t>Technologies</a:t>
            </a:r>
            <a:r>
              <a:rPr lang="ru-RU" sz="2800" dirty="0"/>
              <a:t> </a:t>
            </a:r>
            <a:r>
              <a:rPr lang="ru-RU" sz="2800" dirty="0" err="1"/>
              <a:t>Corp</a:t>
            </a:r>
            <a:r>
              <a:rPr lang="ru-RU" sz="2800" dirty="0"/>
              <a:t>. (</a:t>
            </a:r>
            <a:r>
              <a:rPr lang="ru-RU" sz="2800" dirty="0" err="1"/>
              <a:t>PTC</a:t>
            </a:r>
            <a:r>
              <a:rPr lang="ru-RU" sz="2800" dirty="0"/>
              <a:t>) </a:t>
            </a:r>
            <a:endParaRPr lang="ru-RU" sz="2400" dirty="0"/>
          </a:p>
          <a:p>
            <a:pPr lvl="1"/>
            <a:r>
              <a:rPr lang="ru-RU" dirty="0" err="1"/>
              <a:t>Pro</a:t>
            </a:r>
            <a:r>
              <a:rPr lang="ru-RU" dirty="0"/>
              <a:t>/</a:t>
            </a:r>
            <a:r>
              <a:rPr lang="ru-RU" dirty="0" err="1"/>
              <a:t>Engineer</a:t>
            </a:r>
            <a:r>
              <a:rPr lang="ru-RU" dirty="0"/>
              <a:t> — универсальная САПР</a:t>
            </a:r>
            <a:endParaRPr lang="ru-RU" sz="2000" dirty="0"/>
          </a:p>
          <a:p>
            <a:pPr lvl="1"/>
            <a:r>
              <a:rPr lang="ru-RU" dirty="0" err="1"/>
              <a:t>MathCAD</a:t>
            </a:r>
            <a:r>
              <a:rPr lang="ru-RU" dirty="0"/>
              <a:t> — интегрированная система решения математических, инженерно-технических и научных задач </a:t>
            </a:r>
            <a:endParaRPr lang="ru-RU" sz="2000" dirty="0"/>
          </a:p>
          <a:p>
            <a:pPr lvl="0"/>
            <a:r>
              <a:rPr lang="ru-RU" sz="2800" dirty="0" err="1"/>
              <a:t>Siemens</a:t>
            </a:r>
            <a:r>
              <a:rPr lang="ru-RU" sz="2800" dirty="0"/>
              <a:t> </a:t>
            </a:r>
            <a:r>
              <a:rPr lang="ru-RU" sz="2800" dirty="0" err="1"/>
              <a:t>PLM</a:t>
            </a:r>
            <a:r>
              <a:rPr lang="ru-RU" sz="2800" dirty="0"/>
              <a:t> </a:t>
            </a:r>
            <a:r>
              <a:rPr lang="ru-RU" sz="2800" dirty="0" err="1"/>
              <a:t>Software</a:t>
            </a:r>
            <a:r>
              <a:rPr lang="ru-RU" sz="2800" dirty="0"/>
              <a:t> </a:t>
            </a:r>
            <a:endParaRPr lang="ru-RU" sz="2400" dirty="0"/>
          </a:p>
          <a:p>
            <a:pPr lvl="1"/>
            <a:r>
              <a:rPr lang="en-US" dirty="0" err="1"/>
              <a:t>SolidEdge</a:t>
            </a:r>
            <a:r>
              <a:rPr lang="en-US" dirty="0"/>
              <a:t> — 2D/3D CAD-</a:t>
            </a:r>
            <a:r>
              <a:rPr lang="ru-RU" dirty="0"/>
              <a:t>система</a:t>
            </a:r>
            <a:r>
              <a:rPr lang="en-US" dirty="0"/>
              <a:t>. </a:t>
            </a:r>
          </a:p>
          <a:p>
            <a:r>
              <a:rPr lang="ru-RU" sz="2400" b="1" dirty="0"/>
              <a:t>AVEVA </a:t>
            </a:r>
            <a:r>
              <a:rPr lang="ru-RU" sz="2400" b="1" dirty="0" err="1"/>
              <a:t>Outfitting</a:t>
            </a:r>
            <a:r>
              <a:rPr lang="ru-RU" sz="2400" b="1" dirty="0"/>
              <a:t> 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многопрофильная интегрированная 3</a:t>
            </a:r>
            <a:r>
              <a:rPr lang="en-US" sz="2400" dirty="0"/>
              <a:t>D</a:t>
            </a:r>
            <a:r>
              <a:rPr lang="ru-RU" sz="2400" dirty="0"/>
              <a:t>-система с судостроительными специфическими особенностями</a:t>
            </a: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5" y="836712"/>
            <a:ext cx="8095109" cy="618478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408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САПР </a:t>
            </a:r>
            <a:r>
              <a:rPr lang="ru-RU" dirty="0" err="1"/>
              <a:t>AutoCAD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1837</Words>
  <Application>Microsoft Office PowerPoint</Application>
  <PresentationFormat>Экран (4:3)</PresentationFormat>
  <Paragraphs>240</Paragraphs>
  <Slides>29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Тема Office</vt:lpstr>
      <vt:lpstr>Поток</vt:lpstr>
      <vt:lpstr>Система автоматизації проєктних робіт</vt:lpstr>
      <vt:lpstr>CAD/CAM/CAE и САПР</vt:lpstr>
      <vt:lpstr>Классификация САПР по ГОСТ</vt:lpstr>
      <vt:lpstr>Презентация PowerPoint</vt:lpstr>
      <vt:lpstr>Компоненты САПР</vt:lpstr>
      <vt:lpstr>Выбор САПР</vt:lpstr>
      <vt:lpstr>Презентация PowerPoint</vt:lpstr>
      <vt:lpstr>Иностранные САПР</vt:lpstr>
      <vt:lpstr>САПР AutoCAD </vt:lpstr>
      <vt:lpstr>САПР AVEVA Outfitting </vt:lpstr>
      <vt:lpstr>Приклади САПР</vt:lpstr>
      <vt:lpstr>Презентация PowerPoint</vt:lpstr>
      <vt:lpstr>Классификация систем по уровням</vt:lpstr>
      <vt:lpstr>Показатели современности САПР</vt:lpstr>
      <vt:lpstr>Презентация PowerPoint</vt:lpstr>
      <vt:lpstr>Технологии построения трехмерной модели</vt:lpstr>
      <vt:lpstr>Презентация PowerPoint</vt:lpstr>
      <vt:lpstr>Презентация PowerPoint</vt:lpstr>
      <vt:lpstr>Презентация PowerPoint</vt:lpstr>
      <vt:lpstr>Виды 3D моделей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САПР по способам организации диалога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автоматизации проектных работ</dc:title>
  <dc:creator>Бабанов І.Г.</dc:creator>
  <cp:lastModifiedBy>А</cp:lastModifiedBy>
  <cp:revision>64</cp:revision>
  <dcterms:created xsi:type="dcterms:W3CDTF">2009-01-12T08:52:08Z</dcterms:created>
  <dcterms:modified xsi:type="dcterms:W3CDTF">2024-03-24T15:56:53Z</dcterms:modified>
</cp:coreProperties>
</file>