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20A1B-F7A5-4CFF-A380-E7310C667827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70FAB-E538-4310-B280-4F5DBDEE3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20A1B-F7A5-4CFF-A380-E7310C667827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70FAB-E538-4310-B280-4F5DBDEE3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20A1B-F7A5-4CFF-A380-E7310C667827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70FAB-E538-4310-B280-4F5DBDEE3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20A1B-F7A5-4CFF-A380-E7310C667827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70FAB-E538-4310-B280-4F5DBDEE3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20A1B-F7A5-4CFF-A380-E7310C667827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70FAB-E538-4310-B280-4F5DBDEE3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20A1B-F7A5-4CFF-A380-E7310C667827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70FAB-E538-4310-B280-4F5DBDEE3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20A1B-F7A5-4CFF-A380-E7310C667827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70FAB-E538-4310-B280-4F5DBDEE3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20A1B-F7A5-4CFF-A380-E7310C667827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70FAB-E538-4310-B280-4F5DBDEE3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20A1B-F7A5-4CFF-A380-E7310C667827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70FAB-E538-4310-B280-4F5DBDEE3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20A1B-F7A5-4CFF-A380-E7310C667827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70FAB-E538-4310-B280-4F5DBDEE3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20A1B-F7A5-4CFF-A380-E7310C667827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70FAB-E538-4310-B280-4F5DBDEE31A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E20A1B-F7A5-4CFF-A380-E7310C667827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B70FAB-E538-4310-B280-4F5DBDEE31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Ст.викл.Вронська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4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Основу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err="1"/>
              <a:t>М.Х.Мексон</a:t>
            </a:r>
            <a:r>
              <a:rPr lang="ru-RU" sz="2400" dirty="0"/>
              <a:t>, </a:t>
            </a:r>
            <a:r>
              <a:rPr lang="ru-RU" sz="2400" dirty="0" err="1"/>
              <a:t>М.Альберт</a:t>
            </a:r>
            <a:r>
              <a:rPr lang="ru-RU" sz="2400" dirty="0"/>
              <a:t>, </a:t>
            </a:r>
            <a:r>
              <a:rPr lang="ru-RU" sz="2400" dirty="0" err="1"/>
              <a:t>Ф.Хедоурі</a:t>
            </a:r>
            <a:r>
              <a:rPr lang="ru-RU" sz="2400" dirty="0"/>
              <a:t>: </a:t>
            </a:r>
            <a:r>
              <a:rPr lang="ru-RU" sz="2400" dirty="0" err="1"/>
              <a:t>Організація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група</a:t>
            </a:r>
            <a:r>
              <a:rPr lang="ru-RU" sz="2400" dirty="0"/>
              <a:t> людей,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свідомо</a:t>
            </a:r>
            <a:r>
              <a:rPr lang="ru-RU" sz="2400" dirty="0"/>
              <a:t> </a:t>
            </a:r>
            <a:r>
              <a:rPr lang="ru-RU" sz="2400" dirty="0" err="1"/>
              <a:t>координується</a:t>
            </a:r>
            <a:r>
              <a:rPr lang="ru-RU" sz="2400" dirty="0"/>
              <a:t> для </a:t>
            </a:r>
            <a:r>
              <a:rPr lang="ru-RU" sz="2400" dirty="0" err="1"/>
              <a:t>досягнення</a:t>
            </a:r>
            <a:r>
              <a:rPr lang="ru-RU" sz="2400" dirty="0"/>
              <a:t> </a:t>
            </a:r>
            <a:r>
              <a:rPr lang="ru-RU" sz="2400" dirty="0" err="1"/>
              <a:t>загальної</a:t>
            </a:r>
            <a:r>
              <a:rPr lang="ru-RU" sz="2400" dirty="0"/>
              <a:t> мети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цілей</a:t>
            </a:r>
            <a:r>
              <a:rPr lang="ru-RU" sz="2400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 </a:t>
            </a:r>
            <a:r>
              <a:rPr lang="ru-RU" dirty="0" err="1"/>
              <a:t>визначенням</a:t>
            </a:r>
            <a:r>
              <a:rPr lang="ru-RU" dirty="0"/>
              <a:t> </a:t>
            </a:r>
            <a:r>
              <a:rPr lang="ru-RU" dirty="0" err="1"/>
              <a:t>Р.Л.Дафта</a:t>
            </a:r>
            <a:r>
              <a:rPr lang="ru-RU" dirty="0"/>
              <a:t>, </a:t>
            </a:r>
            <a:r>
              <a:rPr lang="ru-RU" dirty="0" err="1"/>
              <a:t>Організація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, яке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визначеною</a:t>
            </a:r>
            <a:r>
              <a:rPr lang="ru-RU" dirty="0"/>
              <a:t> структурою і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підпорядкована</a:t>
            </a:r>
            <a:r>
              <a:rPr lang="ru-RU" dirty="0"/>
              <a:t>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меті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248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вибраної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та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розподіляються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членами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Підпорядкованість</a:t>
            </a:r>
            <a:r>
              <a:rPr lang="ru-RU" dirty="0" smtClean="0"/>
              <a:t>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результату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(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,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духовних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потреб).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65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36815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специфічними</a:t>
            </a:r>
            <a:r>
              <a:rPr lang="ru-RU" dirty="0"/>
              <a:t> характеристиками </a:t>
            </a:r>
            <a:r>
              <a:rPr lang="ru-RU" dirty="0" err="1"/>
              <a:t>організацій</a:t>
            </a:r>
            <a:r>
              <a:rPr lang="ru-RU" dirty="0"/>
              <a:t> є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551837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а) </a:t>
            </a:r>
            <a:r>
              <a:rPr lang="ru-RU" sz="2400" dirty="0" err="1" smtClean="0"/>
              <a:t>перетворення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досягнення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результатів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б) </a:t>
            </a:r>
            <a:r>
              <a:rPr lang="ru-RU" sz="2400" dirty="0" err="1" smtClean="0"/>
              <a:t>залежність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середовища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в) </a:t>
            </a:r>
            <a:r>
              <a:rPr lang="ru-RU" sz="2400" dirty="0" err="1" smtClean="0"/>
              <a:t>розподіл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(</a:t>
            </a:r>
            <a:r>
              <a:rPr lang="ru-RU" sz="2400" dirty="0" err="1" smtClean="0"/>
              <a:t>горизонтальний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вертикальний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3931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виконують</a:t>
            </a:r>
            <a:r>
              <a:rPr lang="ru-RU" sz="2400" dirty="0"/>
              <a:t> низку </a:t>
            </a:r>
            <a:r>
              <a:rPr lang="ru-RU" sz="2400" dirty="0" err="1"/>
              <a:t>зовнішніх</a:t>
            </a:r>
            <a:r>
              <a:rPr lang="ru-RU" sz="2400" dirty="0"/>
              <a:t> (</a:t>
            </a:r>
            <a:r>
              <a:rPr lang="ru-RU" sz="2400" dirty="0" err="1"/>
              <a:t>соціально-економічних</a:t>
            </a:r>
            <a:r>
              <a:rPr lang="ru-RU" sz="2400" dirty="0"/>
              <a:t>) та </a:t>
            </a:r>
            <a:r>
              <a:rPr lang="ru-RU" sz="2400" dirty="0" err="1"/>
              <a:t>внутрішніх</a:t>
            </a:r>
            <a:r>
              <a:rPr lang="ru-RU" sz="2400" dirty="0"/>
              <a:t> (</a:t>
            </a:r>
            <a:r>
              <a:rPr lang="ru-RU" sz="2400" dirty="0" err="1"/>
              <a:t>соціально-психологічних</a:t>
            </a:r>
            <a:r>
              <a:rPr lang="ru-RU" sz="2400" dirty="0"/>
              <a:t>) </a:t>
            </a:r>
            <a:r>
              <a:rPr lang="ru-RU" sz="2400" dirty="0" err="1"/>
              <a:t>функцій</a:t>
            </a:r>
            <a:r>
              <a:rPr lang="ru-RU" sz="2400" dirty="0"/>
              <a:t>, </a:t>
            </a:r>
            <a:r>
              <a:rPr lang="ru-RU" sz="2400" dirty="0" err="1"/>
              <a:t>значущих</a:t>
            </a:r>
            <a:r>
              <a:rPr lang="ru-RU" sz="2400" dirty="0"/>
              <a:t> для </a:t>
            </a:r>
            <a:r>
              <a:rPr lang="ru-RU" sz="2400" dirty="0" err="1"/>
              <a:t>особистості</a:t>
            </a:r>
            <a:r>
              <a:rPr lang="ru-RU" sz="2400" dirty="0"/>
              <a:t> (</a:t>
            </a:r>
            <a:r>
              <a:rPr lang="ru-RU" sz="2400" dirty="0" err="1"/>
              <a:t>групи</a:t>
            </a:r>
            <a:r>
              <a:rPr lang="ru-RU" sz="2400" dirty="0"/>
              <a:t>).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Соціально-економічні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Вихід</a:t>
            </a:r>
            <a:r>
              <a:rPr lang="ru-RU" dirty="0"/>
              <a:t> на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взаємодій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Включення</a:t>
            </a:r>
            <a:r>
              <a:rPr lang="ru-RU" dirty="0"/>
              <a:t> в </a:t>
            </a:r>
            <a:r>
              <a:rPr lang="ru-RU" dirty="0" err="1"/>
              <a:t>макроекономічні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Вихід</a:t>
            </a:r>
            <a:r>
              <a:rPr lang="ru-RU" dirty="0"/>
              <a:t> на </a:t>
            </a:r>
            <a:r>
              <a:rPr lang="ru-RU" dirty="0" err="1"/>
              <a:t>споживчий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Соціально-психологічні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</a:t>
            </a:r>
          </a:p>
          <a:p>
            <a:r>
              <a:rPr lang="ru-RU" dirty="0"/>
              <a:t>-	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(</a:t>
            </a:r>
            <a:r>
              <a:rPr lang="ru-RU" dirty="0" err="1"/>
              <a:t>матеріальних</a:t>
            </a:r>
            <a:r>
              <a:rPr lang="ru-RU" dirty="0"/>
              <a:t>, </a:t>
            </a:r>
            <a:r>
              <a:rPr lang="ru-RU" dirty="0" err="1"/>
              <a:t>фінансових</a:t>
            </a:r>
            <a:r>
              <a:rPr lang="ru-RU" dirty="0"/>
              <a:t>, </a:t>
            </a:r>
            <a:r>
              <a:rPr lang="ru-RU" dirty="0" err="1"/>
              <a:t>соціальних</a:t>
            </a:r>
            <a:r>
              <a:rPr lang="ru-RU" dirty="0"/>
              <a:t>, </a:t>
            </a:r>
            <a:r>
              <a:rPr lang="ru-RU" dirty="0" err="1"/>
              <a:t>психологічних</a:t>
            </a:r>
            <a:r>
              <a:rPr lang="ru-RU" dirty="0"/>
              <a:t>);</a:t>
            </a:r>
          </a:p>
          <a:p>
            <a:r>
              <a:rPr lang="ru-RU" dirty="0"/>
              <a:t>-	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та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Створення</a:t>
            </a:r>
            <a:r>
              <a:rPr lang="ru-RU" dirty="0"/>
              <a:t> умов для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 та 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самореалізації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членами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793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Організаційні моделі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Авторами як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пропонуються</a:t>
            </a:r>
            <a:r>
              <a:rPr lang="ru-RU" dirty="0"/>
              <a:t> 5 моделей:</a:t>
            </a:r>
          </a:p>
          <a:p>
            <a:r>
              <a:rPr lang="ru-RU" dirty="0" err="1"/>
              <a:t>Сегментна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;</a:t>
            </a:r>
          </a:p>
          <a:p>
            <a:r>
              <a:rPr lang="ru-RU" dirty="0" err="1"/>
              <a:t>Лінійна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персоналу з горизонтальною структурою </a:t>
            </a:r>
            <a:r>
              <a:rPr lang="ru-RU" dirty="0" err="1"/>
              <a:t>радників</a:t>
            </a:r>
            <a:r>
              <a:rPr lang="ru-RU" dirty="0"/>
              <a:t>;</a:t>
            </a:r>
          </a:p>
          <a:p>
            <a:r>
              <a:rPr lang="ru-RU" dirty="0" err="1"/>
              <a:t>Колегіальна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;</a:t>
            </a:r>
          </a:p>
          <a:p>
            <a:r>
              <a:rPr lang="ru-RU" dirty="0" err="1"/>
              <a:t>Матрична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;</a:t>
            </a:r>
          </a:p>
          <a:p>
            <a:r>
              <a:rPr lang="ru-RU" dirty="0" err="1"/>
              <a:t>Модульна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До </a:t>
            </a:r>
            <a:r>
              <a:rPr lang="ru-RU" dirty="0" err="1"/>
              <a:t>освітніх</a:t>
            </a:r>
            <a:r>
              <a:rPr lang="ru-RU" dirty="0"/>
              <a:t> моделей належать:</a:t>
            </a:r>
          </a:p>
          <a:p>
            <a:r>
              <a:rPr lang="ru-RU" dirty="0" err="1"/>
              <a:t>Відбірково-поточна</a:t>
            </a:r>
            <a:r>
              <a:rPr lang="ru-RU" dirty="0"/>
              <a:t> модель;</a:t>
            </a:r>
          </a:p>
          <a:p>
            <a:r>
              <a:rPr lang="ru-RU" dirty="0"/>
              <a:t>Постановочна модель;</a:t>
            </a:r>
          </a:p>
          <a:p>
            <a:r>
              <a:rPr lang="ru-RU" dirty="0"/>
              <a:t>Модель «</a:t>
            </a:r>
            <a:r>
              <a:rPr lang="ru-RU" dirty="0" err="1"/>
              <a:t>змішаних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»;</a:t>
            </a:r>
          </a:p>
          <a:p>
            <a:r>
              <a:rPr lang="ru-RU" dirty="0" err="1"/>
              <a:t>Інтеграційна</a:t>
            </a:r>
            <a:r>
              <a:rPr lang="ru-RU" dirty="0"/>
              <a:t> модель; </a:t>
            </a:r>
          </a:p>
          <a:p>
            <a:r>
              <a:rPr lang="ru-RU" dirty="0" err="1"/>
              <a:t>Інноваційна</a:t>
            </a:r>
            <a:r>
              <a:rPr lang="ru-RU" dirty="0"/>
              <a:t> модель.</a:t>
            </a:r>
          </a:p>
        </p:txBody>
      </p:sp>
    </p:spTree>
    <p:extLst>
      <p:ext uri="{BB962C8B-B14F-4D97-AF65-F5344CB8AC3E}">
        <p14:creationId xmlns:p14="http://schemas.microsoft.com/office/powerpoint/2010/main" val="112241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50405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484784"/>
            <a:ext cx="4806280" cy="40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1.Карамушка Л.М.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менеджменту.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посібник</a:t>
            </a:r>
            <a:r>
              <a:rPr lang="ru-RU" dirty="0" smtClean="0"/>
              <a:t>. – К.: </a:t>
            </a:r>
            <a:r>
              <a:rPr lang="ru-RU" dirty="0" err="1" smtClean="0"/>
              <a:t>Либідь</a:t>
            </a:r>
            <a:r>
              <a:rPr lang="ru-RU" dirty="0" smtClean="0"/>
              <a:t>, 2004. – 466 с.</a:t>
            </a:r>
          </a:p>
          <a:p>
            <a:r>
              <a:rPr lang="ru-RU" dirty="0" smtClean="0"/>
              <a:t>2.Сич В.М.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управління:Навчальний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 / В.М. </a:t>
            </a:r>
            <a:r>
              <a:rPr lang="ru-RU" dirty="0" err="1" smtClean="0"/>
              <a:t>Сич</a:t>
            </a:r>
            <a:r>
              <a:rPr lang="ru-RU" dirty="0" smtClean="0"/>
              <a:t> – </a:t>
            </a:r>
            <a:r>
              <a:rPr lang="ru-RU" dirty="0" err="1" smtClean="0"/>
              <a:t>Камянець-Подільський</a:t>
            </a:r>
            <a:r>
              <a:rPr lang="ru-RU" dirty="0" smtClean="0"/>
              <a:t>: </a:t>
            </a:r>
            <a:r>
              <a:rPr lang="ru-RU" dirty="0" err="1" smtClean="0"/>
              <a:t>Медобори</a:t>
            </a:r>
            <a:r>
              <a:rPr lang="ru-RU" dirty="0" smtClean="0"/>
              <a:t> -2006, 2015. – 180 с.</a:t>
            </a:r>
          </a:p>
          <a:p>
            <a:r>
              <a:rPr lang="ru-RU" smtClean="0"/>
              <a:t>3.Довідник </a:t>
            </a:r>
            <a:r>
              <a:rPr lang="ru-RU" dirty="0" smtClean="0"/>
              <a:t>«</a:t>
            </a:r>
            <a:r>
              <a:rPr lang="ru-RU" dirty="0" err="1" smtClean="0"/>
              <a:t>Кандидатські</a:t>
            </a:r>
            <a:r>
              <a:rPr lang="ru-RU" dirty="0" smtClean="0"/>
              <a:t> та </a:t>
            </a:r>
            <a:r>
              <a:rPr lang="ru-RU" dirty="0" err="1" smtClean="0"/>
              <a:t>докторські</a:t>
            </a:r>
            <a:r>
              <a:rPr lang="ru-RU" dirty="0" smtClean="0"/>
              <a:t> </a:t>
            </a:r>
            <a:r>
              <a:rPr lang="ru-RU" dirty="0" err="1" smtClean="0"/>
              <a:t>дисертації</a:t>
            </a:r>
            <a:r>
              <a:rPr lang="ru-RU" dirty="0" smtClean="0"/>
              <a:t>, </a:t>
            </a:r>
            <a:r>
              <a:rPr lang="ru-RU" dirty="0" err="1" smtClean="0"/>
              <a:t>захищені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за </a:t>
            </a:r>
            <a:r>
              <a:rPr lang="ru-RU" dirty="0" err="1" smtClean="0"/>
              <a:t>спеціальністю</a:t>
            </a:r>
            <a:r>
              <a:rPr lang="ru-RU" dirty="0" smtClean="0"/>
              <a:t> 19.00.10 –</a:t>
            </a:r>
            <a:r>
              <a:rPr lang="ru-RU" dirty="0" err="1" smtClean="0"/>
              <a:t>організаційна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; </a:t>
            </a:r>
            <a:r>
              <a:rPr lang="ru-RU" dirty="0" err="1" smtClean="0"/>
              <a:t>економічна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 (2006-2017 </a:t>
            </a:r>
            <a:r>
              <a:rPr lang="ru-RU" dirty="0" err="1" smtClean="0"/>
              <a:t>р.р</a:t>
            </a:r>
            <a:r>
              <a:rPr lang="ru-RU" dirty="0" smtClean="0"/>
              <a:t>.) / за ред. С. Д. Максименка, Л. М. </a:t>
            </a:r>
            <a:r>
              <a:rPr lang="ru-RU" dirty="0" err="1" smtClean="0"/>
              <a:t>Карамушки</a:t>
            </a:r>
            <a:r>
              <a:rPr lang="ru-RU" dirty="0" smtClean="0"/>
              <a:t>. – К, 2017. – 146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450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309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Функції організації, її ефективність.</vt:lpstr>
      <vt:lpstr>Основу діяльності та розвитку суспільства становлять організації.</vt:lpstr>
      <vt:lpstr>Презентация PowerPoint</vt:lpstr>
      <vt:lpstr>Основними специфічними характеристиками організацій є: </vt:lpstr>
      <vt:lpstr>Організації виконують низку зовнішніх (соціально-економічних) та внутрішніх (соціально-психологічних) функцій, значущих для особистості (групи).</vt:lpstr>
      <vt:lpstr>Організаційні моделі</vt:lpstr>
      <vt:lpstr>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Функції організації, її ефективність.</dc:title>
  <dc:creator>Пользователь</dc:creator>
  <cp:lastModifiedBy>Пользователь</cp:lastModifiedBy>
  <cp:revision>2</cp:revision>
  <dcterms:created xsi:type="dcterms:W3CDTF">2024-04-05T13:47:49Z</dcterms:created>
  <dcterms:modified xsi:type="dcterms:W3CDTF">2024-04-05T13:55:05Z</dcterms:modified>
</cp:coreProperties>
</file>