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311" r:id="rId5"/>
    <p:sldId id="289" r:id="rId6"/>
    <p:sldId id="290" r:id="rId7"/>
    <p:sldId id="296" r:id="rId8"/>
    <p:sldId id="294" r:id="rId9"/>
    <p:sldId id="297" r:id="rId10"/>
    <p:sldId id="298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noProof="1" smtClean="0"/>
              <a:t>Клацніть, щоб редагувати стиль зразка підзаголовка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F686F-1B87-49AD-9CDB-2E73344CA6F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F9C81-BC34-4C2A-A978-8CC00B6CA8C1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1" smtClean="0"/>
              <a:t>Редагувати стиль зразка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B6105-86FE-4574-B127-F8A10A5558F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5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955B1-5303-460C-A45E-F1D6FEDD7914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1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1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71E35-8987-428C-B922-EB35E32046E9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6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CED50-5D06-4F1A-9B89-BDF26B1E2BE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8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BAC72-C76D-4B04-9BCF-E20FBFD29A7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19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noProof="1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52454-12F0-456D-A100-237E390F481A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5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noProof="1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6D7D4-B9B8-45E9-911E-615EFDDD9E77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4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F972E-A9F3-4478-89EF-3F3E8A26AA0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9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noProof="1" smtClean="0"/>
              <a:t>Зразок заголовка</a:t>
            </a:r>
            <a:endParaRPr lang="ru-RU" noProof="1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1A691-4F7A-4354-A3D0-A7EAF025FB00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8CB5-F976-4208-A7B8-0929DFE00E08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4732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0C0B3-F28F-4240-BBC5-617E1D309670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55915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64A97-C8AA-41D6-8D1F-05F586221047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62022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F5B3A-2644-42C4-9B3E-1CF36A4FAFC0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26924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535D8-2E57-4FD2-B4E4-E4810A392857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72813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8A026-6B18-458B-B2CD-1D565AD61976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24241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50B4A-E6D8-4161-AB10-767A6105A908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8651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710C1-830E-4F43-AA1A-96CFDB96DB02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25434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D9B075-CA9C-473C-8792-245C1B6EE26F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41838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B884B-BE95-43D1-A67B-DD9C8D737E81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40256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FC2C6-B454-431E-9C13-2D0E7BDDC090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04542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A10A9-0CC6-46FC-AB60-457F5323A895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67532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42DCB-F436-48E7-8A05-CBF426EE52F0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66620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469BE-DC11-4C80-83EE-D2A76D983ED4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2444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1A6E0-9A69-4387-A31B-C336CE3F5A69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71995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6C693-EBBB-4CAD-B823-38F1D5A1404E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65271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382FD-D457-4AA2-B200-639C35DA3098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159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F2BFB-AE73-446D-8430-76D2479C83C1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45883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7B9A1-902D-4A7F-BC38-13256F145A3E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10345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07FC9-BC36-40D4-83AA-80AB4E1BBEC8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56683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42547-EC72-44ED-B4F8-27677CD42A35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9836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BA39D-DA91-43E1-9DA9-966E84B6E015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7280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3407A-18CF-4252-A578-7CDE0F22BF50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текста</a:t>
            </a:r>
          </a:p>
          <a:p>
            <a:pPr lvl="1"/>
            <a:r>
              <a:rPr lang="uk-UA" altLang="uk-UA" smtClean="0"/>
              <a:t>Второй уровень</a:t>
            </a:r>
          </a:p>
          <a:p>
            <a:pPr lvl="2"/>
            <a:r>
              <a:rPr lang="uk-UA" altLang="uk-UA" smtClean="0"/>
              <a:t>Третий уровень</a:t>
            </a:r>
          </a:p>
          <a:p>
            <a:pPr lvl="3"/>
            <a:r>
              <a:rPr lang="uk-UA" altLang="uk-UA" smtClean="0"/>
              <a:t>Четвертый уровень</a:t>
            </a:r>
          </a:p>
          <a:p>
            <a:pPr lvl="4"/>
            <a:r>
              <a:rPr lang="uk-UA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1D861-370E-4AA8-B6A6-B0721370D912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09902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текста</a:t>
            </a:r>
          </a:p>
          <a:p>
            <a:pPr lvl="1"/>
            <a:r>
              <a:rPr lang="uk-UA" altLang="uk-UA" smtClean="0"/>
              <a:t>Второй уровень</a:t>
            </a:r>
          </a:p>
          <a:p>
            <a:pPr lvl="2"/>
            <a:r>
              <a:rPr lang="uk-UA" altLang="uk-UA" smtClean="0"/>
              <a:t>Третий уровень</a:t>
            </a:r>
          </a:p>
          <a:p>
            <a:pPr lvl="3"/>
            <a:r>
              <a:rPr lang="uk-UA" altLang="uk-UA" smtClean="0"/>
              <a:t>Четвертый уровень</a:t>
            </a:r>
          </a:p>
          <a:p>
            <a:pPr lvl="4"/>
            <a:r>
              <a:rPr lang="uk-UA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4786B-0BD8-48CE-98A2-6C8881F14CEB}" type="slidenum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200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7" y="0"/>
            <a:ext cx="12131040" cy="2852737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ЕКОЛОГІЯ,</a:t>
            </a:r>
            <a:r>
              <a:rPr lang="uk-UA" b="1" dirty="0" smtClean="0"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ВІЙНА</a:t>
            </a:r>
            <a:r>
              <a:rPr lang="uk-UA" b="1" dirty="0" smtClean="0">
                <a:latin typeface="Arial Black" panose="020B0A04020102020204" pitchFamily="34" charset="0"/>
              </a:rPr>
              <a:t> І ГРУНТ</a:t>
            </a:r>
            <a:endParaRPr lang="uk-UA" b="1" dirty="0">
              <a:latin typeface="Arial Black" panose="020B0A04020102020204" pitchFamily="34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Мовчан Валентина Олексіївна,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к.б.н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greendragoness16@ukr.net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638"/>
            <a:ext cx="9144000" cy="6856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2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1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42°C </a:t>
            </a:r>
            <a:r>
              <a:rPr lang="ru-RU" b="1" dirty="0"/>
              <a:t>на початку </a:t>
            </a:r>
            <a:r>
              <a:rPr lang="ru-RU" b="1" dirty="0" err="1"/>
              <a:t>квітня</a:t>
            </a:r>
            <a:r>
              <a:rPr lang="ru-RU" b="1" dirty="0"/>
              <a:t>: </a:t>
            </a:r>
            <a:r>
              <a:rPr lang="ru-RU" b="1" dirty="0" err="1"/>
              <a:t>Азію</a:t>
            </a:r>
            <a:r>
              <a:rPr lang="ru-RU" b="1" dirty="0"/>
              <a:t> </a:t>
            </a:r>
            <a:r>
              <a:rPr lang="ru-RU" b="1" dirty="0" err="1"/>
              <a:t>сколихнула</a:t>
            </a:r>
            <a:r>
              <a:rPr lang="ru-RU" b="1" dirty="0"/>
              <a:t> </a:t>
            </a:r>
            <a:r>
              <a:rPr lang="ru-RU" b="1" dirty="0" err="1"/>
              <a:t>безпрецедентно</a:t>
            </a:r>
            <a:r>
              <a:rPr lang="ru-RU" b="1" dirty="0"/>
              <a:t> аномальна </a:t>
            </a:r>
            <a:r>
              <a:rPr lang="ru-RU" b="1" dirty="0" err="1"/>
              <a:t>спека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975" y="1201783"/>
            <a:ext cx="10105075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021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rgbClr val="000000"/>
                </a:solidFill>
                <a:latin typeface="fira sans"/>
              </a:rPr>
              <a:t>У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Монголії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> –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найсуворіша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> зима за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пів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століття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>: там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загинули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майже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> 5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мільйонів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fira sans"/>
              </a:rPr>
              <a:t>тварин</a:t>
            </a:r>
            <a:r>
              <a:rPr lang="ru-RU" b="1" dirty="0">
                <a:solidFill>
                  <a:srgbClr val="000000"/>
                </a:solidFill>
                <a:latin typeface="fira sans"/>
              </a:rPr>
              <a:t/>
            </a:r>
            <a:br>
              <a:rPr lang="ru-RU" b="1" dirty="0">
                <a:solidFill>
                  <a:srgbClr val="000000"/>
                </a:solidFill>
                <a:latin typeface="fira sans"/>
              </a:rPr>
            </a:br>
            <a:endParaRPr lang="uk-UA" dirty="0"/>
          </a:p>
        </p:txBody>
      </p:sp>
      <p:pic>
        <p:nvPicPr>
          <p:cNvPr id="1026" name="Picture 2" descr="Собака виє біля мертвих овець і кі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1" y="1730217"/>
            <a:ext cx="9118690" cy="51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4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ОПУСТЕЛЮВАННЯ</a:t>
            </a:r>
            <a:endParaRPr lang="uk-UA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495" y="2011680"/>
            <a:ext cx="4645936" cy="2823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0297"/>
            <a:ext cx="4277296" cy="2847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93" y="44133"/>
            <a:ext cx="3825107" cy="1967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3934409" cy="2203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455" y="3932554"/>
            <a:ext cx="3902545" cy="29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graphik"/>
              </a:rPr>
              <a:t>Дощів усе менше через вирубування </a:t>
            </a:r>
            <a:r>
              <a:rPr lang="uk-UA" dirty="0" smtClean="0">
                <a:solidFill>
                  <a:srgbClr val="000000"/>
                </a:solidFill>
                <a:latin typeface="graphik"/>
              </a:rPr>
              <a:t>лісів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r>
              <a:rPr lang="uk-UA" dirty="0" smtClean="0">
                <a:solidFill>
                  <a:srgbClr val="000000"/>
                </a:solidFill>
                <a:latin typeface="graphik"/>
              </a:rPr>
              <a:t>Більшість </a:t>
            </a:r>
            <a:r>
              <a:rPr lang="uk-UA" dirty="0">
                <a:solidFill>
                  <a:srgbClr val="000000"/>
                </a:solidFill>
                <a:latin typeface="graphik"/>
              </a:rPr>
              <a:t>дощових хмар утворюються над великими водоймами – морями й океанами. </a:t>
            </a:r>
            <a:endParaRPr lang="uk-UA" dirty="0" smtClean="0">
              <a:solidFill>
                <a:srgbClr val="000000"/>
              </a:solidFill>
              <a:latin typeface="graphik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graphik"/>
              </a:rPr>
              <a:t>Вони </a:t>
            </a:r>
            <a:r>
              <a:rPr lang="uk-UA" dirty="0">
                <a:solidFill>
                  <a:srgbClr val="000000"/>
                </a:solidFill>
                <a:latin typeface="graphik"/>
              </a:rPr>
              <a:t>рухаються вглиб континенту силою вітру, але дорогою випаровують вологу. </a:t>
            </a:r>
            <a:endParaRPr lang="uk-UA" dirty="0" smtClean="0">
              <a:solidFill>
                <a:srgbClr val="000000"/>
              </a:solidFill>
              <a:latin typeface="graphik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graphik"/>
              </a:rPr>
              <a:t>Чим </a:t>
            </a:r>
            <a:r>
              <a:rPr lang="uk-UA" dirty="0">
                <a:solidFill>
                  <a:srgbClr val="000000"/>
                </a:solidFill>
                <a:latin typeface="graphik"/>
              </a:rPr>
              <a:t>далі від узбережжя – тим стає сухіше, через 600 км утворюються перші пустелі. </a:t>
            </a:r>
            <a:endParaRPr lang="uk-UA" dirty="0" smtClean="0">
              <a:solidFill>
                <a:srgbClr val="000000"/>
              </a:solidFill>
              <a:latin typeface="graphik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graphik"/>
              </a:rPr>
              <a:t>Виходить</a:t>
            </a:r>
            <a:r>
              <a:rPr lang="uk-UA" dirty="0">
                <a:solidFill>
                  <a:srgbClr val="000000"/>
                </a:solidFill>
                <a:latin typeface="graphik"/>
              </a:rPr>
              <a:t>, що життя могло би існувати лише на вузькій смузі вздовж країв континентів</a:t>
            </a:r>
            <a:r>
              <a:rPr lang="uk-UA" dirty="0" smtClean="0">
                <a:solidFill>
                  <a:srgbClr val="000000"/>
                </a:solidFill>
                <a:latin typeface="graphik"/>
              </a:rPr>
              <a:t>.</a:t>
            </a:r>
          </a:p>
          <a:p>
            <a:r>
              <a:rPr lang="ru-RU" b="1" u="sng" dirty="0"/>
              <a:t>Але, на </a:t>
            </a:r>
            <a:r>
              <a:rPr lang="ru-RU" b="1" u="sng" dirty="0" err="1"/>
              <a:t>щастя</a:t>
            </a:r>
            <a:r>
              <a:rPr lang="ru-RU" b="1" u="sng" dirty="0"/>
              <a:t>, </a:t>
            </a:r>
            <a:r>
              <a:rPr lang="ru-RU" b="1" u="sng" dirty="0" err="1"/>
              <a:t>існують</a:t>
            </a:r>
            <a:r>
              <a:rPr lang="ru-RU" b="1" u="sng" dirty="0"/>
              <a:t> </a:t>
            </a:r>
            <a:r>
              <a:rPr lang="ru-RU" b="1" u="sng" dirty="0" err="1"/>
              <a:t>ліси</a:t>
            </a:r>
            <a:r>
              <a:rPr lang="ru-RU" dirty="0"/>
              <a:t>. </a:t>
            </a:r>
            <a:r>
              <a:rPr lang="ru-RU" dirty="0" err="1"/>
              <a:t>Влітку</a:t>
            </a:r>
            <a:r>
              <a:rPr lang="ru-RU" dirty="0"/>
              <a:t> дерева </a:t>
            </a:r>
            <a:r>
              <a:rPr lang="ru-RU" dirty="0" err="1"/>
              <a:t>споживають</a:t>
            </a:r>
            <a:r>
              <a:rPr lang="ru-RU" dirty="0"/>
              <a:t> до 2500 куб. м води на </a:t>
            </a:r>
            <a:r>
              <a:rPr lang="ru-RU" dirty="0" err="1"/>
              <a:t>квадратний</a:t>
            </a:r>
            <a:r>
              <a:rPr lang="ru-RU" dirty="0"/>
              <a:t> метр, </a:t>
            </a:r>
            <a:r>
              <a:rPr lang="ru-RU" dirty="0" err="1"/>
              <a:t>які</a:t>
            </a:r>
            <a:r>
              <a:rPr lang="ru-RU" dirty="0"/>
              <a:t> вони, </a:t>
            </a:r>
            <a:r>
              <a:rPr lang="ru-RU" dirty="0" err="1"/>
              <a:t>дихаючи</a:t>
            </a:r>
            <a:r>
              <a:rPr lang="ru-RU" dirty="0"/>
              <a:t>, </a:t>
            </a:r>
            <a:r>
              <a:rPr lang="ru-RU" dirty="0" err="1"/>
              <a:t>виділяють</a:t>
            </a:r>
            <a:r>
              <a:rPr lang="ru-RU" dirty="0"/>
              <a:t> у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водяну</a:t>
            </a:r>
            <a:r>
              <a:rPr lang="ru-RU" dirty="0"/>
              <a:t> пару заново </a:t>
            </a:r>
            <a:r>
              <a:rPr lang="ru-RU" dirty="0" err="1"/>
              <a:t>утворюються</a:t>
            </a:r>
            <a:r>
              <a:rPr lang="ru-RU" dirty="0"/>
              <a:t> хмари,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b="1" u="sng" dirty="0" err="1"/>
              <a:t>пересуваючись</a:t>
            </a:r>
            <a:r>
              <a:rPr lang="ru-RU" b="1" u="sng" dirty="0"/>
              <a:t> </a:t>
            </a:r>
            <a:r>
              <a:rPr lang="ru-RU" b="1" u="sng" dirty="0" err="1"/>
              <a:t>углиб</a:t>
            </a:r>
            <a:r>
              <a:rPr lang="ru-RU" b="1" u="sng" dirty="0"/>
              <a:t> континенту</a:t>
            </a:r>
            <a:r>
              <a:rPr lang="ru-RU" dirty="0"/>
              <a:t>,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дощ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873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4" y="60961"/>
            <a:ext cx="7945211" cy="114953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Велика зелена стіна Африки - </a:t>
            </a:r>
            <a:r>
              <a:rPr lang="uk-UA" sz="3600" b="1" dirty="0" err="1" smtClean="0"/>
              <a:t>лісосад</a:t>
            </a:r>
            <a:endParaRPr lang="uk-UA" sz="36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73775" cy="2760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89" y="4850674"/>
            <a:ext cx="3584511" cy="2007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5153127" cy="350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127" y="4335732"/>
            <a:ext cx="3355736" cy="2065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916" y="1028021"/>
            <a:ext cx="5155409" cy="321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Відновлення лісів у Європі: багатство екосистеми залежить від </a:t>
            </a:r>
            <a:r>
              <a:rPr lang="uk-UA" b="1" dirty="0" err="1" smtClean="0"/>
              <a:t>грунту</a:t>
            </a:r>
            <a:r>
              <a:rPr lang="uk-UA" b="1" dirty="0" smtClean="0"/>
              <a:t>: найбагатший </a:t>
            </a:r>
            <a:r>
              <a:rPr lang="uk-UA" b="1" dirty="0" err="1" smtClean="0"/>
              <a:t>грунт</a:t>
            </a:r>
            <a:r>
              <a:rPr lang="uk-UA" b="1" dirty="0" smtClean="0"/>
              <a:t> у листяних лісах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5771"/>
            <a:ext cx="3831771" cy="277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10" y="2743200"/>
            <a:ext cx="721498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/>
          <a:lstStyle/>
          <a:p>
            <a:pPr eaLnBrk="1" hangingPunct="1"/>
            <a:r>
              <a:rPr lang="uk-UA" altLang="ru-RU" sz="2800" b="1" u="sng"/>
              <a:t>Грунт – управляюча система біосфери</a:t>
            </a:r>
            <a:r>
              <a:rPr lang="uk-UA" altLang="ru-RU" sz="2400" b="1"/>
              <a:t>: на багатому гумусом грунті виростають екологічно чисті продукти навіть у забрудненому середовищі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Ð ÐµÐ·ÑÐ»ÑÑÐ°Ñ Ð¿Ð¾ÑÑÐºÑ Ð·Ð¾Ð±ÑÐ°Ð¶ÐµÐ½Ñ Ð·Ð° Ð·Ð°Ð¿Ð¸ÑÐ¾Ð¼ &quot;ÐÐÐÐ¡Ð¤ÐÐ Ð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2100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6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0" y="1"/>
            <a:ext cx="9144000" cy="685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0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176</Words>
  <Application>Microsoft Office PowerPoint</Application>
  <PresentationFormat>Широкий екран</PresentationFormat>
  <Paragraphs>16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fira sans</vt:lpstr>
      <vt:lpstr>graphik</vt:lpstr>
      <vt:lpstr>Office Theme</vt:lpstr>
      <vt:lpstr>Оформление по умолчанию</vt:lpstr>
      <vt:lpstr>2_Оформление по умолчанию</vt:lpstr>
      <vt:lpstr>3_Оформление по умолчанию</vt:lpstr>
      <vt:lpstr>ЕКОЛОГІЯ, ВІЙНА І ГРУНТ</vt:lpstr>
      <vt:lpstr> 42°C на початку квітня: Азію сколихнула безпрецедентно аномальна спека </vt:lpstr>
      <vt:lpstr>У Монголії – найсуворіша зима за пів століття: там загинули майже 5 мільйонів тварин </vt:lpstr>
      <vt:lpstr>ОПУСТЕЛЮВАННЯ</vt:lpstr>
      <vt:lpstr>Дощів усе менше через вирубування лісів </vt:lpstr>
      <vt:lpstr>Велика зелена стіна Африки - лісосад</vt:lpstr>
      <vt:lpstr>Відновлення лісів у Європі: багатство екосистеми залежить від грунту: найбагатший грунт у листяних лісах</vt:lpstr>
      <vt:lpstr>Грунт – управляюча система біосфери: на багатому гумусом грунті виростають екологічно чисті продукти навіть у забрудненому середовищі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GreenDragoness</dc:creator>
  <cp:lastModifiedBy>Наталія Сергійчук</cp:lastModifiedBy>
  <cp:revision>63</cp:revision>
  <dcterms:created xsi:type="dcterms:W3CDTF">2024-01-27T19:38:53Z</dcterms:created>
  <dcterms:modified xsi:type="dcterms:W3CDTF">2024-04-10T07:31:21Z</dcterms:modified>
</cp:coreProperties>
</file>