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0" r:id="rId9"/>
    <p:sldId id="286" r:id="rId10"/>
    <p:sldId id="263" r:id="rId11"/>
    <p:sldId id="264" r:id="rId12"/>
    <p:sldId id="265" r:id="rId13"/>
    <p:sldId id="266" r:id="rId14"/>
    <p:sldId id="283" r:id="rId15"/>
    <p:sldId id="287" r:id="rId16"/>
    <p:sldId id="267" r:id="rId17"/>
    <p:sldId id="268" r:id="rId18"/>
    <p:sldId id="284" r:id="rId19"/>
    <p:sldId id="285" r:id="rId20"/>
    <p:sldId id="273" r:id="rId21"/>
    <p:sldId id="274" r:id="rId22"/>
    <p:sldId id="275" r:id="rId23"/>
    <p:sldId id="276" r:id="rId24"/>
    <p:sldId id="271" r:id="rId25"/>
    <p:sldId id="272" r:id="rId26"/>
    <p:sldId id="288" r:id="rId27"/>
    <p:sldId id="289" r:id="rId28"/>
    <p:sldId id="290" r:id="rId29"/>
    <p:sldId id="291" r:id="rId30"/>
    <p:sldId id="277" r:id="rId31"/>
    <p:sldId id="278" r:id="rId32"/>
    <p:sldId id="279" r:id="rId33"/>
    <p:sldId id="280" r:id="rId34"/>
    <p:sldId id="281" r:id="rId35"/>
    <p:sldId id="282" r:id="rId36"/>
    <p:sldId id="26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2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44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8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466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7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6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7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3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6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8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1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8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6E672-C525-4A9F-BA07-1DD6213F5DE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F796B5-D8BD-4C54-A842-F271E1D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Тема 1. Психологічна </a:t>
            </a:r>
            <a:r>
              <a:rPr lang="uk-UA" dirty="0"/>
              <a:t>структура соціальної роботи як суспільної практики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1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8194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Тема </a:t>
            </a:r>
            <a:r>
              <a:rPr lang="uk-UA" b="1" dirty="0"/>
              <a:t>2. </a:t>
            </a:r>
            <a:r>
              <a:rPr lang="ru-RU" b="1" dirty="0" err="1"/>
              <a:t>Психологічна</a:t>
            </a:r>
            <a:r>
              <a:rPr lang="ru-RU" b="1" dirty="0"/>
              <a:t> </a:t>
            </a:r>
            <a:r>
              <a:rPr lang="ru-RU" b="1" dirty="0" smtClean="0"/>
              <a:t>характеристика </a:t>
            </a:r>
            <a:r>
              <a:rPr lang="ru-RU" b="1" dirty="0" err="1"/>
              <a:t>діяльності</a:t>
            </a:r>
            <a:r>
              <a:rPr lang="ru-RU" b="1" dirty="0"/>
              <a:t> та </a:t>
            </a:r>
            <a:r>
              <a:rPr lang="ru-RU" b="1" dirty="0" err="1"/>
              <a:t>особистості</a:t>
            </a:r>
            <a:r>
              <a:rPr lang="ru-RU" b="1" dirty="0"/>
              <a:t> </a:t>
            </a:r>
            <a:r>
              <a:rPr lang="ru-RU" b="1" dirty="0" err="1"/>
              <a:t>соціального</a:t>
            </a:r>
            <a:r>
              <a:rPr lang="ru-RU" b="1" dirty="0"/>
              <a:t> </a:t>
            </a:r>
            <a:r>
              <a:rPr lang="ru-RU" b="1" dirty="0" err="1"/>
              <a:t>працівника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8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альтруїстичну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5455"/>
            <a:ext cx="8596668" cy="46559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err="1" smtClean="0"/>
              <a:t>біологічні</a:t>
            </a:r>
            <a:r>
              <a:rPr lang="ru-RU" b="1" dirty="0" smtClean="0"/>
              <a:t> </a:t>
            </a:r>
            <a:r>
              <a:rPr lang="ru-RU" b="1" dirty="0" err="1"/>
              <a:t>фактори</a:t>
            </a:r>
            <a:r>
              <a:rPr lang="ru-RU" b="1" dirty="0"/>
              <a:t>: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err="1" smtClean="0"/>
              <a:t>успадковані</a:t>
            </a:r>
            <a:r>
              <a:rPr lang="ru-RU" b="1" dirty="0" smtClean="0"/>
              <a:t> </a:t>
            </a:r>
            <a:r>
              <a:rPr lang="ru-RU" b="1" dirty="0" err="1" smtClean="0"/>
              <a:t>інстинкти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симпатія</a:t>
            </a:r>
            <a:r>
              <a:rPr lang="ru-RU" dirty="0" smtClean="0"/>
              <a:t> до </a:t>
            </a:r>
            <a:r>
              <a:rPr lang="ru-RU" dirty="0" err="1" smtClean="0"/>
              <a:t>всіх</a:t>
            </a:r>
            <a:r>
              <a:rPr lang="ru-RU" dirty="0" smtClean="0"/>
              <a:t> маленьких і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допомогти</a:t>
            </a:r>
            <a:r>
              <a:rPr lang="ru-RU" dirty="0" smtClean="0"/>
              <a:t>), </a:t>
            </a:r>
          </a:p>
          <a:p>
            <a:pPr>
              <a:buFontTx/>
              <a:buChar char="-"/>
            </a:pPr>
            <a:r>
              <a:rPr lang="ru-RU" b="1" dirty="0" err="1" smtClean="0"/>
              <a:t>гормональні</a:t>
            </a:r>
            <a:r>
              <a:rPr lang="ru-RU" b="1" dirty="0" smtClean="0"/>
              <a:t> </a:t>
            </a:r>
            <a:r>
              <a:rPr lang="ru-RU" b="1" dirty="0" err="1"/>
              <a:t>процеси</a:t>
            </a:r>
            <a:r>
              <a:rPr lang="ru-RU" b="1" dirty="0"/>
              <a:t> в </a:t>
            </a:r>
            <a:r>
              <a:rPr lang="ru-RU" b="1" dirty="0" err="1" smtClean="0"/>
              <a:t>організмі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/>
              <a:t>в </a:t>
            </a:r>
            <a:r>
              <a:rPr lang="ru-RU" dirty="0" err="1"/>
              <a:t>стані</a:t>
            </a:r>
            <a:r>
              <a:rPr lang="ru-RU" dirty="0"/>
              <a:t> затяжного </a:t>
            </a:r>
            <a:r>
              <a:rPr lang="ru-RU" dirty="0" err="1"/>
              <a:t>стресу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альтруїстична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благополуччя</a:t>
            </a:r>
            <a:r>
              <a:rPr lang="ru-RU" dirty="0"/>
              <a:t>;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закоханості</a:t>
            </a:r>
            <a:r>
              <a:rPr lang="ru-RU" dirty="0"/>
              <a:t> вона </a:t>
            </a:r>
            <a:r>
              <a:rPr lang="ru-RU" dirty="0" err="1" smtClean="0"/>
              <a:t>відчуває</a:t>
            </a:r>
            <a:r>
              <a:rPr lang="ru-RU" dirty="0" smtClean="0"/>
              <a:t> </a:t>
            </a:r>
            <a:r>
              <a:rPr lang="ru-RU" dirty="0" err="1"/>
              <a:t>сплеск</a:t>
            </a:r>
            <a:r>
              <a:rPr lang="ru-RU" dirty="0"/>
              <a:t> </a:t>
            </a:r>
            <a:r>
              <a:rPr lang="ru-RU" dirty="0" err="1" smtClean="0"/>
              <a:t>альтруїзму</a:t>
            </a:r>
            <a:r>
              <a:rPr lang="ru-RU" dirty="0" smtClean="0"/>
              <a:t>)  </a:t>
            </a:r>
          </a:p>
          <a:p>
            <a:pPr marL="0" indent="0">
              <a:buNone/>
            </a:pPr>
            <a:r>
              <a:rPr lang="ru-RU" b="1" dirty="0" err="1" smtClean="0"/>
              <a:t>соціально-психологічні</a:t>
            </a:r>
            <a:r>
              <a:rPr lang="ru-RU" b="1" dirty="0" smtClean="0"/>
              <a:t> </a:t>
            </a:r>
            <a:r>
              <a:rPr lang="ru-RU" b="1" dirty="0" err="1"/>
              <a:t>фактори</a:t>
            </a:r>
            <a:r>
              <a:rPr lang="ru-RU" b="1" dirty="0"/>
              <a:t>: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err="1" smtClean="0"/>
              <a:t>моральні</a:t>
            </a:r>
            <a:r>
              <a:rPr lang="ru-RU" b="1" dirty="0" smtClean="0"/>
              <a:t> </a:t>
            </a:r>
            <a:r>
              <a:rPr lang="ru-RU" b="1" dirty="0" err="1"/>
              <a:t>уявлення</a:t>
            </a:r>
            <a:r>
              <a:rPr lang="ru-RU" b="1" dirty="0"/>
              <a:t> </a:t>
            </a:r>
            <a:r>
              <a:rPr lang="ru-RU" b="1" dirty="0" err="1" smtClean="0"/>
              <a:t>суспільства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домінує</a:t>
            </a:r>
            <a:r>
              <a:rPr lang="ru-RU" dirty="0"/>
              <a:t> </a:t>
            </a:r>
            <a:r>
              <a:rPr lang="ru-RU" dirty="0" err="1"/>
              <a:t>релігія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налаштовує</a:t>
            </a:r>
            <a:r>
              <a:rPr lang="ru-RU" dirty="0"/>
              <a:t> </a:t>
            </a:r>
            <a:r>
              <a:rPr lang="ru-RU" dirty="0" err="1" smtClean="0"/>
              <a:t>допомагати</a:t>
            </a:r>
            <a:r>
              <a:rPr lang="ru-RU" dirty="0" smtClean="0"/>
              <a:t> </a:t>
            </a:r>
            <a:r>
              <a:rPr lang="ru-RU" dirty="0"/>
              <a:t>один </a:t>
            </a:r>
            <a:r>
              <a:rPr lang="ru-RU" dirty="0" smtClean="0"/>
              <a:t>одному;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виховувалася</a:t>
            </a:r>
            <a:r>
              <a:rPr lang="ru-RU" dirty="0"/>
              <a:t> в </a:t>
            </a:r>
            <a:r>
              <a:rPr lang="ru-RU" dirty="0" err="1"/>
              <a:t>сім’ї</a:t>
            </a:r>
            <a:r>
              <a:rPr lang="ru-RU" dirty="0"/>
              <a:t> і </a:t>
            </a:r>
            <a:r>
              <a:rPr lang="ru-RU" dirty="0" err="1"/>
              <a:t>бачила</a:t>
            </a:r>
            <a:r>
              <a:rPr lang="ru-RU" dirty="0"/>
              <a:t> </a:t>
            </a:r>
            <a:r>
              <a:rPr lang="ru-RU" dirty="0" err="1"/>
              <a:t>сімейну</a:t>
            </a:r>
            <a:r>
              <a:rPr lang="ru-RU" dirty="0"/>
              <a:t> </a:t>
            </a:r>
            <a:r>
              <a:rPr lang="ru-RU" dirty="0" err="1"/>
              <a:t>взаємодопомогу</a:t>
            </a:r>
            <a:r>
              <a:rPr lang="ru-RU" dirty="0"/>
              <a:t> вона буде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альтруїстичною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та, яка </a:t>
            </a:r>
            <a:r>
              <a:rPr lang="ru-RU" dirty="0" err="1"/>
              <a:t>виховувалася</a:t>
            </a:r>
            <a:r>
              <a:rPr lang="ru-RU" dirty="0"/>
              <a:t> не в </a:t>
            </a:r>
            <a:r>
              <a:rPr lang="ru-RU" dirty="0" err="1"/>
              <a:t>сім’ї</a:t>
            </a:r>
            <a:r>
              <a:rPr lang="ru-RU" dirty="0"/>
              <a:t>;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добровільна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висміюється</a:t>
            </a:r>
            <a:r>
              <a:rPr lang="ru-RU" dirty="0"/>
              <a:t> і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наївністю</a:t>
            </a:r>
            <a:r>
              <a:rPr lang="ru-RU" dirty="0"/>
              <a:t> — вона буде </a:t>
            </a:r>
            <a:r>
              <a:rPr lang="ru-RU" dirty="0" err="1"/>
              <a:t>зустрічатися</a:t>
            </a:r>
            <a:r>
              <a:rPr lang="ru-RU" dirty="0"/>
              <a:t> </a:t>
            </a:r>
            <a:r>
              <a:rPr lang="ru-RU" dirty="0" err="1" smtClean="0"/>
              <a:t>рідше</a:t>
            </a:r>
            <a:r>
              <a:rPr lang="ru-RU" dirty="0" smtClean="0"/>
              <a:t>)</a:t>
            </a:r>
          </a:p>
          <a:p>
            <a:pPr>
              <a:buFontTx/>
              <a:buChar char="-"/>
            </a:pPr>
            <a:r>
              <a:rPr lang="ru-RU" b="1" dirty="0" err="1" smtClean="0"/>
              <a:t>суспільно-політична</a:t>
            </a:r>
            <a:r>
              <a:rPr lang="ru-RU" b="1" dirty="0" smtClean="0"/>
              <a:t> структура </a:t>
            </a:r>
            <a:r>
              <a:rPr lang="ru-RU" dirty="0" smtClean="0"/>
              <a:t>(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відкриваються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 з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професіоналів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держава </a:t>
            </a:r>
            <a:r>
              <a:rPr lang="ru-RU" dirty="0" err="1"/>
              <a:t>виділяє</a:t>
            </a:r>
            <a:r>
              <a:rPr lang="ru-RU" dirty="0"/>
              <a:t> на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— то </a:t>
            </a:r>
            <a:r>
              <a:rPr lang="ru-RU" dirty="0" err="1"/>
              <a:t>альтруїсти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проявлятися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і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активними</a:t>
            </a:r>
            <a:r>
              <a:rPr lang="ru-RU" dirty="0"/>
              <a:t> в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 smtClean="0"/>
              <a:t>допомоги</a:t>
            </a:r>
            <a:r>
              <a:rPr lang="ru-RU" dirty="0"/>
              <a:t>)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Традиційні</a:t>
            </a:r>
            <a:r>
              <a:rPr lang="ru-RU" b="1" dirty="0"/>
              <a:t> та </a:t>
            </a:r>
            <a:r>
              <a:rPr lang="ru-RU" b="1" dirty="0" err="1"/>
              <a:t>сучасні</a:t>
            </a:r>
            <a:r>
              <a:rPr lang="ru-RU" b="1" dirty="0"/>
              <a:t> </a:t>
            </a:r>
            <a:r>
              <a:rPr lang="ru-RU" b="1" dirty="0" err="1"/>
              <a:t>підходи</a:t>
            </a:r>
            <a:r>
              <a:rPr lang="ru-RU" b="1" dirty="0"/>
              <a:t> до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258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 smtClean="0"/>
              <a:t>Традиційна</a:t>
            </a:r>
            <a:r>
              <a:rPr lang="ru-RU" b="1" dirty="0" smtClean="0"/>
              <a:t> </a:t>
            </a:r>
            <a:r>
              <a:rPr lang="ru-RU" b="1" dirty="0" err="1"/>
              <a:t>соціальна</a:t>
            </a:r>
            <a:r>
              <a:rPr lang="ru-RU" b="1" dirty="0"/>
              <a:t> робота (до 1960-х </a:t>
            </a:r>
            <a:r>
              <a:rPr lang="ru-RU" b="1" dirty="0" err="1"/>
              <a:t>рр</a:t>
            </a:r>
            <a:r>
              <a:rPr lang="ru-RU" b="1" dirty="0"/>
              <a:t>.)</a:t>
            </a:r>
            <a:endParaRPr lang="en-US" dirty="0"/>
          </a:p>
          <a:p>
            <a:r>
              <a:rPr lang="ru-RU" dirty="0"/>
              <a:t> </a:t>
            </a:r>
            <a:r>
              <a:rPr lang="ru-RU" dirty="0" err="1"/>
              <a:t>Ідеологія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, є морально-</a:t>
            </a:r>
            <a:r>
              <a:rPr lang="ru-RU" dirty="0" err="1"/>
              <a:t>релігійним</a:t>
            </a:r>
            <a:r>
              <a:rPr lang="ru-RU" dirty="0"/>
              <a:t> </a:t>
            </a:r>
            <a:r>
              <a:rPr lang="ru-RU" dirty="0" err="1"/>
              <a:t>обов’язком</a:t>
            </a:r>
            <a:r>
              <a:rPr lang="ru-RU" dirty="0"/>
              <a:t>.</a:t>
            </a:r>
            <a:endParaRPr lang="en-US" dirty="0"/>
          </a:p>
          <a:p>
            <a:r>
              <a:rPr lang="ru-RU" dirty="0" err="1"/>
              <a:t>Організаційна</a:t>
            </a:r>
            <a:r>
              <a:rPr lang="ru-RU" dirty="0"/>
              <a:t> форма Робота з </a:t>
            </a:r>
            <a:r>
              <a:rPr lang="ru-RU" dirty="0" err="1"/>
              <a:t>клієнтом</a:t>
            </a:r>
            <a:r>
              <a:rPr lang="ru-RU" dirty="0"/>
              <a:t> в </a:t>
            </a:r>
            <a:r>
              <a:rPr lang="ru-RU" dirty="0" err="1"/>
              <a:t>інституції</a:t>
            </a:r>
            <a:r>
              <a:rPr lang="ru-RU" dirty="0"/>
              <a:t> (</a:t>
            </a:r>
            <a:r>
              <a:rPr lang="ru-RU" dirty="0" err="1"/>
              <a:t>інтернаті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співробітника</a:t>
            </a:r>
            <a:r>
              <a:rPr lang="ru-RU" dirty="0"/>
              <a:t> - Бути </a:t>
            </a:r>
            <a:r>
              <a:rPr lang="ru-RU" dirty="0" err="1"/>
              <a:t>богобоязною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endParaRPr lang="en-US" dirty="0"/>
          </a:p>
          <a:p>
            <a:r>
              <a:rPr lang="ru-RU" dirty="0" err="1"/>
              <a:t>Організаційна</a:t>
            </a:r>
            <a:r>
              <a:rPr lang="ru-RU" dirty="0"/>
              <a:t> форма - Робота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endParaRPr lang="en-US" dirty="0"/>
          </a:p>
          <a:p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- </a:t>
            </a:r>
            <a:r>
              <a:rPr lang="ru-RU" dirty="0" err="1"/>
              <a:t>Клієнт</a:t>
            </a:r>
            <a:r>
              <a:rPr lang="ru-RU" dirty="0"/>
              <a:t> не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проблем</a:t>
            </a:r>
            <a:endParaRPr lang="en-US" dirty="0"/>
          </a:p>
          <a:p>
            <a:pPr marL="0" indent="0">
              <a:buNone/>
            </a:pPr>
            <a:r>
              <a:rPr lang="ru-RU" b="1" dirty="0" err="1"/>
              <a:t>Сучасна</a:t>
            </a:r>
            <a:r>
              <a:rPr lang="ru-RU" b="1" dirty="0"/>
              <a:t> </a:t>
            </a:r>
            <a:r>
              <a:rPr lang="ru-RU" b="1" dirty="0" err="1"/>
              <a:t>соціальна</a:t>
            </a:r>
            <a:r>
              <a:rPr lang="ru-RU" b="1" dirty="0"/>
              <a:t> робота (</a:t>
            </a:r>
            <a:r>
              <a:rPr lang="ru-RU" b="1" dirty="0" err="1"/>
              <a:t>після</a:t>
            </a:r>
            <a:r>
              <a:rPr lang="ru-RU" b="1" dirty="0"/>
              <a:t> 1960-х </a:t>
            </a:r>
            <a:r>
              <a:rPr lang="ru-RU" b="1" dirty="0" err="1"/>
              <a:t>рр</a:t>
            </a:r>
            <a:r>
              <a:rPr lang="ru-RU" b="1" dirty="0"/>
              <a:t>.)</a:t>
            </a:r>
            <a:endParaRPr lang="en-US" dirty="0"/>
          </a:p>
          <a:p>
            <a:r>
              <a:rPr lang="ru-RU" dirty="0"/>
              <a:t> </a:t>
            </a:r>
            <a:r>
              <a:rPr lang="ru-RU" dirty="0" err="1"/>
              <a:t>Ідеологія</a:t>
            </a:r>
            <a:r>
              <a:rPr lang="ru-RU" dirty="0"/>
              <a:t>  -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право кожного </a:t>
            </a:r>
            <a:r>
              <a:rPr lang="ru-RU" dirty="0" err="1"/>
              <a:t>громадянина</a:t>
            </a:r>
            <a:endParaRPr lang="en-US" dirty="0"/>
          </a:p>
          <a:p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співробітника</a:t>
            </a:r>
            <a:r>
              <a:rPr lang="ru-RU" dirty="0"/>
              <a:t> - Бути </a:t>
            </a:r>
            <a:r>
              <a:rPr lang="ru-RU" dirty="0" err="1"/>
              <a:t>підготовленим</a:t>
            </a:r>
            <a:r>
              <a:rPr lang="ru-RU" dirty="0"/>
              <a:t> </a:t>
            </a:r>
            <a:r>
              <a:rPr lang="ru-RU" dirty="0" err="1"/>
              <a:t>професіоналом</a:t>
            </a:r>
            <a:endParaRPr lang="en-US" dirty="0"/>
          </a:p>
          <a:p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-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досяг</a:t>
            </a:r>
            <a:r>
              <a:rPr lang="ru-RU" dirty="0"/>
              <a:t> </a:t>
            </a:r>
            <a:r>
              <a:rPr lang="ru-RU" dirty="0" err="1"/>
              <a:t>самостійності</a:t>
            </a:r>
            <a:r>
              <a:rPr lang="ru-RU" dirty="0"/>
              <a:t>, </a:t>
            </a:r>
            <a:r>
              <a:rPr lang="ru-RU" dirty="0" err="1"/>
              <a:t>власноруч</a:t>
            </a:r>
            <a:r>
              <a:rPr lang="ru-RU" dirty="0"/>
              <a:t> </a:t>
            </a:r>
            <a:r>
              <a:rPr lang="ru-RU" dirty="0" err="1"/>
              <a:t>справляється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проблемами.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6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/>
              <a:t>Часто ми </a:t>
            </a:r>
            <a:r>
              <a:rPr lang="ru-RU" sz="3200" b="1" dirty="0" err="1"/>
              <a:t>відчуваємо</a:t>
            </a:r>
            <a:r>
              <a:rPr lang="ru-RU" sz="3200" b="1" dirty="0"/>
              <a:t> </a:t>
            </a:r>
            <a:r>
              <a:rPr lang="ru-RU" sz="3200" b="1" dirty="0" err="1"/>
              <a:t>обурення</a:t>
            </a:r>
            <a:r>
              <a:rPr lang="ru-RU" sz="3200" b="1" dirty="0"/>
              <a:t> та образу, коли люди не </a:t>
            </a:r>
            <a:r>
              <a:rPr lang="ru-RU" sz="3200" b="1" dirty="0" err="1"/>
              <a:t>допомагають</a:t>
            </a:r>
            <a:r>
              <a:rPr lang="ru-RU" sz="3200" b="1" dirty="0"/>
              <a:t> один одному. Ми </a:t>
            </a:r>
            <a:r>
              <a:rPr lang="ru-RU" sz="3200" b="1" dirty="0" err="1"/>
              <a:t>вважаємо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всі</a:t>
            </a:r>
            <a:r>
              <a:rPr lang="ru-RU" sz="3200" b="1" dirty="0"/>
              <a:t> люди </a:t>
            </a:r>
            <a:r>
              <a:rPr lang="ru-RU" sz="3200" b="1" dirty="0" err="1"/>
              <a:t>зобов’язані</a:t>
            </a:r>
            <a:r>
              <a:rPr lang="ru-RU" sz="3200" b="1" dirty="0"/>
              <a:t> 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/>
              <a:t>робити</a:t>
            </a:r>
            <a:r>
              <a:rPr lang="ru-RU" sz="3200" b="1" dirty="0"/>
              <a:t>, </a:t>
            </a:r>
            <a:r>
              <a:rPr lang="ru-RU" sz="3200" b="1" dirty="0" err="1"/>
              <a:t>адже</a:t>
            </a:r>
            <a:r>
              <a:rPr lang="ru-RU" sz="3200" b="1" dirty="0"/>
              <a:t> такими є </a:t>
            </a:r>
            <a:r>
              <a:rPr lang="ru-RU" sz="3200" b="1" dirty="0" err="1"/>
              <a:t>цінності</a:t>
            </a:r>
            <a:r>
              <a:rPr lang="ru-RU" sz="3200" b="1" dirty="0"/>
              <a:t> </a:t>
            </a:r>
            <a:r>
              <a:rPr lang="ru-RU" sz="3200" b="1" dirty="0" err="1"/>
              <a:t>нашого</a:t>
            </a:r>
            <a:r>
              <a:rPr lang="ru-RU" sz="3200" b="1" dirty="0"/>
              <a:t> </a:t>
            </a:r>
            <a:r>
              <a:rPr lang="ru-RU" sz="3200" b="1" dirty="0" err="1"/>
              <a:t>суспільства</a:t>
            </a:r>
            <a:r>
              <a:rPr lang="ru-RU" sz="3200" b="1" dirty="0"/>
              <a:t>. </a:t>
            </a:r>
            <a:r>
              <a:rPr lang="ru-RU" sz="3200" b="1" dirty="0" err="1"/>
              <a:t>Проте</a:t>
            </a:r>
            <a:r>
              <a:rPr lang="ru-RU" sz="3200" b="1" dirty="0"/>
              <a:t> </a:t>
            </a:r>
            <a:r>
              <a:rPr lang="ru-RU" sz="3200" b="1" dirty="0" err="1"/>
              <a:t>цінності</a:t>
            </a:r>
            <a:r>
              <a:rPr lang="ru-RU" sz="3200" b="1" dirty="0"/>
              <a:t> </a:t>
            </a:r>
            <a:r>
              <a:rPr lang="ru-RU" sz="3200" b="1" dirty="0" err="1"/>
              <a:t>ніколи</a:t>
            </a:r>
            <a:r>
              <a:rPr lang="ru-RU" sz="3200" b="1" dirty="0"/>
              <a:t> не </a:t>
            </a:r>
            <a:r>
              <a:rPr lang="ru-RU" sz="3200" b="1" dirty="0" err="1"/>
              <a:t>формулюються</a:t>
            </a:r>
            <a:r>
              <a:rPr lang="ru-RU" sz="3200" b="1" dirty="0"/>
              <a:t> </a:t>
            </a:r>
            <a:r>
              <a:rPr lang="ru-RU" sz="3200" b="1" dirty="0" err="1"/>
              <a:t>чітко</a:t>
            </a:r>
            <a:r>
              <a:rPr lang="ru-RU" sz="3200" b="1" dirty="0"/>
              <a:t> і не є </a:t>
            </a:r>
            <a:r>
              <a:rPr lang="ru-RU" sz="3200" b="1" dirty="0" err="1"/>
              <a:t>обов’язковими</a:t>
            </a:r>
            <a:r>
              <a:rPr lang="ru-RU" sz="3200" b="1" dirty="0"/>
              <a:t> до </a:t>
            </a:r>
            <a:r>
              <a:rPr lang="ru-RU" sz="3200" b="1" dirty="0" err="1"/>
              <a:t>виконання</a:t>
            </a:r>
            <a:r>
              <a:rPr lang="ru-RU" sz="3200" b="1" dirty="0"/>
              <a:t>. – </a:t>
            </a:r>
            <a:r>
              <a:rPr lang="ru-RU" sz="3200" b="1" dirty="0" err="1"/>
              <a:t>цінність</a:t>
            </a:r>
            <a:r>
              <a:rPr lang="ru-RU" sz="3200" b="1" dirty="0"/>
              <a:t>, а не правило!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6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55" y="290946"/>
            <a:ext cx="10044545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3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5" y="484909"/>
            <a:ext cx="9130145" cy="58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1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Прикладні цінності соціальної роботи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2327"/>
            <a:ext cx="8596668" cy="4739035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dirty="0" err="1" smtClean="0"/>
              <a:t>гідність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/>
              <a:t>можливості</a:t>
            </a:r>
            <a:r>
              <a:rPr lang="ru-RU" dirty="0"/>
              <a:t>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недискримінація</a:t>
            </a:r>
            <a:r>
              <a:rPr lang="ru-RU" dirty="0"/>
              <a:t>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повага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;</a:t>
            </a:r>
            <a:endParaRPr lang="uk-UA" dirty="0"/>
          </a:p>
          <a:p>
            <a:pPr>
              <a:buFontTx/>
              <a:buChar char="-"/>
            </a:pP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індивіда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самовизначення</a:t>
            </a:r>
            <a:r>
              <a:rPr lang="ru-RU" dirty="0" smtClean="0"/>
              <a:t> </a:t>
            </a:r>
            <a:r>
              <a:rPr lang="ru-RU" dirty="0" err="1"/>
              <a:t>клієнтів</a:t>
            </a:r>
            <a:r>
              <a:rPr lang="ru-RU" dirty="0"/>
              <a:t>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потреби </a:t>
            </a:r>
            <a:r>
              <a:rPr lang="ru-RU" dirty="0" err="1"/>
              <a:t>людини</a:t>
            </a:r>
            <a:r>
              <a:rPr lang="ru-RU" dirty="0"/>
              <a:t>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справедливості</a:t>
            </a:r>
            <a:r>
              <a:rPr lang="ru-RU" dirty="0"/>
              <a:t>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конфіденційність</a:t>
            </a:r>
            <a:r>
              <a:rPr lang="ru-RU" dirty="0"/>
              <a:t>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індивідів</a:t>
            </a:r>
            <a:r>
              <a:rPr lang="ru-RU" dirty="0"/>
              <a:t> </a:t>
            </a:r>
            <a:r>
              <a:rPr lang="ru-RU" dirty="0" err="1"/>
              <a:t>адекватними</a:t>
            </a:r>
            <a:r>
              <a:rPr lang="ru-RU" dirty="0"/>
              <a:t> ресурсами і </a:t>
            </a:r>
            <a:r>
              <a:rPr lang="ru-RU" dirty="0" err="1"/>
              <a:t>послугами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потреби;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наділення</a:t>
            </a:r>
            <a:r>
              <a:rPr lang="ru-RU" dirty="0" smtClean="0"/>
              <a:t> </a:t>
            </a:r>
            <a:r>
              <a:rPr lang="ru-RU" dirty="0" err="1"/>
              <a:t>клієнтів</a:t>
            </a:r>
            <a:r>
              <a:rPr lang="ru-RU" dirty="0"/>
              <a:t> силою та </a:t>
            </a:r>
            <a:r>
              <a:rPr lang="ru-RU" dirty="0" err="1"/>
              <a:t>впливом</a:t>
            </a:r>
            <a:r>
              <a:rPr lang="ru-RU" dirty="0"/>
              <a:t>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повага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різноманітності</a:t>
            </a:r>
            <a:r>
              <a:rPr lang="ru-RU" dirty="0"/>
              <a:t> (людей і </a:t>
            </a:r>
            <a:r>
              <a:rPr lang="ru-RU" dirty="0" err="1"/>
              <a:t>співтовариств</a:t>
            </a:r>
            <a:r>
              <a:rPr lang="ru-RU" dirty="0"/>
              <a:t>);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і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індивідам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розкрити</a:t>
            </a:r>
            <a:r>
              <a:rPr lang="ru-RU" dirty="0"/>
              <a:t>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Фундаментальні цінності соціальної роботи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/>
              <a:t>люди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внутрішньо</a:t>
            </a:r>
            <a:r>
              <a:rPr lang="ru-RU" dirty="0"/>
              <a:t> </a:t>
            </a:r>
            <a:r>
              <a:rPr lang="ru-RU" dirty="0" err="1"/>
              <a:t>властиву</a:t>
            </a:r>
            <a:r>
              <a:rPr lang="ru-RU" dirty="0"/>
              <a:t> і </a:t>
            </a:r>
            <a:r>
              <a:rPr lang="ru-RU" dirty="0" err="1"/>
              <a:t>невід’ємну</a:t>
            </a:r>
            <a:r>
              <a:rPr lang="ru-RU" dirty="0"/>
              <a:t> </a:t>
            </a:r>
            <a:r>
              <a:rPr lang="ru-RU" dirty="0" err="1" smtClean="0"/>
              <a:t>цінність</a:t>
            </a:r>
            <a:endParaRPr lang="ru-RU" dirty="0" smtClean="0"/>
          </a:p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/>
              <a:t>люди </a:t>
            </a:r>
            <a:r>
              <a:rPr lang="ru-RU" dirty="0" err="1"/>
              <a:t>мають</a:t>
            </a:r>
            <a:r>
              <a:rPr lang="ru-RU" dirty="0"/>
              <a:t> право на свободу, </a:t>
            </a:r>
            <a:r>
              <a:rPr lang="ru-RU" dirty="0" err="1"/>
              <a:t>самовизначення</a:t>
            </a:r>
            <a:r>
              <a:rPr lang="ru-RU" dirty="0"/>
              <a:t> та </a:t>
            </a:r>
            <a:r>
              <a:rPr lang="ru-RU" dirty="0" err="1"/>
              <a:t>приватне</a:t>
            </a:r>
            <a:r>
              <a:rPr lang="ru-RU" dirty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/>
              <a:t>люди </a:t>
            </a:r>
            <a:r>
              <a:rPr lang="ru-RU" dirty="0" err="1"/>
              <a:t>мають</a:t>
            </a:r>
            <a:r>
              <a:rPr lang="ru-RU" dirty="0"/>
              <a:t> право на </a:t>
            </a:r>
            <a:r>
              <a:rPr lang="ru-RU" dirty="0" err="1"/>
              <a:t>соціальну</a:t>
            </a:r>
            <a:r>
              <a:rPr lang="ru-RU" dirty="0"/>
              <a:t> </a:t>
            </a:r>
            <a:r>
              <a:rPr lang="ru-RU" dirty="0" err="1"/>
              <a:t>справедливість</a:t>
            </a:r>
            <a:r>
              <a:rPr lang="ru-RU" dirty="0"/>
              <a:t> та </a:t>
            </a:r>
            <a:r>
              <a:rPr lang="ru-RU" dirty="0" err="1"/>
              <a:t>рівність</a:t>
            </a:r>
            <a:r>
              <a:rPr lang="ru-RU" dirty="0"/>
              <a:t> </a:t>
            </a:r>
            <a:r>
              <a:rPr lang="ru-RU" dirty="0" err="1" smtClean="0"/>
              <a:t>можливостей</a:t>
            </a:r>
            <a:endParaRPr lang="ru-RU" dirty="0" smtClean="0"/>
          </a:p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/>
              <a:t>люди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обов’язок</a:t>
            </a:r>
            <a:r>
              <a:rPr lang="ru-RU" dirty="0"/>
              <a:t> </a:t>
            </a:r>
            <a:r>
              <a:rPr lang="ru-RU" dirty="0" err="1"/>
              <a:t>допомагати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людям, </a:t>
            </a:r>
            <a:r>
              <a:rPr lang="ru-RU" dirty="0" err="1"/>
              <a:t>реалізовувати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права і </a:t>
            </a:r>
            <a:r>
              <a:rPr lang="ru-RU" dirty="0" err="1"/>
              <a:t>самореалізовуватися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9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782" y="748145"/>
            <a:ext cx="9033163" cy="5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1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77091"/>
            <a:ext cx="8913784" cy="60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0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Фахівець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smtClean="0"/>
              <a:t>повинен: </a:t>
            </a:r>
            <a:r>
              <a:rPr lang="ru-RU" b="1" dirty="0"/>
              <a:t/>
            </a:r>
            <a:br>
              <a:rPr lang="ru-RU" b="1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Char char="-"/>
            </a:pPr>
            <a:r>
              <a:rPr lang="ru-RU" b="1" dirty="0" err="1" smtClean="0"/>
              <a:t>сприяти</a:t>
            </a:r>
            <a:r>
              <a:rPr lang="ru-RU" b="1" dirty="0" smtClean="0"/>
              <a:t> </a:t>
            </a:r>
            <a:r>
              <a:rPr lang="ru-RU" b="1" dirty="0" err="1"/>
              <a:t>соціальному</a:t>
            </a:r>
            <a:r>
              <a:rPr lang="ru-RU" b="1" dirty="0"/>
              <a:t>, медико-</a:t>
            </a:r>
            <a:r>
              <a:rPr lang="ru-RU" b="1" dirty="0" err="1"/>
              <a:t>психологічному</a:t>
            </a:r>
            <a:r>
              <a:rPr lang="ru-RU" b="1" dirty="0"/>
              <a:t>, психолого-</a:t>
            </a:r>
            <a:r>
              <a:rPr lang="ru-RU" b="1" dirty="0" err="1"/>
              <a:t>педагогічному</a:t>
            </a:r>
            <a:r>
              <a:rPr lang="ru-RU" b="1" dirty="0"/>
              <a:t> </a:t>
            </a:r>
            <a:r>
              <a:rPr lang="ru-RU" b="1" dirty="0" err="1"/>
              <a:t>оздоровленню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з </a:t>
            </a:r>
            <a:r>
              <a:rPr lang="ru-RU" b="1" dirty="0" err="1"/>
              <a:t>позиції</a:t>
            </a:r>
            <a:r>
              <a:rPr lang="ru-RU" b="1" dirty="0"/>
              <a:t> 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фізичного</a:t>
            </a:r>
            <a:r>
              <a:rPr lang="ru-RU" b="1" dirty="0"/>
              <a:t>, духовного, </a:t>
            </a:r>
            <a:r>
              <a:rPr lang="ru-RU" b="1" dirty="0" err="1"/>
              <a:t>соціального</a:t>
            </a:r>
            <a:r>
              <a:rPr lang="ru-RU" b="1" dirty="0"/>
              <a:t> та </a:t>
            </a:r>
            <a:r>
              <a:rPr lang="ru-RU" b="1" dirty="0" err="1"/>
              <a:t>психосоціального</a:t>
            </a:r>
            <a:r>
              <a:rPr lang="ru-RU" b="1" dirty="0"/>
              <a:t> </a:t>
            </a:r>
            <a:r>
              <a:rPr lang="ru-RU" b="1" dirty="0" err="1" smtClean="0"/>
              <a:t>благополуччя</a:t>
            </a:r>
            <a:endParaRPr lang="ru-RU" b="1" dirty="0" smtClean="0"/>
          </a:p>
          <a:p>
            <a:pPr algn="ctr">
              <a:buFontTx/>
              <a:buChar char="-"/>
            </a:pPr>
            <a:endParaRPr lang="ru-RU" b="1" dirty="0" smtClean="0"/>
          </a:p>
          <a:p>
            <a:pPr algn="ctr">
              <a:buFontTx/>
              <a:buChar char="-"/>
            </a:pPr>
            <a:r>
              <a:rPr lang="en-US" b="1" dirty="0" err="1"/>
              <a:t>уміти</a:t>
            </a:r>
            <a:r>
              <a:rPr lang="en-US" b="1" dirty="0"/>
              <a:t> </a:t>
            </a:r>
            <a:r>
              <a:rPr lang="uk-UA" b="1" dirty="0" smtClean="0"/>
              <a:t>підбирати</a:t>
            </a:r>
            <a:r>
              <a:rPr lang="en-US" b="1" dirty="0" smtClean="0"/>
              <a:t> </a:t>
            </a:r>
            <a:r>
              <a:rPr lang="en-US" b="1" dirty="0" err="1"/>
              <a:t>індивідуально-психологічний</a:t>
            </a:r>
            <a:r>
              <a:rPr lang="en-US" b="1" dirty="0"/>
              <a:t> </a:t>
            </a:r>
            <a:r>
              <a:rPr lang="en-US" b="1" dirty="0" err="1"/>
              <a:t>підхід</a:t>
            </a:r>
            <a:r>
              <a:rPr lang="en-US" b="1" dirty="0"/>
              <a:t> </a:t>
            </a:r>
            <a:r>
              <a:rPr lang="en-US" b="1" dirty="0" err="1"/>
              <a:t>до</a:t>
            </a:r>
            <a:r>
              <a:rPr lang="en-US" b="1" dirty="0"/>
              <a:t> </a:t>
            </a:r>
            <a:r>
              <a:rPr lang="en-US" b="1" dirty="0" err="1" smtClean="0"/>
              <a:t>конкретно</a:t>
            </a:r>
            <a:r>
              <a:rPr lang="uk-UA" b="1" dirty="0" smtClean="0"/>
              <a:t>го</a:t>
            </a:r>
            <a:r>
              <a:rPr lang="en-US" b="1" dirty="0" smtClean="0"/>
              <a:t> </a:t>
            </a:r>
            <a:r>
              <a:rPr lang="en-US" b="1" dirty="0" err="1" smtClean="0"/>
              <a:t>клієнт</a:t>
            </a:r>
            <a:r>
              <a:rPr lang="uk-UA" b="1" dirty="0" smtClean="0"/>
              <a:t>а</a:t>
            </a:r>
            <a:r>
              <a:rPr lang="en-US" b="1" dirty="0" smtClean="0"/>
              <a:t> </a:t>
            </a:r>
            <a:endParaRPr lang="uk-UA" b="1" dirty="0" smtClean="0"/>
          </a:p>
          <a:p>
            <a:pPr algn="ctr">
              <a:buFontTx/>
              <a:buChar char="-"/>
            </a:pPr>
            <a:endParaRPr lang="uk-UA" b="1" dirty="0" smtClean="0"/>
          </a:p>
          <a:p>
            <a:pPr algn="ctr">
              <a:buFontTx/>
              <a:buChar char="-"/>
            </a:pPr>
            <a:r>
              <a:rPr lang="en-US" b="1" dirty="0" err="1" smtClean="0"/>
              <a:t>знати</a:t>
            </a:r>
            <a:r>
              <a:rPr lang="en-US" b="1" dirty="0" smtClean="0"/>
              <a:t> </a:t>
            </a:r>
            <a:r>
              <a:rPr lang="en-US" b="1" dirty="0" err="1"/>
              <a:t>психологічні</a:t>
            </a:r>
            <a:r>
              <a:rPr lang="en-US" b="1" dirty="0"/>
              <a:t> </a:t>
            </a:r>
            <a:r>
              <a:rPr lang="en-US" b="1" dirty="0" err="1"/>
              <a:t>особливості</a:t>
            </a:r>
            <a:r>
              <a:rPr lang="en-US" b="1" dirty="0"/>
              <a:t> </a:t>
            </a:r>
            <a:r>
              <a:rPr lang="en-US" b="1" dirty="0" err="1"/>
              <a:t>різних</a:t>
            </a:r>
            <a:r>
              <a:rPr lang="en-US" b="1" dirty="0"/>
              <a:t> </a:t>
            </a:r>
            <a:r>
              <a:rPr lang="en-US" b="1" dirty="0" err="1"/>
              <a:t>соціальних</a:t>
            </a:r>
            <a:r>
              <a:rPr lang="en-US" b="1" dirty="0"/>
              <a:t> </a:t>
            </a:r>
            <a:r>
              <a:rPr lang="en-US" b="1" dirty="0" err="1" smtClean="0"/>
              <a:t>категорій</a:t>
            </a:r>
            <a:endParaRPr lang="uk-UA" b="1" dirty="0" smtClean="0"/>
          </a:p>
          <a:p>
            <a:pPr algn="ctr">
              <a:buFontTx/>
              <a:buChar char="-"/>
            </a:pPr>
            <a:endParaRPr lang="uk-UA" b="1" dirty="0"/>
          </a:p>
          <a:p>
            <a:pPr algn="ctr">
              <a:buFontTx/>
              <a:buChar char="-"/>
            </a:pPr>
            <a:r>
              <a:rPr lang="uk-UA" b="1" dirty="0" smtClean="0"/>
              <a:t>в</a:t>
            </a:r>
            <a:r>
              <a:rPr lang="en-US" b="1" dirty="0" err="1" smtClean="0"/>
              <a:t>ивч</a:t>
            </a:r>
            <a:r>
              <a:rPr lang="uk-UA" b="1" dirty="0" err="1" smtClean="0"/>
              <a:t>ати</a:t>
            </a:r>
            <a:r>
              <a:rPr lang="en-US" b="1" dirty="0" smtClean="0"/>
              <a:t> </a:t>
            </a:r>
            <a:r>
              <a:rPr lang="en-US" b="1" dirty="0" err="1" smtClean="0"/>
              <a:t>пізнавальн</a:t>
            </a:r>
            <a:r>
              <a:rPr lang="uk-UA" b="1" dirty="0" smtClean="0"/>
              <a:t>у</a:t>
            </a:r>
            <a:r>
              <a:rPr lang="en-US" b="1" dirty="0" smtClean="0"/>
              <a:t>, </a:t>
            </a:r>
            <a:r>
              <a:rPr lang="en-US" b="1" dirty="0" err="1" smtClean="0"/>
              <a:t>емоційн</a:t>
            </a:r>
            <a:r>
              <a:rPr lang="uk-UA" b="1" dirty="0" smtClean="0"/>
              <a:t>у</a:t>
            </a:r>
            <a:r>
              <a:rPr lang="en-US" b="1" dirty="0" smtClean="0"/>
              <a:t>, </a:t>
            </a:r>
            <a:r>
              <a:rPr lang="en-US" b="1" dirty="0" err="1" smtClean="0"/>
              <a:t>вольов</a:t>
            </a:r>
            <a:r>
              <a:rPr lang="uk-UA" b="1" dirty="0" smtClean="0"/>
              <a:t>у</a:t>
            </a:r>
            <a:r>
              <a:rPr lang="en-US" b="1" dirty="0" smtClean="0"/>
              <a:t>, </a:t>
            </a:r>
            <a:r>
              <a:rPr lang="en-US" b="1" dirty="0" err="1" smtClean="0"/>
              <a:t>комунікативн</a:t>
            </a:r>
            <a:r>
              <a:rPr lang="uk-UA" b="1" dirty="0" smtClean="0"/>
              <a:t>у</a:t>
            </a:r>
            <a:r>
              <a:rPr lang="en-US" b="1" dirty="0" smtClean="0"/>
              <a:t> </a:t>
            </a:r>
            <a:r>
              <a:rPr lang="en-US" b="1" dirty="0" err="1" smtClean="0"/>
              <a:t>сфер</a:t>
            </a:r>
            <a:r>
              <a:rPr lang="uk-UA" b="1" dirty="0" smtClean="0"/>
              <a:t>и особистості клієнта для проведення</a:t>
            </a:r>
            <a:r>
              <a:rPr lang="en-US" b="1" dirty="0" smtClean="0"/>
              <a:t> </a:t>
            </a:r>
            <a:r>
              <a:rPr lang="en-US" b="1" dirty="0" err="1"/>
              <a:t>діагностичної</a:t>
            </a:r>
            <a:r>
              <a:rPr lang="en-US" b="1" dirty="0"/>
              <a:t>, </a:t>
            </a:r>
            <a:r>
              <a:rPr lang="en-US" b="1" dirty="0" err="1"/>
              <a:t>корекційної</a:t>
            </a:r>
            <a:r>
              <a:rPr lang="en-US" b="1" dirty="0"/>
              <a:t> </a:t>
            </a:r>
            <a:r>
              <a:rPr lang="en-US" b="1" dirty="0" err="1"/>
              <a:t>та</a:t>
            </a:r>
            <a:r>
              <a:rPr lang="en-US" b="1" dirty="0"/>
              <a:t> </a:t>
            </a:r>
            <a:r>
              <a:rPr lang="en-US" b="1" dirty="0" err="1" smtClean="0"/>
              <a:t>профілактичн</a:t>
            </a:r>
            <a:r>
              <a:rPr lang="uk-UA" b="1" dirty="0" err="1" smtClean="0"/>
              <a:t>ої</a:t>
            </a:r>
            <a:r>
              <a:rPr lang="en-US" b="1" dirty="0" smtClean="0"/>
              <a:t> </a:t>
            </a:r>
            <a:r>
              <a:rPr lang="en-US" b="1" dirty="0" err="1" smtClean="0"/>
              <a:t>робот</a:t>
            </a:r>
            <a:r>
              <a:rPr lang="uk-UA" b="1" dirty="0" smtClean="0"/>
              <a:t>и</a:t>
            </a:r>
            <a:r>
              <a:rPr lang="en-US" b="1" dirty="0" smtClean="0"/>
              <a:t>.</a:t>
            </a:r>
            <a:endParaRPr lang="en-US" dirty="0"/>
          </a:p>
          <a:p>
            <a:pPr algn="ctr">
              <a:buFontTx/>
              <a:buChar char="-"/>
            </a:pPr>
            <a:endParaRPr lang="en-US" dirty="0"/>
          </a:p>
          <a:p>
            <a:pPr algn="ctr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32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682F"/>
                </a:solidFill>
              </a:rPr>
              <a:t>Кожний комунікативний акт містить в собі наступні аспекти:</a:t>
            </a:r>
            <a:br>
              <a:rPr lang="uk-UA" dirty="0">
                <a:solidFill>
                  <a:srgbClr val="00682F"/>
                </a:solidFill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-</a:t>
            </a:r>
            <a:r>
              <a:rPr lang="uk-UA" i="1" dirty="0" smtClean="0"/>
              <a:t> </a:t>
            </a:r>
            <a:r>
              <a:rPr lang="uk-UA" i="1" dirty="0"/>
              <a:t>інформаційний</a:t>
            </a:r>
            <a:r>
              <a:rPr lang="uk-UA" dirty="0"/>
              <a:t>, який включає пряме значення вислову і його підтекст, тобто можливе переносне значення;</a:t>
            </a:r>
          </a:p>
          <a:p>
            <a:pPr marL="0" indent="0" algn="just">
              <a:buNone/>
            </a:pPr>
            <a:r>
              <a:rPr lang="uk-UA" dirty="0"/>
              <a:t>- </a:t>
            </a:r>
            <a:r>
              <a:rPr lang="uk-UA" i="1" dirty="0"/>
              <a:t>емоційний</a:t>
            </a:r>
            <a:r>
              <a:rPr lang="uk-UA" dirty="0"/>
              <a:t>, який виражає емоційний стан </a:t>
            </a:r>
            <a:r>
              <a:rPr lang="uk-UA" dirty="0" err="1"/>
              <a:t>комуніканта</a:t>
            </a:r>
            <a:r>
              <a:rPr lang="uk-UA" dirty="0"/>
              <a:t> і його відношення до теми, співрозмовника, обставин;</a:t>
            </a:r>
          </a:p>
          <a:p>
            <a:pPr marL="0" indent="0" algn="just">
              <a:buNone/>
            </a:pPr>
            <a:r>
              <a:rPr lang="uk-UA" dirty="0"/>
              <a:t>- </a:t>
            </a:r>
            <a:r>
              <a:rPr lang="uk-UA" i="1" dirty="0"/>
              <a:t>поведінковий</a:t>
            </a:r>
            <a:r>
              <a:rPr lang="uk-UA" dirty="0"/>
              <a:t>, тобто спосіб здійснення комунікації: вербальний, за допомогою мови, і невербальний, за допомогою міміки, жестів, інтонації тощо.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03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Для формування комунікативної компетентності необхідно розвивати наступні характеристики:</a:t>
            </a:r>
            <a:br>
              <a:rPr lang="uk-UA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1. Досвід</a:t>
            </a:r>
            <a:r>
              <a:rPr lang="uk-UA" dirty="0"/>
              <a:t>. </a:t>
            </a:r>
          </a:p>
          <a:p>
            <a:pPr marL="0" indent="0">
              <a:buNone/>
            </a:pPr>
            <a:r>
              <a:rPr lang="uk-UA" dirty="0"/>
              <a:t>2. Схожість. </a:t>
            </a:r>
          </a:p>
          <a:p>
            <a:pPr marL="0" indent="0">
              <a:buNone/>
            </a:pPr>
            <a:r>
              <a:rPr lang="uk-UA" dirty="0"/>
              <a:t>3. Інтелект. </a:t>
            </a:r>
          </a:p>
          <a:p>
            <a:pPr marL="0" indent="0">
              <a:buNone/>
            </a:pPr>
            <a:r>
              <a:rPr lang="uk-UA" dirty="0"/>
              <a:t>4. Глибоке розуміння себе. </a:t>
            </a:r>
          </a:p>
          <a:p>
            <a:pPr marL="0" indent="0">
              <a:buNone/>
            </a:pPr>
            <a:r>
              <a:rPr lang="uk-UA" dirty="0"/>
              <a:t>5. Складність. </a:t>
            </a:r>
          </a:p>
          <a:p>
            <a:pPr marL="0" indent="0">
              <a:buNone/>
            </a:pPr>
            <a:r>
              <a:rPr lang="uk-UA" dirty="0"/>
              <a:t>6. Відсторонення. </a:t>
            </a:r>
          </a:p>
          <a:p>
            <a:pPr marL="0" indent="0">
              <a:buNone/>
            </a:pPr>
            <a:r>
              <a:rPr lang="uk-UA" dirty="0"/>
              <a:t>7. Естетичні нахили. </a:t>
            </a:r>
          </a:p>
          <a:p>
            <a:pPr marL="0" indent="0">
              <a:buNone/>
            </a:pPr>
            <a:r>
              <a:rPr lang="uk-UA" dirty="0"/>
              <a:t>8. Соціальний інтелект.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00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uk-UA" dirty="0">
                <a:solidFill>
                  <a:srgbClr val="C00000"/>
                </a:solidFill>
              </a:rPr>
              <a:t>Для реалізації етичного аспекту комунікації важливу роль відіграють особистісні риси </a:t>
            </a:r>
            <a:r>
              <a:rPr lang="uk-UA" dirty="0" err="1">
                <a:solidFill>
                  <a:srgbClr val="C00000"/>
                </a:solidFill>
              </a:rPr>
              <a:t>комуніканта</a:t>
            </a:r>
            <a:r>
              <a:rPr lang="uk-UA" dirty="0">
                <a:solidFill>
                  <a:srgbClr val="C00000"/>
                </a:solidFill>
              </a:rPr>
              <a:t>: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92611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Char char="-"/>
            </a:pPr>
            <a:r>
              <a:rPr lang="uk-UA" dirty="0" smtClean="0"/>
              <a:t>знання </a:t>
            </a:r>
            <a:r>
              <a:rPr lang="uk-UA" dirty="0"/>
              <a:t>психології іншої людини;</a:t>
            </a:r>
          </a:p>
          <a:p>
            <a:pPr algn="ctr">
              <a:buFontTx/>
              <a:buChar char="-"/>
            </a:pPr>
            <a:r>
              <a:rPr lang="uk-UA" dirty="0"/>
              <a:t>сформована у особистості спрямованість на людину; </a:t>
            </a:r>
          </a:p>
          <a:p>
            <a:pPr algn="ctr">
              <a:buFontTx/>
              <a:buChar char="-"/>
            </a:pPr>
            <a:r>
              <a:rPr lang="uk-UA" dirty="0"/>
              <a:t>спостережливість по відношенню до оточуючим нас людей; </a:t>
            </a:r>
          </a:p>
          <a:p>
            <a:pPr algn="ctr">
              <a:buFontTx/>
              <a:buChar char="-"/>
            </a:pPr>
            <a:r>
              <a:rPr lang="uk-UA" dirty="0"/>
              <a:t>достатньо великий об’єм уваги, уміння її розподіляти;</a:t>
            </a:r>
          </a:p>
          <a:p>
            <a:pPr algn="ctr">
              <a:buFontTx/>
              <a:buChar char="-"/>
            </a:pPr>
            <a:r>
              <a:rPr lang="uk-UA" dirty="0"/>
              <a:t>здатність аналізувати вчинки людини і бачити за ними мотиви, </a:t>
            </a:r>
          </a:p>
          <a:p>
            <a:pPr marL="0" indent="0" algn="ctr">
              <a:buNone/>
            </a:pPr>
            <a:r>
              <a:rPr lang="uk-UA" dirty="0"/>
              <a:t>які нею керують, можливість передбачити її поведінку </a:t>
            </a:r>
          </a:p>
          <a:p>
            <a:pPr marL="0" indent="0" algn="ctr">
              <a:buNone/>
            </a:pPr>
            <a:r>
              <a:rPr lang="uk-UA" dirty="0"/>
              <a:t>в різних ситуаціях;</a:t>
            </a:r>
          </a:p>
          <a:p>
            <a:pPr marL="0" indent="0" algn="ctr">
              <a:buNone/>
            </a:pPr>
            <a:r>
              <a:rPr lang="uk-UA" dirty="0"/>
              <a:t>- інтуїція;</a:t>
            </a:r>
          </a:p>
          <a:p>
            <a:pPr marL="0" indent="0" algn="ctr">
              <a:buNone/>
            </a:pPr>
            <a:r>
              <a:rPr lang="uk-UA" dirty="0"/>
              <a:t>- уява;</a:t>
            </a:r>
          </a:p>
          <a:p>
            <a:pPr marL="0" indent="0" algn="ctr">
              <a:buNone/>
            </a:pPr>
            <a:r>
              <a:rPr lang="uk-UA" dirty="0"/>
              <a:t>- емоційна сфера;</a:t>
            </a:r>
          </a:p>
          <a:p>
            <a:pPr marL="0" indent="0" algn="ctr">
              <a:buNone/>
            </a:pPr>
            <a:r>
              <a:rPr lang="uk-UA" dirty="0"/>
              <a:t>- уміння вибирати по відношенню до іншої людини найбільш відповідний спосіб поведінки;</a:t>
            </a:r>
          </a:p>
          <a:p>
            <a:pPr marL="0" indent="0" algn="ctr">
              <a:buNone/>
            </a:pPr>
            <a:r>
              <a:rPr lang="uk-UA" dirty="0"/>
              <a:t>- знання людей і самого себе.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4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Зазвичай виділяють наступні </a:t>
            </a:r>
            <a:r>
              <a:rPr lang="uk-UA" dirty="0">
                <a:solidFill>
                  <a:srgbClr val="C00000"/>
                </a:solidFill>
              </a:rPr>
              <a:t>стилі комунікації:</a:t>
            </a:r>
            <a:br>
              <a:rPr lang="uk-UA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uk-UA" dirty="0" smtClean="0">
              <a:solidFill>
                <a:srgbClr val="00682F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00682F"/>
                </a:solidFill>
              </a:rPr>
              <a:t>- домінантний </a:t>
            </a:r>
            <a:r>
              <a:rPr lang="uk-UA" dirty="0"/>
              <a:t>(спрямований на зниження ролі інших в комунікації);</a:t>
            </a:r>
          </a:p>
          <a:p>
            <a:r>
              <a:rPr lang="uk-UA" dirty="0">
                <a:solidFill>
                  <a:srgbClr val="00682F"/>
                </a:solidFill>
              </a:rPr>
              <a:t>драматичний</a:t>
            </a:r>
            <a:r>
              <a:rPr lang="uk-UA" dirty="0"/>
              <a:t> (перебільшення і емоційне забарвлення змісту повідомлення); </a:t>
            </a:r>
          </a:p>
          <a:p>
            <a:r>
              <a:rPr lang="uk-UA" dirty="0">
                <a:solidFill>
                  <a:srgbClr val="00682F"/>
                </a:solidFill>
              </a:rPr>
              <a:t>спірний</a:t>
            </a:r>
            <a:r>
              <a:rPr lang="uk-UA" dirty="0"/>
              <a:t> (агресивний); </a:t>
            </a:r>
          </a:p>
          <a:p>
            <a:r>
              <a:rPr lang="uk-UA" dirty="0">
                <a:solidFill>
                  <a:srgbClr val="00682F"/>
                </a:solidFill>
              </a:rPr>
              <a:t>заспокійливий</a:t>
            </a:r>
            <a:r>
              <a:rPr lang="uk-UA" dirty="0"/>
              <a:t> (манера спілкування, що має на меті зниження тривожності співрозмовника); </a:t>
            </a:r>
          </a:p>
          <a:p>
            <a:r>
              <a:rPr lang="uk-UA" dirty="0">
                <a:solidFill>
                  <a:srgbClr val="00682F"/>
                </a:solidFill>
              </a:rPr>
              <a:t>вражаючий</a:t>
            </a:r>
            <a:r>
              <a:rPr lang="uk-UA" dirty="0"/>
              <a:t> (орієнтований на те, щоб справити враження); </a:t>
            </a:r>
          </a:p>
          <a:p>
            <a:r>
              <a:rPr lang="uk-UA" dirty="0">
                <a:solidFill>
                  <a:srgbClr val="00682F"/>
                </a:solidFill>
              </a:rPr>
              <a:t>точний</a:t>
            </a:r>
            <a:r>
              <a:rPr lang="uk-UA" dirty="0"/>
              <a:t> (націлений на точність і акуратність повідомлення); </a:t>
            </a:r>
          </a:p>
          <a:p>
            <a:r>
              <a:rPr lang="uk-UA" dirty="0">
                <a:solidFill>
                  <a:srgbClr val="00682F"/>
                </a:solidFill>
              </a:rPr>
              <a:t>уважний</a:t>
            </a:r>
            <a:r>
              <a:rPr lang="uk-UA" dirty="0"/>
              <a:t> (вияв інтересу до того, що говорять інші); </a:t>
            </a:r>
          </a:p>
          <a:p>
            <a:r>
              <a:rPr lang="uk-UA" dirty="0">
                <a:solidFill>
                  <a:srgbClr val="00682F"/>
                </a:solidFill>
              </a:rPr>
              <a:t>енергійний </a:t>
            </a:r>
            <a:r>
              <a:rPr lang="uk-UA" dirty="0"/>
              <a:t>(часте використання невербальної поведінки – контакт очей, жестикуляція, рух тіла тощо);</a:t>
            </a:r>
          </a:p>
          <a:p>
            <a:r>
              <a:rPr lang="uk-UA" dirty="0">
                <a:solidFill>
                  <a:srgbClr val="00682F"/>
                </a:solidFill>
              </a:rPr>
              <a:t>дружній </a:t>
            </a:r>
            <a:r>
              <a:rPr lang="uk-UA" dirty="0"/>
              <a:t>(тенденція відкритого заохочення інших і зацікавленість в їх внеску в спілкування); </a:t>
            </a:r>
          </a:p>
          <a:p>
            <a:r>
              <a:rPr lang="uk-UA" dirty="0">
                <a:solidFill>
                  <a:srgbClr val="00682F"/>
                </a:solidFill>
              </a:rPr>
              <a:t>відкритий</a:t>
            </a:r>
            <a:r>
              <a:rPr lang="uk-UA" dirty="0"/>
              <a:t> (постійне прагнення до висловлення власної позиції, відчуття, емоції, особові аспекти свого «Я»).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43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Етичні вимоги до поведінки фахівця соціальної сфери: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17964"/>
            <a:ext cx="8596668" cy="4918363"/>
          </a:xfrm>
        </p:spPr>
        <p:txBody>
          <a:bodyPr>
            <a:normAutofit/>
          </a:bodyPr>
          <a:lstStyle/>
          <a:p>
            <a:r>
              <a:rPr lang="uk-UA" i="1" dirty="0" smtClean="0"/>
              <a:t>Бути </a:t>
            </a:r>
            <a:r>
              <a:rPr lang="uk-UA" i="1" dirty="0"/>
              <a:t>у спілкуванні ввічливим і доброзичливим </a:t>
            </a:r>
            <a:r>
              <a:rPr lang="uk-UA" dirty="0"/>
              <a:t>– уміти відчувати співрозмовника, його проблеми, душевний стан. Ставитися до нього позитивно, інформувати й переконувати, а не ображати, принижувати.</a:t>
            </a:r>
            <a:endParaRPr lang="en-US" dirty="0"/>
          </a:p>
          <a:p>
            <a:r>
              <a:rPr lang="uk-UA" i="1" dirty="0" smtClean="0"/>
              <a:t>Не </a:t>
            </a:r>
            <a:r>
              <a:rPr lang="uk-UA" i="1" dirty="0"/>
              <a:t>акцентувати своє «Я» – </a:t>
            </a:r>
            <a:r>
              <a:rPr lang="uk-UA" dirty="0"/>
              <a:t>вміти слухати співрозмовника.</a:t>
            </a:r>
            <a:endParaRPr lang="en-US" dirty="0"/>
          </a:p>
          <a:p>
            <a:r>
              <a:rPr lang="uk-UA" i="1" dirty="0" smtClean="0"/>
              <a:t>Бути </a:t>
            </a:r>
            <a:r>
              <a:rPr lang="uk-UA" i="1" dirty="0"/>
              <a:t>уважним до клієнта, налаштованим на нього – </a:t>
            </a:r>
            <a:r>
              <a:rPr lang="uk-UA" dirty="0"/>
              <a:t>слідкувати за реакцією адресата на мовлення, апелювати до нього.</a:t>
            </a:r>
            <a:endParaRPr lang="en-US" dirty="0"/>
          </a:p>
          <a:p>
            <a:r>
              <a:rPr lang="uk-UA" i="1" dirty="0" smtClean="0"/>
              <a:t>Брати </a:t>
            </a:r>
            <a:r>
              <a:rPr lang="uk-UA" i="1" dirty="0"/>
              <a:t>до уваги статусні і рольові ознаки клієнта – </a:t>
            </a:r>
            <a:r>
              <a:rPr lang="uk-UA" dirty="0"/>
              <a:t>відчуття відповідності ситуації комунікативного дискурсу, оцінка соціально-мовленнєвий статусу клієнта, його соціально-мовленнєвої ролі.</a:t>
            </a:r>
            <a:endParaRPr lang="en-US" dirty="0"/>
          </a:p>
          <a:p>
            <a:r>
              <a:rPr lang="uk-UA" i="1" dirty="0" smtClean="0"/>
              <a:t>Не </a:t>
            </a:r>
            <a:r>
              <a:rPr lang="uk-UA" i="1" dirty="0"/>
              <a:t>перетворювати діалог на монолог – </a:t>
            </a:r>
            <a:r>
              <a:rPr lang="uk-UA" dirty="0"/>
              <a:t>не забувати, що клієнт – це теж учасник спілкування, який має що сказати і переважно хоче це зробити.</a:t>
            </a:r>
            <a:endParaRPr lang="en-US" dirty="0"/>
          </a:p>
          <a:p>
            <a:r>
              <a:rPr lang="uk-UA" i="1" dirty="0" smtClean="0"/>
              <a:t>Дотримуватися </a:t>
            </a:r>
            <a:r>
              <a:rPr lang="uk-UA" i="1" dirty="0"/>
              <a:t>фізичних параметрів мовлення – </a:t>
            </a:r>
            <a:r>
              <a:rPr lang="uk-UA" dirty="0"/>
              <a:t>невербальні чинники повинні підкреслювати вербальну інформацію, а не суперечити їй.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68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Взаєморозуміння</a:t>
            </a:r>
            <a:r>
              <a:rPr lang="uk-UA" dirty="0"/>
              <a:t> – </a:t>
            </a:r>
            <a:r>
              <a:rPr lang="uk-UA" i="1" dirty="0"/>
              <a:t>таке розшифрування партнерами повідомлень і дій одне одного, які відповідають їх значенню з погляду їхніх авторів.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604655"/>
            <a:ext cx="8596668" cy="4253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 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Виокремлюють </a:t>
            </a:r>
            <a:r>
              <a:rPr lang="uk-UA" b="1" dirty="0"/>
              <a:t>три рівні взаєморозуміння</a:t>
            </a:r>
            <a:r>
              <a:rPr lang="uk-UA" i="1" dirty="0"/>
              <a:t>: </a:t>
            </a:r>
            <a:r>
              <a:rPr lang="uk-UA" dirty="0"/>
              <a:t>згоду, розуміння (осмислення) та співпереживання.</a:t>
            </a:r>
            <a:endParaRPr lang="en-US" dirty="0"/>
          </a:p>
          <a:p>
            <a:r>
              <a:rPr lang="uk-UA" dirty="0"/>
              <a:t>Під</a:t>
            </a:r>
            <a:r>
              <a:rPr lang="uk-UA" i="1" dirty="0"/>
              <a:t> згодою</a:t>
            </a:r>
            <a:r>
              <a:rPr lang="uk-UA" dirty="0"/>
              <a:t> розуміють </a:t>
            </a:r>
            <a:r>
              <a:rPr lang="uk-UA" dirty="0" smtClean="0"/>
              <a:t>взаємоузгоджені </a:t>
            </a:r>
            <a:r>
              <a:rPr lang="uk-UA" dirty="0"/>
              <a:t>оцінки ситуації та правила поведінки кожного учасника спілкування. </a:t>
            </a:r>
            <a:r>
              <a:rPr lang="uk-UA" dirty="0" smtClean="0"/>
              <a:t>Уміння </a:t>
            </a:r>
            <a:r>
              <a:rPr lang="uk-UA" dirty="0"/>
              <a:t>зрозуміти ситуацію і підпорядкувати свої емоції та поведінку до неї та до поведінки інших – необхідна умова спільної діяльності.</a:t>
            </a:r>
            <a:endParaRPr lang="en-US" dirty="0"/>
          </a:p>
          <a:p>
            <a:r>
              <a:rPr lang="uk-UA" dirty="0"/>
              <a:t> </a:t>
            </a:r>
            <a:r>
              <a:rPr lang="uk-UA" i="1" dirty="0"/>
              <a:t>Розуміння як осмислення</a:t>
            </a:r>
            <a:r>
              <a:rPr lang="uk-UA" dirty="0"/>
              <a:t> </a:t>
            </a:r>
            <a:r>
              <a:rPr lang="uk-UA" dirty="0" smtClean="0"/>
              <a:t>–це </a:t>
            </a:r>
            <a:r>
              <a:rPr lang="uk-UA" dirty="0"/>
              <a:t>такий стан свідомості, коли у працівника соціальної сфери виникає впевненість в адекватності своїх уявлень і дібраних засобів впливу. Розумінню як осмисленню сприяють діалог, уміння знайти спільну мову, навчитися слухати одне одного й аналізувати погляди кожного. Бажання осмислити – ознака високих моральний якостей людини та її культури спілкування.</a:t>
            </a:r>
            <a:endParaRPr lang="en-US" dirty="0"/>
          </a:p>
          <a:p>
            <a:r>
              <a:rPr lang="uk-UA" i="1" dirty="0"/>
              <a:t>Взаєморозуміння як співпереживання</a:t>
            </a:r>
            <a:r>
              <a:rPr lang="uk-UA" dirty="0"/>
              <a:t> передбачає здатності ураховувати стан клієнта. Той, хто перебуває у збудженому стані, має заспокоїтись, а той, хто перебуває у пригніченому стані, – активізуватися.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62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719" y="258618"/>
            <a:ext cx="8596668" cy="1320800"/>
          </a:xfrm>
        </p:spPr>
        <p:txBody>
          <a:bodyPr/>
          <a:lstStyle/>
          <a:p>
            <a:pPr algn="ctr"/>
            <a:r>
              <a:rPr lang="uk-UA" dirty="0" err="1"/>
              <a:t>Суб</a:t>
            </a:r>
            <a:r>
              <a:rPr lang="en-GB" dirty="0"/>
              <a:t>’</a:t>
            </a:r>
            <a:r>
              <a:rPr lang="uk-UA" dirty="0" err="1"/>
              <a:t>єкт-суб</a:t>
            </a:r>
            <a:r>
              <a:rPr lang="en-GB" dirty="0"/>
              <a:t>’</a:t>
            </a:r>
            <a:r>
              <a:rPr lang="uk-UA" dirty="0"/>
              <a:t>є</a:t>
            </a:r>
            <a:r>
              <a:rPr lang="ru-RU" dirty="0" err="1"/>
              <a:t>ктна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у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08" y="1579418"/>
            <a:ext cx="9116291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56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5" y="609600"/>
            <a:ext cx="8991600" cy="54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38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64" y="512619"/>
            <a:ext cx="9559636" cy="597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26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55" y="734291"/>
            <a:ext cx="9351817" cy="59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3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</a:t>
            </a:r>
            <a:r>
              <a:rPr lang="ru-RU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сихологічна</a:t>
            </a:r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допомога</a:t>
            </a:r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i="1" dirty="0" smtClean="0"/>
              <a:t>-</a:t>
            </a:r>
            <a:r>
              <a:rPr lang="ru-RU" b="1" dirty="0" smtClean="0"/>
              <a:t> </a:t>
            </a:r>
            <a:r>
              <a:rPr lang="ru-RU" b="1" dirty="0" err="1"/>
              <a:t>специфічний</a:t>
            </a:r>
            <a:r>
              <a:rPr lang="ru-RU" b="1" dirty="0"/>
              <a:t> вид </a:t>
            </a:r>
            <a:r>
              <a:rPr lang="ru-RU" b="1" dirty="0" err="1"/>
              <a:t>послуг</a:t>
            </a:r>
            <a:r>
              <a:rPr lang="ru-RU" b="1" dirty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вирішення</a:t>
            </a:r>
            <a:r>
              <a:rPr lang="ru-RU" b="1" dirty="0" smtClean="0"/>
              <a:t> </a:t>
            </a:r>
            <a:r>
              <a:rPr lang="ru-RU" b="1" dirty="0" err="1"/>
              <a:t>індивідуальних</a:t>
            </a:r>
            <a:r>
              <a:rPr lang="ru-RU" b="1" dirty="0"/>
              <a:t>, </a:t>
            </a:r>
            <a:r>
              <a:rPr lang="ru-RU" b="1" dirty="0" err="1"/>
              <a:t>сімейних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професійних</a:t>
            </a:r>
            <a:r>
              <a:rPr lang="ru-RU" b="1" dirty="0"/>
              <a:t> </a:t>
            </a:r>
            <a:r>
              <a:rPr lang="ru-RU" b="1" dirty="0" err="1"/>
              <a:t>психологічних</a:t>
            </a:r>
            <a:r>
              <a:rPr lang="ru-RU" b="1" dirty="0"/>
              <a:t> </a:t>
            </a:r>
            <a:r>
              <a:rPr lang="ru-RU" b="1" dirty="0" err="1"/>
              <a:t>труднощів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840182" y="2770909"/>
            <a:ext cx="1302328" cy="1011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414655" y="2784764"/>
            <a:ext cx="1468581" cy="997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04109" y="3809999"/>
            <a:ext cx="2646218" cy="2841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Побутова</a:t>
            </a:r>
          </a:p>
          <a:p>
            <a:pPr algn="ctr"/>
            <a:r>
              <a:rPr lang="uk-UA" dirty="0" smtClean="0"/>
              <a:t> </a:t>
            </a:r>
          </a:p>
          <a:p>
            <a:pPr algn="ctr"/>
            <a:r>
              <a:rPr lang="uk-UA" dirty="0" smtClean="0"/>
              <a:t>(представники будь якої професії, родичі, друзі, незнайомі люди, які </a:t>
            </a:r>
            <a:r>
              <a:rPr lang="ru-RU" dirty="0" err="1" smtClean="0"/>
              <a:t>вміють</a:t>
            </a:r>
            <a:r>
              <a:rPr lang="ru-RU" dirty="0" smtClean="0"/>
              <a:t> </a:t>
            </a:r>
            <a:r>
              <a:rPr lang="ru-RU" dirty="0" err="1"/>
              <a:t>слухати</a:t>
            </a:r>
            <a:r>
              <a:rPr lang="ru-RU" dirty="0"/>
              <a:t> і </a:t>
            </a:r>
            <a:r>
              <a:rPr lang="ru-RU" dirty="0" err="1"/>
              <a:t>розділяти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12327" y="3782291"/>
            <a:ext cx="4488873" cy="2869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Професійна (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підготовлені</a:t>
            </a:r>
            <a:r>
              <a:rPr lang="ru-RU" dirty="0" smtClean="0"/>
              <a:t> психологи, </a:t>
            </a:r>
            <a:r>
              <a:rPr lang="ru-RU" dirty="0" err="1" smtClean="0"/>
              <a:t>психотерапевти</a:t>
            </a:r>
            <a:r>
              <a:rPr lang="ru-RU" dirty="0"/>
              <a:t>, </a:t>
            </a:r>
            <a:r>
              <a:rPr lang="ru-RU" dirty="0" err="1" smtClean="0"/>
              <a:t>психіатри</a:t>
            </a:r>
            <a:r>
              <a:rPr lang="ru-RU" dirty="0" smtClean="0"/>
              <a:t>, </a:t>
            </a:r>
            <a:r>
              <a:rPr lang="ru-RU" dirty="0" err="1"/>
              <a:t>якісне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вміють</a:t>
            </a:r>
            <a:r>
              <a:rPr lang="ru-RU" dirty="0" smtClean="0"/>
              <a:t> активно </a:t>
            </a:r>
            <a:r>
              <a:rPr lang="ru-RU" dirty="0" err="1" smtClean="0"/>
              <a:t>слухати</a:t>
            </a:r>
            <a:r>
              <a:rPr lang="ru-RU" dirty="0" smtClean="0"/>
              <a:t>,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відповідати</a:t>
            </a:r>
            <a:r>
              <a:rPr lang="ru-RU" dirty="0"/>
              <a:t> на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 про </a:t>
            </a:r>
            <a:r>
              <a:rPr lang="ru-RU" dirty="0" err="1" smtClean="0"/>
              <a:t>особистість</a:t>
            </a:r>
            <a:r>
              <a:rPr lang="ru-RU" dirty="0" smtClean="0"/>
              <a:t>,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закономірності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/>
              <a:t>взаємного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людей один на </a:t>
            </a:r>
            <a:r>
              <a:rPr lang="ru-RU" dirty="0" smtClean="0"/>
              <a:t>одного</a:t>
            </a:r>
            <a:r>
              <a:rPr lang="uk-UA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46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</a:rPr>
              <a:t>Механізми сприймання клієнта: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>
                <a:solidFill>
                  <a:srgbClr val="004821"/>
                </a:solidFill>
              </a:rPr>
              <a:t>Ідентифікація</a:t>
            </a:r>
            <a:r>
              <a:rPr lang="uk-UA" dirty="0"/>
              <a:t> – процес уподібнення себе з іншим індивідом або групою, основою якого є емоційний зв’язок.</a:t>
            </a:r>
          </a:p>
          <a:p>
            <a:r>
              <a:rPr lang="uk-UA" dirty="0">
                <a:solidFill>
                  <a:srgbClr val="004821"/>
                </a:solidFill>
              </a:rPr>
              <a:t>Емпатія</a:t>
            </a:r>
            <a:r>
              <a:rPr lang="uk-UA" dirty="0"/>
              <a:t> – процес проникнення в переживання іншої людини. </a:t>
            </a:r>
          </a:p>
          <a:p>
            <a:r>
              <a:rPr lang="uk-UA" dirty="0">
                <a:solidFill>
                  <a:srgbClr val="004821"/>
                </a:solidFill>
              </a:rPr>
              <a:t>Атракція</a:t>
            </a:r>
            <a:r>
              <a:rPr lang="uk-UA" dirty="0"/>
              <a:t> – привабливість одного партнера по спілкуванню для іншого. </a:t>
            </a:r>
          </a:p>
          <a:p>
            <a:r>
              <a:rPr lang="uk-UA" dirty="0">
                <a:solidFill>
                  <a:srgbClr val="004821"/>
                </a:solidFill>
              </a:rPr>
              <a:t>Рефлексія</a:t>
            </a:r>
            <a:r>
              <a:rPr lang="uk-UA" dirty="0"/>
              <a:t>  – механізм усвідомлення людиною того, як її насправді сприймають і оцінюють інші індивіди.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6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rgbClr val="004821"/>
                </a:solidFill>
              </a:rPr>
              <a:t>Каузальна атрибуція </a:t>
            </a:r>
            <a:r>
              <a:rPr lang="uk-UA" dirty="0"/>
              <a:t>– інтерпретація необхідної соціальному працівнику інформації шляхом приписування клієнту можливих почуттів, причин і мотивів поведінки.</a:t>
            </a:r>
          </a:p>
          <a:p>
            <a:endParaRPr lang="uk-UA" dirty="0"/>
          </a:p>
          <a:p>
            <a:r>
              <a:rPr lang="uk-UA" dirty="0" err="1">
                <a:solidFill>
                  <a:srgbClr val="004821"/>
                </a:solidFill>
              </a:rPr>
              <a:t>Стереотипізація</a:t>
            </a:r>
            <a:r>
              <a:rPr lang="uk-UA" dirty="0"/>
              <a:t> – процес формування враження про людину на основі вироблених стереотипів.</a:t>
            </a:r>
          </a:p>
          <a:p>
            <a:endParaRPr lang="uk-UA" dirty="0"/>
          </a:p>
          <a:p>
            <a:r>
              <a:rPr lang="uk-UA" dirty="0" err="1">
                <a:solidFill>
                  <a:srgbClr val="004821"/>
                </a:solidFill>
              </a:rPr>
              <a:t>Фізіогномічна</a:t>
            </a:r>
            <a:r>
              <a:rPr lang="uk-UA" dirty="0">
                <a:solidFill>
                  <a:srgbClr val="004821"/>
                </a:solidFill>
              </a:rPr>
              <a:t> редукція </a:t>
            </a:r>
            <a:r>
              <a:rPr lang="uk-UA" dirty="0"/>
              <a:t>– це спроба судити про внутрішні психологічні особливості людини, її вчинки і прогнозувати її поведінку на основі </a:t>
            </a:r>
            <a:r>
              <a:rPr lang="uk-UA" dirty="0" err="1"/>
              <a:t>типічних</a:t>
            </a:r>
            <a:r>
              <a:rPr lang="uk-UA" dirty="0"/>
              <a:t> для її групи рис зовнішності. </a:t>
            </a:r>
          </a:p>
          <a:p>
            <a:endParaRPr lang="uk-UA" dirty="0"/>
          </a:p>
          <a:p>
            <a:r>
              <a:rPr lang="uk-UA" dirty="0">
                <a:solidFill>
                  <a:srgbClr val="004821"/>
                </a:solidFill>
              </a:rPr>
              <a:t>Соціальна категоризація  </a:t>
            </a:r>
            <a:r>
              <a:rPr lang="uk-UA" dirty="0"/>
              <a:t>– це розподіл людей за певними категоріями, тобто визначення їх соціального статусу та порівняння зі своїм статусом.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99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00545"/>
            <a:ext cx="8596668" cy="51408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 smtClean="0">
              <a:solidFill>
                <a:srgbClr val="004821"/>
              </a:solidFill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rgbClr val="004821"/>
                </a:solidFill>
              </a:rPr>
              <a:t>Психологічний </a:t>
            </a:r>
            <a:r>
              <a:rPr lang="uk-UA" dirty="0">
                <a:solidFill>
                  <a:srgbClr val="004821"/>
                </a:solidFill>
              </a:rPr>
              <a:t>бар’єр </a:t>
            </a:r>
            <a:r>
              <a:rPr lang="uk-UA" dirty="0" smtClean="0">
                <a:solidFill>
                  <a:srgbClr val="004821"/>
                </a:solidFill>
              </a:rPr>
              <a:t>у комунікації </a:t>
            </a:r>
            <a:r>
              <a:rPr lang="uk-UA" dirty="0" smtClean="0"/>
              <a:t>виникає </a:t>
            </a:r>
            <a:r>
              <a:rPr lang="uk-UA" dirty="0"/>
              <a:t>унаслідок </a:t>
            </a:r>
            <a:r>
              <a:rPr lang="uk-UA" dirty="0" smtClean="0"/>
              <a:t>симпатій </a:t>
            </a:r>
            <a:r>
              <a:rPr lang="uk-UA" dirty="0"/>
              <a:t>і </a:t>
            </a:r>
            <a:r>
              <a:rPr lang="uk-UA" dirty="0" smtClean="0"/>
              <a:t>антипатій. </a:t>
            </a:r>
            <a:r>
              <a:rPr lang="uk-UA" dirty="0"/>
              <a:t>В </a:t>
            </a:r>
            <a:r>
              <a:rPr lang="uk-UA" dirty="0" smtClean="0"/>
              <a:t>свідомості </a:t>
            </a:r>
            <a:r>
              <a:rPr lang="uk-UA" dirty="0"/>
              <a:t>людей, що спілкуються, формується образ (імідж) партнера, який може бути привабливим або відштовхуючим, байдужим або хвилюючим тощо. </a:t>
            </a:r>
            <a:r>
              <a:rPr lang="uk-UA" dirty="0" smtClean="0"/>
              <a:t>В </a:t>
            </a:r>
            <a:r>
              <a:rPr lang="uk-UA" dirty="0"/>
              <a:t>свідомості </a:t>
            </a:r>
            <a:r>
              <a:rPr lang="uk-UA" dirty="0" err="1" smtClean="0"/>
              <a:t>комунікантів</a:t>
            </a:r>
            <a:r>
              <a:rPr lang="uk-UA" dirty="0" smtClean="0"/>
              <a:t> також завжди присутній </a:t>
            </a:r>
            <a:r>
              <a:rPr lang="uk-UA" dirty="0"/>
              <a:t>їх власний імідж, тобто уявлення про себе самого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>
                <a:solidFill>
                  <a:srgbClr val="004821"/>
                </a:solidFill>
              </a:rPr>
              <a:t>Соціальний бар’єр </a:t>
            </a:r>
            <a:r>
              <a:rPr lang="uk-UA" dirty="0"/>
              <a:t>виникає між людьми, що </a:t>
            </a:r>
            <a:r>
              <a:rPr lang="uk-UA" dirty="0" smtClean="0"/>
              <a:t>належать </a:t>
            </a:r>
            <a:r>
              <a:rPr lang="uk-UA" dirty="0"/>
              <a:t>до різних соціальних груп. </a:t>
            </a:r>
            <a:r>
              <a:rPr lang="uk-UA" dirty="0" smtClean="0"/>
              <a:t>Ускладнене </a:t>
            </a:r>
            <a:r>
              <a:rPr lang="uk-UA" dirty="0"/>
              <a:t>взаєморозуміння різних </a:t>
            </a:r>
            <a:r>
              <a:rPr lang="uk-UA" dirty="0" smtClean="0"/>
              <a:t>поколінь, </a:t>
            </a:r>
            <a:r>
              <a:rPr lang="uk-UA" dirty="0"/>
              <a:t>представників різних класів і станів, </a:t>
            </a:r>
            <a:r>
              <a:rPr lang="uk-UA" dirty="0" smtClean="0"/>
              <a:t>людей, що мають протилежні інтереси, </a:t>
            </a:r>
            <a:r>
              <a:rPr lang="uk-UA" dirty="0"/>
              <a:t>жителів міста і села, чоловіків і жінок, людей з різним освітнім </a:t>
            </a:r>
            <a:r>
              <a:rPr lang="uk-UA" dirty="0" smtClean="0"/>
              <a:t>рівнем </a:t>
            </a:r>
            <a:r>
              <a:rPr lang="uk-UA" dirty="0"/>
              <a:t>тощо. </a:t>
            </a:r>
            <a:r>
              <a:rPr lang="uk-UA" dirty="0" smtClean="0"/>
              <a:t>Сутність </a:t>
            </a:r>
            <a:r>
              <a:rPr lang="uk-UA" dirty="0"/>
              <a:t>соціального бар’єру </a:t>
            </a:r>
            <a:r>
              <a:rPr lang="uk-UA" dirty="0" smtClean="0"/>
              <a:t>у </a:t>
            </a:r>
            <a:r>
              <a:rPr lang="uk-UA" dirty="0"/>
              <a:t>відмінності ціннісних орієнтацій, особистого психофізіологічного і життєвого досвіду.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Розрізняють рефлексивне і нерефлексивне слухання.</a:t>
            </a:r>
            <a:br>
              <a:rPr lang="uk-UA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rgbClr val="004821"/>
                </a:solidFill>
              </a:rPr>
              <a:t>Рефлексивне </a:t>
            </a:r>
            <a:r>
              <a:rPr lang="uk-UA" sz="2400" dirty="0"/>
              <a:t>– передбачає регулярне використання зворотного зв’язку, щоб досягти більшої ясності й точності в розумінні співрозмовника.</a:t>
            </a:r>
          </a:p>
          <a:p>
            <a:r>
              <a:rPr lang="uk-UA" sz="2400" dirty="0">
                <a:solidFill>
                  <a:srgbClr val="004821"/>
                </a:solidFill>
              </a:rPr>
              <a:t>Нерефлексивне</a:t>
            </a:r>
            <a:r>
              <a:rPr lang="uk-UA" sz="2400" dirty="0"/>
              <a:t> – уважне, з мінімальним </a:t>
            </a:r>
            <a:r>
              <a:rPr lang="uk-UA" sz="2400" dirty="0" err="1"/>
              <a:t>мовним</a:t>
            </a:r>
            <a:r>
              <a:rPr lang="uk-UA" sz="2400" dirty="0"/>
              <a:t> втручанням.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56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З-поміж видів реакції соціального працівника під час слухання виокремлюють:</a:t>
            </a:r>
            <a:br>
              <a:rPr lang="uk-UA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uk-UA" dirty="0">
                <a:solidFill>
                  <a:srgbClr val="004821"/>
                </a:solidFill>
              </a:rPr>
              <a:t>з’ясування</a:t>
            </a:r>
            <a:r>
              <a:rPr lang="uk-UA" dirty="0"/>
              <a:t> (полягає у зверненні до клієнта за уточненнями та формулюванні йому запитань, на які не можна відповісти одним словом «так» чи «ні»);</a:t>
            </a:r>
          </a:p>
          <a:p>
            <a:pPr>
              <a:buFontTx/>
              <a:buChar char="-"/>
            </a:pPr>
            <a:endParaRPr lang="uk-UA" dirty="0"/>
          </a:p>
          <a:p>
            <a:pPr>
              <a:buFontTx/>
              <a:buChar char="-"/>
            </a:pPr>
            <a:r>
              <a:rPr lang="uk-UA" dirty="0">
                <a:solidFill>
                  <a:srgbClr val="004821"/>
                </a:solidFill>
              </a:rPr>
              <a:t>перефразування </a:t>
            </a:r>
            <a:r>
              <a:rPr lang="uk-UA" dirty="0"/>
              <a:t>(формулювання думки клієнта своїми словами з метою з’ясування її точності для розуміння);</a:t>
            </a:r>
          </a:p>
          <a:p>
            <a:pPr>
              <a:buFontTx/>
              <a:buChar char="-"/>
            </a:pPr>
            <a:endParaRPr lang="uk-UA" dirty="0"/>
          </a:p>
          <a:p>
            <a:pPr>
              <a:buFontTx/>
              <a:buChar char="-"/>
            </a:pPr>
            <a:r>
              <a:rPr lang="uk-UA" dirty="0">
                <a:solidFill>
                  <a:srgbClr val="004821"/>
                </a:solidFill>
              </a:rPr>
              <a:t>відображення почуттів </a:t>
            </a:r>
            <a:r>
              <a:rPr lang="uk-UA" dirty="0"/>
              <a:t>(акцент не на змістовому аспекті повідомлення співрозмовника, а на його емоційних реакціях);</a:t>
            </a:r>
          </a:p>
          <a:p>
            <a:pPr>
              <a:buFontTx/>
              <a:buChar char="-"/>
            </a:pPr>
            <a:endParaRPr lang="uk-UA" dirty="0"/>
          </a:p>
          <a:p>
            <a:pPr marL="0" indent="0">
              <a:buNone/>
            </a:pPr>
            <a:r>
              <a:rPr lang="uk-UA" dirty="0"/>
              <a:t>-    </a:t>
            </a:r>
            <a:r>
              <a:rPr lang="uk-UA" dirty="0">
                <a:solidFill>
                  <a:srgbClr val="004821"/>
                </a:solidFill>
              </a:rPr>
              <a:t>резюмування</a:t>
            </a:r>
            <a:r>
              <a:rPr lang="uk-UA" dirty="0"/>
              <a:t> (відповіді-уточнення дають змогу узагальнити думки й почуття відправника інформації).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2400" dirty="0">
                <a:solidFill>
                  <a:srgbClr val="C00000"/>
                </a:solidFill>
              </a:rPr>
              <a:t>Метою комунікаційного процесу </a:t>
            </a:r>
            <a:r>
              <a:rPr lang="uk-UA" sz="2400" dirty="0" smtClean="0">
                <a:solidFill>
                  <a:srgbClr val="C00000"/>
                </a:solidFill>
              </a:rPr>
              <a:t>в </a:t>
            </a:r>
            <a:r>
              <a:rPr lang="uk-UA" sz="2400" dirty="0">
                <a:solidFill>
                  <a:srgbClr val="C00000"/>
                </a:solidFill>
              </a:rPr>
              <a:t>соціальній роботі є</a:t>
            </a:r>
            <a:r>
              <a:rPr lang="uk-UA" sz="2400" dirty="0"/>
              <a:t> обмін інформацією для виявлення і вирішення проблем, сприяння створенню стратегій діяльності, спрямованих на поліпшення якості </a:t>
            </a:r>
            <a:r>
              <a:rPr lang="uk-UA" sz="2400" dirty="0" smtClean="0"/>
              <a:t>життя клієнта та його оточення. </a:t>
            </a:r>
            <a:endParaRPr lang="uk-U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55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86691"/>
            <a:ext cx="8596668" cy="5154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А</a:t>
            </a:r>
            <a:r>
              <a:rPr lang="ru-RU" dirty="0" err="1" smtClean="0"/>
              <a:t>мериканський</a:t>
            </a:r>
            <a:r>
              <a:rPr lang="ru-RU" dirty="0" smtClean="0"/>
              <a:t> </a:t>
            </a:r>
            <a:r>
              <a:rPr lang="ru-RU" dirty="0" err="1"/>
              <a:t>психіатр</a:t>
            </a:r>
            <a:r>
              <a:rPr lang="ru-RU" dirty="0"/>
              <a:t> </a:t>
            </a:r>
            <a:r>
              <a:rPr lang="ru-RU" dirty="0" err="1" smtClean="0"/>
              <a:t>Г.Дж.Фройденбергер</a:t>
            </a:r>
            <a:r>
              <a:rPr lang="ru-RU" dirty="0" smtClean="0"/>
              <a:t> </a:t>
            </a:r>
            <a:r>
              <a:rPr lang="ru-RU" dirty="0"/>
              <a:t>став автором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b="1" dirty="0" err="1"/>
              <a:t>вигорання</a:t>
            </a:r>
            <a:r>
              <a:rPr lang="ru-RU" b="1" dirty="0"/>
              <a:t> персоналу </a:t>
            </a:r>
            <a:r>
              <a:rPr lang="ru-RU" dirty="0"/>
              <a:t>(«</a:t>
            </a:r>
            <a:r>
              <a:rPr lang="en-US" dirty="0"/>
              <a:t>stuff burn</a:t>
            </a:r>
            <a:r>
              <a:rPr lang="ru-RU" dirty="0"/>
              <a:t>-</a:t>
            </a:r>
            <a:r>
              <a:rPr lang="en-US" dirty="0"/>
              <a:t>out</a:t>
            </a:r>
            <a:r>
              <a:rPr lang="ru-RU" dirty="0" smtClean="0"/>
              <a:t>») - </a:t>
            </a:r>
            <a:r>
              <a:rPr lang="ru-RU" dirty="0" err="1"/>
              <a:t>психічний</a:t>
            </a:r>
            <a:r>
              <a:rPr lang="ru-RU" dirty="0"/>
              <a:t> стан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емоційно</a:t>
            </a:r>
            <a:r>
              <a:rPr lang="ru-RU" dirty="0"/>
              <a:t> </a:t>
            </a:r>
            <a:r>
              <a:rPr lang="ru-RU" dirty="0" err="1"/>
              <a:t>перевантаженій</a:t>
            </a:r>
            <a:r>
              <a:rPr lang="ru-RU" dirty="0"/>
              <a:t> </a:t>
            </a:r>
            <a:r>
              <a:rPr lang="ru-RU" dirty="0" err="1"/>
              <a:t>атмосфері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вигорання</a:t>
            </a:r>
            <a:r>
              <a:rPr lang="ru-RU" dirty="0"/>
              <a:t> </a:t>
            </a:r>
            <a:r>
              <a:rPr lang="ru-RU" dirty="0" err="1"/>
              <a:t>пов’язане</a:t>
            </a:r>
            <a:r>
              <a:rPr lang="ru-RU" dirty="0"/>
              <a:t> з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особистісними</a:t>
            </a:r>
            <a:r>
              <a:rPr lang="ru-RU" dirty="0"/>
              <a:t> характеристиками </a:t>
            </a:r>
            <a:r>
              <a:rPr lang="ru-RU" dirty="0" err="1" smtClean="0"/>
              <a:t>суб’єкта</a:t>
            </a:r>
            <a:endParaRPr lang="ru-RU" dirty="0" smtClean="0"/>
          </a:p>
          <a:p>
            <a:pPr marL="0" indent="0">
              <a:buNone/>
            </a:pPr>
            <a:r>
              <a:rPr lang="ru-RU" dirty="0" err="1"/>
              <a:t>П</a:t>
            </a:r>
            <a:r>
              <a:rPr lang="ru-RU" b="1" dirty="0" err="1" smtClean="0"/>
              <a:t>рофесійне</a:t>
            </a:r>
            <a:r>
              <a:rPr lang="ru-RU" b="1" dirty="0" smtClean="0"/>
              <a:t> </a:t>
            </a:r>
            <a:r>
              <a:rPr lang="ru-RU" b="1" dirty="0" err="1"/>
              <a:t>вигорання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smtClean="0"/>
              <a:t>синдром </a:t>
            </a:r>
            <a:r>
              <a:rPr lang="ru-RU" dirty="0" err="1"/>
              <a:t>фізичного</a:t>
            </a:r>
            <a:r>
              <a:rPr lang="ru-RU" dirty="0"/>
              <a:t> й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/>
              <a:t>виснаження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негативної</a:t>
            </a:r>
            <a:r>
              <a:rPr lang="ru-RU" dirty="0"/>
              <a:t> </a:t>
            </a:r>
            <a:r>
              <a:rPr lang="ru-RU" dirty="0" err="1"/>
              <a:t>самооцінки</a:t>
            </a:r>
            <a:r>
              <a:rPr lang="ru-RU" dirty="0"/>
              <a:t>, негативного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 і </a:t>
            </a:r>
            <a:r>
              <a:rPr lang="ru-RU" dirty="0" err="1"/>
              <a:t>втрату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та </a:t>
            </a:r>
            <a:r>
              <a:rPr lang="ru-RU" dirty="0" err="1"/>
              <a:t>співчуття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;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, не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нудьгу</a:t>
            </a:r>
            <a:r>
              <a:rPr lang="ru-RU" dirty="0"/>
              <a:t>, а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виснаження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, </a:t>
            </a:r>
            <a:r>
              <a:rPr lang="ru-RU" dirty="0" err="1"/>
              <a:t>викликаного</a:t>
            </a:r>
            <a:r>
              <a:rPr lang="ru-RU" dirty="0"/>
              <a:t> </a:t>
            </a:r>
            <a:r>
              <a:rPr lang="ru-RU" dirty="0" err="1"/>
              <a:t>міжособистісним</a:t>
            </a:r>
            <a:r>
              <a:rPr lang="ru-RU" dirty="0"/>
              <a:t> </a:t>
            </a:r>
            <a:r>
              <a:rPr lang="ru-RU" dirty="0" err="1" smtClean="0"/>
              <a:t>спілкуванням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вигорання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/>
              <a:t>довготривалих</a:t>
            </a:r>
            <a:r>
              <a:rPr lang="ru-RU" dirty="0"/>
              <a:t> </a:t>
            </a:r>
            <a:r>
              <a:rPr lang="ru-RU" dirty="0" err="1"/>
              <a:t>стресів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проявлятися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й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/>
              <a:t>виснаження</a:t>
            </a:r>
            <a:r>
              <a:rPr lang="ru-RU" dirty="0"/>
              <a:t>, </a:t>
            </a:r>
            <a:r>
              <a:rPr lang="ru-RU" dirty="0" err="1"/>
              <a:t>втратою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 до </a:t>
            </a:r>
            <a:r>
              <a:rPr lang="ru-RU" dirty="0" err="1"/>
              <a:t>професії</a:t>
            </a:r>
            <a:r>
              <a:rPr lang="ru-RU" dirty="0"/>
              <a:t> та </a:t>
            </a:r>
            <a:r>
              <a:rPr lang="ru-RU" dirty="0" err="1"/>
              <a:t>життя</a:t>
            </a:r>
            <a:r>
              <a:rPr lang="ru-RU" dirty="0"/>
              <a:t> у </a:t>
            </a:r>
            <a:r>
              <a:rPr lang="ru-RU" dirty="0" err="1"/>
              <a:t>цілому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працівник</a:t>
            </a:r>
            <a:r>
              <a:rPr lang="ru-RU" dirty="0"/>
              <a:t> повинен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 smtClean="0"/>
              <a:t>психологічною</a:t>
            </a:r>
            <a:r>
              <a:rPr lang="ru-RU" dirty="0" smtClean="0"/>
              <a:t> </a:t>
            </a:r>
            <a:r>
              <a:rPr lang="ru-RU" dirty="0" err="1" smtClean="0"/>
              <a:t>грамотністю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/>
              <a:t>.</a:t>
            </a:r>
            <a:endParaRPr lang="en-US" dirty="0"/>
          </a:p>
          <a:p>
            <a:r>
              <a:rPr lang="ru-RU" dirty="0" err="1" smtClean="0"/>
              <a:t>Наразі</a:t>
            </a:r>
            <a:r>
              <a:rPr lang="ru-RU" dirty="0" smtClean="0"/>
              <a:t> є великий </a:t>
            </a:r>
            <a:r>
              <a:rPr lang="ru-RU" dirty="0" err="1"/>
              <a:t>суспільний</a:t>
            </a:r>
            <a:r>
              <a:rPr lang="ru-RU" dirty="0"/>
              <a:t> запит на</a:t>
            </a:r>
            <a:r>
              <a:rPr lang="en-US" dirty="0"/>
              <a:t> </a:t>
            </a:r>
            <a:r>
              <a:rPr lang="ru-RU" b="1" i="1" dirty="0" err="1"/>
              <a:t>психосоціальну</a:t>
            </a:r>
            <a:r>
              <a:rPr lang="ru-RU" b="1" i="1" dirty="0"/>
              <a:t> </a:t>
            </a:r>
            <a:r>
              <a:rPr lang="ru-RU" b="1" i="1" dirty="0" err="1"/>
              <a:t>допомогу</a:t>
            </a:r>
            <a:r>
              <a:rPr lang="en-US" dirty="0"/>
              <a:t> </a:t>
            </a:r>
            <a:r>
              <a:rPr lang="ru-RU" dirty="0" err="1"/>
              <a:t>населенню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Потреба в </a:t>
            </a:r>
            <a:r>
              <a:rPr lang="ru-RU" dirty="0" err="1"/>
              <a:t>психосоціальн</a:t>
            </a:r>
            <a:r>
              <a:rPr lang="uk-UA" dirty="0" err="1"/>
              <a:t>ій</a:t>
            </a:r>
            <a:r>
              <a:rPr lang="ru-RU" dirty="0"/>
              <a:t> </a:t>
            </a:r>
            <a:r>
              <a:rPr lang="ru-RU" dirty="0" err="1"/>
              <a:t>допомозі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дезадаптації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, при </a:t>
            </a:r>
            <a:r>
              <a:rPr lang="ru-RU" dirty="0" err="1"/>
              <a:t>виникненні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дискомфорту,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викликано</a:t>
            </a:r>
            <a:r>
              <a:rPr lang="ru-RU" dirty="0"/>
              <a:t> </a:t>
            </a:r>
            <a:r>
              <a:rPr lang="ru-RU" dirty="0" smtClean="0"/>
              <a:t>причинами </a:t>
            </a:r>
            <a:r>
              <a:rPr lang="ru-RU" dirty="0" err="1" smtClean="0"/>
              <a:t>зовнішнього</a:t>
            </a:r>
            <a:r>
              <a:rPr lang="ru-RU" dirty="0"/>
              <a:t> </a:t>
            </a:r>
            <a:r>
              <a:rPr lang="ru-RU" dirty="0" smtClean="0"/>
              <a:t>та</a:t>
            </a:r>
            <a:r>
              <a:rPr lang="en-GB" dirty="0" smtClean="0"/>
              <a:t>/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smtClean="0"/>
              <a:t>характеру. </a:t>
            </a:r>
            <a:r>
              <a:rPr lang="uk-UA" dirty="0" smtClean="0"/>
              <a:t>Найчастіше у ситуаціях, </a:t>
            </a:r>
            <a:r>
              <a:rPr lang="en-US" b="1" dirty="0" err="1" smtClean="0"/>
              <a:t>що</a:t>
            </a:r>
            <a:r>
              <a:rPr lang="en-US" b="1" dirty="0" smtClean="0"/>
              <a:t> </a:t>
            </a:r>
            <a:r>
              <a:rPr lang="en-US" b="1" dirty="0" err="1" smtClean="0"/>
              <a:t>виклика</a:t>
            </a:r>
            <a:r>
              <a:rPr lang="uk-UA" b="1" dirty="0" err="1" smtClean="0"/>
              <a:t>ють</a:t>
            </a:r>
            <a:r>
              <a:rPr lang="en-US" b="1" dirty="0" smtClean="0"/>
              <a:t> </a:t>
            </a:r>
            <a:r>
              <a:rPr lang="en-US" b="1" dirty="0" err="1"/>
              <a:t>необхідність</a:t>
            </a:r>
            <a:r>
              <a:rPr lang="en-US" b="1" dirty="0"/>
              <a:t> </a:t>
            </a:r>
            <a:r>
              <a:rPr lang="en-US" b="1" dirty="0" err="1"/>
              <a:t>зміни</a:t>
            </a:r>
            <a:r>
              <a:rPr lang="en-US" b="1" dirty="0"/>
              <a:t> </a:t>
            </a:r>
            <a:r>
              <a:rPr lang="en-US" b="1" dirty="0" err="1"/>
              <a:t>колишніх</a:t>
            </a:r>
            <a:r>
              <a:rPr lang="en-US" b="1" dirty="0"/>
              <a:t> </a:t>
            </a:r>
            <a:r>
              <a:rPr lang="en-US" b="1" dirty="0" err="1"/>
              <a:t>стереотипів</a:t>
            </a:r>
            <a:r>
              <a:rPr lang="en-US" b="1" dirty="0"/>
              <a:t> </a:t>
            </a:r>
            <a:r>
              <a:rPr lang="en-US" b="1" dirty="0" err="1"/>
              <a:t>поведінки</a:t>
            </a:r>
            <a:r>
              <a:rPr lang="en-US" b="1" dirty="0"/>
              <a:t>, </a:t>
            </a:r>
            <a:r>
              <a:rPr lang="en-US" b="1" dirty="0" err="1"/>
              <a:t>способу</a:t>
            </a:r>
            <a:r>
              <a:rPr lang="en-US" b="1" dirty="0"/>
              <a:t> і </a:t>
            </a:r>
            <a:r>
              <a:rPr lang="en-US" b="1" dirty="0" err="1"/>
              <a:t>стилю</a:t>
            </a:r>
            <a:r>
              <a:rPr lang="en-US" b="1" dirty="0"/>
              <a:t> </a:t>
            </a:r>
            <a:r>
              <a:rPr lang="en-US" b="1" dirty="0" err="1"/>
              <a:t>життя</a:t>
            </a:r>
            <a:r>
              <a:rPr lang="en-US" b="1" dirty="0"/>
              <a:t>, </a:t>
            </a:r>
            <a:r>
              <a:rPr lang="en-US" b="1" dirty="0" err="1"/>
              <a:t>оцінок</a:t>
            </a:r>
            <a:r>
              <a:rPr lang="en-US" b="1" dirty="0"/>
              <a:t>, </a:t>
            </a:r>
            <a:r>
              <a:rPr lang="en-US" b="1" dirty="0" err="1"/>
              <a:t>мотивації</a:t>
            </a:r>
            <a:r>
              <a:rPr lang="en-US" b="1" dirty="0"/>
              <a:t>, </a:t>
            </a:r>
            <a:r>
              <a:rPr lang="uk-UA" b="1" dirty="0" smtClean="0"/>
              <a:t>для</a:t>
            </a:r>
            <a:r>
              <a:rPr lang="en-US" b="1" dirty="0" smtClean="0"/>
              <a:t> </a:t>
            </a:r>
            <a:r>
              <a:rPr lang="en-US" b="1" dirty="0" err="1" smtClean="0"/>
              <a:t>ефективно</a:t>
            </a:r>
            <a:r>
              <a:rPr lang="uk-UA" b="1" dirty="0" smtClean="0"/>
              <a:t>го</a:t>
            </a:r>
            <a:r>
              <a:rPr lang="en-US" b="1" dirty="0" smtClean="0"/>
              <a:t> </a:t>
            </a:r>
            <a:r>
              <a:rPr lang="en-US" b="1" dirty="0" err="1" smtClean="0"/>
              <a:t>функціонува</a:t>
            </a:r>
            <a:r>
              <a:rPr lang="uk-UA" b="1" dirty="0" err="1" smtClean="0"/>
              <a:t>ння</a:t>
            </a:r>
            <a:r>
              <a:rPr lang="en-US" b="1" dirty="0" smtClean="0"/>
              <a:t> </a:t>
            </a:r>
            <a:r>
              <a:rPr lang="en-US" b="1" dirty="0"/>
              <a:t>в </a:t>
            </a:r>
            <a:r>
              <a:rPr lang="en-US" b="1" dirty="0" err="1"/>
              <a:t>нових</a:t>
            </a:r>
            <a:r>
              <a:rPr lang="en-US" b="1" dirty="0"/>
              <a:t> </a:t>
            </a:r>
            <a:r>
              <a:rPr lang="uk-UA" b="1" dirty="0" smtClean="0"/>
              <a:t>життєвих </a:t>
            </a:r>
            <a:r>
              <a:rPr lang="en-US" b="1" dirty="0" err="1" smtClean="0"/>
              <a:t>умовах</a:t>
            </a:r>
            <a:r>
              <a:rPr lang="en-US" b="1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8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Внутрішні</a:t>
            </a:r>
            <a:r>
              <a:rPr lang="en-US" b="1" dirty="0"/>
              <a:t> </a:t>
            </a:r>
            <a:r>
              <a:rPr lang="en-US" b="1" dirty="0" err="1"/>
              <a:t>причини</a:t>
            </a:r>
            <a:r>
              <a:rPr lang="en-US" b="1" dirty="0"/>
              <a:t> </a:t>
            </a:r>
            <a:r>
              <a:rPr lang="en-US" b="1" dirty="0" err="1"/>
              <a:t>неблагополуччя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/>
              <a:t>Д</a:t>
            </a:r>
            <a:r>
              <a:rPr lang="en-US" b="1" dirty="0" err="1" smtClean="0"/>
              <a:t>еформаці</a:t>
            </a:r>
            <a:r>
              <a:rPr lang="uk-UA" b="1" dirty="0" smtClean="0"/>
              <a:t>я </a:t>
            </a:r>
            <a:r>
              <a:rPr lang="en-US" b="1" dirty="0" err="1" smtClean="0"/>
              <a:t>різних</a:t>
            </a:r>
            <a:r>
              <a:rPr lang="en-US" b="1" dirty="0" smtClean="0"/>
              <a:t> </a:t>
            </a:r>
            <a:r>
              <a:rPr lang="en-US" b="1" dirty="0" err="1"/>
              <a:t>особистісних</a:t>
            </a:r>
            <a:r>
              <a:rPr lang="en-US" b="1" dirty="0"/>
              <a:t> </a:t>
            </a:r>
            <a:r>
              <a:rPr lang="en-US" b="1" dirty="0" err="1"/>
              <a:t>структур</a:t>
            </a:r>
            <a:r>
              <a:rPr lang="en-US" b="1" dirty="0"/>
              <a:t> </a:t>
            </a:r>
            <a:r>
              <a:rPr lang="en-US" b="1" dirty="0" err="1"/>
              <a:t>усвідомл</a:t>
            </a:r>
            <a:r>
              <a:rPr lang="uk-UA" b="1" dirty="0" err="1" smtClean="0"/>
              <a:t>еного</a:t>
            </a:r>
            <a:r>
              <a:rPr lang="en-US" b="1" dirty="0" smtClean="0"/>
              <a:t> </a:t>
            </a:r>
            <a:r>
              <a:rPr lang="en-US" b="1" dirty="0"/>
              <a:t>і </a:t>
            </a:r>
            <a:r>
              <a:rPr lang="en-US" b="1" dirty="0" err="1"/>
              <a:t>неусвідомл</a:t>
            </a:r>
            <a:r>
              <a:rPr lang="uk-UA" b="1" dirty="0" err="1"/>
              <a:t>еного</a:t>
            </a:r>
            <a:r>
              <a:rPr lang="en-US" b="1" dirty="0"/>
              <a:t> </a:t>
            </a:r>
            <a:r>
              <a:rPr lang="en-US" b="1" dirty="0" err="1"/>
              <a:t>рівнів</a:t>
            </a:r>
            <a:r>
              <a:rPr lang="en-US" b="1" dirty="0"/>
              <a:t> </a:t>
            </a:r>
            <a:endParaRPr lang="uk-UA" b="1" dirty="0" smtClean="0"/>
          </a:p>
          <a:p>
            <a:r>
              <a:rPr lang="en-US" b="1" dirty="0" err="1" smtClean="0"/>
              <a:t>неадекватність</a:t>
            </a:r>
            <a:r>
              <a:rPr lang="en-US" b="1" dirty="0" smtClean="0"/>
              <a:t> </a:t>
            </a:r>
            <a:r>
              <a:rPr lang="en-US" b="1" dirty="0" err="1"/>
              <a:t>самооцінки</a:t>
            </a:r>
            <a:r>
              <a:rPr lang="en-US" b="1" dirty="0"/>
              <a:t> </a:t>
            </a:r>
            <a:endParaRPr lang="uk-UA" b="1" dirty="0" smtClean="0"/>
          </a:p>
          <a:p>
            <a:r>
              <a:rPr lang="uk-UA" b="1" dirty="0" smtClean="0"/>
              <a:t>неадекватність</a:t>
            </a:r>
            <a:r>
              <a:rPr lang="en-US" b="1" dirty="0" smtClean="0"/>
              <a:t> </a:t>
            </a:r>
            <a:r>
              <a:rPr lang="en-US" b="1" dirty="0" err="1"/>
              <a:t>рівня</a:t>
            </a:r>
            <a:r>
              <a:rPr lang="en-US" b="1" dirty="0"/>
              <a:t> </a:t>
            </a:r>
            <a:r>
              <a:rPr lang="en-US" b="1" dirty="0" err="1" smtClean="0"/>
              <a:t>домагань</a:t>
            </a:r>
            <a:r>
              <a:rPr lang="en-US" b="1" dirty="0" smtClean="0"/>
              <a:t> </a:t>
            </a:r>
            <a:endParaRPr lang="uk-UA" b="1" dirty="0" smtClean="0"/>
          </a:p>
          <a:p>
            <a:r>
              <a:rPr lang="en-US" b="1" dirty="0" err="1" smtClean="0"/>
              <a:t>порушення</a:t>
            </a:r>
            <a:r>
              <a:rPr lang="en-US" b="1" dirty="0" smtClean="0"/>
              <a:t> </a:t>
            </a:r>
            <a:r>
              <a:rPr lang="en-US" b="1" dirty="0" err="1" smtClean="0"/>
              <a:t>емоційно-комунікативної</a:t>
            </a:r>
            <a:r>
              <a:rPr lang="uk-UA" b="1" dirty="0" smtClean="0"/>
              <a:t> сфери</a:t>
            </a:r>
            <a:r>
              <a:rPr lang="en-US" b="1" dirty="0" smtClean="0"/>
              <a:t> </a:t>
            </a:r>
            <a:endParaRPr lang="uk-UA" b="1" dirty="0" smtClean="0"/>
          </a:p>
          <a:p>
            <a:r>
              <a:rPr lang="uk-UA" b="1" dirty="0" smtClean="0"/>
              <a:t>Порушення </a:t>
            </a:r>
            <a:r>
              <a:rPr lang="en-US" b="1" dirty="0" err="1" smtClean="0"/>
              <a:t>вольової</a:t>
            </a:r>
            <a:r>
              <a:rPr lang="en-US" b="1" dirty="0" smtClean="0"/>
              <a:t> </a:t>
            </a:r>
            <a:r>
              <a:rPr lang="en-US" b="1" dirty="0" err="1" smtClean="0"/>
              <a:t>сфери</a:t>
            </a:r>
            <a:endParaRPr lang="uk-UA" b="1" dirty="0" smtClean="0"/>
          </a:p>
          <a:p>
            <a:r>
              <a:rPr lang="en-US" b="1" dirty="0" err="1" smtClean="0"/>
              <a:t>порушення</a:t>
            </a:r>
            <a:r>
              <a:rPr lang="en-US" b="1" dirty="0" smtClean="0"/>
              <a:t> </a:t>
            </a:r>
            <a:r>
              <a:rPr lang="en-US" b="1" dirty="0" err="1"/>
              <a:t>процесів</a:t>
            </a:r>
            <a:r>
              <a:rPr lang="en-US" b="1" dirty="0"/>
              <a:t> </a:t>
            </a:r>
            <a:r>
              <a:rPr lang="en-US" b="1" dirty="0" err="1" smtClean="0"/>
              <a:t>саморегуляції</a:t>
            </a:r>
            <a:endParaRPr lang="uk-UA" b="1" dirty="0" smtClean="0"/>
          </a:p>
          <a:p>
            <a:r>
              <a:rPr lang="en-US" b="1" dirty="0" err="1" smtClean="0"/>
              <a:t>негативні</a:t>
            </a:r>
            <a:r>
              <a:rPr lang="en-US" b="1" dirty="0" smtClean="0"/>
              <a:t> </a:t>
            </a:r>
            <a:r>
              <a:rPr lang="en-US" b="1" dirty="0" err="1" smtClean="0"/>
              <a:t>установки</a:t>
            </a:r>
            <a:endParaRPr lang="uk-UA" b="1" dirty="0" smtClean="0"/>
          </a:p>
          <a:p>
            <a:r>
              <a:rPr lang="en-US" b="1" dirty="0" err="1" smtClean="0"/>
              <a:t>психотравми</a:t>
            </a:r>
            <a:r>
              <a:rPr lang="en-US" b="1" dirty="0" smtClean="0"/>
              <a:t> </a:t>
            </a:r>
            <a:r>
              <a:rPr lang="uk-UA" b="1" dirty="0" smtClean="0"/>
              <a:t>тощо</a:t>
            </a:r>
            <a:r>
              <a:rPr lang="en-US" b="1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7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66801"/>
            <a:ext cx="8596668" cy="4974562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Психосоціальна</a:t>
            </a:r>
            <a:r>
              <a:rPr lang="ru-RU" b="1" dirty="0"/>
              <a:t> робота </a:t>
            </a:r>
            <a:r>
              <a:rPr lang="ru-RU" dirty="0"/>
              <a:t>-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виявлення</a:t>
            </a:r>
            <a:r>
              <a:rPr lang="ru-RU" b="1" dirty="0"/>
              <a:t>, </a:t>
            </a:r>
            <a:r>
              <a:rPr lang="ru-RU" b="1" dirty="0" err="1"/>
              <a:t>вивчення</a:t>
            </a:r>
            <a:r>
              <a:rPr lang="ru-RU" b="1" dirty="0"/>
              <a:t> і </a:t>
            </a:r>
            <a:r>
              <a:rPr lang="ru-RU" b="1" dirty="0" err="1"/>
              <a:t>нейтралізація</a:t>
            </a:r>
            <a:r>
              <a:rPr lang="ru-RU" b="1" dirty="0"/>
              <a:t> негативного </a:t>
            </a:r>
            <a:r>
              <a:rPr lang="ru-RU" b="1" dirty="0" err="1"/>
              <a:t>впливу</a:t>
            </a:r>
            <a:r>
              <a:rPr lang="ru-RU" b="1" dirty="0"/>
              <a:t> </a:t>
            </a:r>
            <a:r>
              <a:rPr lang="ru-RU" b="1" dirty="0" err="1"/>
              <a:t>психотравмуючих</a:t>
            </a:r>
            <a:r>
              <a:rPr lang="ru-RU" b="1" dirty="0"/>
              <a:t> </a:t>
            </a:r>
            <a:r>
              <a:rPr lang="ru-RU" b="1" dirty="0" err="1"/>
              <a:t>чинників</a:t>
            </a:r>
            <a:r>
              <a:rPr lang="ru-RU" b="1" dirty="0"/>
              <a:t> на </a:t>
            </a:r>
            <a:r>
              <a:rPr lang="ru-RU" b="1" dirty="0" err="1"/>
              <a:t>соціальне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,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соматичне</a:t>
            </a:r>
            <a:r>
              <a:rPr lang="ru-RU" b="1" dirty="0"/>
              <a:t> і </a:t>
            </a:r>
            <a:r>
              <a:rPr lang="ru-RU" b="1" dirty="0" err="1"/>
              <a:t>психічне</a:t>
            </a:r>
            <a:r>
              <a:rPr lang="ru-RU" b="1" dirty="0"/>
              <a:t> </a:t>
            </a:r>
            <a:r>
              <a:rPr lang="ru-RU" b="1" dirty="0" err="1"/>
              <a:t>здоров'я</a:t>
            </a:r>
            <a:r>
              <a:rPr lang="ru-RU" b="1" dirty="0"/>
              <a:t>, </a:t>
            </a:r>
            <a:r>
              <a:rPr lang="ru-RU" b="1" dirty="0" err="1"/>
              <a:t>міжособистісні</a:t>
            </a:r>
            <a:r>
              <a:rPr lang="ru-RU" b="1" dirty="0"/>
              <a:t> </a:t>
            </a:r>
            <a:r>
              <a:rPr lang="ru-RU" b="1" dirty="0" err="1" smtClean="0"/>
              <a:t>відносини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3200" b="1" dirty="0" err="1" smtClean="0"/>
              <a:t>Види</a:t>
            </a:r>
            <a:r>
              <a:rPr lang="ru-RU" sz="3200" b="1" dirty="0" smtClean="0"/>
              <a:t> </a:t>
            </a:r>
            <a:r>
              <a:rPr lang="ru-RU" sz="3200" b="1" dirty="0" err="1"/>
              <a:t>психосоціальної</a:t>
            </a:r>
            <a:r>
              <a:rPr lang="ru-RU" sz="3200" b="1" dirty="0"/>
              <a:t> </a:t>
            </a:r>
            <a:r>
              <a:rPr lang="ru-RU" sz="3200" b="1" dirty="0" err="1"/>
              <a:t>допомоги</a:t>
            </a:r>
            <a:r>
              <a:rPr lang="ru-RU" sz="3200" b="1" dirty="0"/>
              <a:t>:</a:t>
            </a:r>
            <a:endParaRPr lang="en-US" sz="3200" dirty="0"/>
          </a:p>
          <a:p>
            <a:pPr lvl="0"/>
            <a:r>
              <a:rPr lang="ru-RU" sz="3200" b="1" dirty="0" err="1" smtClean="0"/>
              <a:t>діагностика</a:t>
            </a:r>
            <a:r>
              <a:rPr lang="ru-RU" sz="3200" b="1" dirty="0"/>
              <a:t>, </a:t>
            </a:r>
            <a:r>
              <a:rPr lang="ru-RU" sz="3200" b="1" dirty="0" err="1"/>
              <a:t>спрямована</a:t>
            </a:r>
            <a:r>
              <a:rPr lang="ru-RU" sz="3200" b="1" dirty="0"/>
              <a:t> на </a:t>
            </a:r>
            <a:r>
              <a:rPr lang="ru-RU" sz="3200" b="1" dirty="0" err="1"/>
              <a:t>виявлення</a:t>
            </a:r>
            <a:r>
              <a:rPr lang="ru-RU" sz="3200" b="1" dirty="0"/>
              <a:t> </a:t>
            </a:r>
            <a:r>
              <a:rPr lang="ru-RU" sz="3200" b="1" dirty="0" err="1"/>
              <a:t>психосоціальних</a:t>
            </a:r>
            <a:r>
              <a:rPr lang="ru-RU" sz="3200" b="1" dirty="0"/>
              <a:t> проблем </a:t>
            </a:r>
            <a:r>
              <a:rPr lang="ru-RU" sz="3200" b="1" dirty="0" err="1"/>
              <a:t>клієнтів</a:t>
            </a:r>
            <a:r>
              <a:rPr lang="ru-RU" sz="3200" b="1" dirty="0"/>
              <a:t>;</a:t>
            </a:r>
            <a:endParaRPr lang="en-US" sz="3200" dirty="0"/>
          </a:p>
          <a:p>
            <a:pPr lvl="0"/>
            <a:r>
              <a:rPr lang="en-US" sz="3200" b="1" dirty="0" err="1" smtClean="0"/>
              <a:t>консультування</a:t>
            </a:r>
            <a:r>
              <a:rPr lang="en-US" sz="3200" b="1" dirty="0"/>
              <a:t>;</a:t>
            </a:r>
            <a:endParaRPr lang="en-US" sz="3200" dirty="0"/>
          </a:p>
          <a:p>
            <a:pPr lvl="0"/>
            <a:r>
              <a:rPr lang="en-US" sz="3200" b="1" dirty="0" err="1" smtClean="0"/>
              <a:t>тренінг</a:t>
            </a:r>
            <a:r>
              <a:rPr lang="en-US" sz="3200" b="1" dirty="0"/>
              <a:t>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414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</a:t>
            </a:r>
            <a:r>
              <a:rPr lang="ru-RU" b="1" dirty="0" smtClean="0"/>
              <a:t>апрямки </a:t>
            </a:r>
            <a:r>
              <a:rPr lang="ru-RU" b="1" dirty="0" err="1"/>
              <a:t>психосоціальної</a:t>
            </a:r>
            <a:r>
              <a:rPr lang="ru-RU" b="1" dirty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400" b="1" dirty="0" err="1" smtClean="0"/>
              <a:t>вирішення</a:t>
            </a:r>
            <a:r>
              <a:rPr lang="ru-RU" sz="2400" b="1" dirty="0" smtClean="0"/>
              <a:t> </a:t>
            </a:r>
            <a:r>
              <a:rPr lang="ru-RU" sz="2400" b="1" dirty="0" err="1"/>
              <a:t>сімейних</a:t>
            </a:r>
            <a:r>
              <a:rPr lang="ru-RU" sz="2400" b="1" dirty="0"/>
              <a:t> </a:t>
            </a:r>
            <a:r>
              <a:rPr lang="ru-RU" sz="2400" b="1" dirty="0" smtClean="0"/>
              <a:t>проблем (</a:t>
            </a:r>
            <a:r>
              <a:rPr lang="ru-RU" sz="2400" b="1" dirty="0" err="1" smtClean="0"/>
              <a:t>стабілізація</a:t>
            </a:r>
            <a:r>
              <a:rPr lang="ru-RU" sz="2400" b="1" dirty="0" smtClean="0"/>
              <a:t> </a:t>
            </a:r>
            <a:r>
              <a:rPr lang="ru-RU" sz="2400" b="1" dirty="0" err="1"/>
              <a:t>сімейних</a:t>
            </a:r>
            <a:r>
              <a:rPr lang="ru-RU" sz="2400" b="1" dirty="0"/>
              <a:t> </a:t>
            </a:r>
            <a:r>
              <a:rPr lang="ru-RU" sz="2400" b="1" dirty="0" err="1" smtClean="0"/>
              <a:t>зв'язків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нормалізація</a:t>
            </a:r>
            <a:r>
              <a:rPr lang="ru-RU" sz="2400" b="1" dirty="0" smtClean="0"/>
              <a:t> </a:t>
            </a:r>
            <a:r>
              <a:rPr lang="ru-RU" sz="2400" b="1" dirty="0" err="1"/>
              <a:t>відносин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err="1"/>
              <a:t>подружжям</a:t>
            </a:r>
            <a:r>
              <a:rPr lang="ru-RU" sz="2400" b="1" dirty="0"/>
              <a:t>, </a:t>
            </a:r>
            <a:r>
              <a:rPr lang="ru-RU" sz="2400" b="1" dirty="0" err="1"/>
              <a:t>між</a:t>
            </a:r>
            <a:r>
              <a:rPr lang="ru-RU" sz="2400" b="1" dirty="0"/>
              <a:t> батьками і </a:t>
            </a:r>
            <a:r>
              <a:rPr lang="ru-RU" sz="2400" b="1" dirty="0" err="1"/>
              <a:t>дітьми</a:t>
            </a:r>
            <a:r>
              <a:rPr lang="ru-RU" sz="2400" b="1" dirty="0"/>
              <a:t>, </a:t>
            </a:r>
            <a:r>
              <a:rPr lang="ru-RU" sz="2400" b="1" dirty="0" err="1"/>
              <a:t>всіх</a:t>
            </a:r>
            <a:r>
              <a:rPr lang="ru-RU" sz="2400" b="1" dirty="0"/>
              <a:t> </a:t>
            </a:r>
            <a:r>
              <a:rPr lang="ru-RU" sz="2400" b="1" dirty="0" err="1"/>
              <a:t>членів</a:t>
            </a:r>
            <a:r>
              <a:rPr lang="ru-RU" sz="2400" b="1" dirty="0"/>
              <a:t> </a:t>
            </a:r>
            <a:r>
              <a:rPr lang="ru-RU" sz="2400" b="1" dirty="0" err="1"/>
              <a:t>сім'ї</a:t>
            </a:r>
            <a:r>
              <a:rPr lang="ru-RU" sz="2400" b="1" dirty="0"/>
              <a:t> з </a:t>
            </a:r>
            <a:r>
              <a:rPr lang="ru-RU" sz="2400" b="1" dirty="0" err="1" smtClean="0"/>
              <a:t>оточуючими</a:t>
            </a:r>
            <a:r>
              <a:rPr lang="ru-RU" sz="2400" b="1" dirty="0" smtClean="0"/>
              <a:t>);</a:t>
            </a:r>
            <a:endParaRPr lang="en-US" sz="2400" dirty="0"/>
          </a:p>
          <a:p>
            <a:pPr lvl="0"/>
            <a:r>
              <a:rPr lang="uk-UA" sz="2400" b="1" dirty="0" smtClean="0"/>
              <a:t>ви</a:t>
            </a:r>
            <a:r>
              <a:rPr lang="ru-RU" sz="2400" b="1" dirty="0" err="1" smtClean="0"/>
              <a:t>рішення</a:t>
            </a:r>
            <a:r>
              <a:rPr lang="ru-RU" sz="2400" b="1" dirty="0" smtClean="0"/>
              <a:t> </a:t>
            </a:r>
            <a:r>
              <a:rPr lang="ru-RU" sz="2400" b="1" dirty="0" err="1"/>
              <a:t>вікових</a:t>
            </a:r>
            <a:r>
              <a:rPr lang="ru-RU" sz="2400" b="1" dirty="0"/>
              <a:t> </a:t>
            </a:r>
            <a:r>
              <a:rPr lang="ru-RU" sz="2400" b="1" dirty="0" smtClean="0"/>
              <a:t>проблем (</a:t>
            </a:r>
            <a:r>
              <a:rPr lang="ru-RU" sz="2400" b="1" dirty="0" err="1" smtClean="0"/>
              <a:t>підлітки</a:t>
            </a:r>
            <a:r>
              <a:rPr lang="ru-RU" sz="2400" b="1" dirty="0" smtClean="0"/>
              <a:t>, люди </a:t>
            </a:r>
            <a:r>
              <a:rPr lang="ru-RU" sz="2400" b="1" dirty="0" err="1" smtClean="0"/>
              <a:t>літнього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);</a:t>
            </a:r>
            <a:endParaRPr lang="en-US" sz="2400" dirty="0"/>
          </a:p>
          <a:p>
            <a:pPr lvl="0"/>
            <a:r>
              <a:rPr lang="ru-RU" sz="2400" b="1" dirty="0" err="1" smtClean="0"/>
              <a:t>надання</a:t>
            </a:r>
            <a:r>
              <a:rPr lang="ru-RU" sz="2400" b="1" dirty="0" smtClean="0"/>
              <a:t> </a:t>
            </a:r>
            <a:r>
              <a:rPr lang="ru-RU" sz="2400" b="1" dirty="0" err="1"/>
              <a:t>кризової</a:t>
            </a:r>
            <a:r>
              <a:rPr lang="ru-RU" sz="2400" b="1" dirty="0"/>
              <a:t> </a:t>
            </a:r>
            <a:r>
              <a:rPr lang="ru-RU" sz="2400" b="1" dirty="0" err="1"/>
              <a:t>психосоціальної</a:t>
            </a:r>
            <a:r>
              <a:rPr lang="ru-RU" sz="2400" b="1" dirty="0"/>
              <a:t> </a:t>
            </a:r>
            <a:r>
              <a:rPr lang="ru-RU" sz="2400" b="1" dirty="0" err="1"/>
              <a:t>допомоги</a:t>
            </a:r>
            <a:r>
              <a:rPr lang="ru-RU" sz="2400" b="1" dirty="0"/>
              <a:t> у </a:t>
            </a:r>
            <a:r>
              <a:rPr lang="ru-RU" sz="2400" b="1" dirty="0" err="1"/>
              <a:t>важких</a:t>
            </a:r>
            <a:r>
              <a:rPr lang="ru-RU" sz="2400" b="1" dirty="0"/>
              <a:t> </a:t>
            </a:r>
            <a:r>
              <a:rPr lang="ru-RU" sz="2400" b="1" dirty="0" err="1"/>
              <a:t>життєвих</a:t>
            </a:r>
            <a:r>
              <a:rPr lang="ru-RU" sz="2400" b="1" dirty="0"/>
              <a:t> </a:t>
            </a:r>
            <a:r>
              <a:rPr lang="ru-RU" sz="2400" b="1" dirty="0" err="1" smtClean="0"/>
              <a:t>ситуаціях</a:t>
            </a:r>
            <a:r>
              <a:rPr lang="ru-RU" sz="2400" b="1" dirty="0" smtClean="0"/>
              <a:t> (робота </a:t>
            </a:r>
            <a:r>
              <a:rPr lang="ru-RU" sz="2400" b="1" dirty="0"/>
              <a:t>з </a:t>
            </a:r>
            <a:r>
              <a:rPr lang="ru-RU" sz="2400" b="1" dirty="0" err="1"/>
              <a:t>сім'ями</a:t>
            </a:r>
            <a:r>
              <a:rPr lang="ru-RU" sz="2400" b="1" dirty="0"/>
              <a:t> </a:t>
            </a:r>
            <a:r>
              <a:rPr lang="ru-RU" sz="2400" b="1" dirty="0" err="1" smtClean="0"/>
              <a:t>алко</a:t>
            </a:r>
            <a:r>
              <a:rPr lang="ru-RU" sz="2400" b="1" dirty="0" smtClean="0"/>
              <a:t>- та </a:t>
            </a:r>
            <a:r>
              <a:rPr lang="ru-RU" sz="2400" b="1" dirty="0" err="1" smtClean="0"/>
              <a:t>наркозалежних</a:t>
            </a:r>
            <a:r>
              <a:rPr lang="ru-RU" sz="2400" b="1" dirty="0" smtClean="0"/>
              <a:t>, з проблематикою </a:t>
            </a:r>
            <a:r>
              <a:rPr lang="ru-RU" sz="2400" b="1" dirty="0" err="1" smtClean="0"/>
              <a:t>сімейного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насильства</a:t>
            </a:r>
            <a:r>
              <a:rPr lang="ru-RU" sz="2400" b="1" dirty="0" smtClean="0"/>
              <a:t>, </a:t>
            </a:r>
            <a:r>
              <a:rPr lang="ru-RU" sz="2400" b="1" dirty="0"/>
              <a:t>з </a:t>
            </a:r>
            <a:r>
              <a:rPr lang="ru-RU" sz="2400" b="1" dirty="0" err="1"/>
              <a:t>сім'ями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мають</a:t>
            </a:r>
            <a:r>
              <a:rPr lang="ru-RU" sz="2400" b="1" dirty="0"/>
              <a:t> </a:t>
            </a:r>
            <a:r>
              <a:rPr lang="ru-RU" sz="2400" b="1" dirty="0" err="1" smtClean="0"/>
              <a:t>дітей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інвалідністю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2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цілями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є: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самостійності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виникаючі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;</a:t>
            </a:r>
            <a:endParaRPr lang="en-US" dirty="0"/>
          </a:p>
          <a:p>
            <a:pPr lvl="0"/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/>
              <a:t>умов,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у </a:t>
            </a:r>
            <a:r>
              <a:rPr lang="ru-RU" dirty="0" err="1"/>
              <a:t>максимальній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проявити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;</a:t>
            </a:r>
            <a:endParaRPr lang="en-US" dirty="0"/>
          </a:p>
          <a:p>
            <a:pPr lvl="0"/>
            <a:r>
              <a:rPr lang="ru-RU" dirty="0" err="1" smtClean="0"/>
              <a:t>адаптація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реадаптація</a:t>
            </a:r>
            <a:r>
              <a:rPr lang="ru-RU" dirty="0"/>
              <a:t> людей у </a:t>
            </a:r>
            <a:r>
              <a:rPr lang="ru-RU" dirty="0" err="1"/>
              <a:t>суспільстві</a:t>
            </a:r>
            <a:r>
              <a:rPr lang="ru-RU" dirty="0"/>
              <a:t>;</a:t>
            </a:r>
            <a:endParaRPr lang="en-US" dirty="0"/>
          </a:p>
          <a:p>
            <a:pPr lvl="0"/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/>
              <a:t>умов, при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важку</a:t>
            </a:r>
            <a:r>
              <a:rPr lang="ru-RU" dirty="0"/>
              <a:t> </a:t>
            </a:r>
            <a:r>
              <a:rPr lang="ru-RU" dirty="0" err="1"/>
              <a:t>життєву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інвалідність</a:t>
            </a:r>
            <a:r>
              <a:rPr lang="ru-RU" dirty="0" smtClean="0"/>
              <a:t>, </a:t>
            </a:r>
            <a:r>
              <a:rPr lang="ru-RU" dirty="0" err="1"/>
              <a:t>душевний</a:t>
            </a:r>
            <a:r>
              <a:rPr lang="ru-RU" dirty="0"/>
              <a:t> </a:t>
            </a:r>
            <a:r>
              <a:rPr lang="ru-RU" dirty="0" err="1"/>
              <a:t>зрив</a:t>
            </a:r>
            <a:r>
              <a:rPr lang="ru-RU" dirty="0"/>
              <a:t>, </a:t>
            </a:r>
            <a:r>
              <a:rPr lang="ru-RU" dirty="0" err="1"/>
              <a:t>життєву</a:t>
            </a:r>
            <a:r>
              <a:rPr lang="ru-RU" dirty="0"/>
              <a:t> кризу </a:t>
            </a:r>
            <a:r>
              <a:rPr lang="ru-RU" dirty="0" err="1" smtClean="0"/>
              <a:t>тощо</a:t>
            </a:r>
            <a:r>
              <a:rPr lang="ru-RU" dirty="0" smtClean="0"/>
              <a:t>),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, </a:t>
            </a:r>
            <a:r>
              <a:rPr lang="ru-RU" dirty="0" err="1"/>
              <a:t>зберігаючи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 і </a:t>
            </a:r>
            <a:r>
              <a:rPr lang="ru-RU" dirty="0" err="1"/>
              <a:t>повагу</a:t>
            </a:r>
            <a:r>
              <a:rPr lang="ru-RU" dirty="0"/>
              <a:t> до себе з боку </a:t>
            </a:r>
            <a:r>
              <a:rPr lang="ru-RU" dirty="0" err="1"/>
              <a:t>оточуючих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0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18656"/>
            <a:ext cx="8562109" cy="63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5414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1862</Words>
  <Application>Microsoft Office PowerPoint</Application>
  <PresentationFormat>Широкоэкранный</PresentationFormat>
  <Paragraphs>169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Trebuchet MS</vt:lpstr>
      <vt:lpstr>Wingdings 3</vt:lpstr>
      <vt:lpstr>Аспект</vt:lpstr>
      <vt:lpstr>Тема 1. Психологічна структура соціальної роботи як суспільної практики</vt:lpstr>
      <vt:lpstr>Фахівець із соціальної роботи повинен:  </vt:lpstr>
      <vt:lpstr>Презентация PowerPoint</vt:lpstr>
      <vt:lpstr>Презентация PowerPoint</vt:lpstr>
      <vt:lpstr>Внутрішні причини неблагополуччя</vt:lpstr>
      <vt:lpstr>Презентация PowerPoint</vt:lpstr>
      <vt:lpstr>Напрямки психосоціальної роботи:</vt:lpstr>
      <vt:lpstr>Основними цілями соціальної роботи є: </vt:lpstr>
      <vt:lpstr>Презентация PowerPoint</vt:lpstr>
      <vt:lpstr>Тема 2. Психологічна характеристика діяльності та особистості соціального працівника </vt:lpstr>
      <vt:lpstr>На альтруїстичну поведінку впливають  </vt:lpstr>
      <vt:lpstr>Традиційні та сучасні підходи до соціальної роботи  </vt:lpstr>
      <vt:lpstr>Презентация PowerPoint</vt:lpstr>
      <vt:lpstr>Презентация PowerPoint</vt:lpstr>
      <vt:lpstr>Презентация PowerPoint</vt:lpstr>
      <vt:lpstr>Прикладні цінності соціальної роботи</vt:lpstr>
      <vt:lpstr>Фундаментальні цінності соціальної роботи</vt:lpstr>
      <vt:lpstr>Презентация PowerPoint</vt:lpstr>
      <vt:lpstr>Презентация PowerPoint</vt:lpstr>
      <vt:lpstr>Кожний комунікативний акт містить в собі наступні аспекти: </vt:lpstr>
      <vt:lpstr>Для формування комунікативної компетентності необхідно розвивати наступні характеристики: </vt:lpstr>
      <vt:lpstr>Для реалізації етичного аспекту комунікації важливу роль відіграють особистісні риси комуніканта:  </vt:lpstr>
      <vt:lpstr>Зазвичай виділяють наступні стилі комунікації: </vt:lpstr>
      <vt:lpstr>Етичні вимоги до поведінки фахівця соціальної сфери: </vt:lpstr>
      <vt:lpstr>Взаєморозуміння – таке розшифрування партнерами повідомлень і дій одне одного, які відповідають їх значенню з погляду їхніх авторів.  </vt:lpstr>
      <vt:lpstr>Суб’єкт-суб’єктна взаємодія у соціальній роботі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Розрізняють рефлексивне і нерефлексивне слухання. </vt:lpstr>
      <vt:lpstr>З-поміж видів реакції соціального працівника під час слухання виокремлюють: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Психологічна структура соціальної роботи як суспільної практики</dc:title>
  <dc:creator>pc</dc:creator>
  <cp:lastModifiedBy>pc</cp:lastModifiedBy>
  <cp:revision>48</cp:revision>
  <dcterms:created xsi:type="dcterms:W3CDTF">2020-12-02T19:30:32Z</dcterms:created>
  <dcterms:modified xsi:type="dcterms:W3CDTF">2020-12-03T07:33:13Z</dcterms:modified>
</cp:coreProperties>
</file>