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6" r:id="rId7"/>
    <p:sldId id="257" r:id="rId8"/>
    <p:sldId id="261" r:id="rId9"/>
    <p:sldId id="260" r:id="rId10"/>
    <p:sldId id="259" r:id="rId11"/>
    <p:sldId id="265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6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4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8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E61D8-1EB5-4ACB-92DF-695989A51C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2F80-D54A-41EA-B3BC-724B6E2E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1%96%D0%B4%D1%8C" TargetMode="External"/><Relationship Id="rId13" Type="http://schemas.openxmlformats.org/officeDocument/2006/relationships/hyperlink" Target="https://uk.wikipedia.org/wiki/%D0%A5%D0%B0%D1%80%D1%87%D0%BE%D0%B2%D0%B0_%D0%BF%D1%80%D0%BE%D0%BC%D0%B8%D1%81%D0%BB%D0%BE%D0%B2%D1%96%D1%81%D1%82%D1%8C" TargetMode="External"/><Relationship Id="rId3" Type="http://schemas.openxmlformats.org/officeDocument/2006/relationships/hyperlink" Target="https://uk.wikipedia.org/wiki/%D0%9C%D0%B5%D1%82%D0%B0%D0%BB" TargetMode="External"/><Relationship Id="rId7" Type="http://schemas.openxmlformats.org/officeDocument/2006/relationships/hyperlink" Target="https://uk.wikipedia.org/wiki/%D0%90%D0%BB%D1%8E%D0%BC%D1%96%D0%BD%D1%96%D0%B9" TargetMode="External"/><Relationship Id="rId12" Type="http://schemas.openxmlformats.org/officeDocument/2006/relationships/hyperlink" Target="https://uk.wikipedia.org/wiki/%D0%A1%D1%82%D0%B0%D0%BD%D1%96%D0%BE%D0%BB%D1%8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E%D0%B2%D0%BA%D1%96%D1%81%D1%82%D1%8C" TargetMode="External"/><Relationship Id="rId11" Type="http://schemas.openxmlformats.org/officeDocument/2006/relationships/hyperlink" Target="https://uk.wikipedia.org/wiki/%D0%A1%D1%83%D1%85%D0%BE%D0%B7%D0%BB%D1%96%D1%82%D0%BD%D0%B5_%D0%B7%D0%BE%D0%BB%D0%BE%D1%82%D0%BE" TargetMode="External"/><Relationship Id="rId5" Type="http://schemas.openxmlformats.org/officeDocument/2006/relationships/hyperlink" Target="https://uk.wikipedia.org/wiki/%D0%92%D0%B0%D0%BB%D1%8C%D1%86%D1%8E%D0%B2%D0%B0%D0%BD%D0%BD%D1%8F" TargetMode="External"/><Relationship Id="rId10" Type="http://schemas.openxmlformats.org/officeDocument/2006/relationships/hyperlink" Target="https://uk.wikipedia.org/wiki/%D0%97%D0%BE%D0%BB%D0%BE%D1%82%D0%BE" TargetMode="External"/><Relationship Id="rId4" Type="http://schemas.openxmlformats.org/officeDocument/2006/relationships/hyperlink" Target="https://uk.wikipedia.org/wiki/%D0%9A%D1%83%D0%B2%D0%B0%D0%BD%D0%BD%D1%8F" TargetMode="External"/><Relationship Id="rId9" Type="http://schemas.openxmlformats.org/officeDocument/2006/relationships/hyperlink" Target="https://uk.wikipedia.org/wiki/%D0%9E%D0%BB%D0%BE%D0%B2%D0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0%D0%B5%D0%BB%D1%8C%D1%94%D1%84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uk.wikipedia.org/wiki/%D0%9E%D0%B1%D1%80%D0%BE%D0%B1%D0%BB%D0%B5%D0%BD%D0%BD%D1%8F_%D0%BC%D0%B5%D1%82%D0%B0%D0%BB%D1%83_%D1%82%D0%B8%D1%81%D0%BA%D0%BE%D0%B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D%D0%B3%D0%BB%D1%96%D0%B9%D1%81%D1%8C%D0%BA%D0%B0_%D0%BC%D0%BE%D0%B2%D0%B0" TargetMode="External"/><Relationship Id="rId5" Type="http://schemas.openxmlformats.org/officeDocument/2006/relationships/hyperlink" Target="https://uk.wikipedia.org/wiki/%D0%9D%D1%96%D0%BC%D0%B5%D1%86%D1%8C%D0%BA%D0%B0_%D0%BC%D0%BE%D0%B2%D0%B0" TargetMode="External"/><Relationship Id="rId4" Type="http://schemas.openxmlformats.org/officeDocument/2006/relationships/hyperlink" Target="https://uk.wikipedia.org/wiki/%D0%A4%D1%80%D0%B0%D0%BD%D1%86%D1%83%D0%B7%D1%8C%D0%BA%D0%B0_%D0%BC%D0%BE%D0%B2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Карбування </a:t>
            </a:r>
            <a:br>
              <a:rPr lang="uk-UA" b="1" dirty="0" smtClean="0"/>
            </a:br>
            <a:r>
              <a:rPr lang="uk-UA" b="1" dirty="0" smtClean="0"/>
              <a:t>(Чеканка</a:t>
            </a:r>
            <a:r>
              <a:rPr lang="uk-UA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57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Фо́льга</a:t>
            </a:r>
            <a:r>
              <a:rPr lang="ru-RU" dirty="0"/>
              <a:t> — тонкий лист </a:t>
            </a:r>
            <a:r>
              <a:rPr lang="ru-RU" dirty="0" err="1">
                <a:hlinkClick r:id="rId3" tooltip="Метал"/>
              </a:rPr>
              <a:t>металу</a:t>
            </a:r>
            <a:r>
              <a:rPr lang="ru-RU" dirty="0"/>
              <a:t>, </a:t>
            </a:r>
            <a:r>
              <a:rPr lang="ru-RU" dirty="0" err="1"/>
              <a:t>виготовлений</a:t>
            </a:r>
            <a:r>
              <a:rPr lang="ru-RU" dirty="0"/>
              <a:t> при </a:t>
            </a:r>
            <a:r>
              <a:rPr lang="ru-RU" dirty="0" err="1"/>
              <a:t>розплющуванні</a:t>
            </a:r>
            <a:r>
              <a:rPr lang="ru-RU" dirty="0"/>
              <a:t> шматка методом </a:t>
            </a:r>
            <a:r>
              <a:rPr lang="ru-RU" dirty="0" err="1">
                <a:hlinkClick r:id="rId4" tooltip="Кування"/>
              </a:rPr>
              <a:t>кування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>
                <a:hlinkClick r:id="rId5" tooltip="Вальцювання"/>
              </a:rPr>
              <a:t>вальцювання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Фольги </a:t>
            </a:r>
            <a:r>
              <a:rPr lang="ru-RU" dirty="0" err="1"/>
              <a:t>виготовляються</a:t>
            </a:r>
            <a:r>
              <a:rPr lang="ru-RU" dirty="0"/>
              <a:t> з </a:t>
            </a:r>
            <a:r>
              <a:rPr lang="ru-RU" dirty="0">
                <a:hlinkClick r:id="rId6" tooltip="Ковкість"/>
              </a:rPr>
              <a:t>ковких</a:t>
            </a:r>
            <a:r>
              <a:rPr lang="ru-RU" dirty="0"/>
              <a:t> </a:t>
            </a:r>
            <a:r>
              <a:rPr lang="ru-RU" dirty="0" err="1"/>
              <a:t>металів</a:t>
            </a:r>
            <a:r>
              <a:rPr lang="ru-RU" dirty="0"/>
              <a:t>: </a:t>
            </a:r>
            <a:r>
              <a:rPr lang="ru-RU" dirty="0" err="1">
                <a:hlinkClick r:id="rId7" tooltip="Алюміній"/>
              </a:rPr>
              <a:t>алюмінію</a:t>
            </a:r>
            <a:r>
              <a:rPr lang="ru-RU" dirty="0"/>
              <a:t>, </a:t>
            </a:r>
            <a:r>
              <a:rPr lang="ru-RU" dirty="0" err="1">
                <a:hlinkClick r:id="rId8" tooltip="Мідь"/>
              </a:rPr>
              <a:t>міді</a:t>
            </a:r>
            <a:r>
              <a:rPr lang="ru-RU" dirty="0"/>
              <a:t>, </a:t>
            </a:r>
            <a:r>
              <a:rPr lang="ru-RU" dirty="0">
                <a:hlinkClick r:id="rId9" tooltip="Олово"/>
              </a:rPr>
              <a:t>олова</a:t>
            </a:r>
            <a:r>
              <a:rPr lang="ru-RU" dirty="0"/>
              <a:t>, </a:t>
            </a:r>
            <a:r>
              <a:rPr lang="ru-RU" dirty="0">
                <a:hlinkClick r:id="rId10" tooltip="Золото"/>
              </a:rPr>
              <a:t>золота</a:t>
            </a:r>
            <a:r>
              <a:rPr lang="ru-RU" dirty="0"/>
              <a:t>. </a:t>
            </a:r>
            <a:r>
              <a:rPr lang="ru-RU" dirty="0" err="1"/>
              <a:t>Товщина</a:t>
            </a:r>
            <a:r>
              <a:rPr lang="ru-RU" dirty="0"/>
              <a:t> фольги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менша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ковкість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Алюмінієві</a:t>
            </a:r>
            <a:r>
              <a:rPr lang="ru-RU" dirty="0" smtClean="0"/>
              <a:t> </a:t>
            </a:r>
            <a:r>
              <a:rPr lang="ru-RU" dirty="0"/>
              <a:t>фольги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товщиною</a:t>
            </a:r>
            <a:r>
              <a:rPr lang="ru-RU" dirty="0"/>
              <a:t> 0,03 мм, золото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розплющити</a:t>
            </a:r>
            <a:r>
              <a:rPr lang="ru-RU" dirty="0"/>
              <a:t> до </a:t>
            </a:r>
            <a:r>
              <a:rPr lang="ru-RU" dirty="0" err="1"/>
              <a:t>плівки</a:t>
            </a:r>
            <a:r>
              <a:rPr lang="ru-RU" dirty="0"/>
              <a:t> 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тонкі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 золота </a:t>
            </a:r>
            <a:r>
              <a:rPr lang="ru-RU" dirty="0" err="1"/>
              <a:t>називаються</a:t>
            </a:r>
            <a:r>
              <a:rPr lang="ru-RU" dirty="0"/>
              <a:t> </a:t>
            </a:r>
            <a:r>
              <a:rPr lang="ru-RU" dirty="0" err="1">
                <a:hlinkClick r:id="rId11" tooltip="Сухозлітне золото"/>
              </a:rPr>
              <a:t>сухозлітним</a:t>
            </a:r>
            <a:r>
              <a:rPr lang="ru-RU" dirty="0">
                <a:hlinkClick r:id="rId11" tooltip="Сухозлітне золото"/>
              </a:rPr>
              <a:t> золотом</a:t>
            </a:r>
            <a:r>
              <a:rPr lang="ru-RU" dirty="0"/>
              <a:t>, тонка </a:t>
            </a:r>
            <a:r>
              <a:rPr lang="ru-RU" dirty="0" err="1"/>
              <a:t>олов'яна</a:t>
            </a:r>
            <a:r>
              <a:rPr lang="ru-RU" dirty="0"/>
              <a:t> фольга — </a:t>
            </a:r>
            <a:r>
              <a:rPr lang="ru-RU" dirty="0" err="1">
                <a:hlinkClick r:id="rId12" tooltip="Станіоль"/>
              </a:rPr>
              <a:t>станіолем</a:t>
            </a:r>
            <a:r>
              <a:rPr lang="ru-RU" dirty="0"/>
              <a:t>.</a:t>
            </a:r>
          </a:p>
          <a:p>
            <a:r>
              <a:rPr lang="ru-RU" dirty="0"/>
              <a:t>Фольги широко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промисловості</a:t>
            </a:r>
            <a:r>
              <a:rPr lang="ru-RU" dirty="0"/>
              <a:t> для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у </a:t>
            </a:r>
            <a:r>
              <a:rPr lang="ru-RU" dirty="0" err="1">
                <a:hlinkClick r:id="rId13" tooltip="Харчова промисловість"/>
              </a:rPr>
              <a:t>харчовій</a:t>
            </a:r>
            <a:r>
              <a:rPr lang="ru-RU" dirty="0">
                <a:hlinkClick r:id="rId13" tooltip="Харчова промисловість"/>
              </a:rPr>
              <a:t> </a:t>
            </a:r>
            <a:r>
              <a:rPr lang="ru-RU" dirty="0" err="1">
                <a:hlinkClick r:id="rId13" tooltip="Харчова промисловість"/>
              </a:rPr>
              <a:t>промисловості</a:t>
            </a:r>
            <a:r>
              <a:rPr lang="ru-RU" dirty="0"/>
              <a:t> для упаковки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кондитерських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76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1.bp.blogspot.com/-Hd3xnZDzeEc/XeVSXXuPh7I/AAAAAAAAEqQ/k2ENl58keWU1PbSlY1Pwt-wv4Kt4W3rAACLcBGAsYHQ/s1600/2019-12-02_200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91" y="1313151"/>
            <a:ext cx="7595635" cy="19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найкращих ознак у виробах-аналогах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dirty="0" err="1" smtClean="0"/>
              <a:t>безпечність</a:t>
            </a:r>
            <a:endParaRPr lang="ru-RU" dirty="0" smtClean="0"/>
          </a:p>
          <a:p>
            <a:r>
              <a:rPr lang="ru-RU" dirty="0" err="1" smtClean="0"/>
              <a:t>Функціональність</a:t>
            </a:r>
            <a:endParaRPr lang="ru-RU" dirty="0" smtClean="0"/>
          </a:p>
          <a:p>
            <a:r>
              <a:rPr lang="ru-RU" dirty="0" err="1" smtClean="0"/>
              <a:t>естетичність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- простота </a:t>
            </a:r>
            <a:r>
              <a:rPr lang="ru-RU" dirty="0" err="1"/>
              <a:t>виготовлення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екологічність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економність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оригінальність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6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Заповнити таблицю: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769" t="36265" r="27319" b="31917"/>
          <a:stretch/>
        </p:blipFill>
        <p:spPr>
          <a:xfrm>
            <a:off x="1063874" y="1690688"/>
            <a:ext cx="9756526" cy="389777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352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Висновок: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Зробити ескізний малюнок: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6699" t="16333" r="26255" b="3946"/>
          <a:stretch/>
        </p:blipFill>
        <p:spPr>
          <a:xfrm>
            <a:off x="4017820" y="1395755"/>
            <a:ext cx="2840180" cy="44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129" t="10989" r="16398" b="16084"/>
          <a:stretch/>
        </p:blipFill>
        <p:spPr>
          <a:xfrm>
            <a:off x="1551709" y="-311289"/>
            <a:ext cx="9310255" cy="71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097" t="24126" r="16990" b="13936"/>
          <a:stretch/>
        </p:blipFill>
        <p:spPr>
          <a:xfrm>
            <a:off x="1666009" y="0"/>
            <a:ext cx="8859982" cy="68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199" t="22328" r="17203" b="11339"/>
          <a:stretch/>
        </p:blipFill>
        <p:spPr>
          <a:xfrm>
            <a:off x="1011381" y="0"/>
            <a:ext cx="9282545" cy="68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838" t="24525" r="15713" b="15935"/>
          <a:stretch/>
        </p:blipFill>
        <p:spPr>
          <a:xfrm>
            <a:off x="1066799" y="185014"/>
            <a:ext cx="9850582" cy="64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45" y="2171989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519" t="17533" r="16778" b="17932"/>
          <a:stretch/>
        </p:blipFill>
        <p:spPr>
          <a:xfrm>
            <a:off x="1108363" y="0"/>
            <a:ext cx="9545782" cy="68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774" t="11739" r="16031" b="19730"/>
          <a:stretch/>
        </p:blipFill>
        <p:spPr>
          <a:xfrm>
            <a:off x="1690253" y="0"/>
            <a:ext cx="9074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3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Проєкт</a:t>
            </a:r>
            <a:r>
              <a:rPr lang="uk-UA" dirty="0" smtClean="0"/>
              <a:t> № 6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Картина</a:t>
            </a:r>
          </a:p>
          <a:p>
            <a:pPr marL="0" indent="0" algn="ctr">
              <a:buNone/>
            </a:pPr>
            <a:r>
              <a:rPr lang="uk-UA" dirty="0" smtClean="0"/>
              <a:t>Основна технологія: Технологія обробки тонколистового металу (фольги).</a:t>
            </a:r>
          </a:p>
          <a:p>
            <a:pPr marL="0" indent="0" algn="ctr">
              <a:buNone/>
            </a:pPr>
            <a:r>
              <a:rPr lang="uk-UA" dirty="0" smtClean="0"/>
              <a:t>Карбування (Чеканка)</a:t>
            </a:r>
          </a:p>
          <a:p>
            <a:pPr marL="0" indent="0" algn="ctr">
              <a:buNone/>
            </a:pPr>
            <a:r>
              <a:rPr lang="uk-UA" dirty="0" smtClean="0"/>
              <a:t>(Записати в зошиті)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3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519" t="27124" r="16778" b="8341"/>
          <a:stretch/>
        </p:blipFill>
        <p:spPr>
          <a:xfrm>
            <a:off x="1323109" y="0"/>
            <a:ext cx="9275618" cy="66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051" t="28122" r="16352" b="11739"/>
          <a:stretch/>
        </p:blipFill>
        <p:spPr>
          <a:xfrm>
            <a:off x="1025237" y="0"/>
            <a:ext cx="10446326" cy="70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99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412" t="7543" r="15925"/>
          <a:stretch/>
        </p:blipFill>
        <p:spPr>
          <a:xfrm>
            <a:off x="2064327" y="124689"/>
            <a:ext cx="8714510" cy="64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093" t="31518" r="16671" b="3546"/>
          <a:stretch/>
        </p:blipFill>
        <p:spPr>
          <a:xfrm>
            <a:off x="1260763" y="0"/>
            <a:ext cx="9670473" cy="69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86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5269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Інструменти та матеріали: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1382"/>
            <a:ext cx="10515600" cy="67930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Фронтальне опитування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Що </a:t>
            </a:r>
            <a:r>
              <a:rPr lang="uk-UA" dirty="0"/>
              <a:t>називають металами?</a:t>
            </a:r>
            <a:endParaRPr lang="en-US" dirty="0"/>
          </a:p>
          <a:p>
            <a:pPr lvl="0"/>
            <a:r>
              <a:rPr lang="uk-UA" dirty="0"/>
              <a:t>Назвіть механічні властивості металів.</a:t>
            </a:r>
            <a:endParaRPr lang="en-US" dirty="0"/>
          </a:p>
          <a:p>
            <a:pPr lvl="0"/>
            <a:r>
              <a:rPr lang="uk-UA" dirty="0"/>
              <a:t>Де і для чого використовують метали?</a:t>
            </a:r>
            <a:endParaRPr lang="en-US" dirty="0"/>
          </a:p>
          <a:p>
            <a:pPr lvl="0"/>
            <a:r>
              <a:rPr lang="uk-UA" dirty="0"/>
              <a:t>Що називають сплавами?</a:t>
            </a:r>
            <a:endParaRPr lang="en-US" dirty="0"/>
          </a:p>
          <a:p>
            <a:pPr lvl="0"/>
            <a:r>
              <a:rPr lang="uk-UA" dirty="0"/>
              <a:t>Чому різні вироби виготовляють з різних металів</a:t>
            </a:r>
            <a:r>
              <a:rPr lang="uk-UA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2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6364"/>
            <a:ext cx="10515600" cy="58305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i="1" dirty="0"/>
              <a:t>Способи виготовлення листового металу.</a:t>
            </a:r>
            <a:endParaRPr lang="en-US" dirty="0"/>
          </a:p>
          <a:p>
            <a:r>
              <a:rPr lang="uk-UA" dirty="0"/>
              <a:t>    Листовий метал одержують зі зливків сталі або кольорових металів на спеціальних машинах – прокатних станах.</a:t>
            </a:r>
            <a:endParaRPr lang="en-US" dirty="0"/>
          </a:p>
          <a:p>
            <a:r>
              <a:rPr lang="uk-UA" dirty="0"/>
              <a:t>    На прокатних станах такі зливки, нагріті до високої (900-1000° С) температури пропускають між циліндричними сталевими або чавунними валками, що обертаються в протилежних напрямках. Протиснутий між валками зливок стискується і набуває форми листа. Прокатування листового металу відбувається за декілька прийомів між валками з різною відстанню між поверхнями, від найбільшої до найменшої необхідної товщини.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Прокатка стали. Прокатка металла на пресс-станках, цена в Челябинске от  компании МЕТАЛЛ ГИПЕРМАРК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9" y="4518729"/>
            <a:ext cx="3294206" cy="21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0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109"/>
            <a:ext cx="10515600" cy="599685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Листовий метал поділяється на такі види: покрівельну листову сталь,  жерсть і фольгу. </a:t>
            </a:r>
            <a:endParaRPr lang="uk-UA" dirty="0" smtClean="0"/>
          </a:p>
          <a:p>
            <a:r>
              <a:rPr lang="uk-UA" dirty="0" smtClean="0"/>
              <a:t>Покрівельна </a:t>
            </a:r>
            <a:r>
              <a:rPr lang="uk-UA" dirty="0"/>
              <a:t>листова сталь завтовшки від 0,25 мм до 2 мм має чорний колір поверхні, тобто без захисного покриття, та оцинкована. Жерсть має товщину від 0,2 до 0,5 мм. </a:t>
            </a:r>
            <a:endParaRPr lang="uk-UA" dirty="0" smtClean="0"/>
          </a:p>
          <a:p>
            <a:r>
              <a:rPr lang="uk-UA" dirty="0" smtClean="0"/>
              <a:t>Розрізняють </a:t>
            </a:r>
            <a:r>
              <a:rPr lang="uk-UA" dirty="0"/>
              <a:t>чорну (без покриття) й білу (з обох боків покриту тонким шаром олова) жерсть. </a:t>
            </a:r>
            <a:endParaRPr lang="uk-UA" dirty="0" smtClean="0"/>
          </a:p>
          <a:p>
            <a:r>
              <a:rPr lang="uk-UA" dirty="0" smtClean="0"/>
              <a:t>Фольга </a:t>
            </a:r>
            <a:r>
              <a:rPr lang="uk-UA" dirty="0"/>
              <a:t>найчастіше виготовляється з кольорових металів і має товщину до 0,1 мм.</a:t>
            </a:r>
            <a:endParaRPr lang="en-US" dirty="0"/>
          </a:p>
          <a:p>
            <a:r>
              <a:rPr lang="uk-UA" dirty="0"/>
              <a:t>     Покриття цинком і оловом запобігає корозії металу (іржавінню).</a:t>
            </a:r>
            <a:endParaRPr lang="en-US" dirty="0"/>
          </a:p>
          <a:p>
            <a:r>
              <a:rPr lang="uk-UA" dirty="0"/>
              <a:t>     Крім сталевого листового металу, промисловість України випускає листову мідь, латунь і алюміній. Ці листові метали широко використовують у літакобудуванні, приладобудуванні, а також для виготовлення різних побутових технічних виробів.</a:t>
            </a:r>
            <a:endParaRPr lang="en-US" dirty="0"/>
          </a:p>
          <a:p>
            <a:r>
              <a:rPr lang="uk-UA" dirty="0"/>
              <a:t>      Листовий метал, залежно від призначення, виготовляється у вигляді різних профілів: листових, кутових, таврових, П-подібних, напівкруглих, фігурних тощо.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3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Заповнити таблицю: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940" t="47728" r="22954" b="28161"/>
          <a:stretch/>
        </p:blipFill>
        <p:spPr>
          <a:xfrm>
            <a:off x="1149924" y="2604654"/>
            <a:ext cx="10768737" cy="30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361" r="2837" b="10609"/>
          <a:stretch/>
        </p:blipFill>
        <p:spPr>
          <a:xfrm>
            <a:off x="2930236" y="2854036"/>
            <a:ext cx="5534395" cy="36357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Карбування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/>
              <a:t>чеканка</a:t>
            </a:r>
            <a:r>
              <a:rPr lang="ru-RU" dirty="0"/>
              <a:t> (</a:t>
            </a:r>
            <a:r>
              <a:rPr lang="ru-RU" dirty="0">
                <a:hlinkClick r:id="rId4" tooltip="Французька мова"/>
              </a:rPr>
              <a:t>фр.</a:t>
            </a:r>
            <a:r>
              <a:rPr lang="ru-RU" dirty="0"/>
              <a:t> </a:t>
            </a:r>
            <a:r>
              <a:rPr lang="en-US" i="1" dirty="0"/>
              <a:t>Repoussé</a:t>
            </a:r>
            <a:r>
              <a:rPr lang="en-US" dirty="0"/>
              <a:t>, </a:t>
            </a:r>
            <a:r>
              <a:rPr lang="ru-RU" dirty="0" err="1">
                <a:hlinkClick r:id="rId5" tooltip="Німецька мова"/>
              </a:rPr>
              <a:t>нім</a:t>
            </a:r>
            <a:r>
              <a:rPr lang="ru-RU" dirty="0">
                <a:hlinkClick r:id="rId5" tooltip="Німец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Treiben</a:t>
            </a:r>
            <a:r>
              <a:rPr lang="en-US" dirty="0"/>
              <a:t>, </a:t>
            </a:r>
            <a:r>
              <a:rPr lang="ru-RU" dirty="0">
                <a:hlinkClick r:id="rId6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Repoussé and chasing</a:t>
            </a:r>
            <a:r>
              <a:rPr lang="en-US" dirty="0"/>
              <a:t>) —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 </a:t>
            </a:r>
            <a:r>
              <a:rPr lang="ru-RU" dirty="0" err="1">
                <a:hlinkClick r:id="rId7" tooltip="Оброблення металу тиском"/>
              </a:rPr>
              <a:t>оброблення</a:t>
            </a:r>
            <a:r>
              <a:rPr lang="ru-RU" dirty="0">
                <a:hlinkClick r:id="rId7" tooltip="Оброблення металу тиском"/>
              </a:rPr>
              <a:t> </a:t>
            </a:r>
            <a:r>
              <a:rPr lang="ru-RU" dirty="0" err="1">
                <a:hlinkClick r:id="rId7" tooltip="Оброблення металу тиском"/>
              </a:rPr>
              <a:t>металів</a:t>
            </a:r>
            <a:r>
              <a:rPr lang="ru-RU" dirty="0">
                <a:hlinkClick r:id="rId7" tooltip="Оброблення металу тиском"/>
              </a:rPr>
              <a:t> </a:t>
            </a:r>
            <a:r>
              <a:rPr lang="ru-RU" dirty="0" err="1">
                <a:hlinkClick r:id="rId7" tooltip="Оброблення металу тиском"/>
              </a:rPr>
              <a:t>тиском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малюнка</a:t>
            </a:r>
            <a:r>
              <a:rPr lang="ru-RU" dirty="0"/>
              <a:t>, </a:t>
            </a:r>
            <a:r>
              <a:rPr lang="ru-RU" dirty="0" err="1"/>
              <a:t>напису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шляхом </a:t>
            </a:r>
            <a:r>
              <a:rPr lang="ru-RU" dirty="0" err="1"/>
              <a:t>вибивання</a:t>
            </a:r>
            <a:r>
              <a:rPr lang="ru-RU" dirty="0"/>
              <a:t> на </a:t>
            </a:r>
            <a:r>
              <a:rPr lang="ru-RU" dirty="0" err="1"/>
              <a:t>пластині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 </a:t>
            </a:r>
            <a:r>
              <a:rPr lang="ru-RU" dirty="0" err="1">
                <a:hlinkClick r:id="rId8" tooltip="Рельєф"/>
              </a:rPr>
              <a:t>рельєфу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371" y="894745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Карбування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Китаю,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домонгольської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розквітло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давньоруському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XV-XVII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декоративно-прикладному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Златник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32463"/>
            <a:ext cx="4447309" cy="23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2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: 13 тыс изображений найдено в Яндекс.Картинках |  Шаблоны power point, Синий фон, Фоны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Карбування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площинне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об’ємне</a:t>
            </a:r>
            <a:r>
              <a:rPr lang="ru-RU" dirty="0" smtClean="0"/>
              <a:t> .</a:t>
            </a:r>
          </a:p>
          <a:p>
            <a:pPr marL="0" indent="0" algn="ctr">
              <a:buNone/>
            </a:pPr>
            <a:r>
              <a:rPr lang="ru-RU" dirty="0" smtClean="0"/>
              <a:t>Метали для </a:t>
            </a:r>
            <a:r>
              <a:rPr lang="ru-RU" dirty="0" err="1" smtClean="0"/>
              <a:t>карбування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латунь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алюміній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покрівельне</a:t>
            </a:r>
            <a:r>
              <a:rPr lang="ru-RU" dirty="0" smtClean="0"/>
              <a:t> </a:t>
            </a:r>
            <a:r>
              <a:rPr lang="ru-RU" dirty="0" err="1" smtClean="0"/>
              <a:t>залізо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00161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362</Words>
  <Application>Microsoft Office PowerPoint</Application>
  <PresentationFormat>Широкоэкранный</PresentationFormat>
  <Paragraphs>53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Карбування  (Чеканка)</vt:lpstr>
      <vt:lpstr>Проєкт № 6</vt:lpstr>
      <vt:lpstr>Фронтальне опитування </vt:lpstr>
      <vt:lpstr>Презентация PowerPoint</vt:lpstr>
      <vt:lpstr>Презентация PowerPoint</vt:lpstr>
      <vt:lpstr>Заповнити таблицю:</vt:lpstr>
      <vt:lpstr>Презентация PowerPoint</vt:lpstr>
      <vt:lpstr>Презентация PowerPoint</vt:lpstr>
      <vt:lpstr>Презентация PowerPoint</vt:lpstr>
      <vt:lpstr>Презентация PowerPoint</vt:lpstr>
      <vt:lpstr>Визначення найкращих ознак у виробах-аналогах</vt:lpstr>
      <vt:lpstr>Заповнити таблицю:</vt:lpstr>
      <vt:lpstr>Зробити ескізний малюнок: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Інструменти та матеріали: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Карбування  (Чеканка)</dc:title>
  <dc:creator>HP</dc:creator>
  <cp:lastModifiedBy>HP</cp:lastModifiedBy>
  <cp:revision>9</cp:revision>
  <dcterms:created xsi:type="dcterms:W3CDTF">2021-01-19T07:15:04Z</dcterms:created>
  <dcterms:modified xsi:type="dcterms:W3CDTF">2021-01-19T09:01:04Z</dcterms:modified>
</cp:coreProperties>
</file>