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notesMasterIdLst>
    <p:notesMasterId r:id="rId4"/>
  </p:notesMasterIdLst>
  <p:handoutMasterIdLst>
    <p:handoutMasterId r:id="rId5"/>
  </p:handoutMasterIdLst>
  <p:sldIdLst>
    <p:sldId id="646" r:id="rId2"/>
    <p:sldId id="705" r:id="rId3"/>
  </p:sldIdLst>
  <p:sldSz cx="9144000" cy="6858000" type="screen4x3"/>
  <p:notesSz cx="6858000" cy="9144000"/>
  <p:defaultTextStyle>
    <a:defPPr>
      <a:defRPr lang="uk-UA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3738" autoAdjust="0"/>
  </p:normalViewPr>
  <p:slideViewPr>
    <p:cSldViewPr>
      <p:cViewPr varScale="1">
        <p:scale>
          <a:sx n="80" d="100"/>
          <a:sy n="80" d="100"/>
        </p:scale>
        <p:origin x="13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7F5F0BB-52B4-4897-B624-826F7DAD56BF}" type="datetimeFigureOut">
              <a:rPr lang="uk-UA"/>
              <a:pPr>
                <a:defRPr/>
              </a:pPr>
              <a:t>08.05.2024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300085-13B9-4F5D-A784-8BF6924CB68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88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24372-951D-4A42-9526-7C93E97D5390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8160E-329D-4789-99E0-F7AEAE497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3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2420B-A1B9-47F6-B4D1-98282297FE3F}" type="datetimeFigureOut">
              <a:rPr lang="ru-RU" smtClean="0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3C2AB-1958-4036-96E6-BAB03605D4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085E1-6551-4ABE-9B5B-2B1910EAD040}" type="datetimeFigureOut">
              <a:rPr lang="ru-RU" smtClean="0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1A1CA-CA96-48F7-A442-0DCD8556E0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6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FE440C-77EF-42F9-8BB0-11549C640973}" type="datetimeFigureOut">
              <a:rPr lang="ru-RU" smtClean="0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3177B-E777-44C0-88E5-C9EF88A17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40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65391-EF9D-4316-9625-5688279609A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22597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045107-74CC-4BFD-9C9F-4EA0D53536DF}" type="datetimeFigureOut">
              <a:rPr lang="ru-RU" smtClean="0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88E87-F0C2-4432-BE39-FAECC28F53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7581D-D395-4C02-8516-91B887AFBD1E}" type="datetimeFigureOut">
              <a:rPr lang="ru-RU" smtClean="0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F8735-A12C-49B3-87D0-08183CCE32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67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0B836-432A-4B1A-A610-DD4848137BCA}" type="datetimeFigureOut">
              <a:rPr lang="ru-RU" smtClean="0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0688D-26B3-4F1B-9100-A5C95F739A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9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50F714-3E7C-4AEA-85E3-1D4DE66C93D2}" type="datetimeFigureOut">
              <a:rPr lang="ru-RU" smtClean="0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02836-4BFB-4575-8F0E-F5A57FDC3B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9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409A6-877A-4583-8EE9-1EF2469ACAA6}" type="datetimeFigureOut">
              <a:rPr lang="ru-RU" smtClean="0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A308D-4E8B-44BA-AC9B-20F63C8E1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8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7A523F-8DD3-4E5D-B985-44E3A57892EF}" type="datetimeFigureOut">
              <a:rPr lang="ru-RU" smtClean="0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3FADD-0833-43C2-84FC-268C84F59A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2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CE4CC7-A487-47AD-B3F8-2B191C6B3315}" type="datetimeFigureOut">
              <a:rPr lang="ru-RU" smtClean="0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1110A-880B-47C0-9A2E-BE47F5A36F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4799A-3FB2-4470-BADE-9AF652416EFE}" type="datetimeFigureOut">
              <a:rPr lang="ru-RU" smtClean="0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43FA4-8524-466D-84F7-D7500D2F52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F4159C-D879-42A5-8B4F-530FA2FE6182}" type="datetimeFigureOut">
              <a:rPr lang="ru-RU" smtClean="0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AD3B0C-15F5-4621-BFE5-E4E72497C9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47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3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9700" y="304800"/>
            <a:ext cx="8991600" cy="6842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5255" marR="240665">
              <a:spcBef>
                <a:spcPts val="365"/>
              </a:spcBef>
              <a:spcAft>
                <a:spcPts val="0"/>
              </a:spcAft>
            </a:pPr>
            <a:r>
              <a:rPr lang="ru-RU" b="1" kern="0" dirty="0">
                <a:solidFill>
                  <a:srgbClr val="C00000"/>
                </a:solidFill>
                <a:ea typeface="Times New Roman" panose="02020603050405020304" pitchFamily="18" charset="0"/>
              </a:rPr>
              <a:t>Питання та </a:t>
            </a:r>
            <a:r>
              <a:rPr lang="ru-RU" b="1" kern="0" dirty="0" err="1">
                <a:solidFill>
                  <a:srgbClr val="C00000"/>
                </a:solidFill>
                <a:ea typeface="Times New Roman" panose="02020603050405020304" pitchFamily="18" charset="0"/>
              </a:rPr>
              <a:t>завдання</a:t>
            </a:r>
            <a:r>
              <a:rPr lang="ru-RU" b="1" kern="0" dirty="0">
                <a:solidFill>
                  <a:srgbClr val="C00000"/>
                </a:solidFill>
                <a:ea typeface="Times New Roman" panose="02020603050405020304" pitchFamily="18" charset="0"/>
              </a:rPr>
              <a:t> для </a:t>
            </a:r>
            <a:r>
              <a:rPr lang="ru-RU" b="1" kern="0" dirty="0" err="1" smtClean="0">
                <a:solidFill>
                  <a:srgbClr val="C00000"/>
                </a:solidFill>
                <a:ea typeface="Times New Roman" panose="02020603050405020304" pitchFamily="18" charset="0"/>
              </a:rPr>
              <a:t>самоперевірки</a:t>
            </a:r>
            <a:endParaRPr lang="ru-RU" b="1" kern="0" dirty="0" smtClean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135255" marR="240665">
              <a:spcBef>
                <a:spcPts val="365"/>
              </a:spcBef>
              <a:spcAft>
                <a:spcPts val="0"/>
              </a:spcAft>
            </a:pPr>
            <a:endParaRPr lang="ru-RU" b="1" kern="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R="240665" indent="360363" algn="just">
              <a:spcBef>
                <a:spcPts val="365"/>
              </a:spcBef>
              <a:spcAft>
                <a:spcPts val="0"/>
              </a:spcAft>
            </a:pPr>
            <a:r>
              <a:rPr lang="ru-RU" kern="0" dirty="0" smtClean="0">
                <a:ea typeface="Times New Roman" panose="02020603050405020304" pitchFamily="18" charset="0"/>
              </a:rPr>
              <a:t>1</a:t>
            </a:r>
            <a:r>
              <a:rPr lang="ru-RU" b="1" kern="0" dirty="0" smtClean="0">
                <a:ea typeface="Times New Roman" panose="02020603050405020304" pitchFamily="18" charset="0"/>
              </a:rPr>
              <a:t>. </a:t>
            </a:r>
            <a:r>
              <a:rPr lang="uk-UA" dirty="0" smtClean="0">
                <a:ea typeface="Times New Roman" panose="02020603050405020304" pitchFamily="18" charset="0"/>
              </a:rPr>
              <a:t>В чому полягає сутність </a:t>
            </a:r>
            <a:r>
              <a:rPr lang="uk-UA" dirty="0">
                <a:solidFill>
                  <a:prstClr val="black"/>
                </a:solidFill>
                <a:ea typeface="Times New Roman" panose="02020603050405020304" pitchFamily="18" charset="0"/>
              </a:rPr>
              <a:t>штучного </a:t>
            </a:r>
            <a:r>
              <a:rPr lang="uk-UA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інтелекту?</a:t>
            </a:r>
          </a:p>
          <a:p>
            <a:pPr marL="0" marR="396875" lvl="2" indent="360363" algn="just">
              <a:spcAft>
                <a:spcPts val="0"/>
              </a:spcAft>
              <a:buSzPts val="1600"/>
              <a:tabLst>
                <a:tab pos="1216025" algn="l"/>
              </a:tabLst>
            </a:pPr>
            <a:r>
              <a:rPr lang="uk-UA" dirty="0" smtClean="0">
                <a:ea typeface="Times New Roman" panose="02020603050405020304" pitchFamily="18" charset="0"/>
              </a:rPr>
              <a:t>2. Яка структура штучного інтелекту?</a:t>
            </a:r>
          </a:p>
          <a:p>
            <a:pPr marL="0" marR="396875" lvl="2" indent="360363" algn="just">
              <a:spcAft>
                <a:spcPts val="0"/>
              </a:spcAft>
              <a:buSzPts val="1600"/>
              <a:tabLst>
                <a:tab pos="1216025" algn="l"/>
              </a:tabLst>
            </a:pPr>
            <a:r>
              <a:rPr lang="uk-UA" dirty="0" smtClean="0">
                <a:ea typeface="Times New Roman" panose="02020603050405020304" pitchFamily="18" charset="0"/>
              </a:rPr>
              <a:t>3. Поясніть взаємозв'язок психіки людини і функції штучного інтелекту.</a:t>
            </a:r>
          </a:p>
          <a:p>
            <a:pPr marL="0" marR="396875" lvl="2" indent="360363" algn="just">
              <a:spcAft>
                <a:spcPts val="0"/>
              </a:spcAft>
              <a:buSzPts val="1600"/>
              <a:tabLst>
                <a:tab pos="1216025" algn="l"/>
              </a:tabLst>
            </a:pPr>
            <a:r>
              <a:rPr lang="uk-UA" dirty="0" smtClean="0">
                <a:ea typeface="Times New Roman" panose="02020603050405020304" pitchFamily="18" charset="0"/>
              </a:rPr>
              <a:t>4. Наведіть </a:t>
            </a:r>
            <a:r>
              <a:rPr lang="uk-UA" dirty="0">
                <a:ea typeface="Times New Roman" panose="02020603050405020304" pitchFamily="18" charset="0"/>
              </a:rPr>
              <a:t>приклад </a:t>
            </a:r>
            <a:r>
              <a:rPr lang="uk-UA" dirty="0" smtClean="0">
                <a:ea typeface="Times New Roman" panose="02020603050405020304" pitchFamily="18" charset="0"/>
              </a:rPr>
              <a:t>автомобільних роботів</a:t>
            </a:r>
            <a:r>
              <a:rPr lang="uk-UA" dirty="0">
                <a:ea typeface="Times New Roman" panose="02020603050405020304" pitchFamily="18" charset="0"/>
              </a:rPr>
              <a:t>, які використовують штучний</a:t>
            </a:r>
            <a:r>
              <a:rPr lang="uk-UA" spc="-390" dirty="0">
                <a:ea typeface="Times New Roman" panose="02020603050405020304" pitchFamily="18" charset="0"/>
              </a:rPr>
              <a:t> </a:t>
            </a:r>
            <a:r>
              <a:rPr lang="uk-UA" dirty="0" smtClean="0">
                <a:ea typeface="Times New Roman" panose="02020603050405020304" pitchFamily="18" charset="0"/>
              </a:rPr>
              <a:t>інтелект.</a:t>
            </a:r>
          </a:p>
          <a:p>
            <a:pPr marL="0" marR="396875" lvl="2" indent="360363" algn="just">
              <a:spcAft>
                <a:spcPts val="0"/>
              </a:spcAft>
              <a:buSzPts val="1600"/>
              <a:tabLst>
                <a:tab pos="1216025" algn="l"/>
              </a:tabLst>
            </a:pPr>
            <a:r>
              <a:rPr lang="uk-UA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5. Які сучасні пристрої з елементами штучного інтелекту застосовують в автобудуванні?</a:t>
            </a:r>
          </a:p>
          <a:p>
            <a:pPr marL="0" marR="396875" lvl="2" indent="360363" algn="just">
              <a:spcAft>
                <a:spcPts val="0"/>
              </a:spcAft>
              <a:buSzPts val="1600"/>
              <a:tabLst>
                <a:tab pos="1216025" algn="l"/>
              </a:tabLst>
            </a:pPr>
            <a:r>
              <a:rPr lang="uk-UA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6. Який принцип діяльності штучного </a:t>
            </a:r>
            <a:r>
              <a:rPr lang="uk-UA" spc="-390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інтелекту і перспективи в </a:t>
            </a:r>
            <a:r>
              <a:rPr lang="uk-UA" dirty="0" err="1" smtClean="0">
                <a:solidFill>
                  <a:prstClr val="black"/>
                </a:solidFill>
                <a:ea typeface="Times New Roman" panose="02020603050405020304" pitchFamily="18" charset="0"/>
              </a:rPr>
              <a:t>соцмережах</a:t>
            </a:r>
            <a:r>
              <a:rPr lang="uk-UA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?</a:t>
            </a:r>
          </a:p>
          <a:p>
            <a:pPr marL="0" marR="396875" lvl="2" indent="360363" algn="just">
              <a:spcAft>
                <a:spcPts val="0"/>
              </a:spcAft>
              <a:buSzPts val="1600"/>
              <a:tabLst>
                <a:tab pos="1216025" algn="l"/>
              </a:tabLst>
            </a:pPr>
            <a:r>
              <a:rPr lang="uk-UA" dirty="0" smtClean="0">
                <a:ea typeface="Times New Roman" panose="02020603050405020304" pitchFamily="18" charset="0"/>
              </a:rPr>
              <a:t>7. Що собою являє генерації ідей у візуальну продукцію за допомогою штучного інтелекту?</a:t>
            </a:r>
          </a:p>
          <a:p>
            <a:pPr marL="0" marR="396875" lvl="2" indent="360363" algn="just">
              <a:spcAft>
                <a:spcPts val="0"/>
              </a:spcAft>
              <a:buSzPts val="1600"/>
              <a:tabLst>
                <a:tab pos="1216025" algn="l"/>
              </a:tabLst>
            </a:pPr>
            <a:r>
              <a:rPr lang="uk-UA" dirty="0" smtClean="0">
                <a:ea typeface="Times New Roman" panose="02020603050405020304" pitchFamily="18" charset="0"/>
              </a:rPr>
              <a:t>8. Наскільки швидко штучний інтелект зможе замінити людську працю і в яких сферах це буде найбільш ефективно?</a:t>
            </a:r>
          </a:p>
          <a:p>
            <a:pPr marL="0" marR="396875" lvl="2" indent="360363" algn="just">
              <a:spcAft>
                <a:spcPts val="0"/>
              </a:spcAft>
              <a:buSzPts val="1600"/>
              <a:buFont typeface="Times New Roman" panose="02020603050405020304" pitchFamily="18" charset="0"/>
              <a:buAutoNum type="arabicPeriod"/>
              <a:tabLst>
                <a:tab pos="1216025" algn="l"/>
              </a:tabLst>
            </a:pPr>
            <a:endParaRPr lang="uk-UA" dirty="0" smtClean="0">
              <a:ea typeface="Times New Roman" panose="02020603050405020304" pitchFamily="18" charset="0"/>
            </a:endParaRPr>
          </a:p>
          <a:p>
            <a:pPr marL="0" marR="396875" lvl="2" indent="360363" algn="just">
              <a:spcAft>
                <a:spcPts val="0"/>
              </a:spcAft>
              <a:buSzPts val="1600"/>
              <a:buFont typeface="Times New Roman" panose="02020603050405020304" pitchFamily="18" charset="0"/>
              <a:buAutoNum type="arabicPeriod"/>
              <a:tabLst>
                <a:tab pos="1216025" algn="l"/>
              </a:tabLst>
            </a:pPr>
            <a:endParaRPr lang="en-US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79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9700" y="304800"/>
            <a:ext cx="89916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5255" marR="240665" lvl="0">
              <a:spcBef>
                <a:spcPts val="365"/>
              </a:spcBef>
              <a:spcAft>
                <a:spcPts val="0"/>
              </a:spcAft>
            </a:pPr>
            <a:r>
              <a:rPr lang="ru-RU" b="1" kern="0" dirty="0" err="1">
                <a:solidFill>
                  <a:srgbClr val="C00000"/>
                </a:solidFill>
                <a:ea typeface="Times New Roman" panose="02020603050405020304" pitchFamily="18" charset="0"/>
              </a:rPr>
              <a:t>Питання</a:t>
            </a:r>
            <a:r>
              <a:rPr lang="ru-RU" b="1" kern="0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uk-UA" b="1" kern="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та завдання для самоперевірки</a:t>
            </a:r>
          </a:p>
          <a:p>
            <a:pPr marL="111125" marR="3258" lvl="0" algn="just"/>
            <a:r>
              <a:rPr lang="uk-UA" spc="-3" dirty="0" smtClean="0">
                <a:solidFill>
                  <a:prstClr val="black"/>
                </a:solidFill>
                <a:latin typeface="Times New Roman"/>
                <a:cs typeface="Times New Roman"/>
              </a:rPr>
              <a:t>9. Поясність</a:t>
            </a:r>
            <a:r>
              <a:rPr lang="uk-UA" spc="1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структуру</a:t>
            </a:r>
            <a:r>
              <a:rPr lang="uk-UA" spc="1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штучного</a:t>
            </a:r>
            <a:r>
              <a:rPr lang="uk-UA" spc="1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нейрона</a:t>
            </a:r>
            <a:r>
              <a:rPr lang="uk-UA" spc="13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та</a:t>
            </a:r>
            <a:r>
              <a:rPr lang="uk-UA" spc="1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опишіть</a:t>
            </a:r>
            <a:r>
              <a:rPr lang="uk-UA" spc="1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його</a:t>
            </a:r>
            <a:r>
              <a:rPr lang="uk-UA" spc="1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математичну </a:t>
            </a:r>
            <a:r>
              <a:rPr lang="uk-UA" spc="-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модель.</a:t>
            </a:r>
            <a:endParaRPr lang="uk-UA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1125" lvl="0" algn="just">
              <a:spcBef>
                <a:spcPts val="471"/>
              </a:spcBef>
            </a:pPr>
            <a:r>
              <a:rPr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10. Які</a:t>
            </a:r>
            <a:r>
              <a:rPr lang="uk-UA" spc="3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активаційні</a:t>
            </a:r>
            <a:r>
              <a:rPr lang="uk-UA" spc="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функції</a:t>
            </a:r>
            <a:r>
              <a:rPr lang="uk-UA" spc="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штучних</a:t>
            </a:r>
            <a:r>
              <a:rPr lang="uk-UA" spc="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нейронів</a:t>
            </a:r>
            <a:r>
              <a:rPr lang="uk-UA" spc="-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вам </a:t>
            </a:r>
            <a:r>
              <a:rPr lang="uk-UA" spc="-6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відомі?</a:t>
            </a:r>
          </a:p>
          <a:p>
            <a:pPr marL="111125" lvl="0" algn="just">
              <a:spcBef>
                <a:spcPts val="471"/>
              </a:spcBef>
            </a:pPr>
            <a:r>
              <a:rPr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11. Які</a:t>
            </a:r>
            <a:r>
              <a:rPr lang="uk-UA" spc="3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типи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</a:t>
            </a:r>
            <a:r>
              <a:rPr lang="uk-UA" spc="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штучних</a:t>
            </a:r>
            <a:r>
              <a:rPr lang="uk-UA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нейронних 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мереж</a:t>
            </a:r>
            <a:r>
              <a:rPr lang="uk-UA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6" dirty="0">
                <a:solidFill>
                  <a:prstClr val="black"/>
                </a:solidFill>
                <a:latin typeface="Times New Roman"/>
                <a:cs typeface="Times New Roman"/>
              </a:rPr>
              <a:t>ви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знаєте?</a:t>
            </a:r>
            <a:endParaRPr lang="uk-UA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1125" marR="3258" lvl="0" algn="just">
              <a:spcBef>
                <a:spcPts val="125"/>
              </a:spcBef>
            </a:pPr>
            <a:r>
              <a:rPr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12. Які</a:t>
            </a:r>
            <a:r>
              <a:rPr lang="uk-UA" spc="3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парадигми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навчання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штучних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нейронних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 мереж</a:t>
            </a:r>
            <a:r>
              <a:rPr lang="uk-UA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існують?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Дайте </a:t>
            </a:r>
            <a:r>
              <a:rPr lang="uk-UA" spc="-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пояснення суті</a:t>
            </a:r>
            <a:r>
              <a:rPr lang="uk-UA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кожної</a:t>
            </a:r>
            <a:r>
              <a:rPr lang="uk-UA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з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 них.</a:t>
            </a:r>
            <a:endParaRPr lang="uk-UA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1125" lvl="0" algn="just">
              <a:spcBef>
                <a:spcPts val="333"/>
              </a:spcBef>
            </a:pPr>
            <a:r>
              <a:rPr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13. Які</a:t>
            </a:r>
            <a:r>
              <a:rPr lang="uk-UA" spc="5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парадигми</a:t>
            </a:r>
            <a:r>
              <a:rPr lang="uk-UA" spc="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навчання</a:t>
            </a:r>
            <a:r>
              <a:rPr lang="uk-UA" spc="6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штучних</a:t>
            </a:r>
            <a:r>
              <a:rPr lang="uk-UA" spc="6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нейронних</a:t>
            </a:r>
            <a:r>
              <a:rPr lang="uk-UA" spc="6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мереж</a:t>
            </a:r>
            <a:r>
              <a:rPr lang="uk-UA" spc="6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використовуються </a:t>
            </a:r>
            <a:r>
              <a:rPr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для</a:t>
            </a:r>
            <a:r>
              <a:rPr lang="uk-UA" spc="3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задач</a:t>
            </a:r>
            <a:r>
              <a:rPr lang="uk-UA" spc="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керування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та</a:t>
            </a:r>
            <a:r>
              <a:rPr lang="uk-UA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регулювання</a:t>
            </a:r>
            <a:r>
              <a:rPr lang="uk-UA" spc="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 err="1">
                <a:solidFill>
                  <a:prstClr val="black"/>
                </a:solidFill>
                <a:latin typeface="Times New Roman"/>
                <a:cs typeface="Times New Roman"/>
              </a:rPr>
              <a:t>мехатронними</a:t>
            </a:r>
            <a:r>
              <a:rPr lang="uk-UA" spc="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6" dirty="0">
                <a:solidFill>
                  <a:prstClr val="black"/>
                </a:solidFill>
                <a:latin typeface="Times New Roman"/>
                <a:cs typeface="Times New Roman"/>
              </a:rPr>
              <a:t>об’єктами?</a:t>
            </a:r>
            <a:endParaRPr lang="uk-UA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1125" marR="5701" lvl="0" algn="just"/>
            <a:r>
              <a:rPr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14. У</a:t>
            </a:r>
            <a:r>
              <a:rPr lang="uk-UA" spc="157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чому</a:t>
            </a:r>
            <a:r>
              <a:rPr lang="uk-UA" spc="14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полягає</a:t>
            </a:r>
            <a:r>
              <a:rPr lang="uk-UA" spc="15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особливість</a:t>
            </a:r>
            <a:r>
              <a:rPr lang="uk-UA" spc="15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методу</a:t>
            </a:r>
            <a:r>
              <a:rPr lang="uk-UA" spc="14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навчання</a:t>
            </a:r>
            <a:r>
              <a:rPr lang="uk-UA" spc="1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штучних</a:t>
            </a:r>
            <a:r>
              <a:rPr lang="uk-UA" spc="1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мереж</a:t>
            </a:r>
            <a:r>
              <a:rPr lang="uk-UA" spc="1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за </a:t>
            </a:r>
            <a:r>
              <a:rPr lang="uk-UA" spc="-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парадигмою</a:t>
            </a:r>
            <a:r>
              <a:rPr lang="uk-UA" spc="-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«із підкріпленням»?</a:t>
            </a:r>
            <a:endParaRPr lang="uk-UA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1125" lvl="0" algn="just">
              <a:spcBef>
                <a:spcPts val="468"/>
              </a:spcBef>
            </a:pPr>
            <a:r>
              <a:rPr lang="uk-UA" spc="-3" dirty="0" smtClean="0">
                <a:solidFill>
                  <a:prstClr val="black"/>
                </a:solidFill>
                <a:latin typeface="Times New Roman"/>
                <a:cs typeface="Times New Roman"/>
              </a:rPr>
              <a:t>15. Поясність</a:t>
            </a:r>
            <a:r>
              <a:rPr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сутність</a:t>
            </a:r>
            <a:r>
              <a:rPr lang="uk-UA" spc="-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методу</a:t>
            </a:r>
            <a:r>
              <a:rPr lang="uk-UA" spc="-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зворотного поширення помилки.</a:t>
            </a:r>
            <a:endParaRPr lang="uk-UA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1125" marR="6923" lvl="0" algn="just">
              <a:spcBef>
                <a:spcPts val="6"/>
              </a:spcBef>
            </a:pPr>
            <a:r>
              <a:rPr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16. Які</a:t>
            </a:r>
            <a:r>
              <a:rPr lang="uk-UA" spc="122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6" dirty="0">
                <a:solidFill>
                  <a:prstClr val="black"/>
                </a:solidFill>
                <a:latin typeface="Times New Roman"/>
                <a:cs typeface="Times New Roman"/>
              </a:rPr>
              <a:t>ви</a:t>
            </a:r>
            <a:r>
              <a:rPr lang="uk-UA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знаєте</a:t>
            </a:r>
            <a:r>
              <a:rPr lang="uk-UA" spc="1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методи</a:t>
            </a:r>
            <a:r>
              <a:rPr lang="uk-UA" spc="12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використання</a:t>
            </a:r>
            <a:r>
              <a:rPr lang="uk-UA" spc="1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нейронних</a:t>
            </a:r>
            <a:r>
              <a:rPr lang="uk-UA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мереж</a:t>
            </a:r>
            <a:r>
              <a:rPr lang="uk-UA" spc="1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lang="uk-UA" spc="10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системах </a:t>
            </a:r>
            <a:r>
              <a:rPr lang="uk-UA" spc="-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керування?</a:t>
            </a:r>
            <a:endParaRPr lang="uk-UA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1125" marR="7737" lvl="0" algn="just"/>
            <a:r>
              <a:rPr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17. Які</a:t>
            </a:r>
            <a:r>
              <a:rPr lang="uk-UA" spc="144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переваги</a:t>
            </a:r>
            <a:r>
              <a:rPr lang="uk-UA" spc="14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використання</a:t>
            </a:r>
            <a:r>
              <a:rPr lang="uk-UA" spc="14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штучних</a:t>
            </a:r>
            <a:r>
              <a:rPr lang="uk-UA" spc="14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нейронних</a:t>
            </a:r>
            <a:r>
              <a:rPr lang="uk-UA" spc="14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мереж</a:t>
            </a:r>
            <a:r>
              <a:rPr lang="uk-UA" spc="14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перед</a:t>
            </a:r>
            <a:r>
              <a:rPr lang="uk-UA" spc="14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іншими </a:t>
            </a:r>
            <a:r>
              <a:rPr lang="uk-UA" spc="-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видами систем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керування</a:t>
            </a:r>
            <a:r>
              <a:rPr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вам</a:t>
            </a:r>
            <a:r>
              <a:rPr lang="uk-UA" spc="-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uk-UA" spc="-3" dirty="0">
                <a:solidFill>
                  <a:prstClr val="black"/>
                </a:solidFill>
                <a:latin typeface="Times New Roman"/>
                <a:cs typeface="Times New Roman"/>
              </a:rPr>
              <a:t>відомі?</a:t>
            </a:r>
            <a:endParaRPr lang="uk-UA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marR="396875" lvl="2" indent="449263" algn="just">
              <a:spcAft>
                <a:spcPts val="0"/>
              </a:spcAft>
              <a:buSzPts val="1600"/>
              <a:buFont typeface="Times New Roman" panose="02020603050405020304" pitchFamily="18" charset="0"/>
              <a:buAutoNum type="arabicPeriod"/>
              <a:tabLst>
                <a:tab pos="1216025" algn="l"/>
              </a:tabLst>
            </a:pPr>
            <a:endParaRPr lang="en-US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1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13794</TotalTime>
  <Words>229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снижения стрессового состояния работников для обеспечения охраны труда в сельскохозяйственном  производстве</dc:title>
  <dc:creator>User</dc:creator>
  <cp:lastModifiedBy>8</cp:lastModifiedBy>
  <cp:revision>1095</cp:revision>
  <dcterms:created xsi:type="dcterms:W3CDTF">2007-10-17T13:38:43Z</dcterms:created>
  <dcterms:modified xsi:type="dcterms:W3CDTF">2024-05-08T07:50:00Z</dcterms:modified>
</cp:coreProperties>
</file>