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8" autoAdjust="0"/>
    <p:restoredTop sz="94660"/>
  </p:normalViewPr>
  <p:slideViewPr>
    <p:cSldViewPr>
      <p:cViewPr varScale="1">
        <p:scale>
          <a:sx n="63" d="100"/>
          <a:sy n="63" d="100"/>
        </p:scale>
        <p:origin x="67" y="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8CCE190-1E94-4515-999F-9A6A7263E71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ED30C34-CB43-474E-BDE6-6F633C8C96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E1DAA373-16D0-4A86-8D28-7DC8133FA0F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A1E8EAF5-9098-4FE0-8F2B-DD56AD4B8E2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B2621FA-7F50-4C05-BDB8-3DC5C6551B6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4108E44-8AD6-422F-B80A-6DAFA2AC879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6AE8C177-5289-42D8-8E94-1D2ADBADD5A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D35EA90-B864-48D7-8CF5-CA51C16C47F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F8C2543-E990-4D09-AF28-08199D338C4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6072AF7-F5EB-47C4-9D83-D11A6FA629D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E93F691-1D87-48A2-831B-992792C9CB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C389538-BBAC-454D-B703-836A5B19FA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9F84785-BFF4-4A6A-B09D-FE453E50F0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9312456-B72D-4646-B33B-6EAF485CA48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E02DFB3-3795-4933-B290-23D29AA564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E54D47CF-4222-4817-ADD1-B1533FC0A89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5DBCAA59-8F6B-48F1-AE0B-CC3A76413AC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85B31E8-5666-480B-A8E5-1D0F6F642A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15DFA02F-B05E-4B47-B27A-64F2E71CE1A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BAAC0E5-756C-4A19-ADAB-02C65E68210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03BBBE0-A4AE-4643-B54D-BEB85396C63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571D0455-8683-4030-9FA0-CBC41F64F0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5BC99C18-8C05-4EEC-96CA-CB789558B35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4F5C2B23-A22B-4814-810D-7749065F977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6D7344D8-3EBB-44F2-BE53-91B6A1478A6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6458CEE6-5D55-4329-8A91-65BE3C6C66C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2E37D5D1-54A4-4CD8-8911-F608AF9ACB1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059F540-1BEF-4EAA-BCC4-46F11B84A60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0B67F7CC-00CB-4AF3-BEF7-73A78CF28E4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1E564D1A-1511-4044-93FB-DF5E7BC1F53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A338F314-5A29-4728-9B87-C4DE5211CB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9C2F448B-328E-4848-9469-F411BB60E7D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18931E32-28A3-4E8F-87D7-BC6432BE7EF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8EAE218D-6B3C-4250-B48D-EA406AAF9B0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814A9C-48C4-4274-AA4A-5CB93D626D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BD7B7900-376A-46B7-9B23-13EAE9FD7D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31C2FA45-BBB7-427A-A71A-DF142FA71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E53F85F2-55F3-4B79-865B-D28B10FAD1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9FA8-2C34-450E-8326-F2F84437173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A58F226-BB0E-423D-904D-AE2CEE17BF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74ECFA0-F1B1-4B59-8C3D-8DB5B8FF7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28233FA-44CF-401A-94D2-6ADA7D456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00396-315F-4C61-9169-5FB6EAA2BA5A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86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20565428-7FFE-454A-A777-A9447454B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EEC4729-C993-478A-ACA8-FF5248105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F5B8C7FD-47EE-4683-9678-C570E065C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47503-A338-4C9B-A976-CF37F7B13AAA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3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AD14AA8-7387-45C3-BA78-377D5FD33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EB4A8587-65D6-43D1-B41B-B3BA91B38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A021AFDC-56E7-498C-A392-8A4FBDEA2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BA342-E6D7-4566-B6AF-742990953AB6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61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0C27E5AD-9AEB-4AE9-A238-0A37E998A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8BE6FDF-6998-46F5-8D19-7F79D729B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18CFC4B-6692-4284-B79A-A2464A209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6094D-BB5C-4208-8D19-212706AA7F2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32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9C5B8E6-1EC9-44F0-9EAB-22105DABF5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76CC6482-DC07-47AE-ACE8-6669720D3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1EEAC32E-B9EF-43E1-8FDF-736F18944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BFD1-25D2-462F-B227-E01F759448CF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89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7BFBC497-7FFE-4213-A68A-4FFB9525A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DD8618EC-B9E2-4E40-A745-2EA126B9E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1E0FA9B3-21A3-4C90-AA3E-548F3CC3F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377C7-3CBA-4053-A7DD-2138AC57B48C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88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9A0606F7-C535-4427-B1C3-3AC405CFF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76B1A564-C834-4EB1-90F8-4510A0FFF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EBB884E2-309F-40A8-B447-2A7D7AC0D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577E5-21FA-4074-AFDD-837F713BA03B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631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EB135F34-5EB7-447A-8C63-C5D4DB7BB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C09901C7-33C3-4592-938B-A38B71A1A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63FE697F-99BD-4DA9-8161-623844B29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9963D-A081-4924-B141-64DA9F7ECA1E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32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2D29B846-0001-49C6-AAA7-9FB04C7BA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B12AD31E-DB83-45CF-86B2-57E29FDD3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4DB492B0-6222-40E4-94A5-1F90E5BED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C8974-8B81-4744-95FF-A1212F4B7850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650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7690FD1-0A64-4D17-B5EB-ADDFFE8B7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6F246803-A308-4D54-A389-3BFC765B1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E383A3F3-8511-426F-A188-A4235ADC0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7402C-CDF8-4918-9A50-51C460AC71DD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44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C462D4F-A115-4C12-9B2D-2B0BFAEA5412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6387" name="Rectangle 3">
              <a:extLst>
                <a:ext uri="{FF2B5EF4-FFF2-40B4-BE49-F238E27FC236}">
                  <a16:creationId xmlns:a16="http://schemas.microsoft.com/office/drawing/2014/main" id="{8B3F4281-8280-4A7C-8FE0-A28148DBCB5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88" name="Oval 4">
              <a:extLst>
                <a:ext uri="{FF2B5EF4-FFF2-40B4-BE49-F238E27FC236}">
                  <a16:creationId xmlns:a16="http://schemas.microsoft.com/office/drawing/2014/main" id="{29E38B16-B180-4F40-B7ED-EB87F5750BA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EE2797E4-DD7B-4E98-88C6-E94F0F9B180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0" name="Freeform 6">
              <a:extLst>
                <a:ext uri="{FF2B5EF4-FFF2-40B4-BE49-F238E27FC236}">
                  <a16:creationId xmlns:a16="http://schemas.microsoft.com/office/drawing/2014/main" id="{9E52E08B-0739-42F3-86BF-3EB13D4605A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1" name="Rectangle 7">
              <a:extLst>
                <a:ext uri="{FF2B5EF4-FFF2-40B4-BE49-F238E27FC236}">
                  <a16:creationId xmlns:a16="http://schemas.microsoft.com/office/drawing/2014/main" id="{966869B5-996B-454D-AB62-6B2132767A2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2" name="Rectangle 8">
              <a:extLst>
                <a:ext uri="{FF2B5EF4-FFF2-40B4-BE49-F238E27FC236}">
                  <a16:creationId xmlns:a16="http://schemas.microsoft.com/office/drawing/2014/main" id="{25DF54BE-04C4-4E3F-AB84-0363D0D67F4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3" name="Rectangle 9">
              <a:extLst>
                <a:ext uri="{FF2B5EF4-FFF2-40B4-BE49-F238E27FC236}">
                  <a16:creationId xmlns:a16="http://schemas.microsoft.com/office/drawing/2014/main" id="{9FEE6957-A1F2-4AA4-A4D3-B8674824F98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4" name="Rectangle 10">
              <a:extLst>
                <a:ext uri="{FF2B5EF4-FFF2-40B4-BE49-F238E27FC236}">
                  <a16:creationId xmlns:a16="http://schemas.microsoft.com/office/drawing/2014/main" id="{90829763-9CAE-454A-806F-09B71390245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5" name="Rectangle 11">
              <a:extLst>
                <a:ext uri="{FF2B5EF4-FFF2-40B4-BE49-F238E27FC236}">
                  <a16:creationId xmlns:a16="http://schemas.microsoft.com/office/drawing/2014/main" id="{5C9BC76E-FCE6-4F9B-A4AF-4F313B2F813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D8057738-4341-4B2C-AC8A-1DDDD1E7121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7" name="Freeform 13">
              <a:extLst>
                <a:ext uri="{FF2B5EF4-FFF2-40B4-BE49-F238E27FC236}">
                  <a16:creationId xmlns:a16="http://schemas.microsoft.com/office/drawing/2014/main" id="{2FD73486-3627-4DFC-A27F-9505431D1FB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C1060842-BBA6-45AF-8A8D-A955A6C0ADC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9" name="Freeform 15">
              <a:extLst>
                <a:ext uri="{FF2B5EF4-FFF2-40B4-BE49-F238E27FC236}">
                  <a16:creationId xmlns:a16="http://schemas.microsoft.com/office/drawing/2014/main" id="{09511A50-4901-476F-92BA-7973A3C16AC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3D24C8D3-2226-4E9A-925A-06E4A9EA3AB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1" name="Freeform 17">
              <a:extLst>
                <a:ext uri="{FF2B5EF4-FFF2-40B4-BE49-F238E27FC236}">
                  <a16:creationId xmlns:a16="http://schemas.microsoft.com/office/drawing/2014/main" id="{9655F7E2-8F62-4B84-8FE2-11926597E85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2" name="Freeform 18">
              <a:extLst>
                <a:ext uri="{FF2B5EF4-FFF2-40B4-BE49-F238E27FC236}">
                  <a16:creationId xmlns:a16="http://schemas.microsoft.com/office/drawing/2014/main" id="{590050BC-12A6-447E-80FE-058B1509481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3" name="Freeform 19">
              <a:extLst>
                <a:ext uri="{FF2B5EF4-FFF2-40B4-BE49-F238E27FC236}">
                  <a16:creationId xmlns:a16="http://schemas.microsoft.com/office/drawing/2014/main" id="{DBC96A68-451F-4F4C-BD1B-4C5A73BC692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4" name="Freeform 20">
              <a:extLst>
                <a:ext uri="{FF2B5EF4-FFF2-40B4-BE49-F238E27FC236}">
                  <a16:creationId xmlns:a16="http://schemas.microsoft.com/office/drawing/2014/main" id="{4F07741A-8C16-41ED-BA5B-2AD61BF4C41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5" name="Freeform 21">
              <a:extLst>
                <a:ext uri="{FF2B5EF4-FFF2-40B4-BE49-F238E27FC236}">
                  <a16:creationId xmlns:a16="http://schemas.microsoft.com/office/drawing/2014/main" id="{F1C451D3-B55C-4A0B-9149-F23023A854C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BD640A91-8ECD-4AE0-8F2E-A42D326421D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A58B6FDF-15E0-4BC4-B35D-57E0454BD3C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8" name="Freeform 24">
              <a:extLst>
                <a:ext uri="{FF2B5EF4-FFF2-40B4-BE49-F238E27FC236}">
                  <a16:creationId xmlns:a16="http://schemas.microsoft.com/office/drawing/2014/main" id="{2B1AE509-B4C5-497C-A20C-06BAF43FCDC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9" name="Freeform 25">
              <a:extLst>
                <a:ext uri="{FF2B5EF4-FFF2-40B4-BE49-F238E27FC236}">
                  <a16:creationId xmlns:a16="http://schemas.microsoft.com/office/drawing/2014/main" id="{67858B9F-A4FE-49ED-AD1A-38491E25534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0" name="Freeform 26">
              <a:extLst>
                <a:ext uri="{FF2B5EF4-FFF2-40B4-BE49-F238E27FC236}">
                  <a16:creationId xmlns:a16="http://schemas.microsoft.com/office/drawing/2014/main" id="{4D832738-2350-4622-B65D-57CF748142A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1" name="Oval 27">
              <a:extLst>
                <a:ext uri="{FF2B5EF4-FFF2-40B4-BE49-F238E27FC236}">
                  <a16:creationId xmlns:a16="http://schemas.microsoft.com/office/drawing/2014/main" id="{B78A11A9-AFC0-431D-84EE-35930B4C011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2" name="Oval 28">
              <a:extLst>
                <a:ext uri="{FF2B5EF4-FFF2-40B4-BE49-F238E27FC236}">
                  <a16:creationId xmlns:a16="http://schemas.microsoft.com/office/drawing/2014/main" id="{339790F4-BDB0-4BE7-A047-13F8C0B9F6E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3" name="Oval 29">
              <a:extLst>
                <a:ext uri="{FF2B5EF4-FFF2-40B4-BE49-F238E27FC236}">
                  <a16:creationId xmlns:a16="http://schemas.microsoft.com/office/drawing/2014/main" id="{4ECDBE27-CB1B-4427-A5C3-6B47CFA7C62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4" name="Freeform 30">
              <a:extLst>
                <a:ext uri="{FF2B5EF4-FFF2-40B4-BE49-F238E27FC236}">
                  <a16:creationId xmlns:a16="http://schemas.microsoft.com/office/drawing/2014/main" id="{E0D4190E-08E0-4F19-BD25-63CA1120123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5" name="Freeform 31">
              <a:extLst>
                <a:ext uri="{FF2B5EF4-FFF2-40B4-BE49-F238E27FC236}">
                  <a16:creationId xmlns:a16="http://schemas.microsoft.com/office/drawing/2014/main" id="{ADB54E9A-53E1-4A1F-839E-427BE47155A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6" name="Rectangle 32">
              <a:extLst>
                <a:ext uri="{FF2B5EF4-FFF2-40B4-BE49-F238E27FC236}">
                  <a16:creationId xmlns:a16="http://schemas.microsoft.com/office/drawing/2014/main" id="{92606FA3-53C8-4403-8B31-0E6EFD78FE7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7" name="Rectangle 33">
              <a:extLst>
                <a:ext uri="{FF2B5EF4-FFF2-40B4-BE49-F238E27FC236}">
                  <a16:creationId xmlns:a16="http://schemas.microsoft.com/office/drawing/2014/main" id="{D79B2E40-4947-46D0-8897-AC9F0456391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8" name="AutoShape 34">
              <a:extLst>
                <a:ext uri="{FF2B5EF4-FFF2-40B4-BE49-F238E27FC236}">
                  <a16:creationId xmlns:a16="http://schemas.microsoft.com/office/drawing/2014/main" id="{3569008B-9A84-4643-B5A4-4AFDBD95BCF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9" name="Freeform 35">
              <a:extLst>
                <a:ext uri="{FF2B5EF4-FFF2-40B4-BE49-F238E27FC236}">
                  <a16:creationId xmlns:a16="http://schemas.microsoft.com/office/drawing/2014/main" id="{A481A339-E9EB-4A2B-AB97-B3E022117E9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20" name="Freeform 36">
              <a:extLst>
                <a:ext uri="{FF2B5EF4-FFF2-40B4-BE49-F238E27FC236}">
                  <a16:creationId xmlns:a16="http://schemas.microsoft.com/office/drawing/2014/main" id="{F92FBEB4-2D53-4208-AB49-7ED51E25E11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</p:grp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BBAD5D3A-2E5B-4075-BFAB-CC7F03548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6422" name="Rectangle 38">
            <a:extLst>
              <a:ext uri="{FF2B5EF4-FFF2-40B4-BE49-F238E27FC236}">
                <a16:creationId xmlns:a16="http://schemas.microsoft.com/office/drawing/2014/main" id="{151D615C-BF43-4AF4-BD8D-A4F52E036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423" name="Rectangle 39">
            <a:extLst>
              <a:ext uri="{FF2B5EF4-FFF2-40B4-BE49-F238E27FC236}">
                <a16:creationId xmlns:a16="http://schemas.microsoft.com/office/drawing/2014/main" id="{21B5B31B-C446-4CB2-9AEE-99E22A20FD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4" name="Rectangle 40">
            <a:extLst>
              <a:ext uri="{FF2B5EF4-FFF2-40B4-BE49-F238E27FC236}">
                <a16:creationId xmlns:a16="http://schemas.microsoft.com/office/drawing/2014/main" id="{9D0C4F74-94D7-4AB6-8444-330DFB5B41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5" name="Rectangle 41">
            <a:extLst>
              <a:ext uri="{FF2B5EF4-FFF2-40B4-BE49-F238E27FC236}">
                <a16:creationId xmlns:a16="http://schemas.microsoft.com/office/drawing/2014/main" id="{4C490B39-FDE6-4A61-842F-58B1530045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626EF-E419-4BBB-9AD5-0BF546A09479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2;&#1085;&#1086;&#1087;&#1082;&#1080;.pp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CBEE8791-611B-4996-B14C-624357C2B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uk-UA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Тема  18. СУДИМІСТЬ. ПОГАШЕННЯ І ЗНЯТТЯ СУДИМОСТІ.</a:t>
            </a:r>
          </a:p>
          <a:p>
            <a:pPr algn="ctr">
              <a:defRPr/>
            </a:pPr>
            <a:endParaRPr lang="uk-UA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uk-UA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8A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Поняття, правові наслідки та значення судимості.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8A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Погашення судимості. Загальні умови та строки погашення судимості.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8A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Зняття судимості. Відміна зняття судимості від погашення судимості.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8A5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algn="ctr">
              <a:defRPr/>
            </a:pPr>
            <a:endParaRPr lang="uk-UA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5" name="AutoShape 6" descr="Книги">
            <a:hlinkClick r:id="rId2" action="ppaction://hlinkpres?slideindex=1&amp;slidetitle=" highlightClick="1"/>
            <a:extLst>
              <a:ext uri="{FF2B5EF4-FFF2-40B4-BE49-F238E27FC236}">
                <a16:creationId xmlns:a16="http://schemas.microsoft.com/office/drawing/2014/main" id="{4DC63EFA-4C25-42B3-94FB-F83694B08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15013"/>
            <a:ext cx="1042988" cy="1042987"/>
          </a:xfrm>
          <a:prstGeom prst="actionButtonBlank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4D0591B1-4A2E-EAAC-C897-B757AF4E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63221"/>
              </p:ext>
            </p:extLst>
          </p:nvPr>
        </p:nvGraphicFramePr>
        <p:xfrm>
          <a:off x="827584" y="1014264"/>
          <a:ext cx="8064896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1357978516"/>
                    </a:ext>
                  </a:extLst>
                </a:gridCol>
              </a:tblGrid>
              <a:tr h="4530725">
                <a:tc>
                  <a:txBody>
                    <a:bodyPr/>
                    <a:lstStyle/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Поняття та ознаки судимості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Негативні правові наслідки, які породжує для особи стан судимості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Поняття, передумови, підстави, а також порядок обчислення строків погашення судимості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Обчислення строків погашення судимості та їх співвідношення із строками давності виконання обвинувального </a:t>
                      </a:r>
                      <a:r>
                        <a:rPr lang="uk-UA" sz="1600" dirty="0" err="1">
                          <a:effectLst/>
                          <a:highlight>
                            <a:srgbClr val="FFFFFF"/>
                          </a:highlight>
                        </a:rPr>
                        <a:t>вироку</a:t>
                      </a:r>
                      <a:endParaRPr lang="uk-UA" sz="1600" dirty="0">
                        <a:effectLst/>
                        <a:highlight>
                          <a:srgbClr val="FFFFFF"/>
                        </a:highlight>
                      </a:endParaRP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Особливості погашення судимості та обчисленням її строків у випадках дострокового звільнення засудженого від відбування призначеного покарання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Особливості погашення судимості та обчислення її строків у випадках заміни невідбутої частини покарання більш м’яким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Особливості погашення судимість та обчислення її строки у разі повної заміни одного виду покарання іншим, а також у випадках заміни менш суворого виду покарання більш суворим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</a:rPr>
                        <a:t>Особливості погашення судимості та обчислення її строків у разі засудження особи за сукупністю </a:t>
                      </a:r>
                      <a:r>
                        <a:rPr lang="uk-UA" sz="1600" dirty="0" err="1">
                          <a:effectLst/>
                        </a:rPr>
                        <a:t>крим</a:t>
                      </a:r>
                      <a:r>
                        <a:rPr lang="uk-UA" sz="1600" dirty="0">
                          <a:effectLst/>
                        </a:rPr>
                        <a:t>. правопорушень (ст. 70 КК) та сукупністю </a:t>
                      </a:r>
                      <a:r>
                        <a:rPr lang="uk-UA" sz="1600" dirty="0" err="1">
                          <a:effectLst/>
                        </a:rPr>
                        <a:t>вироків</a:t>
                      </a:r>
                      <a:r>
                        <a:rPr lang="uk-UA" sz="1600" dirty="0">
                          <a:effectLst/>
                        </a:rPr>
                        <a:t> (ст. 71 КК).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Умови, за наявності яких судимість може бути не погашена, а знята</a:t>
                      </a:r>
                    </a:p>
                    <a:p>
                      <a:pPr marL="0" lvl="0"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Особливості погашення та зняття судимості стосовно осіб, які вчинили </a:t>
                      </a:r>
                      <a:r>
                        <a:rPr lang="uk-UA" sz="1600" dirty="0" err="1">
                          <a:effectLst/>
                          <a:highlight>
                            <a:srgbClr val="FFFFFF"/>
                          </a:highlight>
                        </a:rPr>
                        <a:t>крим</a:t>
                      </a:r>
                      <a:r>
                        <a:rPr lang="uk-UA" sz="1600" dirty="0">
                          <a:effectLst/>
                          <a:highlight>
                            <a:srgbClr val="FFFFFF"/>
                          </a:highlight>
                        </a:rPr>
                        <a:t>. правопорушення у неповнолітньому віці</a:t>
                      </a:r>
                      <a:endParaRPr lang="uk-UA" sz="1600" dirty="0"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100740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2170A70-9876-6BE9-E00D-842504513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705535"/>
            <a:ext cx="175288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0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DF4B5AED-C630-47DD-8D03-F4AE7B8CA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8785225" cy="865187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>
                <a:solidFill>
                  <a:srgbClr val="000000"/>
                </a:solidFill>
                <a:latin typeface="Arial" panose="020B0604020202020204" pitchFamily="34" charset="0"/>
              </a:rPr>
              <a:t>Судимість</a:t>
            </a:r>
            <a:r>
              <a:rPr lang="uk-UA" altLang="ru-RU" sz="1600">
                <a:solidFill>
                  <a:srgbClr val="000000"/>
                </a:solidFill>
                <a:latin typeface="Arial" panose="020B0604020202020204" pitchFamily="34" charset="0"/>
              </a:rPr>
              <a:t> – це особливе правове становище особи, яке виникає у зв’язку з постановленням судом обвинувального вироку та призначенням покарання  і тягне певні несприятливі для засудженого наслідки, що виходять за межі покарання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4567E8DC-A428-48E6-8E83-1F4564784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119188"/>
            <a:ext cx="4537075" cy="36512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Особа визнається такою, що має судимість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2A279F32-84F7-4A5E-9546-0CEB3948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89138"/>
            <a:ext cx="3930650" cy="6477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>
                <a:solidFill>
                  <a:srgbClr val="000000"/>
                </a:solidFill>
                <a:latin typeface="Arial" panose="020B0604020202020204" pitchFamily="34" charset="0"/>
              </a:rPr>
              <a:t>З дня набрання законної сили обвинувальним вироком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3E05BCCE-08AE-45C2-9B3D-AAFF5594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989138"/>
            <a:ext cx="3748087" cy="6477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>
                <a:solidFill>
                  <a:srgbClr val="000000"/>
                </a:solidFill>
                <a:latin typeface="Arial" panose="020B0604020202020204" pitchFamily="34" charset="0"/>
              </a:rPr>
              <a:t>До погашення або зняття судимості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6A697DEA-6E49-4EDE-BA87-7122B43169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484313"/>
            <a:ext cx="2449513" cy="50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017821A5-895C-44C3-95DE-F2086F823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484313"/>
            <a:ext cx="2303462" cy="50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BB86B954-5CEA-4066-93BE-CA8CC8FF2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2276475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3BA1A2F-5A2F-4FDD-96E7-60B27FBA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852738"/>
            <a:ext cx="4479925" cy="36512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Кримінально-правове значення судимості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B43361B0-97B6-4005-8E75-2EC7940C9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29000"/>
            <a:ext cx="3932238" cy="7921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1) являється кваліфікуючою ознакою конкретних складів кримінальних правопорушень </a:t>
            </a:r>
            <a:r>
              <a:rPr lang="uk-UA" altLang="ru-RU" sz="14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(ч. 2 ст. 201)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D9ED0BF-F19C-408B-BA42-677C1D180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365625"/>
            <a:ext cx="3932238" cy="10080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враховується в якості обтяжуючої відповідальність обставини  при призначенні покарання за вчинений повторно злочин </a:t>
            </a:r>
            <a:r>
              <a:rPr lang="uk-UA" altLang="ru-RU" sz="14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(п. 1 ч. 1 ст. 67)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C129ADDA-6BA4-43C1-8C3A-114698DE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589588"/>
            <a:ext cx="3932238" cy="57626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3) враховується при рецидиві кримінальних правопорушень </a:t>
            </a:r>
            <a:r>
              <a:rPr lang="uk-UA" altLang="ru-RU" sz="14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(ст. 34)</a:t>
            </a:r>
            <a:endParaRPr lang="uk-UA" altLang="ru-RU" b="1" i="1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976C11D5-154C-4637-A073-58BB9E934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429000"/>
            <a:ext cx="3932238" cy="7921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4) обмежує можливість застосування умовно-дострокового звільнення від покарання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30ED3C75-D90F-4AA8-9AB0-27B78F7E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437063"/>
            <a:ext cx="3916363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5) впливає на застосування давності виконання обвинувального вироку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800BDEB1-9869-4818-81BA-5649BF2C0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300663"/>
            <a:ext cx="3916363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6) враховується судом при призначенні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4A14A8AD-103D-4EBB-B8B6-2BEC35BCF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99810CEF-0263-4DB9-B8D1-ABF3B5E44B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789363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EF7F1000-F08F-4F86-AF22-B91CBD283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60800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D2934A94-D250-4D83-85EB-DA1A7204A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4868863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B85C7D7C-D279-4BFA-B6C8-711402188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724400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FD7844C1-1CA0-457F-9797-5A6986907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589588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DB3A16C2-3DD6-4D37-998F-28EC3C1183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5876925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D26F9E-0D99-FE93-4B69-20C8D1CDAF3B}"/>
              </a:ext>
            </a:extLst>
          </p:cNvPr>
          <p:cNvSpPr txBox="1"/>
          <p:nvPr/>
        </p:nvSpPr>
        <p:spPr>
          <a:xfrm>
            <a:off x="1187624" y="476672"/>
            <a:ext cx="734481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800" b="0" i="1" u="none" strike="noStrike" spc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Закон не містить визначення погашення судимості, проте системний аналіз статей 89 та 90 КК дає підстави для висновку, що </a:t>
            </a:r>
            <a:r>
              <a:rPr lang="uk-UA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погашення судимості - це автоматичне припинення стану судимості внаслідок закінчення встановлених законом строків, які, за загальним правилом, обчислюються з моменту відбуття засудженим призначеного </a:t>
            </a:r>
            <a:r>
              <a:rPr lang="uk-UA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вироком</a:t>
            </a:r>
            <a:r>
              <a:rPr lang="uk-UA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покарання (основного і додаткового) чи дострокового звільнення від його відбування, за умови, якщо протягом цих строків особа не вчинить нового </a:t>
            </a:r>
            <a:r>
              <a:rPr lang="uk-UA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крим</a:t>
            </a:r>
            <a:r>
              <a:rPr lang="uk-UA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 правопорушення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0620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3B182881-6064-47F0-A55A-60F1A838C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15888"/>
            <a:ext cx="5905500" cy="433387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uk-UA" b="1">
                <a:solidFill>
                  <a:srgbClr val="000000"/>
                </a:solidFill>
                <a:latin typeface="Arial" charset="0"/>
              </a:rPr>
              <a:t>ПОГАШЕННЯ  СУДИМОСТІ  </a:t>
            </a:r>
            <a:r>
              <a:rPr lang="uk-UA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(ст. 89 КК України)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7701B87B-0728-48F2-9C42-97AA6A16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20713"/>
            <a:ext cx="4754563" cy="36512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Такими, що не мають судимості, визнаються:</a:t>
            </a:r>
            <a:endParaRPr lang="uk-UA" altLang="ru-RU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77FF8D3-0212-4289-8F13-45C8276B3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96975"/>
            <a:ext cx="3290888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Особи, звільнені від покарання з випробуванням </a:t>
            </a:r>
            <a:r>
              <a:rPr lang="uk-UA" altLang="ru-RU" sz="1400" b="1" i="1" u="sng">
                <a:solidFill>
                  <a:srgbClr val="000000"/>
                </a:solidFill>
                <a:latin typeface="Arial" panose="020B0604020202020204" pitchFamily="34" charset="0"/>
              </a:rPr>
              <a:t>(ст. 75 КК</a:t>
            </a:r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0E9F1118-E90E-4A0F-8338-289970D62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3290888" cy="11525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Вагітні жінки і жінки, які мають дітей віком до семи років, звільнені від відбування покарання з випробуванням </a:t>
            </a:r>
          </a:p>
          <a:p>
            <a:pPr algn="ctr" eaLnBrk="1" hangingPunct="1"/>
            <a:r>
              <a:rPr lang="uk-UA" altLang="ru-RU" sz="1400" b="1" i="1" u="sng">
                <a:solidFill>
                  <a:srgbClr val="000000"/>
                </a:solidFill>
                <a:latin typeface="Arial" panose="020B0604020202020204" pitchFamily="34" charset="0"/>
              </a:rPr>
              <a:t> (ст. 79 КК)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8A056345-13AF-4875-B19B-CDB906D6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125538"/>
            <a:ext cx="4887913" cy="230346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Якщо протягом іспитового строку вони не вчинять нового кримінального правопорушення; якщо протягом зазначеного строку рішення про звільнення від відбування покарання з випробуванням не буде скасоване з інших підстав, передбачених законом.</a:t>
            </a:r>
          </a:p>
          <a:p>
            <a:pPr algn="just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Якщо строк додаткового покарання перевищує тривалість іспитового строку, особа визнається такою, що не має судимості, після відбуття додаткового покарання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B046B45E-9185-40DC-8D1A-861DC17FF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1484313"/>
            <a:ext cx="360362" cy="649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46121515-450F-4941-9A5A-1889670912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133600"/>
            <a:ext cx="360362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1545B92A-44F1-40F7-808C-0A111F83B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57563"/>
            <a:ext cx="2286000" cy="36671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Особи, засуджені: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E0A99F74-99B2-4D80-BDC4-709143AE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52" y="3815017"/>
            <a:ext cx="3888425" cy="307721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за вчинення кримінального проступку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1E415E20-0D79-4465-916C-F2C2E2901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32" y="4213480"/>
            <a:ext cx="3840563" cy="97450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До службового обмеження або тримання в дисциплінарному батальйоні або </a:t>
            </a:r>
            <a:r>
              <a:rPr lang="ru-RU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відбули покарання на гауптвахті замість арешту </a:t>
            </a:r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для військовослужбовців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C9F6FB4C-5B00-47B6-BFFB-120D4D059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0" y="5286644"/>
            <a:ext cx="3888425" cy="135898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До основного покарання у виді штрафу в розмірі не більше трьох тисяч НМДГ, позбавлення права обіймати певні посади чи займатися певною діяльністю, громадських робіт, виправних робіт або арешту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E05EAE92-19D2-4048-8FB0-6A9BD0CC1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581525"/>
            <a:ext cx="3281362" cy="3603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Після відбуття цього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B3D1FCE3-63D7-4A3B-BD26-8D64169E5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9465" y="4148137"/>
            <a:ext cx="322898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65378A84-730E-4913-B54D-B9C2A1DF60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9463" y="4724400"/>
            <a:ext cx="322899" cy="21615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F949244C-CB41-4CA1-BFBA-DD81705A0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298" y="5661025"/>
            <a:ext cx="3981197" cy="98459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Якщо вони протягом року з дня відбуття покарання (основного та додаткового) не вчинять нового кримінального правопорушення</a:t>
            </a:r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58DFFA2A-7A7C-4C2E-BF84-B8608D3014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1806" y="6015050"/>
            <a:ext cx="503492" cy="47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3EDD9E36-3605-4E16-A3DF-B7CDBF79B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3720293"/>
            <a:ext cx="0" cy="2305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1B09D950-4173-47D9-9B51-C9AD3AD0E0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" y="3997151"/>
            <a:ext cx="359719" cy="79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AC611DB1-EC93-480A-AFE1-3461660944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850" y="4932642"/>
            <a:ext cx="407581" cy="79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B2EDAD44-0404-4343-9CB2-16FD56671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021387"/>
            <a:ext cx="332727" cy="79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17039321-93E8-4DCE-A067-F6F3305B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8" y="115888"/>
            <a:ext cx="5328587" cy="5492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300" b="1" dirty="0">
                <a:solidFill>
                  <a:srgbClr val="000000"/>
                </a:solidFill>
                <a:latin typeface="Arial" panose="020B0604020202020204" pitchFamily="34" charset="0"/>
              </a:rPr>
              <a:t>Якщо з дня відбуття покарання (основного та додаткового) не вчинять нового кримінального правопорушення протягом: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B7282EBD-A518-494E-9BC3-63CF832E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2016125" cy="3587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До обмеження волі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9E3DE4BE-2AD5-4A13-A080-21E1C088F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0" y="908050"/>
            <a:ext cx="1828800" cy="3667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 - двох років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1DEB3B4B-0E9C-43CE-B8AB-BE375EF2E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3600450" cy="71913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Засуджені до позбавлення волі або основного покарання у вигляді штрафу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A551F370-599F-4185-A4D3-3FB5699BF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700213"/>
            <a:ext cx="3168650" cy="365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- За нетяжкий злочин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5EA74946-B0A8-4B69-BB51-FF98C9B88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205038"/>
            <a:ext cx="3168650" cy="365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- За тяжкий злочин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337A7849-5CBD-488F-B6B3-BA4900C29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08275"/>
            <a:ext cx="3168650" cy="365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- За особливо тяжкий злочин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A0565249-256D-45BA-BA98-B249CD6FD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2" y="1606546"/>
            <a:ext cx="1" cy="124619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8D89853A-6AA6-4201-87B0-424EE2D91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844675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24687DC1-CCC1-4A71-96AB-300C56A69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349500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DBC25F36-3447-4C26-9891-EEE6A687C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852738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2D4C5066-72B0-4349-93D9-BBCFBBD8C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693863"/>
            <a:ext cx="1828800" cy="3667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 - трьох років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82CD7679-01FF-484F-8023-38953BA9D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205038"/>
            <a:ext cx="1828800" cy="3667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 - шести років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B24B90E4-205A-4D43-8C12-016E55BDB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701925"/>
            <a:ext cx="1828800" cy="3667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 - восьми років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4DF32582-9D83-4237-BED8-E6056FBD5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844675"/>
            <a:ext cx="86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6F023917-13E2-413E-ACEF-99B21F55D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2349500"/>
            <a:ext cx="86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1FCA7731-A459-481D-A43E-3A037F9AC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2852738"/>
            <a:ext cx="86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1994C3B6-DAB8-4028-BCFC-E2B60575A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692150"/>
            <a:ext cx="0" cy="2160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6" name="Line 26">
            <a:extLst>
              <a:ext uri="{FF2B5EF4-FFF2-40B4-BE49-F238E27FC236}">
                <a16:creationId xmlns:a16="http://schemas.microsoft.com/office/drawing/2014/main" id="{562AC244-BAC1-4E1E-B556-1FDEE50E8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8488" y="1052513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7" name="Line 27">
            <a:extLst>
              <a:ext uri="{FF2B5EF4-FFF2-40B4-BE49-F238E27FC236}">
                <a16:creationId xmlns:a16="http://schemas.microsoft.com/office/drawing/2014/main" id="{FC02AD6F-1BF5-4365-ACE7-953C123E9C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8488" y="1844675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8" name="Line 28">
            <a:extLst>
              <a:ext uri="{FF2B5EF4-FFF2-40B4-BE49-F238E27FC236}">
                <a16:creationId xmlns:a16="http://schemas.microsoft.com/office/drawing/2014/main" id="{9D30547F-E6F9-43E5-978C-331E265336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8488" y="2349500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9" name="Line 29">
            <a:extLst>
              <a:ext uri="{FF2B5EF4-FFF2-40B4-BE49-F238E27FC236}">
                <a16:creationId xmlns:a16="http://schemas.microsoft.com/office/drawing/2014/main" id="{08D22AC5-506F-47EA-A961-A5E3FD393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8488" y="2852738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0" name="Line 30">
            <a:extLst>
              <a:ext uri="{FF2B5EF4-FFF2-40B4-BE49-F238E27FC236}">
                <a16:creationId xmlns:a16="http://schemas.microsoft.com/office/drawing/2014/main" id="{DAC3AA66-BF5A-4A54-88D8-3ED59ACF9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33375"/>
            <a:ext cx="2736850" cy="7191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879AB302-66C8-47A3-A60F-D486A0E75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429000"/>
            <a:ext cx="4846637" cy="366713"/>
          </a:xfrm>
          <a:prstGeom prst="rect">
            <a:avLst/>
          </a:prstGeom>
          <a:solidFill>
            <a:srgbClr val="C0C0C0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Строки погашення судимості обчислюються: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0E991403-E8FB-40B5-8907-79ADABE4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03688"/>
            <a:ext cx="2743200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З дня відбуття основного і додаткового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13C80F86-0F52-4356-8CEA-4ABB48DF9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103688"/>
            <a:ext cx="3024188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З дня дострокового звільнення від відбування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00659DF1-B247-4DBE-B617-9E3EC784D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103688"/>
            <a:ext cx="2232025" cy="5492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З дня відбуття більш м’якого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7F7239A1-84DE-476B-A60C-B768D69AE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940300"/>
            <a:ext cx="3024188" cy="7207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Якщо особу було достроково звільнено від відбування покарання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24B75F00-0419-49E0-BC81-D610B0074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941888"/>
            <a:ext cx="2160587" cy="9366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Якщо невідбуту частину покарання було замінено більш м’яким</a:t>
            </a:r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1803B68C-92A8-4A38-A1F9-F2DAB88D2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876925"/>
            <a:ext cx="5851525" cy="5492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Погашення судимості відбувається автоматично після збігу передбачених законом строків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60" name="Line 40">
            <a:extLst>
              <a:ext uri="{FF2B5EF4-FFF2-40B4-BE49-F238E27FC236}">
                <a16:creationId xmlns:a16="http://schemas.microsoft.com/office/drawing/2014/main" id="{49C12C10-5DEA-4C6C-8D31-489EEDD4C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3789363"/>
            <a:ext cx="3095625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61" name="Line 41">
            <a:extLst>
              <a:ext uri="{FF2B5EF4-FFF2-40B4-BE49-F238E27FC236}">
                <a16:creationId xmlns:a16="http://schemas.microsoft.com/office/drawing/2014/main" id="{B28FA0DA-D40F-49EC-B176-2933375FF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3789363"/>
            <a:ext cx="0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62" name="Line 42">
            <a:extLst>
              <a:ext uri="{FF2B5EF4-FFF2-40B4-BE49-F238E27FC236}">
                <a16:creationId xmlns:a16="http://schemas.microsoft.com/office/drawing/2014/main" id="{99B4588F-C313-44D5-8406-040DEAF49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3789363"/>
            <a:ext cx="3097212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63" name="Line 43">
            <a:extLst>
              <a:ext uri="{FF2B5EF4-FFF2-40B4-BE49-F238E27FC236}">
                <a16:creationId xmlns:a16="http://schemas.microsoft.com/office/drawing/2014/main" id="{814081C4-580A-4828-B8C0-AC1B93160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4652963"/>
            <a:ext cx="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64" name="Line 44">
            <a:extLst>
              <a:ext uri="{FF2B5EF4-FFF2-40B4-BE49-F238E27FC236}">
                <a16:creationId xmlns:a16="http://schemas.microsoft.com/office/drawing/2014/main" id="{6496979C-D77A-46BE-9A9F-864D684FD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0650" y="4652963"/>
            <a:ext cx="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4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5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6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7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7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8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8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9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9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0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1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04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10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2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3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0" autoRev="1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9" grpId="0" animBg="1"/>
      <p:bldP spid="5130" grpId="0" animBg="1"/>
      <p:bldP spid="5131" grpId="0" animBg="1"/>
      <p:bldP spid="5138" grpId="0" animBg="1"/>
      <p:bldP spid="5139" grpId="0" animBg="1"/>
      <p:bldP spid="5140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59" grpId="1" animBg="1"/>
      <p:bldP spid="5159" grpId="2" animBg="1"/>
      <p:bldP spid="5159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1E37C41A-E66F-4E71-9A4E-767F0E87D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76893"/>
            <a:ext cx="5832475" cy="720081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Строк погашення судимості переривається</a:t>
            </a:r>
            <a:endParaRPr lang="uk-UA" alt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28BBC11B-5A8F-47F7-AD64-06D2F2047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65200"/>
            <a:ext cx="7199312" cy="116764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Якщо особа, що відбула покарання, до закінчення строку погашення судимості знову вчинить кримінальне правопорушення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E5A4A1EC-ED08-44BA-9511-3CB195324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789040"/>
            <a:ext cx="6121400" cy="1440159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Строки погашення судимості обчислюються заново – окремо за кожний злочин після фактичного відбуття покарання за останнє кримінальне правопорушення 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1795FBED-5C69-4658-A047-8A2AEEEA9F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9043" y="1253619"/>
            <a:ext cx="1366838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B8F03FEB-B432-42BA-93E1-0501A73DA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912" y="3196721"/>
            <a:ext cx="2520280" cy="52844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33D04BBE-8AA5-434E-BDEB-188661C69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115888"/>
            <a:ext cx="4479925" cy="433387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uk-UA" sz="1600" b="1">
                <a:solidFill>
                  <a:srgbClr val="000000"/>
                </a:solidFill>
                <a:latin typeface="Arial" charset="0"/>
              </a:rPr>
              <a:t>ЗНЯТТЯ СУДИМОСТІ </a:t>
            </a:r>
            <a:r>
              <a:rPr lang="uk-UA" sz="16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(ст. 91 КК України)</a:t>
            </a:r>
            <a:endParaRPr lang="uk-UA" sz="1600" i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6FAF574-B7D4-4B1D-990C-8D8D9D60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8424862" cy="6477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Зняття судимості</a:t>
            </a:r>
            <a:r>
              <a:rPr lang="uk-UA" alt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це припинення стану судимості до закінчення встановлених законом строків погашення судимості 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02032507-B468-402C-A314-F371F8B9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84313"/>
            <a:ext cx="3932237" cy="36512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Підстави зняття судимості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81FF4231-CAE1-402E-BF12-C74ECB30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60575"/>
            <a:ext cx="3382962" cy="7921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Особа зразковою поведінкою  і сумлінним ставленням до праці довела своє виправлення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28E88F18-4E5B-4E9D-B482-8B1AB3B0C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97200"/>
            <a:ext cx="3382962" cy="190364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Особа відбула покарання у виді обмеження волі або позбавлення волі, якщо злочин не є умисним тяжким та особливо тяжким, а також корупційним кримінальним правопорушенням або кримінальним правопорушенням, пов’язаним з корупцією.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29315FED-046F-40FD-95B8-3C1AA39FD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13178"/>
            <a:ext cx="3382962" cy="36050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Особа має судимість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C99D1D00-D29F-419D-9B44-53137962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86018"/>
            <a:ext cx="3382962" cy="75126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Після закінчення не менш як половини строку погашення судимості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0D3F4AAB-7CBF-4901-AF2B-DAC6553CF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844674"/>
            <a:ext cx="0" cy="396058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28C2AE1F-B515-4B0C-9129-2B5D84E65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492375"/>
            <a:ext cx="5746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BDD95D45-2546-41AA-A0B3-3BC4D4024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3357563"/>
            <a:ext cx="5746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C62B278B-06E6-42A3-8D41-AFBDFAD0D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5229200"/>
            <a:ext cx="5746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2258A5F6-FCC3-4AAC-9D28-E200B75E2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5805264"/>
            <a:ext cx="5746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A7D4CFA8-2EF6-403D-9AD9-27FBFAF0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484313"/>
            <a:ext cx="3930650" cy="36512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Порядок зняття судимості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B455D833-E8BE-4845-BD08-0112F5E97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989138"/>
            <a:ext cx="2378075" cy="3667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Судимість знімається</a:t>
            </a:r>
            <a:endParaRPr lang="uk-UA" altLang="ru-RU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0A541438-A50A-4343-B21F-D21E4472A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2" y="2995613"/>
            <a:ext cx="1800225" cy="365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за рішенням суду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299FB79B-2761-45E2-B799-66C7470A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072" y="3989325"/>
            <a:ext cx="3714377" cy="73183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За клопотанням особи, яка відбула покарання і має судимість (Ст. 538 КПК України)</a:t>
            </a:r>
            <a:endParaRPr lang="uk-UA" alt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90" name="Line 22">
            <a:extLst>
              <a:ext uri="{FF2B5EF4-FFF2-40B4-BE49-F238E27FC236}">
                <a16:creationId xmlns:a16="http://schemas.microsoft.com/office/drawing/2014/main" id="{50475376-E829-42CB-A52B-B5E00F4FBF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5825" y="2349499"/>
            <a:ext cx="0" cy="6461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5" name="Line 27">
            <a:extLst>
              <a:ext uri="{FF2B5EF4-FFF2-40B4-BE49-F238E27FC236}">
                <a16:creationId xmlns:a16="http://schemas.microsoft.com/office/drawing/2014/main" id="{E7B1C93B-0E30-45E5-B60B-6ECF6C6C1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430588"/>
            <a:ext cx="0" cy="503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84" grpId="0" animBg="1"/>
      <p:bldP spid="7185" grpId="0" animBg="1"/>
      <p:bldP spid="7186" grpId="0" animBg="1"/>
      <p:bldP spid="7188" grpId="0" animBg="1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1191</TotalTime>
  <Words>852</Words>
  <Application>Microsoft Office PowerPoint</Application>
  <PresentationFormat>Екран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Microsoft Sans Serif</vt:lpstr>
      <vt:lpstr>Tahoma</vt:lpstr>
      <vt:lpstr>Times New Roman</vt:lpstr>
      <vt:lpstr>Wingdings</vt:lpstr>
      <vt:lpstr>Balance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НАВСУ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Навч_Клас</dc:creator>
  <cp:lastModifiedBy>Володимир Петров</cp:lastModifiedBy>
  <cp:revision>76</cp:revision>
  <dcterms:created xsi:type="dcterms:W3CDTF">2003-12-26T09:01:19Z</dcterms:created>
  <dcterms:modified xsi:type="dcterms:W3CDTF">2024-05-20T08:24:28Z</dcterms:modified>
</cp:coreProperties>
</file>