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5"/>
  </p:notesMasterIdLst>
  <p:sldIdLst>
    <p:sldId id="309" r:id="rId2"/>
    <p:sldId id="256" r:id="rId3"/>
    <p:sldId id="314" r:id="rId4"/>
    <p:sldId id="257" r:id="rId5"/>
    <p:sldId id="315" r:id="rId6"/>
    <p:sldId id="269" r:id="rId7"/>
    <p:sldId id="349" r:id="rId8"/>
    <p:sldId id="259" r:id="rId9"/>
    <p:sldId id="284" r:id="rId10"/>
    <p:sldId id="289" r:id="rId11"/>
    <p:sldId id="317" r:id="rId12"/>
    <p:sldId id="318" r:id="rId13"/>
    <p:sldId id="320" r:id="rId14"/>
    <p:sldId id="350" r:id="rId15"/>
    <p:sldId id="342" r:id="rId16"/>
    <p:sldId id="351" r:id="rId17"/>
    <p:sldId id="343" r:id="rId18"/>
    <p:sldId id="352" r:id="rId19"/>
    <p:sldId id="321" r:id="rId20"/>
    <p:sldId id="294" r:id="rId21"/>
    <p:sldId id="295" r:id="rId22"/>
    <p:sldId id="296" r:id="rId23"/>
    <p:sldId id="303" r:id="rId24"/>
    <p:sldId id="324" r:id="rId25"/>
    <p:sldId id="297" r:id="rId26"/>
    <p:sldId id="301" r:id="rId27"/>
    <p:sldId id="322" r:id="rId28"/>
    <p:sldId id="323" r:id="rId29"/>
    <p:sldId id="325" r:id="rId30"/>
    <p:sldId id="348" r:id="rId31"/>
    <p:sldId id="326" r:id="rId32"/>
    <p:sldId id="353" r:id="rId33"/>
    <p:sldId id="354" r:id="rId34"/>
    <p:sldId id="355" r:id="rId35"/>
    <p:sldId id="356" r:id="rId36"/>
    <p:sldId id="357" r:id="rId37"/>
    <p:sldId id="358" r:id="rId38"/>
    <p:sldId id="359" r:id="rId39"/>
    <p:sldId id="360" r:id="rId40"/>
    <p:sldId id="361" r:id="rId41"/>
    <p:sldId id="362" r:id="rId42"/>
    <p:sldId id="365" r:id="rId43"/>
    <p:sldId id="364"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9" autoAdjust="0"/>
    <p:restoredTop sz="94722" autoAdjust="0"/>
  </p:normalViewPr>
  <p:slideViewPr>
    <p:cSldViewPr>
      <p:cViewPr>
        <p:scale>
          <a:sx n="72" d="100"/>
          <a:sy n="72" d="100"/>
        </p:scale>
        <p:origin x="-14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B2E28-3730-4BEB-B9A8-3C000BD7D134}" type="datetimeFigureOut">
              <a:rPr lang="ru-RU" smtClean="0"/>
              <a:pPr/>
              <a:t>11.06.2024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8C482-FF6C-4168-9243-99AC8FF2CE23}" type="slidenum">
              <a:rPr lang="ru-RU" smtClean="0"/>
              <a:pPr/>
              <a:t>‹#›</a:t>
            </a:fld>
            <a:endParaRPr lang="ru-RU"/>
          </a:p>
        </p:txBody>
      </p:sp>
    </p:spTree>
    <p:extLst>
      <p:ext uri="{BB962C8B-B14F-4D97-AF65-F5344CB8AC3E}">
        <p14:creationId xmlns:p14="http://schemas.microsoft.com/office/powerpoint/2010/main" val="246236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98C482-FF6C-4168-9243-99AC8FF2CE23}" type="slidenum">
              <a:rPr lang="ru-RU" smtClean="0"/>
              <a:pPr/>
              <a:t>2</a:t>
            </a:fld>
            <a:endParaRPr lang="ru-RU"/>
          </a:p>
        </p:txBody>
      </p:sp>
    </p:spTree>
    <p:extLst>
      <p:ext uri="{BB962C8B-B14F-4D97-AF65-F5344CB8AC3E}">
        <p14:creationId xmlns:p14="http://schemas.microsoft.com/office/powerpoint/2010/main" val="137314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11.06.2024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11.06.2024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473795" y="4357695"/>
            <a:ext cx="5637010" cy="2500306"/>
          </a:xfrm>
        </p:spPr>
        <p:txBody>
          <a:bodyPr>
            <a:noAutofit/>
          </a:bodyPr>
          <a:lstStyle/>
          <a:p>
            <a:pPr>
              <a:lnSpc>
                <a:spcPct val="80000"/>
              </a:lnSpc>
            </a:pPr>
            <a:r>
              <a:rPr lang="uk-UA" sz="2400" b="1" i="1" dirty="0" smtClean="0">
                <a:solidFill>
                  <a:srgbClr val="333300"/>
                </a:solidFill>
                <a:latin typeface="Bookman Old Style" pitchFamily="18" charset="0"/>
                <a:cs typeface="Andalus" pitchFamily="2" charset="-78"/>
              </a:rPr>
              <a:t>Савчук Людмила Олександрівна,</a:t>
            </a:r>
            <a:endParaRPr lang="uk-UA" sz="2400" i="1" dirty="0" smtClean="0">
              <a:solidFill>
                <a:srgbClr val="333300"/>
              </a:solidFill>
              <a:latin typeface="Bookman Old Style" pitchFamily="18" charset="0"/>
            </a:endParaRPr>
          </a:p>
          <a:p>
            <a:pPr>
              <a:lnSpc>
                <a:spcPct val="80000"/>
              </a:lnSpc>
            </a:pPr>
            <a:r>
              <a:rPr lang="uk-UA" sz="2400" i="1" dirty="0" err="1" smtClean="0">
                <a:latin typeface="Bookman Old Style" pitchFamily="18" charset="0"/>
              </a:rPr>
              <a:t>к.п.н</a:t>
            </a:r>
            <a:r>
              <a:rPr lang="uk-UA" sz="2400" i="1" dirty="0" smtClean="0">
                <a:latin typeface="Bookman Old Style" pitchFamily="18" charset="0"/>
              </a:rPr>
              <a:t>., доцент  кафедри психології, соціальної роботи та гуманітарних дисциплін</a:t>
            </a:r>
            <a:endParaRPr lang="uk-UA" sz="2400" b="1" i="1" dirty="0" smtClean="0">
              <a:solidFill>
                <a:srgbClr val="800000"/>
              </a:solidFill>
              <a:latin typeface="Bookman Old Style" pitchFamily="18" charset="0"/>
            </a:endParaRPr>
          </a:p>
          <a:p>
            <a:pPr>
              <a:lnSpc>
                <a:spcPct val="80000"/>
              </a:lnSpc>
            </a:pPr>
            <a:r>
              <a:rPr lang="uk-UA" sz="2400" b="1" i="1" dirty="0" smtClean="0">
                <a:solidFill>
                  <a:srgbClr val="800000"/>
                </a:solidFill>
                <a:latin typeface="Bookman Old Style" pitchFamily="18" charset="0"/>
              </a:rPr>
              <a:t>                                                   2023р.</a:t>
            </a:r>
            <a:endParaRPr lang="ru-RU" sz="2400" dirty="0">
              <a:latin typeface="Bookman Old Style" pitchFamily="18" charset="0"/>
            </a:endParaRPr>
          </a:p>
        </p:txBody>
      </p:sp>
      <p:sp>
        <p:nvSpPr>
          <p:cNvPr id="3" name="Заголовок 2"/>
          <p:cNvSpPr>
            <a:spLocks noGrp="1"/>
          </p:cNvSpPr>
          <p:nvPr>
            <p:ph type="ctrTitle"/>
          </p:nvPr>
        </p:nvSpPr>
        <p:spPr>
          <a:xfrm>
            <a:off x="817581" y="571481"/>
            <a:ext cx="7175351" cy="4143404"/>
          </a:xfrm>
        </p:spPr>
        <p:txBody>
          <a:bodyPr/>
          <a:lstStyle/>
          <a:p>
            <a:r>
              <a:rPr lang="ru-RU" dirty="0" smtClean="0"/>
              <a:t> </a:t>
            </a:r>
            <a:r>
              <a:rPr lang="ru-RU" dirty="0" err="1" smtClean="0"/>
              <a:t>Нейропсихологія</a:t>
            </a:r>
            <a:r>
              <a:rPr lang="ru-RU" dirty="0" smtClean="0"/>
              <a:t>: </a:t>
            </a:r>
            <a:r>
              <a:rPr lang="ru-RU" dirty="0" err="1" smtClean="0"/>
              <a:t>теоретичні</a:t>
            </a:r>
            <a:r>
              <a:rPr lang="ru-RU" dirty="0" smtClean="0"/>
              <a:t> </a:t>
            </a:r>
            <a:r>
              <a:rPr lang="ru-RU" dirty="0" err="1" smtClean="0"/>
              <a:t>основи</a:t>
            </a:r>
            <a:r>
              <a:rPr lang="ru-RU" dirty="0" smtClean="0"/>
              <a:t> </a:t>
            </a:r>
            <a:r>
              <a:rPr lang="ru-RU" dirty="0" err="1" smtClean="0"/>
              <a:t>і</a:t>
            </a:r>
            <a:r>
              <a:rPr lang="ru-RU" dirty="0" smtClean="0"/>
              <a:t> </a:t>
            </a:r>
            <a:r>
              <a:rPr lang="ru-RU" dirty="0" err="1" smtClean="0"/>
              <a:t>практичне</a:t>
            </a:r>
            <a:r>
              <a:rPr lang="ru-RU" dirty="0" smtClean="0"/>
              <a:t> </a:t>
            </a:r>
            <a:r>
              <a:rPr lang="ru-RU" dirty="0" err="1" smtClean="0"/>
              <a:t>значення</a:t>
            </a:r>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595" y="2571744"/>
            <a:ext cx="3648405" cy="250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576064"/>
          </a:xfrm>
        </p:spPr>
        <p:txBody>
          <a:bodyPr>
            <a:normAutofit/>
          </a:bodyPr>
          <a:lstStyle/>
          <a:p>
            <a:r>
              <a:rPr lang="ru-RU" sz="2400" b="1" dirty="0" err="1" smtClean="0">
                <a:latin typeface="Times New Roman" pitchFamily="18" charset="0"/>
                <a:cs typeface="Times New Roman" pitchFamily="18" charset="0"/>
              </a:rPr>
              <a:t>Теорія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системної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динамічної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локалізації</a:t>
            </a:r>
            <a:r>
              <a:rPr lang="ru-RU" sz="2400" b="1" dirty="0" smtClean="0">
                <a:latin typeface="Times New Roman" pitchFamily="18" charset="0"/>
                <a:cs typeface="Times New Roman" pitchFamily="18" charset="0"/>
              </a:rPr>
              <a:t> ВПФ</a:t>
            </a:r>
            <a:endParaRPr lang="ru-RU" sz="2400" b="1" dirty="0">
              <a:latin typeface="Times New Roman" pitchFamily="18" charset="0"/>
              <a:cs typeface="Times New Roman" pitchFamily="18" charset="0"/>
            </a:endParaRPr>
          </a:p>
        </p:txBody>
      </p:sp>
      <p:sp>
        <p:nvSpPr>
          <p:cNvPr id="3" name="Объект 2"/>
          <p:cNvSpPr>
            <a:spLocks noGrp="1"/>
          </p:cNvSpPr>
          <p:nvPr>
            <p:ph sz="quarter" idx="13"/>
          </p:nvPr>
        </p:nvSpPr>
        <p:spPr>
          <a:xfrm>
            <a:off x="0" y="692696"/>
            <a:ext cx="9144000" cy="6120680"/>
          </a:xfrm>
        </p:spPr>
        <p:txBody>
          <a:bodyPr>
            <a:normAutofit fontScale="92500" lnSpcReduction="10000"/>
          </a:bodyPr>
          <a:lstStyle/>
          <a:p>
            <a:pPr marL="0" indent="0" algn="just">
              <a:buNone/>
            </a:pPr>
            <a:r>
              <a:rPr lang="ru-RU"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Створивши </a:t>
            </a:r>
            <a:r>
              <a:rPr lang="ru-RU" b="1" dirty="0" err="1" smtClean="0">
                <a:solidFill>
                  <a:srgbClr val="FF0000"/>
                </a:solidFill>
                <a:latin typeface="Times New Roman" pitchFamily="18" charset="0"/>
                <a:cs typeface="Times New Roman" pitchFamily="18" charset="0"/>
              </a:rPr>
              <a:t>теорію</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системної</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динамічної</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локалізації</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вищих</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психічних</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функцій</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людини</a:t>
            </a:r>
            <a:r>
              <a:rPr lang="ru-RU" b="1" dirty="0" smtClean="0">
                <a:solidFill>
                  <a:schemeClr val="tx1"/>
                </a:solidFill>
                <a:latin typeface="Times New Roman" pitchFamily="18" charset="0"/>
                <a:cs typeface="Times New Roman" pitchFamily="18" charset="0"/>
              </a:rPr>
              <a:t>, О. Р. </a:t>
            </a:r>
            <a:r>
              <a:rPr lang="ru-RU" b="1" dirty="0" err="1" smtClean="0">
                <a:solidFill>
                  <a:schemeClr val="tx1"/>
                </a:solidFill>
                <a:latin typeface="Times New Roman" pitchFamily="18" charset="0"/>
                <a:cs typeface="Times New Roman" pitchFamily="18" charset="0"/>
              </a:rPr>
              <a:t>Лурія</a:t>
            </a:r>
            <a:r>
              <a:rPr lang="ru-RU" b="1" dirty="0" smtClean="0">
                <a:solidFill>
                  <a:schemeClr val="tx1"/>
                </a:solidFill>
                <a:latin typeface="Times New Roman" pitchFamily="18" charset="0"/>
                <a:cs typeface="Times New Roman" pitchFamily="18" charset="0"/>
              </a:rPr>
              <a:t> дав </a:t>
            </a:r>
            <a:r>
              <a:rPr lang="ru-RU" b="1" dirty="0" err="1" smtClean="0">
                <a:solidFill>
                  <a:schemeClr val="tx1"/>
                </a:solidFill>
                <a:latin typeface="Times New Roman" pitchFamily="18" charset="0"/>
                <a:cs typeface="Times New Roman" pitchFamily="18" charset="0"/>
              </a:rPr>
              <a:t>нову</a:t>
            </a:r>
            <a:r>
              <a:rPr lang="ru-RU" b="1" dirty="0" smtClean="0">
                <a:solidFill>
                  <a:schemeClr val="tx1"/>
                </a:solidFill>
                <a:latin typeface="Times New Roman" pitchFamily="18" charset="0"/>
                <a:cs typeface="Times New Roman" pitchFamily="18" charset="0"/>
              </a:rPr>
              <a:t> трактовку таких понять   </a:t>
            </a:r>
            <a:r>
              <a:rPr lang="ru-RU" b="1" dirty="0" err="1" smtClean="0">
                <a:solidFill>
                  <a:schemeClr val="tx1"/>
                </a:solidFill>
                <a:latin typeface="Times New Roman" pitchFamily="18" charset="0"/>
                <a:cs typeface="Times New Roman" pitchFamily="18" charset="0"/>
              </a:rPr>
              <a:t>нейропсихології</a:t>
            </a:r>
            <a:r>
              <a:rPr lang="ru-RU" b="1" dirty="0" smtClean="0">
                <a:solidFill>
                  <a:schemeClr val="tx1"/>
                </a:solidFill>
                <a:latin typeface="Times New Roman" pitchFamily="18" charset="0"/>
                <a:cs typeface="Times New Roman" pitchFamily="18" charset="0"/>
              </a:rPr>
              <a:t>, як </a:t>
            </a:r>
            <a:r>
              <a:rPr lang="ru-RU" b="1" dirty="0" smtClean="0">
                <a:solidFill>
                  <a:srgbClr val="C00000"/>
                </a:solidFill>
                <a:latin typeface="Times New Roman" pitchFamily="18" charset="0"/>
                <a:cs typeface="Times New Roman" pitchFamily="18" charset="0"/>
              </a:rPr>
              <a:t>симптом, </a:t>
            </a:r>
            <a:r>
              <a:rPr lang="ru-RU" b="1" dirty="0" err="1" smtClean="0">
                <a:solidFill>
                  <a:srgbClr val="C00000"/>
                </a:solidFill>
                <a:latin typeface="Times New Roman" pitchFamily="18" charset="0"/>
                <a:cs typeface="Times New Roman" pitchFamily="18" charset="0"/>
              </a:rPr>
              <a:t>функція</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локалізація</a:t>
            </a:r>
            <a:r>
              <a:rPr lang="ru-RU" b="1" dirty="0" smtClean="0">
                <a:solidFill>
                  <a:srgbClr val="C00000"/>
                </a:solidFill>
                <a:latin typeface="Times New Roman" pitchFamily="18" charset="0"/>
                <a:cs typeface="Times New Roman" pitchFamily="18" charset="0"/>
              </a:rPr>
              <a:t>,</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і</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ввів</a:t>
            </a:r>
            <a:r>
              <a:rPr lang="ru-RU" b="1" dirty="0" smtClean="0">
                <a:solidFill>
                  <a:schemeClr val="tx1"/>
                </a:solidFill>
                <a:latin typeface="Times New Roman" pitchFamily="18" charset="0"/>
                <a:cs typeface="Times New Roman" pitchFamily="18" charset="0"/>
              </a:rPr>
              <a:t> ряд </a:t>
            </a:r>
            <a:r>
              <a:rPr lang="ru-RU" b="1" dirty="0" err="1" smtClean="0">
                <a:solidFill>
                  <a:schemeClr val="tx1"/>
                </a:solidFill>
                <a:latin typeface="Times New Roman" pitchFamily="18" charset="0"/>
                <a:cs typeface="Times New Roman" pitchFamily="18" charset="0"/>
              </a:rPr>
              <a:t>нових</a:t>
            </a:r>
            <a:r>
              <a:rPr lang="ru-RU" b="1" dirty="0" smtClean="0">
                <a:solidFill>
                  <a:schemeClr val="tx1"/>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нейропсихологічний</a:t>
            </a:r>
            <a:r>
              <a:rPr lang="ru-RU" b="1" dirty="0" smtClean="0">
                <a:solidFill>
                  <a:schemeClr val="tx1"/>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фактор, </a:t>
            </a:r>
            <a:r>
              <a:rPr lang="ru-RU" b="1" dirty="0" err="1" smtClean="0">
                <a:solidFill>
                  <a:srgbClr val="C00000"/>
                </a:solidFill>
                <a:latin typeface="Times New Roman" pitchFamily="18" charset="0"/>
                <a:cs typeface="Times New Roman" pitchFamily="18" charset="0"/>
              </a:rPr>
              <a:t>синдромний</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аналіз</a:t>
            </a:r>
            <a:r>
              <a:rPr lang="ru-RU" b="1" dirty="0" smtClean="0">
                <a:solidFill>
                  <a:srgbClr val="C00000"/>
                </a:solidFill>
                <a:latin typeface="Times New Roman" pitchFamily="18" charset="0"/>
                <a:cs typeface="Times New Roman" pitchFamily="18" charset="0"/>
              </a:rPr>
              <a:t>, а </a:t>
            </a:r>
            <a:r>
              <a:rPr lang="ru-RU" b="1" dirty="0" err="1" smtClean="0">
                <a:solidFill>
                  <a:srgbClr val="C00000"/>
                </a:solidFill>
                <a:latin typeface="Times New Roman" pitchFamily="18" charset="0"/>
                <a:cs typeface="Times New Roman" pitchFamily="18" charset="0"/>
              </a:rPr>
              <a:t>також</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розробив</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концепцію</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трьох</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функціональних</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блоків</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мозку</a:t>
            </a:r>
            <a:r>
              <a:rPr lang="ru-RU" b="1" dirty="0" smtClean="0">
                <a:solidFill>
                  <a:srgbClr val="C00000"/>
                </a:solidFill>
                <a:latin typeface="Times New Roman" pitchFamily="18" charset="0"/>
                <a:cs typeface="Times New Roman" pitchFamily="18" charset="0"/>
              </a:rPr>
              <a:t>. </a:t>
            </a:r>
          </a:p>
          <a:p>
            <a:pPr marL="0" indent="0" algn="just">
              <a:spcAft>
                <a:spcPts val="0"/>
              </a:spcAft>
              <a:buNone/>
              <a:defRPr/>
            </a:pPr>
            <a:r>
              <a:rPr lang="ru-RU" dirty="0" smtClean="0">
                <a:solidFill>
                  <a:schemeClr val="tx1"/>
                </a:solidFill>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Поняття</a:t>
            </a:r>
            <a:r>
              <a:rPr lang="ru-RU" sz="2400" b="1" dirty="0" smtClean="0">
                <a:latin typeface="Times New Roman" pitchFamily="18" charset="0"/>
                <a:cs typeface="Times New Roman" pitchFamily="18" charset="0"/>
              </a:rPr>
              <a:t> </a:t>
            </a:r>
            <a:r>
              <a:rPr lang="ru-RU" sz="2400" b="1" dirty="0" smtClean="0">
                <a:solidFill>
                  <a:srgbClr val="00B050"/>
                </a:solidFill>
                <a:latin typeface="Times New Roman" pitchFamily="18" charset="0"/>
                <a:cs typeface="Times New Roman" pitchFamily="18" charset="0"/>
              </a:rPr>
              <a:t>«</a:t>
            </a:r>
            <a:r>
              <a:rPr lang="ru-RU" sz="2400" b="1" dirty="0" err="1" smtClean="0">
                <a:solidFill>
                  <a:srgbClr val="00B050"/>
                </a:solidFill>
                <a:latin typeface="Times New Roman" pitchFamily="18" charset="0"/>
                <a:cs typeface="Times New Roman" pitchFamily="18" charset="0"/>
              </a:rPr>
              <a:t>вищі</a:t>
            </a:r>
            <a:r>
              <a:rPr lang="ru-RU" sz="2400" b="1" dirty="0" smtClean="0">
                <a:solidFill>
                  <a:srgbClr val="00B050"/>
                </a:solidFill>
                <a:latin typeface="Times New Roman" pitchFamily="18" charset="0"/>
                <a:cs typeface="Times New Roman" pitchFamily="18" charset="0"/>
              </a:rPr>
              <a:t> </a:t>
            </a:r>
            <a:r>
              <a:rPr lang="ru-RU" sz="2400" b="1" dirty="0" err="1" smtClean="0">
                <a:solidFill>
                  <a:srgbClr val="00B050"/>
                </a:solidFill>
                <a:latin typeface="Times New Roman" pitchFamily="18" charset="0"/>
                <a:cs typeface="Times New Roman" pitchFamily="18" charset="0"/>
              </a:rPr>
              <a:t>психічні</a:t>
            </a:r>
            <a:r>
              <a:rPr lang="ru-RU" sz="2400" b="1" dirty="0" smtClean="0">
                <a:solidFill>
                  <a:srgbClr val="00B050"/>
                </a:solidFill>
                <a:latin typeface="Times New Roman" pitchFamily="18" charset="0"/>
                <a:cs typeface="Times New Roman" pitchFamily="18" charset="0"/>
              </a:rPr>
              <a:t> </a:t>
            </a:r>
            <a:r>
              <a:rPr lang="ru-RU" sz="2400" b="1" dirty="0" err="1" smtClean="0">
                <a:solidFill>
                  <a:srgbClr val="00B050"/>
                </a:solidFill>
                <a:latin typeface="Times New Roman" pitchFamily="18" charset="0"/>
                <a:cs typeface="Times New Roman" pitchFamily="18" charset="0"/>
              </a:rPr>
              <a:t>функції</a:t>
            </a:r>
            <a:r>
              <a:rPr lang="ru-RU" sz="2400" b="1" dirty="0" smtClean="0">
                <a:solidFill>
                  <a:srgbClr val="00B050"/>
                </a:solidFill>
                <a:latin typeface="Times New Roman" pitchFamily="18" charset="0"/>
                <a:cs typeface="Times New Roman" pitchFamily="18" charset="0"/>
              </a:rPr>
              <a:t>»</a:t>
            </a:r>
            <a:r>
              <a:rPr lang="ru-RU" sz="2400" b="1" dirty="0" smtClean="0">
                <a:latin typeface="Times New Roman" pitchFamily="18" charset="0"/>
                <a:cs typeface="Times New Roman" pitchFamily="18" charset="0"/>
              </a:rPr>
              <a:t> – </a:t>
            </a:r>
            <a:r>
              <a:rPr lang="ru-RU" sz="2400" b="1" dirty="0" err="1" smtClean="0">
                <a:latin typeface="Times New Roman" pitchFamily="18" charset="0"/>
                <a:cs typeface="Times New Roman" pitchFamily="18" charset="0"/>
              </a:rPr>
              <a:t>центральне</a:t>
            </a:r>
            <a:r>
              <a:rPr lang="ru-RU" sz="2400" b="1" dirty="0" smtClean="0">
                <a:latin typeface="Times New Roman" pitchFamily="18" charset="0"/>
                <a:cs typeface="Times New Roman" pitchFamily="18" charset="0"/>
              </a:rPr>
              <a:t> для </a:t>
            </a:r>
            <a:r>
              <a:rPr lang="ru-RU" sz="2400" b="1" dirty="0" err="1" smtClean="0">
                <a:latin typeface="Times New Roman" pitchFamily="18" charset="0"/>
                <a:cs typeface="Times New Roman" pitchFamily="18" charset="0"/>
              </a:rPr>
              <a:t>нейропсихології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Воно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було</a:t>
            </a:r>
            <a:r>
              <a:rPr lang="ru-RU" sz="2400" b="1" dirty="0" smtClean="0">
                <a:latin typeface="Times New Roman" pitchFamily="18" charset="0"/>
                <a:cs typeface="Times New Roman" pitchFamily="18" charset="0"/>
              </a:rPr>
              <a:t> введено в </a:t>
            </a:r>
            <a:r>
              <a:rPr lang="ru-RU" sz="2400" b="1" dirty="0" err="1" smtClean="0">
                <a:latin typeface="Times New Roman" pitchFamily="18" charset="0"/>
                <a:cs typeface="Times New Roman" pitchFamily="18" charset="0"/>
              </a:rPr>
              <a:t>загальну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психологію</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нейропсихологію</a:t>
            </a:r>
            <a:r>
              <a:rPr lang="ru-RU" sz="2400" b="1" dirty="0" smtClean="0">
                <a:latin typeface="Times New Roman" pitchFamily="18" charset="0"/>
                <a:cs typeface="Times New Roman" pitchFamily="18" charset="0"/>
              </a:rPr>
              <a:t> Л.С. </a:t>
            </a:r>
            <a:r>
              <a:rPr lang="ru-RU" sz="2400" b="1" dirty="0" err="1" smtClean="0">
                <a:latin typeface="Times New Roman" pitchFamily="18" charset="0"/>
                <a:cs typeface="Times New Roman" pitchFamily="18" charset="0"/>
              </a:rPr>
              <a:t>Виготським</a:t>
            </a:r>
            <a:r>
              <a:rPr lang="ru-RU" sz="2400" b="1" dirty="0" smtClean="0">
                <a:latin typeface="Times New Roman" pitchFamily="18" charset="0"/>
                <a:cs typeface="Times New Roman" pitchFamily="18" charset="0"/>
              </a:rPr>
              <a:t>, а детально </a:t>
            </a:r>
            <a:r>
              <a:rPr lang="ru-RU" sz="2400" b="1" dirty="0" err="1" smtClean="0">
                <a:latin typeface="Times New Roman" pitchFamily="18" charset="0"/>
                <a:cs typeface="Times New Roman" pitchFamily="18" charset="0"/>
              </a:rPr>
              <a:t>розроблено</a:t>
            </a:r>
            <a:r>
              <a:rPr lang="ru-RU" sz="2400" b="1" dirty="0" smtClean="0">
                <a:latin typeface="Times New Roman" pitchFamily="18" charset="0"/>
                <a:cs typeface="Times New Roman" pitchFamily="18" charset="0"/>
              </a:rPr>
              <a:t> О.Р. </a:t>
            </a:r>
            <a:r>
              <a:rPr lang="ru-RU" sz="2400" b="1" dirty="0" err="1" smtClean="0">
                <a:latin typeface="Times New Roman" pitchFamily="18" charset="0"/>
                <a:cs typeface="Times New Roman" pitchFamily="18" charset="0"/>
              </a:rPr>
              <a:t>Лурія</a:t>
            </a:r>
            <a:r>
              <a:rPr lang="ru-RU" sz="2400" b="1" dirty="0" smtClean="0">
                <a:latin typeface="Times New Roman" pitchFamily="18" charset="0"/>
                <a:cs typeface="Times New Roman" pitchFamily="18" charset="0"/>
              </a:rPr>
              <a:t> та </a:t>
            </a:r>
            <a:r>
              <a:rPr lang="ru-RU" sz="2400" b="1" dirty="0" err="1" smtClean="0">
                <a:latin typeface="Times New Roman" pitchFamily="18" charset="0"/>
                <a:cs typeface="Times New Roman" pitchFamily="18" charset="0"/>
              </a:rPr>
              <a:t>ін</a:t>
            </a:r>
            <a:r>
              <a:rPr lang="ru-RU" sz="2400" b="1" dirty="0" smtClean="0">
                <a:latin typeface="Times New Roman" pitchFamily="18" charset="0"/>
                <a:cs typeface="Times New Roman" pitchFamily="18" charset="0"/>
              </a:rPr>
              <a:t>.</a:t>
            </a:r>
          </a:p>
          <a:p>
            <a:pPr marL="0" indent="0" algn="just">
              <a:spcAft>
                <a:spcPts val="0"/>
              </a:spcAft>
              <a:buNone/>
              <a:defRPr/>
            </a:pPr>
            <a:r>
              <a:rPr lang="ru-RU" sz="2400" b="1" dirty="0" smtClean="0">
                <a:latin typeface="Times New Roman" pitchFamily="18" charset="0"/>
                <a:cs typeface="Times New Roman" pitchFamily="18" charset="0"/>
              </a:rPr>
              <a:t>	</a:t>
            </a:r>
            <a:r>
              <a:rPr lang="ru-RU" sz="2400" b="1" dirty="0" smtClean="0">
                <a:solidFill>
                  <a:srgbClr val="00B050"/>
                </a:solidFill>
                <a:latin typeface="Times New Roman" pitchFamily="18" charset="0"/>
                <a:cs typeface="Times New Roman" pitchFamily="18" charset="0"/>
              </a:rPr>
              <a:t>ВПФ </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це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складні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форми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свідомої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психічної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діяльності</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здійснюються</a:t>
            </a:r>
            <a:r>
              <a:rPr lang="ru-RU" sz="2400" b="1" i="1" dirty="0" smtClean="0">
                <a:latin typeface="Times New Roman" pitchFamily="18" charset="0"/>
                <a:cs typeface="Times New Roman" pitchFamily="18" charset="0"/>
              </a:rPr>
              <a:t> на </a:t>
            </a:r>
            <a:r>
              <a:rPr lang="ru-RU" sz="2400" b="1" i="1" dirty="0" err="1" smtClean="0">
                <a:latin typeface="Times New Roman" pitchFamily="18" charset="0"/>
                <a:cs typeface="Times New Roman" pitchFamily="18" charset="0"/>
              </a:rPr>
              <a:t>основі</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відповідних</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мотивів</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регулються</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відповідними</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цілями</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і</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програмами</a:t>
            </a:r>
            <a:r>
              <a:rPr lang="ru-RU" sz="2400" b="1" i="1" dirty="0" smtClean="0">
                <a:latin typeface="Times New Roman" pitchFamily="18" charset="0"/>
                <a:cs typeface="Times New Roman" pitchFamily="18" charset="0"/>
              </a:rPr>
              <a:t> та </a:t>
            </a:r>
            <a:r>
              <a:rPr lang="ru-RU" sz="2400" b="1" i="1" dirty="0" err="1" smtClean="0">
                <a:latin typeface="Times New Roman" pitchFamily="18" charset="0"/>
                <a:cs typeface="Times New Roman" pitchFamily="18" charset="0"/>
              </a:rPr>
              <a:t>підпорядковуються</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всім</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закономірностям</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психічної</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діяльності</a:t>
            </a:r>
            <a:r>
              <a:rPr lang="ru-RU" sz="2400" b="1" i="1" dirty="0" smtClean="0">
                <a:latin typeface="Times New Roman" pitchFamily="18" charset="0"/>
                <a:cs typeface="Times New Roman" pitchFamily="18" charset="0"/>
              </a:rPr>
              <a:t>.</a:t>
            </a:r>
          </a:p>
          <a:p>
            <a:pPr marL="0" indent="0" algn="just">
              <a:spcAft>
                <a:spcPts val="0"/>
              </a:spcAft>
              <a:buNone/>
              <a:defRPr/>
            </a:pPr>
            <a:r>
              <a:rPr lang="ru-RU" sz="2400" b="1" i="1" dirty="0" smtClean="0">
                <a:latin typeface="Times New Roman" pitchFamily="18" charset="0"/>
                <a:cs typeface="Times New Roman" pitchFamily="18" charset="0"/>
              </a:rPr>
              <a:t>	До</a:t>
            </a:r>
            <a:r>
              <a:rPr lang="ru-RU" sz="2400" b="1" dirty="0" smtClean="0">
                <a:latin typeface="Times New Roman" pitchFamily="18" charset="0"/>
                <a:cs typeface="Times New Roman" pitchFamily="18" charset="0"/>
              </a:rPr>
              <a:t> ВПФ </a:t>
            </a:r>
            <a:r>
              <a:rPr lang="ru-RU" sz="2400" b="1" dirty="0" err="1" smtClean="0">
                <a:latin typeface="Times New Roman" pitchFamily="18" charset="0"/>
                <a:cs typeface="Times New Roman" pitchFamily="18" charset="0"/>
              </a:rPr>
              <a:t>відносять</a:t>
            </a:r>
            <a:r>
              <a:rPr lang="ru-RU" sz="2400" b="1" dirty="0" smtClean="0">
                <a:latin typeface="Times New Roman" pitchFamily="18" charset="0"/>
                <a:cs typeface="Times New Roman" pitchFamily="18" charset="0"/>
              </a:rPr>
              <a:t> – </a:t>
            </a:r>
            <a:r>
              <a:rPr lang="ru-RU" sz="2400" b="1" dirty="0" err="1" smtClean="0">
                <a:latin typeface="Times New Roman" pitchFamily="18" charset="0"/>
                <a:cs typeface="Times New Roman" pitchFamily="18" charset="0"/>
              </a:rPr>
              <a:t>мову</a:t>
            </a:r>
            <a:r>
              <a:rPr lang="ru-RU" sz="2400" b="1" dirty="0" smtClean="0">
                <a:latin typeface="Times New Roman" pitchFamily="18" charset="0"/>
                <a:cs typeface="Times New Roman" pitchFamily="18" charset="0"/>
              </a:rPr>
              <a:t>, письмо, </a:t>
            </a:r>
            <a:r>
              <a:rPr lang="ru-RU" sz="2400" b="1" dirty="0" err="1" smtClean="0">
                <a:latin typeface="Times New Roman" pitchFamily="18" charset="0"/>
                <a:cs typeface="Times New Roman" pitchFamily="18" charset="0"/>
              </a:rPr>
              <a:t>рахунок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вирішення</a:t>
            </a:r>
            <a:r>
              <a:rPr lang="ru-RU" sz="2400" b="1" dirty="0" smtClean="0">
                <a:latin typeface="Times New Roman" pitchFamily="18" charset="0"/>
                <a:cs typeface="Times New Roman" pitchFamily="18" charset="0"/>
              </a:rPr>
              <a:t> задач, </a:t>
            </a:r>
            <a:r>
              <a:rPr lang="ru-RU" sz="2400" b="1" dirty="0" err="1" smtClean="0">
                <a:latin typeface="Times New Roman" pitchFamily="18" charset="0"/>
                <a:cs typeface="Times New Roman" pitchFamily="18" charset="0"/>
              </a:rPr>
              <a:t>пам</a:t>
            </a:r>
            <a:r>
              <a:rPr lang="ru-RU" sz="2400" b="1" dirty="0" smtClean="0">
                <a:latin typeface="Times New Roman" pitchFamily="18" charset="0"/>
                <a:cs typeface="Times New Roman" pitchFamily="18" charset="0"/>
              </a:rPr>
              <a:t>»ять, </a:t>
            </a:r>
            <a:r>
              <a:rPr lang="ru-RU" sz="2400" b="1" dirty="0" err="1" smtClean="0">
                <a:latin typeface="Times New Roman" pitchFamily="18" charset="0"/>
                <a:cs typeface="Times New Roman" pitchFamily="18" charset="0"/>
              </a:rPr>
              <a:t>увагу</a:t>
            </a:r>
            <a:r>
              <a:rPr lang="ru-RU" sz="2400" b="1" dirty="0" smtClean="0">
                <a:latin typeface="Times New Roman" pitchFamily="18" charset="0"/>
                <a:cs typeface="Times New Roman" pitchFamily="18" charset="0"/>
              </a:rPr>
              <a:t> та </a:t>
            </a:r>
            <a:r>
              <a:rPr lang="ru-RU" sz="2400" b="1" dirty="0" err="1" smtClean="0">
                <a:latin typeface="Times New Roman" pitchFamily="18" charset="0"/>
                <a:cs typeface="Times New Roman" pitchFamily="18" charset="0"/>
              </a:rPr>
              <a:t>ін</a:t>
            </a:r>
            <a:r>
              <a:rPr lang="ru-RU" sz="2400" b="1" dirty="0" smtClean="0">
                <a:latin typeface="Times New Roman" pitchFamily="18" charset="0"/>
                <a:cs typeface="Times New Roman" pitchFamily="18" charset="0"/>
              </a:rPr>
              <a:t>.</a:t>
            </a:r>
          </a:p>
          <a:p>
            <a:pPr marL="0" indent="0" algn="just">
              <a:spcAft>
                <a:spcPts val="0"/>
              </a:spcAft>
              <a:buNone/>
              <a:defRPr/>
            </a:pPr>
            <a:r>
              <a:rPr lang="ru-RU" sz="2400" b="1" dirty="0" smtClean="0">
                <a:latin typeface="Times New Roman" pitchFamily="18" charset="0"/>
                <a:cs typeface="Times New Roman" pitchFamily="18" charset="0"/>
              </a:rPr>
              <a:t>	 </a:t>
            </a:r>
          </a:p>
          <a:p>
            <a:pPr marL="0" indent="0" algn="just">
              <a:buNone/>
            </a:pPr>
            <a:r>
              <a:rPr lang="ru-RU" sz="2400" b="1" dirty="0" smtClean="0">
                <a:solidFill>
                  <a:schemeClr val="tx1"/>
                </a:solidFill>
                <a:latin typeface="Times New Roman" pitchFamily="18" charset="0"/>
                <a:cs typeface="Times New Roman" pitchFamily="18" charset="0"/>
              </a:rPr>
              <a:t> </a:t>
            </a:r>
          </a:p>
          <a:p>
            <a:pPr marL="0" indent="0" algn="just">
              <a:buNone/>
            </a:pPr>
            <a:r>
              <a:rPr lang="ru-RU" b="1" i="1" dirty="0" smtClean="0">
                <a:solidFill>
                  <a:schemeClr val="tx2"/>
                </a:solidFill>
                <a:latin typeface="Times New Roman" pitchFamily="18" charset="0"/>
                <a:cs typeface="Times New Roman" pitchFamily="18" charset="0"/>
              </a:rPr>
              <a:t>	 </a:t>
            </a:r>
            <a:endParaRPr lang="ru-RU" i="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39463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71480"/>
            <a:ext cx="6512511" cy="1214446"/>
          </a:xfrm>
        </p:spPr>
        <p:txBody>
          <a:bodyPr/>
          <a:lstStyle/>
          <a:p>
            <a:r>
              <a:rPr lang="uk-UA" dirty="0" smtClean="0"/>
              <a:t>Будова центральної нервової системи</a:t>
            </a:r>
            <a:r>
              <a:rPr lang="ru-RU" dirty="0" smtClean="0"/>
              <a:t/>
            </a:r>
            <a:br>
              <a:rPr lang="ru-RU" dirty="0" smtClean="0"/>
            </a:br>
            <a:endParaRPr lang="ru-RU" dirty="0"/>
          </a:p>
        </p:txBody>
      </p:sp>
      <p:pic>
        <p:nvPicPr>
          <p:cNvPr id="4" name="image11.jpeg"/>
          <p:cNvPicPr>
            <a:picLocks noGrp="1"/>
          </p:cNvPicPr>
          <p:nvPr>
            <p:ph sz="quarter" idx="13"/>
          </p:nvPr>
        </p:nvPicPr>
        <p:blipFill>
          <a:blip r:embed="rId2" cstate="print"/>
          <a:stretch>
            <a:fillRect/>
          </a:stretch>
        </p:blipFill>
        <p:spPr>
          <a:xfrm>
            <a:off x="1000100" y="2143116"/>
            <a:ext cx="7858180" cy="378621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71480"/>
            <a:ext cx="6512511" cy="571504"/>
          </a:xfrm>
        </p:spPr>
        <p:txBody>
          <a:bodyPr/>
          <a:lstStyle/>
          <a:p>
            <a:r>
              <a:rPr lang="uk-UA" sz="3200" i="1" dirty="0" smtClean="0"/>
              <a:t>Нервова система виконує наступні функції</a:t>
            </a:r>
            <a:endParaRPr lang="ru-RU" sz="3200" dirty="0"/>
          </a:p>
        </p:txBody>
      </p:sp>
      <p:sp>
        <p:nvSpPr>
          <p:cNvPr id="3" name="Содержимое 2"/>
          <p:cNvSpPr>
            <a:spLocks noGrp="1"/>
          </p:cNvSpPr>
          <p:nvPr>
            <p:ph sz="quarter" idx="13"/>
          </p:nvPr>
        </p:nvSpPr>
        <p:spPr>
          <a:xfrm>
            <a:off x="642910" y="1785926"/>
            <a:ext cx="8001056" cy="4286280"/>
          </a:xfrm>
        </p:spPr>
        <p:txBody>
          <a:bodyPr>
            <a:normAutofit/>
          </a:bodyPr>
          <a:lstStyle/>
          <a:p>
            <a:endParaRPr lang="ru-RU" dirty="0" smtClean="0"/>
          </a:p>
          <a:p>
            <a:pPr lvl="0"/>
            <a:r>
              <a:rPr lang="uk-UA" i="1" dirty="0" smtClean="0"/>
              <a:t>Отримання інформації про оточуючий світ людини та стан організму.</a:t>
            </a:r>
            <a:endParaRPr lang="ru-RU" dirty="0" smtClean="0"/>
          </a:p>
          <a:p>
            <a:pPr lvl="0"/>
            <a:r>
              <a:rPr lang="uk-UA" i="1" dirty="0" smtClean="0"/>
              <a:t>Передача цієї інформації у головний мозок.</a:t>
            </a:r>
            <a:endParaRPr lang="ru-RU" dirty="0" smtClean="0"/>
          </a:p>
          <a:p>
            <a:pPr lvl="0"/>
            <a:r>
              <a:rPr lang="uk-UA" i="1" dirty="0" smtClean="0"/>
              <a:t>Координація свідомого руху тілом.</a:t>
            </a:r>
            <a:endParaRPr lang="ru-RU" dirty="0" smtClean="0"/>
          </a:p>
          <a:p>
            <a:pPr lvl="0"/>
            <a:r>
              <a:rPr lang="uk-UA" i="1" dirty="0" smtClean="0"/>
              <a:t>Координація та регулювання серцевого руху температури та ін.</a:t>
            </a:r>
            <a:endParaRPr lang="ru-RU"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9" y="428604"/>
            <a:ext cx="7591452" cy="1143008"/>
          </a:xfrm>
        </p:spPr>
        <p:txBody>
          <a:bodyPr/>
          <a:lstStyle/>
          <a:p>
            <a:r>
              <a:rPr lang="uk-UA" sz="2400" i="1" dirty="0" smtClean="0"/>
              <a:t>Вищі психічні функції (ВПФ) – це складні, системні психічні процеси, які формуються </a:t>
            </a:r>
            <a:r>
              <a:rPr lang="uk-UA" sz="2400" i="1" dirty="0" err="1" smtClean="0"/>
              <a:t>прижиттєво</a:t>
            </a:r>
            <a:r>
              <a:rPr lang="uk-UA" sz="2400" i="1" dirty="0" smtClean="0"/>
              <a:t>, соціальні за своїм походженням</a:t>
            </a:r>
            <a:endParaRPr lang="ru-RU" sz="2400" dirty="0"/>
          </a:p>
        </p:txBody>
      </p:sp>
      <p:sp>
        <p:nvSpPr>
          <p:cNvPr id="3" name="Содержимое 2"/>
          <p:cNvSpPr>
            <a:spLocks noGrp="1"/>
          </p:cNvSpPr>
          <p:nvPr>
            <p:ph sz="quarter" idx="13"/>
          </p:nvPr>
        </p:nvSpPr>
        <p:spPr>
          <a:xfrm>
            <a:off x="428596" y="1857364"/>
            <a:ext cx="8501122" cy="5000636"/>
          </a:xfrm>
        </p:spPr>
        <p:txBody>
          <a:bodyPr>
            <a:normAutofit fontScale="85000" lnSpcReduction="20000"/>
          </a:bodyPr>
          <a:lstStyle/>
          <a:p>
            <a:r>
              <a:rPr lang="uk-UA" dirty="0" smtClean="0"/>
              <a:t>До вищих психічних функцій належать: </a:t>
            </a:r>
            <a:r>
              <a:rPr lang="uk-UA" dirty="0" smtClean="0">
                <a:solidFill>
                  <a:srgbClr val="FF0000"/>
                </a:solidFill>
              </a:rPr>
              <a:t>пам'ять, мислення, сприймання, мовлення.</a:t>
            </a:r>
            <a:r>
              <a:rPr lang="uk-UA" dirty="0" smtClean="0"/>
              <a:t> Вони соціальні за своїм походженням, опосередковані за будовою та довільні за характером регуляції.</a:t>
            </a:r>
            <a:endParaRPr lang="ru-RU" dirty="0" smtClean="0"/>
          </a:p>
          <a:p>
            <a:pPr lvl="0"/>
            <a:r>
              <a:rPr lang="uk-UA" i="1" dirty="0" smtClean="0">
                <a:solidFill>
                  <a:srgbClr val="FF0000"/>
                </a:solidFill>
              </a:rPr>
              <a:t>Сприймання</a:t>
            </a:r>
            <a:r>
              <a:rPr lang="uk-UA" i="1" dirty="0" smtClean="0"/>
              <a:t>. </a:t>
            </a:r>
            <a:r>
              <a:rPr lang="uk-UA" dirty="0" smtClean="0"/>
              <a:t>Сприйманням називають психічний процес відображення предметів та явищ дійсності у сукупності їх відмінних якостей та частин при безпосередньому впливі їх на органи чуття. Сприймання – це відображення комплексного подразника.</a:t>
            </a:r>
          </a:p>
          <a:p>
            <a:pPr lvl="0"/>
            <a:r>
              <a:rPr lang="uk-UA" i="1" dirty="0" smtClean="0">
                <a:solidFill>
                  <a:srgbClr val="FF0000"/>
                </a:solidFill>
              </a:rPr>
              <a:t>Мислення</a:t>
            </a:r>
            <a:r>
              <a:rPr lang="uk-UA" dirty="0" smtClean="0"/>
              <a:t>. У процесі відчуття та сприймання людина пізнає певні якості оточуючого світу в результаті безпосереднього чуттєвого відображення цих властивостей.</a:t>
            </a:r>
          </a:p>
          <a:p>
            <a:pPr lvl="0"/>
            <a:r>
              <a:rPr lang="uk-UA" dirty="0" smtClean="0">
                <a:solidFill>
                  <a:srgbClr val="FF0000"/>
                </a:solidFill>
              </a:rPr>
              <a:t>Пам'ять </a:t>
            </a:r>
            <a:r>
              <a:rPr lang="uk-UA" dirty="0" smtClean="0"/>
              <a:t>– один з важливих компонентів психічних процесів, він тісно пов'язаний з усім комплексом психічних процесів людини та особливо зі сприйманням та мисленням.</a:t>
            </a:r>
          </a:p>
          <a:p>
            <a:r>
              <a:rPr lang="uk-UA" i="1" dirty="0" smtClean="0">
                <a:solidFill>
                  <a:srgbClr val="FF0000"/>
                </a:solidFill>
              </a:rPr>
              <a:t>Мовлення</a:t>
            </a:r>
            <a:r>
              <a:rPr lang="uk-UA" i="1" dirty="0" smtClean="0"/>
              <a:t>. </a:t>
            </a:r>
            <a:r>
              <a:rPr lang="uk-UA" dirty="0" smtClean="0"/>
              <a:t>Мовлення займає провідне місце в системі вищих психічних функцій і є основним механізмом мислення, свідомої діяльності людини. Поза мовленням неможливо формування особистості: мовлення не тільки саме є вищою психічною функцією, але й сприяє переходу в цю категорію інших психічних функцій.</a:t>
            </a:r>
            <a:endParaRPr lang="ru-RU" dirty="0" smtClean="0"/>
          </a:p>
          <a:p>
            <a:pPr lvl="0"/>
            <a:endParaRPr lang="ru-RU"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568951" cy="792088"/>
          </a:xfrm>
        </p:spPr>
        <p:txBody>
          <a:bodyPr/>
          <a:lstStyle/>
          <a:p>
            <a:r>
              <a:rPr lang="ru-RU" sz="4800" dirty="0">
                <a:effectLst/>
                <a:latin typeface="Times New Roman"/>
                <a:ea typeface="Calibri"/>
              </a:rPr>
              <a:t>.</a:t>
            </a:r>
            <a:r>
              <a:rPr lang="ru-RU" sz="2000" dirty="0" err="1">
                <a:effectLst/>
                <a:latin typeface="Times New Roman"/>
                <a:ea typeface="Calibri"/>
              </a:rPr>
              <a:t>Вищі</a:t>
            </a:r>
            <a:r>
              <a:rPr lang="ru-RU" sz="2000" dirty="0">
                <a:effectLst/>
                <a:latin typeface="Times New Roman"/>
                <a:ea typeface="Calibri"/>
              </a:rPr>
              <a:t> </a:t>
            </a:r>
            <a:r>
              <a:rPr lang="ru-RU" sz="2000" dirty="0" err="1">
                <a:effectLst/>
                <a:latin typeface="Times New Roman"/>
                <a:ea typeface="Calibri"/>
              </a:rPr>
              <a:t>психічні</a:t>
            </a:r>
            <a:r>
              <a:rPr lang="ru-RU" sz="2000" dirty="0">
                <a:effectLst/>
                <a:latin typeface="Times New Roman"/>
                <a:ea typeface="Calibri"/>
              </a:rPr>
              <a:t> </a:t>
            </a:r>
            <a:r>
              <a:rPr lang="ru-RU" sz="2000" dirty="0" err="1">
                <a:effectLst/>
                <a:latin typeface="Times New Roman"/>
                <a:ea typeface="Calibri"/>
              </a:rPr>
              <a:t>функції</a:t>
            </a:r>
            <a:r>
              <a:rPr lang="ru-RU" sz="2000" dirty="0">
                <a:effectLst/>
                <a:latin typeface="Times New Roman"/>
                <a:ea typeface="Calibri"/>
              </a:rPr>
              <a:t>. </a:t>
            </a:r>
            <a:r>
              <a:rPr lang="ru-RU" sz="2000" dirty="0" err="1">
                <a:effectLst/>
                <a:latin typeface="Times New Roman"/>
                <a:ea typeface="Calibri"/>
              </a:rPr>
              <a:t>Визначення</a:t>
            </a:r>
            <a:r>
              <a:rPr lang="ru-RU" sz="2000" dirty="0">
                <a:effectLst/>
                <a:latin typeface="Times New Roman"/>
                <a:ea typeface="Calibri"/>
              </a:rPr>
              <a:t> та характеристика </a:t>
            </a:r>
            <a:r>
              <a:rPr lang="ru-RU" sz="2000" dirty="0" err="1">
                <a:effectLst/>
                <a:latin typeface="Times New Roman"/>
                <a:ea typeface="Calibri"/>
              </a:rPr>
              <a:t>поняття</a:t>
            </a:r>
            <a:endParaRPr lang="ru-RU" sz="2000" dirty="0"/>
          </a:p>
        </p:txBody>
      </p:sp>
      <p:sp>
        <p:nvSpPr>
          <p:cNvPr id="3" name="Текст 2"/>
          <p:cNvSpPr>
            <a:spLocks noGrp="1"/>
          </p:cNvSpPr>
          <p:nvPr>
            <p:ph type="body" idx="1"/>
          </p:nvPr>
        </p:nvSpPr>
        <p:spPr>
          <a:xfrm>
            <a:off x="251520" y="1196752"/>
            <a:ext cx="8424936" cy="5328592"/>
          </a:xfrm>
        </p:spPr>
        <p:txBody>
          <a:bodyPr>
            <a:normAutofit/>
          </a:bodyPr>
          <a:lstStyle/>
          <a:p>
            <a:pPr algn="just"/>
            <a:r>
              <a:rPr lang="uk-UA" dirty="0">
                <a:latin typeface="Times New Roman"/>
                <a:ea typeface="Calibri"/>
              </a:rPr>
              <a:t>ВПФ – це складні форми свідомої психічної діяльності, здійснюються на основі відповідних </a:t>
            </a:r>
            <a:r>
              <a:rPr lang="uk-UA" dirty="0" err="1">
                <a:latin typeface="Times New Roman"/>
                <a:ea typeface="Calibri"/>
              </a:rPr>
              <a:t>мотитвів</a:t>
            </a:r>
            <a:r>
              <a:rPr lang="uk-UA" dirty="0">
                <a:latin typeface="Times New Roman"/>
                <a:ea typeface="Calibri"/>
              </a:rPr>
              <a:t>, </a:t>
            </a:r>
            <a:r>
              <a:rPr lang="uk-UA" dirty="0" err="1">
                <a:latin typeface="Times New Roman"/>
                <a:ea typeface="Calibri"/>
              </a:rPr>
              <a:t>регулються</a:t>
            </a:r>
            <a:r>
              <a:rPr lang="uk-UA" dirty="0">
                <a:latin typeface="Times New Roman"/>
                <a:ea typeface="Calibri"/>
              </a:rPr>
              <a:t> відповідними цілями і програмами та </a:t>
            </a:r>
            <a:r>
              <a:rPr lang="uk-UA" dirty="0" smtClean="0">
                <a:latin typeface="Times New Roman"/>
                <a:ea typeface="Calibri"/>
              </a:rPr>
              <a:t>підпорядковуються всім </a:t>
            </a:r>
            <a:r>
              <a:rPr lang="uk-UA" dirty="0">
                <a:latin typeface="Times New Roman"/>
                <a:ea typeface="Calibri"/>
              </a:rPr>
              <a:t>закономірностям психічної діяльності.  </a:t>
            </a:r>
            <a:r>
              <a:rPr lang="ru-RU" dirty="0">
                <a:latin typeface="Times New Roman"/>
                <a:ea typeface="Calibri"/>
              </a:rPr>
              <a:t>До ВПФ </a:t>
            </a:r>
            <a:r>
              <a:rPr lang="ru-RU" dirty="0" err="1">
                <a:latin typeface="Times New Roman"/>
                <a:ea typeface="Calibri"/>
              </a:rPr>
              <a:t>відносять</a:t>
            </a:r>
            <a:r>
              <a:rPr lang="ru-RU" dirty="0">
                <a:latin typeface="Times New Roman"/>
                <a:ea typeface="Calibri"/>
              </a:rPr>
              <a:t> – </a:t>
            </a:r>
            <a:r>
              <a:rPr lang="ru-RU" dirty="0" err="1">
                <a:latin typeface="Times New Roman"/>
                <a:ea typeface="Calibri"/>
              </a:rPr>
              <a:t>мову</a:t>
            </a:r>
            <a:r>
              <a:rPr lang="ru-RU" dirty="0">
                <a:latin typeface="Times New Roman"/>
                <a:ea typeface="Calibri"/>
              </a:rPr>
              <a:t>, письмо, </a:t>
            </a:r>
            <a:r>
              <a:rPr lang="ru-RU" dirty="0" err="1">
                <a:latin typeface="Times New Roman"/>
                <a:ea typeface="Calibri"/>
              </a:rPr>
              <a:t>рахунок</a:t>
            </a:r>
            <a:r>
              <a:rPr lang="ru-RU" dirty="0">
                <a:latin typeface="Times New Roman"/>
                <a:ea typeface="Calibri"/>
              </a:rPr>
              <a:t>, </a:t>
            </a:r>
            <a:r>
              <a:rPr lang="ru-RU" dirty="0" err="1">
                <a:latin typeface="Times New Roman"/>
                <a:ea typeface="Calibri"/>
              </a:rPr>
              <a:t>вирішення</a:t>
            </a:r>
            <a:r>
              <a:rPr lang="ru-RU" dirty="0">
                <a:latin typeface="Times New Roman"/>
                <a:ea typeface="Calibri"/>
              </a:rPr>
              <a:t> задач, </a:t>
            </a:r>
            <a:r>
              <a:rPr lang="ru-RU" dirty="0" err="1">
                <a:latin typeface="Times New Roman"/>
                <a:ea typeface="Calibri"/>
              </a:rPr>
              <a:t>пам’ять</a:t>
            </a:r>
            <a:r>
              <a:rPr lang="ru-RU" dirty="0">
                <a:latin typeface="Times New Roman"/>
                <a:ea typeface="Calibri"/>
              </a:rPr>
              <a:t>, </a:t>
            </a:r>
            <a:r>
              <a:rPr lang="ru-RU" dirty="0" err="1">
                <a:latin typeface="Times New Roman"/>
                <a:ea typeface="Calibri"/>
              </a:rPr>
              <a:t>увагу</a:t>
            </a:r>
            <a:r>
              <a:rPr lang="ru-RU" dirty="0">
                <a:latin typeface="Times New Roman"/>
                <a:ea typeface="Calibri"/>
              </a:rPr>
              <a:t> та </a:t>
            </a:r>
            <a:r>
              <a:rPr lang="ru-RU" dirty="0" err="1">
                <a:latin typeface="Times New Roman"/>
                <a:ea typeface="Calibri"/>
              </a:rPr>
              <a:t>ін</a:t>
            </a:r>
            <a:r>
              <a:rPr lang="ru-RU" dirty="0" smtClean="0">
                <a:latin typeface="Times New Roman"/>
                <a:ea typeface="Calibri"/>
              </a:rPr>
              <a:t>.</a:t>
            </a:r>
          </a:p>
          <a:p>
            <a:pPr algn="just"/>
            <a:r>
              <a:rPr lang="uk-UA" dirty="0">
                <a:latin typeface="Times New Roman"/>
                <a:ea typeface="Calibri"/>
              </a:rPr>
              <a:t>Отже, відповідно до теорії системної динамічної локалізації вищих психічних функцій людини,   кожна вища психічна функція забезпечується мозком як цілим, однак це ціле складається з високо диференційованих розділів (систем, зон), кожен з яких вносить свій внесок у реалізацію функції. Безпосередньо з мозковими структурами слід співвідносити не всю психічну функцію і навіть, не окремі її ланки, а ті фізіологічні процеси (фактори), які здійснюються у відповідних мозкових структурах. Порушення цих фізіологічних процесів (факторів) веде до появи первинних дефектів, а також взаємопов'язаних з ними вторинних дефектів (первинних і вторинних нейропсихологічних </a:t>
            </a:r>
            <a:r>
              <a:rPr lang="uk-UA" dirty="0" smtClean="0">
                <a:latin typeface="Times New Roman"/>
                <a:ea typeface="Calibri"/>
              </a:rPr>
              <a:t>симптомів).</a:t>
            </a:r>
            <a:endParaRPr lang="ru-RU" dirty="0"/>
          </a:p>
        </p:txBody>
      </p:sp>
    </p:spTree>
    <p:extLst>
      <p:ext uri="{BB962C8B-B14F-4D97-AF65-F5344CB8AC3E}">
        <p14:creationId xmlns:p14="http://schemas.microsoft.com/office/powerpoint/2010/main" val="355057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C:\Documents and Settings\Администратор\Рабочий стол\111.jpg"/>
          <p:cNvPicPr>
            <a:picLocks noChangeAspect="1" noChangeArrowheads="1"/>
          </p:cNvPicPr>
          <p:nvPr/>
        </p:nvPicPr>
        <p:blipFill>
          <a:blip r:embed="rId2"/>
          <a:srcRect/>
          <a:stretch>
            <a:fillRect/>
          </a:stretch>
        </p:blipFill>
        <p:spPr bwMode="auto">
          <a:xfrm>
            <a:off x="539750" y="476250"/>
            <a:ext cx="8115300" cy="5886450"/>
          </a:xfrm>
          <a:prstGeom prst="rect">
            <a:avLst/>
          </a:prstGeom>
          <a:noFill/>
          <a:ln w="9525">
            <a:noFill/>
            <a:miter lim="800000"/>
            <a:headEnd/>
            <a:tailEnd/>
          </a:ln>
        </p:spPr>
      </p:pic>
      <p:sp>
        <p:nvSpPr>
          <p:cNvPr id="7174" name="Rectangle 6"/>
          <p:cNvSpPr>
            <a:spLocks noChangeArrowheads="1"/>
          </p:cNvSpPr>
          <p:nvPr/>
        </p:nvSpPr>
        <p:spPr bwMode="auto">
          <a:xfrm>
            <a:off x="250825" y="0"/>
            <a:ext cx="3313113" cy="461963"/>
          </a:xfrm>
          <a:prstGeom prst="rect">
            <a:avLst/>
          </a:prstGeom>
          <a:noFill/>
          <a:ln w="9525">
            <a:noFill/>
            <a:miter lim="800000"/>
            <a:headEnd/>
            <a:tailEnd/>
          </a:ln>
        </p:spPr>
        <p:txBody>
          <a:bodyPr anchor="ctr">
            <a:spAutoFit/>
          </a:bodyPr>
          <a:lstStyle/>
          <a:p>
            <a:r>
              <a:rPr kumimoji="0" lang="ru-RU" altLang="ru-RU"/>
              <a:t>                              </a:t>
            </a:r>
            <a:r>
              <a:rPr kumimoji="0" lang="ru-RU" altLang="ru-RU" sz="2400" b="1"/>
              <a:t>тім»яна </a:t>
            </a:r>
          </a:p>
        </p:txBody>
      </p:sp>
      <p:sp>
        <p:nvSpPr>
          <p:cNvPr id="7175" name="Rectangle 7"/>
          <p:cNvSpPr>
            <a:spLocks noChangeArrowheads="1"/>
          </p:cNvSpPr>
          <p:nvPr/>
        </p:nvSpPr>
        <p:spPr bwMode="auto">
          <a:xfrm>
            <a:off x="6804025" y="0"/>
            <a:ext cx="1074738" cy="461963"/>
          </a:xfrm>
          <a:prstGeom prst="rect">
            <a:avLst/>
          </a:prstGeom>
          <a:noFill/>
          <a:ln w="9525">
            <a:noFill/>
            <a:miter lim="800000"/>
            <a:headEnd/>
            <a:tailEnd/>
          </a:ln>
        </p:spPr>
        <p:txBody>
          <a:bodyPr wrap="none" anchor="ctr">
            <a:spAutoFit/>
          </a:bodyPr>
          <a:lstStyle/>
          <a:p>
            <a:r>
              <a:rPr kumimoji="0" lang="ru-RU" altLang="ru-RU" sz="2400" b="1"/>
              <a:t>лобна </a:t>
            </a:r>
          </a:p>
        </p:txBody>
      </p:sp>
      <p:sp>
        <p:nvSpPr>
          <p:cNvPr id="7176" name="Rectangle 8"/>
          <p:cNvSpPr>
            <a:spLocks noChangeArrowheads="1"/>
          </p:cNvSpPr>
          <p:nvPr/>
        </p:nvSpPr>
        <p:spPr bwMode="auto">
          <a:xfrm>
            <a:off x="971550" y="6400800"/>
            <a:ext cx="1812925" cy="461963"/>
          </a:xfrm>
          <a:prstGeom prst="rect">
            <a:avLst/>
          </a:prstGeom>
          <a:noFill/>
          <a:ln w="9525">
            <a:noFill/>
            <a:miter lim="800000"/>
            <a:headEnd/>
            <a:tailEnd/>
          </a:ln>
        </p:spPr>
        <p:txBody>
          <a:bodyPr wrap="none" anchor="ctr">
            <a:spAutoFit/>
          </a:bodyPr>
          <a:lstStyle/>
          <a:p>
            <a:r>
              <a:rPr kumimoji="0" lang="ru-RU" altLang="ru-RU" sz="2400" b="1"/>
              <a:t>потилична</a:t>
            </a:r>
            <a:r>
              <a:rPr kumimoji="0" lang="ru-RU" altLang="ru-RU"/>
              <a:t>. </a:t>
            </a:r>
          </a:p>
        </p:txBody>
      </p:sp>
      <p:sp>
        <p:nvSpPr>
          <p:cNvPr id="7177" name="Rectangle 9"/>
          <p:cNvSpPr>
            <a:spLocks noChangeArrowheads="1"/>
          </p:cNvSpPr>
          <p:nvPr/>
        </p:nvSpPr>
        <p:spPr bwMode="auto">
          <a:xfrm>
            <a:off x="6732588" y="6400800"/>
            <a:ext cx="1536700" cy="461963"/>
          </a:xfrm>
          <a:prstGeom prst="rect">
            <a:avLst/>
          </a:prstGeom>
          <a:noFill/>
          <a:ln w="9525">
            <a:noFill/>
            <a:miter lim="800000"/>
            <a:headEnd/>
            <a:tailEnd/>
          </a:ln>
        </p:spPr>
        <p:txBody>
          <a:bodyPr wrap="none" anchor="ctr">
            <a:spAutoFit/>
          </a:bodyPr>
          <a:lstStyle/>
          <a:p>
            <a:r>
              <a:rPr kumimoji="0" lang="uk-UA" altLang="ru-RU" sz="2400" b="1"/>
              <a:t>скронева</a:t>
            </a:r>
            <a:r>
              <a:rPr kumimoji="0" lang="ru-RU" altLang="ru-RU" sz="2400"/>
              <a:t> </a:t>
            </a:r>
          </a:p>
        </p:txBody>
      </p:sp>
      <p:sp>
        <p:nvSpPr>
          <p:cNvPr id="7178" name="Line 10"/>
          <p:cNvSpPr>
            <a:spLocks noChangeShapeType="1"/>
          </p:cNvSpPr>
          <p:nvPr/>
        </p:nvSpPr>
        <p:spPr bwMode="auto">
          <a:xfrm>
            <a:off x="2555875" y="476250"/>
            <a:ext cx="287338" cy="1512888"/>
          </a:xfrm>
          <a:prstGeom prst="line">
            <a:avLst/>
          </a:prstGeom>
          <a:noFill/>
          <a:ln w="88900">
            <a:solidFill>
              <a:srgbClr val="800000"/>
            </a:solidFill>
            <a:round/>
            <a:headEnd/>
            <a:tailEnd type="triangle" w="med" len="med"/>
          </a:ln>
        </p:spPr>
        <p:txBody>
          <a:bodyPr/>
          <a:lstStyle/>
          <a:p>
            <a:endParaRPr lang="ru-RU"/>
          </a:p>
        </p:txBody>
      </p:sp>
      <p:sp>
        <p:nvSpPr>
          <p:cNvPr id="7179" name="Line 11"/>
          <p:cNvSpPr>
            <a:spLocks noChangeShapeType="1"/>
          </p:cNvSpPr>
          <p:nvPr/>
        </p:nvSpPr>
        <p:spPr bwMode="auto">
          <a:xfrm flipH="1">
            <a:off x="6516688" y="476250"/>
            <a:ext cx="1008062" cy="2089150"/>
          </a:xfrm>
          <a:prstGeom prst="line">
            <a:avLst/>
          </a:prstGeom>
          <a:noFill/>
          <a:ln w="88900">
            <a:solidFill>
              <a:srgbClr val="000080"/>
            </a:solidFill>
            <a:round/>
            <a:headEnd/>
            <a:tailEnd type="triangle" w="med" len="med"/>
          </a:ln>
        </p:spPr>
        <p:txBody>
          <a:bodyPr/>
          <a:lstStyle/>
          <a:p>
            <a:endParaRPr lang="ru-RU"/>
          </a:p>
        </p:txBody>
      </p:sp>
      <p:sp>
        <p:nvSpPr>
          <p:cNvPr id="7180" name="Line 12"/>
          <p:cNvSpPr>
            <a:spLocks noChangeShapeType="1"/>
          </p:cNvSpPr>
          <p:nvPr/>
        </p:nvSpPr>
        <p:spPr bwMode="auto">
          <a:xfrm flipV="1">
            <a:off x="1474788" y="4508500"/>
            <a:ext cx="144462" cy="1798638"/>
          </a:xfrm>
          <a:prstGeom prst="line">
            <a:avLst/>
          </a:prstGeom>
          <a:noFill/>
          <a:ln w="88900">
            <a:solidFill>
              <a:srgbClr val="800000"/>
            </a:solidFill>
            <a:round/>
            <a:headEnd/>
            <a:tailEnd type="triangle" w="med" len="med"/>
          </a:ln>
        </p:spPr>
        <p:txBody>
          <a:bodyPr/>
          <a:lstStyle/>
          <a:p>
            <a:endParaRPr lang="ru-RU"/>
          </a:p>
        </p:txBody>
      </p:sp>
      <p:sp>
        <p:nvSpPr>
          <p:cNvPr id="7181" name="Line 13"/>
          <p:cNvSpPr>
            <a:spLocks noChangeShapeType="1"/>
          </p:cNvSpPr>
          <p:nvPr/>
        </p:nvSpPr>
        <p:spPr bwMode="auto">
          <a:xfrm flipH="1" flipV="1">
            <a:off x="4643438" y="4149725"/>
            <a:ext cx="3457575" cy="2159000"/>
          </a:xfrm>
          <a:prstGeom prst="line">
            <a:avLst/>
          </a:prstGeom>
          <a:noFill/>
          <a:ln w="88900">
            <a:solidFill>
              <a:srgbClr val="000080"/>
            </a:solidFill>
            <a:round/>
            <a:headEnd/>
            <a:tailEnd type="triangle" w="med" len="me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1000"/>
                                        <p:tgtEl>
                                          <p:spTgt spid="7174"/>
                                        </p:tgtEl>
                                      </p:cBhvr>
                                    </p:animEffect>
                                    <p:anim calcmode="lin" valueType="num">
                                      <p:cBhvr>
                                        <p:cTn id="8" dur="1000" fill="hold"/>
                                        <p:tgtEl>
                                          <p:spTgt spid="7174"/>
                                        </p:tgtEl>
                                        <p:attrNameLst>
                                          <p:attrName>ppt_x</p:attrName>
                                        </p:attrNameLst>
                                      </p:cBhvr>
                                      <p:tavLst>
                                        <p:tav tm="0">
                                          <p:val>
                                            <p:strVal val="#ppt_x"/>
                                          </p:val>
                                        </p:tav>
                                        <p:tav tm="100000">
                                          <p:val>
                                            <p:strVal val="#ppt_x"/>
                                          </p:val>
                                        </p:tav>
                                      </p:tavLst>
                                    </p:anim>
                                    <p:anim calcmode="lin" valueType="num">
                                      <p:cBhvr>
                                        <p:cTn id="9"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178"/>
                                        </p:tgtEl>
                                        <p:attrNameLst>
                                          <p:attrName>style.visibility</p:attrName>
                                        </p:attrNameLst>
                                      </p:cBhvr>
                                      <p:to>
                                        <p:strVal val="visible"/>
                                      </p:to>
                                    </p:set>
                                    <p:animEffect transition="in" filter="fade">
                                      <p:cBhvr>
                                        <p:cTn id="14" dur="1000"/>
                                        <p:tgtEl>
                                          <p:spTgt spid="7178"/>
                                        </p:tgtEl>
                                      </p:cBhvr>
                                    </p:animEffect>
                                    <p:anim calcmode="lin" valueType="num">
                                      <p:cBhvr>
                                        <p:cTn id="15" dur="1000" fill="hold"/>
                                        <p:tgtEl>
                                          <p:spTgt spid="7178"/>
                                        </p:tgtEl>
                                        <p:attrNameLst>
                                          <p:attrName>ppt_x</p:attrName>
                                        </p:attrNameLst>
                                      </p:cBhvr>
                                      <p:tavLst>
                                        <p:tav tm="0">
                                          <p:val>
                                            <p:strVal val="#ppt_x"/>
                                          </p:val>
                                        </p:tav>
                                        <p:tav tm="100000">
                                          <p:val>
                                            <p:strVal val="#ppt_x"/>
                                          </p:val>
                                        </p:tav>
                                      </p:tavLst>
                                    </p:anim>
                                    <p:anim calcmode="lin" valueType="num">
                                      <p:cBhvr>
                                        <p:cTn id="16" dur="900" decel="100000" fill="hold"/>
                                        <p:tgtEl>
                                          <p:spTgt spid="717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178"/>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fade">
                                      <p:cBhvr>
                                        <p:cTn id="22" dur="1000"/>
                                        <p:tgtEl>
                                          <p:spTgt spid="7175"/>
                                        </p:tgtEl>
                                      </p:cBhvr>
                                    </p:animEffect>
                                    <p:anim calcmode="lin" valueType="num">
                                      <p:cBhvr>
                                        <p:cTn id="23" dur="1000" fill="hold"/>
                                        <p:tgtEl>
                                          <p:spTgt spid="7175"/>
                                        </p:tgtEl>
                                        <p:attrNameLst>
                                          <p:attrName>ppt_x</p:attrName>
                                        </p:attrNameLst>
                                      </p:cBhvr>
                                      <p:tavLst>
                                        <p:tav tm="0">
                                          <p:val>
                                            <p:strVal val="#ppt_x"/>
                                          </p:val>
                                        </p:tav>
                                        <p:tav tm="100000">
                                          <p:val>
                                            <p:strVal val="#ppt_x"/>
                                          </p:val>
                                        </p:tav>
                                      </p:tavLst>
                                    </p:anim>
                                    <p:anim calcmode="lin" valueType="num">
                                      <p:cBhvr>
                                        <p:cTn id="24"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179"/>
                                        </p:tgtEl>
                                        <p:attrNameLst>
                                          <p:attrName>style.visibility</p:attrName>
                                        </p:attrNameLst>
                                      </p:cBhvr>
                                      <p:to>
                                        <p:strVal val="visible"/>
                                      </p:to>
                                    </p:set>
                                    <p:animEffect transition="in" filter="fade">
                                      <p:cBhvr>
                                        <p:cTn id="29" dur="1000"/>
                                        <p:tgtEl>
                                          <p:spTgt spid="7179"/>
                                        </p:tgtEl>
                                      </p:cBhvr>
                                    </p:animEffect>
                                    <p:anim calcmode="lin" valueType="num">
                                      <p:cBhvr>
                                        <p:cTn id="30" dur="1000" fill="hold"/>
                                        <p:tgtEl>
                                          <p:spTgt spid="7179"/>
                                        </p:tgtEl>
                                        <p:attrNameLst>
                                          <p:attrName>ppt_x</p:attrName>
                                        </p:attrNameLst>
                                      </p:cBhvr>
                                      <p:tavLst>
                                        <p:tav tm="0">
                                          <p:val>
                                            <p:strVal val="#ppt_x"/>
                                          </p:val>
                                        </p:tav>
                                        <p:tav tm="100000">
                                          <p:val>
                                            <p:strVal val="#ppt_x"/>
                                          </p:val>
                                        </p:tav>
                                      </p:tavLst>
                                    </p:anim>
                                    <p:anim calcmode="lin" valueType="num">
                                      <p:cBhvr>
                                        <p:cTn id="31" dur="1000" fill="hold"/>
                                        <p:tgtEl>
                                          <p:spTgt spid="7179"/>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7176"/>
                                        </p:tgtEl>
                                        <p:attrNameLst>
                                          <p:attrName>style.visibility</p:attrName>
                                        </p:attrNameLst>
                                      </p:cBhvr>
                                      <p:to>
                                        <p:strVal val="visible"/>
                                      </p:to>
                                    </p:set>
                                    <p:animEffect transition="in" filter="fade">
                                      <p:cBhvr>
                                        <p:cTn id="36" dur="1000"/>
                                        <p:tgtEl>
                                          <p:spTgt spid="7176"/>
                                        </p:tgtEl>
                                      </p:cBhvr>
                                    </p:animEffect>
                                    <p:anim calcmode="lin" valueType="num">
                                      <p:cBhvr>
                                        <p:cTn id="37" dur="1000" fill="hold"/>
                                        <p:tgtEl>
                                          <p:spTgt spid="7176"/>
                                        </p:tgtEl>
                                        <p:attrNameLst>
                                          <p:attrName>ppt_x</p:attrName>
                                        </p:attrNameLst>
                                      </p:cBhvr>
                                      <p:tavLst>
                                        <p:tav tm="0">
                                          <p:val>
                                            <p:strVal val="#ppt_x"/>
                                          </p:val>
                                        </p:tav>
                                        <p:tav tm="100000">
                                          <p:val>
                                            <p:strVal val="#ppt_x"/>
                                          </p:val>
                                        </p:tav>
                                      </p:tavLst>
                                    </p:anim>
                                    <p:anim calcmode="lin" valueType="num">
                                      <p:cBhvr>
                                        <p:cTn id="38"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Effect transition="in" filter="fade">
                                      <p:cBhvr>
                                        <p:cTn id="43" dur="1000"/>
                                        <p:tgtEl>
                                          <p:spTgt spid="7180"/>
                                        </p:tgtEl>
                                      </p:cBhvr>
                                    </p:animEffect>
                                    <p:anim calcmode="lin" valueType="num">
                                      <p:cBhvr>
                                        <p:cTn id="44" dur="1000" fill="hold"/>
                                        <p:tgtEl>
                                          <p:spTgt spid="7180"/>
                                        </p:tgtEl>
                                        <p:attrNameLst>
                                          <p:attrName>ppt_x</p:attrName>
                                        </p:attrNameLst>
                                      </p:cBhvr>
                                      <p:tavLst>
                                        <p:tav tm="0">
                                          <p:val>
                                            <p:strVal val="#ppt_x"/>
                                          </p:val>
                                        </p:tav>
                                        <p:tav tm="100000">
                                          <p:val>
                                            <p:strVal val="#ppt_x"/>
                                          </p:val>
                                        </p:tav>
                                      </p:tavLst>
                                    </p:anim>
                                    <p:anim calcmode="lin" valueType="num">
                                      <p:cBhvr>
                                        <p:cTn id="45" dur="1000" fill="hold"/>
                                        <p:tgtEl>
                                          <p:spTgt spid="7180"/>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7177"/>
                                        </p:tgtEl>
                                        <p:attrNameLst>
                                          <p:attrName>style.visibility</p:attrName>
                                        </p:attrNameLst>
                                      </p:cBhvr>
                                      <p:to>
                                        <p:strVal val="visible"/>
                                      </p:to>
                                    </p:set>
                                    <p:animEffect transition="in" filter="fade">
                                      <p:cBhvr>
                                        <p:cTn id="50" dur="1000"/>
                                        <p:tgtEl>
                                          <p:spTgt spid="7177"/>
                                        </p:tgtEl>
                                      </p:cBhvr>
                                    </p:animEffect>
                                    <p:anim calcmode="lin" valueType="num">
                                      <p:cBhvr>
                                        <p:cTn id="51" dur="1000" fill="hold"/>
                                        <p:tgtEl>
                                          <p:spTgt spid="7177"/>
                                        </p:tgtEl>
                                        <p:attrNameLst>
                                          <p:attrName>ppt_x</p:attrName>
                                        </p:attrNameLst>
                                      </p:cBhvr>
                                      <p:tavLst>
                                        <p:tav tm="0">
                                          <p:val>
                                            <p:strVal val="#ppt_x"/>
                                          </p:val>
                                        </p:tav>
                                        <p:tav tm="100000">
                                          <p:val>
                                            <p:strVal val="#ppt_x"/>
                                          </p:val>
                                        </p:tav>
                                      </p:tavLst>
                                    </p:anim>
                                    <p:anim calcmode="lin" valueType="num">
                                      <p:cBhvr>
                                        <p:cTn id="52" dur="1000" fill="hold"/>
                                        <p:tgtEl>
                                          <p:spTgt spid="7177"/>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7181"/>
                                        </p:tgtEl>
                                        <p:attrNameLst>
                                          <p:attrName>style.visibility</p:attrName>
                                        </p:attrNameLst>
                                      </p:cBhvr>
                                      <p:to>
                                        <p:strVal val="visible"/>
                                      </p:to>
                                    </p:set>
                                    <p:animEffect transition="in" filter="fade">
                                      <p:cBhvr>
                                        <p:cTn id="57" dur="1000"/>
                                        <p:tgtEl>
                                          <p:spTgt spid="7181"/>
                                        </p:tgtEl>
                                      </p:cBhvr>
                                    </p:animEffect>
                                    <p:anim calcmode="lin" valueType="num">
                                      <p:cBhvr>
                                        <p:cTn id="58" dur="1000" fill="hold"/>
                                        <p:tgtEl>
                                          <p:spTgt spid="7181"/>
                                        </p:tgtEl>
                                        <p:attrNameLst>
                                          <p:attrName>ppt_x</p:attrName>
                                        </p:attrNameLst>
                                      </p:cBhvr>
                                      <p:tavLst>
                                        <p:tav tm="0">
                                          <p:val>
                                            <p:strVal val="#ppt_x"/>
                                          </p:val>
                                        </p:tav>
                                        <p:tav tm="100000">
                                          <p:val>
                                            <p:strVal val="#ppt_x"/>
                                          </p:val>
                                        </p:tav>
                                      </p:tavLst>
                                    </p:anim>
                                    <p:anim calcmode="lin" valueType="num">
                                      <p:cBhvr>
                                        <p:cTn id="59" dur="1000" fill="hold"/>
                                        <p:tgtEl>
                                          <p:spTgt spid="7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7177" grpId="0"/>
      <p:bldP spid="7178" grpId="0" animBg="1"/>
      <p:bldP spid="7179" grpId="0" animBg="1"/>
      <p:bldP spid="7180" grpId="0" animBg="1"/>
      <p:bldP spid="71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3194" y="260648"/>
            <a:ext cx="6859285" cy="504056"/>
          </a:xfrm>
        </p:spPr>
        <p:txBody>
          <a:bodyPr/>
          <a:lstStyle/>
          <a:p>
            <a:r>
              <a:rPr lang="uk-UA" sz="2000" dirty="0">
                <a:effectLst/>
                <a:latin typeface="Times New Roman"/>
                <a:ea typeface="Calibri"/>
              </a:rPr>
              <a:t>Мозкові механізми вищих психічних функцій</a:t>
            </a:r>
            <a:endParaRPr lang="ru-RU" sz="2000" dirty="0"/>
          </a:p>
        </p:txBody>
      </p:sp>
      <p:sp>
        <p:nvSpPr>
          <p:cNvPr id="3" name="Текст 2"/>
          <p:cNvSpPr>
            <a:spLocks noGrp="1"/>
          </p:cNvSpPr>
          <p:nvPr>
            <p:ph type="body" idx="1"/>
          </p:nvPr>
        </p:nvSpPr>
        <p:spPr>
          <a:xfrm>
            <a:off x="251520" y="1052736"/>
            <a:ext cx="8496944" cy="5400600"/>
          </a:xfrm>
        </p:spPr>
        <p:txBody>
          <a:bodyPr>
            <a:normAutofit fontScale="85000" lnSpcReduction="20000"/>
          </a:bodyPr>
          <a:lstStyle/>
          <a:p>
            <a:pPr algn="just">
              <a:lnSpc>
                <a:spcPct val="115000"/>
              </a:lnSpc>
              <a:spcAft>
                <a:spcPts val="1000"/>
              </a:spcAft>
            </a:pPr>
            <a:r>
              <a:rPr lang="uk-UA" dirty="0">
                <a:latin typeface="Times New Roman"/>
                <a:ea typeface="Calibri"/>
                <a:cs typeface="Times New Roman"/>
              </a:rPr>
              <a:t>Мозок як субстрат психічних процесів являє собою єдину </a:t>
            </a:r>
            <a:r>
              <a:rPr lang="uk-UA" dirty="0" err="1">
                <a:latin typeface="Times New Roman"/>
                <a:ea typeface="Calibri"/>
                <a:cs typeface="Times New Roman"/>
              </a:rPr>
              <a:t>супер</a:t>
            </a:r>
            <a:r>
              <a:rPr lang="uk-UA" dirty="0">
                <a:latin typeface="Times New Roman"/>
                <a:ea typeface="Calibri"/>
                <a:cs typeface="Times New Roman"/>
              </a:rPr>
              <a:t> систему, єдине ціле, що складається, однак, з диференційованих відділів (ділянок або зон), які виконують різну роль у реалізації психічних функцій. </a:t>
            </a:r>
            <a:endParaRPr lang="uk-UA" dirty="0" smtClean="0">
              <a:latin typeface="Times New Roman"/>
              <a:ea typeface="Calibri"/>
              <a:cs typeface="Times New Roman"/>
            </a:endParaRPr>
          </a:p>
          <a:p>
            <a:pPr algn="just">
              <a:lnSpc>
                <a:spcPct val="115000"/>
              </a:lnSpc>
              <a:spcAft>
                <a:spcPts val="1000"/>
              </a:spcAft>
            </a:pPr>
            <a:r>
              <a:rPr lang="uk-UA" dirty="0">
                <a:latin typeface="Times New Roman"/>
                <a:ea typeface="Calibri"/>
                <a:cs typeface="Times New Roman"/>
              </a:rPr>
              <a:t>Як відомо, головний мозок - вищий орган нервової системи - як </a:t>
            </a:r>
            <a:r>
              <a:rPr lang="uk-UA" dirty="0" err="1">
                <a:latin typeface="Times New Roman"/>
                <a:ea typeface="Calibri"/>
                <a:cs typeface="Times New Roman"/>
              </a:rPr>
              <a:t>анатомо-функціональне</a:t>
            </a:r>
            <a:r>
              <a:rPr lang="uk-UA" dirty="0">
                <a:latin typeface="Times New Roman"/>
                <a:ea typeface="Calibri"/>
                <a:cs typeface="Times New Roman"/>
              </a:rPr>
              <a:t> утворення може бути умовно поділені на кілька рівнів, кожен з яких здійснює власні функції.</a:t>
            </a:r>
            <a:endParaRPr lang="ru-RU" sz="16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I </a:t>
            </a:r>
            <a:r>
              <a:rPr lang="ru-RU" dirty="0" err="1">
                <a:latin typeface="Times New Roman"/>
                <a:ea typeface="Calibri"/>
                <a:cs typeface="Times New Roman"/>
              </a:rPr>
              <a:t>рівень</a:t>
            </a:r>
            <a:r>
              <a:rPr lang="ru-RU" dirty="0">
                <a:latin typeface="Times New Roman"/>
                <a:ea typeface="Calibri"/>
                <a:cs typeface="Times New Roman"/>
              </a:rPr>
              <a:t> - кора головного </a:t>
            </a:r>
            <a:r>
              <a:rPr lang="ru-RU" dirty="0" err="1">
                <a:latin typeface="Times New Roman"/>
                <a:ea typeface="Calibri"/>
                <a:cs typeface="Times New Roman"/>
              </a:rPr>
              <a:t>мозку</a:t>
            </a:r>
            <a:r>
              <a:rPr lang="ru-RU" dirty="0">
                <a:latin typeface="Times New Roman"/>
                <a:ea typeface="Calibri"/>
                <a:cs typeface="Times New Roman"/>
              </a:rPr>
              <a:t> - </a:t>
            </a:r>
            <a:r>
              <a:rPr lang="ru-RU" dirty="0" err="1">
                <a:latin typeface="Times New Roman"/>
                <a:ea typeface="Calibri"/>
                <a:cs typeface="Times New Roman"/>
              </a:rPr>
              <a:t>здійснює</a:t>
            </a:r>
            <a:r>
              <a:rPr lang="ru-RU" dirty="0">
                <a:latin typeface="Times New Roman"/>
                <a:ea typeface="Calibri"/>
                <a:cs typeface="Times New Roman"/>
              </a:rPr>
              <a:t> </a:t>
            </a:r>
            <a:r>
              <a:rPr lang="ru-RU" dirty="0" err="1">
                <a:latin typeface="Times New Roman"/>
                <a:ea typeface="Calibri"/>
                <a:cs typeface="Times New Roman"/>
              </a:rPr>
              <a:t>вище</a:t>
            </a:r>
            <a:r>
              <a:rPr lang="ru-RU" dirty="0">
                <a:latin typeface="Times New Roman"/>
                <a:ea typeface="Calibri"/>
                <a:cs typeface="Times New Roman"/>
              </a:rPr>
              <a:t> </a:t>
            </a:r>
            <a:r>
              <a:rPr lang="ru-RU" dirty="0" err="1">
                <a:latin typeface="Times New Roman"/>
                <a:ea typeface="Calibri"/>
                <a:cs typeface="Times New Roman"/>
              </a:rPr>
              <a:t>управління</a:t>
            </a:r>
            <a:r>
              <a:rPr lang="ru-RU" dirty="0">
                <a:latin typeface="Times New Roman"/>
                <a:ea typeface="Calibri"/>
                <a:cs typeface="Times New Roman"/>
              </a:rPr>
              <a:t> </a:t>
            </a:r>
            <a:r>
              <a:rPr lang="ru-RU" dirty="0" err="1">
                <a:latin typeface="Times New Roman"/>
                <a:ea typeface="Calibri"/>
                <a:cs typeface="Times New Roman"/>
              </a:rPr>
              <a:t>чутливими</a:t>
            </a:r>
            <a:r>
              <a:rPr lang="ru-RU" dirty="0">
                <a:latin typeface="Times New Roman"/>
                <a:ea typeface="Calibri"/>
                <a:cs typeface="Times New Roman"/>
              </a:rPr>
              <a:t> і </a:t>
            </a:r>
            <a:r>
              <a:rPr lang="ru-RU" dirty="0" err="1">
                <a:latin typeface="Times New Roman"/>
                <a:ea typeface="Calibri"/>
                <a:cs typeface="Times New Roman"/>
              </a:rPr>
              <a:t>руховими</a:t>
            </a:r>
            <a:r>
              <a:rPr lang="ru-RU" dirty="0">
                <a:latin typeface="Times New Roman"/>
                <a:ea typeface="Calibri"/>
                <a:cs typeface="Times New Roman"/>
              </a:rPr>
              <a:t> </a:t>
            </a:r>
            <a:r>
              <a:rPr lang="ru-RU" dirty="0" err="1">
                <a:latin typeface="Times New Roman"/>
                <a:ea typeface="Calibri"/>
                <a:cs typeface="Times New Roman"/>
              </a:rPr>
              <a:t>функціями</a:t>
            </a:r>
            <a:r>
              <a:rPr lang="ru-RU" dirty="0">
                <a:latin typeface="Times New Roman"/>
                <a:ea typeface="Calibri"/>
                <a:cs typeface="Times New Roman"/>
              </a:rPr>
              <a:t>, </a:t>
            </a:r>
            <a:r>
              <a:rPr lang="ru-RU" dirty="0" err="1">
                <a:latin typeface="Times New Roman"/>
                <a:ea typeface="Calibri"/>
                <a:cs typeface="Times New Roman"/>
              </a:rPr>
              <a:t>переважне</a:t>
            </a:r>
            <a:r>
              <a:rPr lang="ru-RU" dirty="0">
                <a:latin typeface="Times New Roman"/>
                <a:ea typeface="Calibri"/>
                <a:cs typeface="Times New Roman"/>
              </a:rPr>
              <a:t> </a:t>
            </a:r>
            <a:r>
              <a:rPr lang="ru-RU" dirty="0" err="1">
                <a:latin typeface="Times New Roman"/>
                <a:ea typeface="Calibri"/>
                <a:cs typeface="Times New Roman"/>
              </a:rPr>
              <a:t>управління</a:t>
            </a:r>
            <a:r>
              <a:rPr lang="ru-RU" dirty="0">
                <a:latin typeface="Times New Roman"/>
                <a:ea typeface="Calibri"/>
                <a:cs typeface="Times New Roman"/>
              </a:rPr>
              <a:t> </a:t>
            </a:r>
            <a:r>
              <a:rPr lang="ru-RU" dirty="0" err="1">
                <a:latin typeface="Times New Roman"/>
                <a:ea typeface="Calibri"/>
                <a:cs typeface="Times New Roman"/>
              </a:rPr>
              <a:t>складними</a:t>
            </a:r>
            <a:r>
              <a:rPr lang="ru-RU" dirty="0">
                <a:latin typeface="Times New Roman"/>
                <a:ea typeface="Calibri"/>
                <a:cs typeface="Times New Roman"/>
              </a:rPr>
              <a:t> </a:t>
            </a:r>
            <a:r>
              <a:rPr lang="ru-RU" dirty="0" err="1">
                <a:latin typeface="Times New Roman"/>
                <a:ea typeface="Calibri"/>
                <a:cs typeface="Times New Roman"/>
              </a:rPr>
              <a:t>когнітивними</a:t>
            </a:r>
            <a:r>
              <a:rPr lang="ru-RU" dirty="0">
                <a:latin typeface="Times New Roman"/>
                <a:ea typeface="Calibri"/>
                <a:cs typeface="Times New Roman"/>
              </a:rPr>
              <a:t> </a:t>
            </a:r>
            <a:r>
              <a:rPr lang="ru-RU" dirty="0" err="1">
                <a:latin typeface="Times New Roman"/>
                <a:ea typeface="Calibri"/>
                <a:cs typeface="Times New Roman"/>
              </a:rPr>
              <a:t>процесами</a:t>
            </a:r>
            <a:r>
              <a:rPr lang="ru-RU" dirty="0">
                <a:latin typeface="Times New Roman"/>
                <a:ea typeface="Calibri"/>
                <a:cs typeface="Times New Roman"/>
              </a:rPr>
              <a:t>.</a:t>
            </a:r>
            <a:endParaRPr lang="ru-RU" sz="16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II </a:t>
            </a:r>
            <a:r>
              <a:rPr lang="ru-RU" dirty="0" err="1">
                <a:latin typeface="Times New Roman"/>
                <a:ea typeface="Calibri"/>
                <a:cs typeface="Times New Roman"/>
              </a:rPr>
              <a:t>рівень</a:t>
            </a:r>
            <a:r>
              <a:rPr lang="ru-RU" dirty="0">
                <a:latin typeface="Times New Roman"/>
                <a:ea typeface="Calibri"/>
                <a:cs typeface="Times New Roman"/>
              </a:rPr>
              <a:t> - </a:t>
            </a:r>
            <a:r>
              <a:rPr lang="ru-RU" dirty="0" err="1">
                <a:latin typeface="Times New Roman"/>
                <a:ea typeface="Calibri"/>
                <a:cs typeface="Times New Roman"/>
              </a:rPr>
              <a:t>базальні</a:t>
            </a:r>
            <a:r>
              <a:rPr lang="ru-RU" dirty="0">
                <a:latin typeface="Times New Roman"/>
                <a:ea typeface="Calibri"/>
                <a:cs typeface="Times New Roman"/>
              </a:rPr>
              <a:t> ядра </a:t>
            </a:r>
            <a:r>
              <a:rPr lang="ru-RU" dirty="0" err="1">
                <a:latin typeface="Times New Roman"/>
                <a:ea typeface="Calibri"/>
                <a:cs typeface="Times New Roman"/>
              </a:rPr>
              <a:t>півкуль</a:t>
            </a:r>
            <a:r>
              <a:rPr lang="ru-RU" dirty="0">
                <a:latin typeface="Times New Roman"/>
                <a:ea typeface="Calibri"/>
                <a:cs typeface="Times New Roman"/>
              </a:rPr>
              <a:t> великого </a:t>
            </a:r>
            <a:r>
              <a:rPr lang="ru-RU" dirty="0" err="1">
                <a:latin typeface="Times New Roman"/>
                <a:ea typeface="Calibri"/>
                <a:cs typeface="Times New Roman"/>
              </a:rPr>
              <a:t>мозку</a:t>
            </a:r>
            <a:r>
              <a:rPr lang="ru-RU" dirty="0">
                <a:latin typeface="Times New Roman"/>
                <a:ea typeface="Calibri"/>
                <a:cs typeface="Times New Roman"/>
              </a:rPr>
              <a:t> - </a:t>
            </a:r>
            <a:r>
              <a:rPr lang="ru-RU" dirty="0" err="1">
                <a:latin typeface="Times New Roman"/>
                <a:ea typeface="Calibri"/>
                <a:cs typeface="Times New Roman"/>
              </a:rPr>
              <a:t>здійснює</a:t>
            </a:r>
            <a:r>
              <a:rPr lang="ru-RU" dirty="0">
                <a:latin typeface="Times New Roman"/>
                <a:ea typeface="Calibri"/>
                <a:cs typeface="Times New Roman"/>
              </a:rPr>
              <a:t> </a:t>
            </a:r>
            <a:r>
              <a:rPr lang="ru-RU" dirty="0" err="1">
                <a:latin typeface="Times New Roman"/>
                <a:ea typeface="Calibri"/>
                <a:cs typeface="Times New Roman"/>
              </a:rPr>
              <a:t>управління</a:t>
            </a:r>
            <a:r>
              <a:rPr lang="ru-RU" dirty="0">
                <a:latin typeface="Times New Roman"/>
                <a:ea typeface="Calibri"/>
                <a:cs typeface="Times New Roman"/>
              </a:rPr>
              <a:t> </a:t>
            </a:r>
            <a:r>
              <a:rPr lang="ru-RU" dirty="0" err="1">
                <a:latin typeface="Times New Roman"/>
                <a:ea typeface="Calibri"/>
                <a:cs typeface="Times New Roman"/>
              </a:rPr>
              <a:t>мимовільними</a:t>
            </a:r>
            <a:r>
              <a:rPr lang="ru-RU" dirty="0">
                <a:latin typeface="Times New Roman"/>
                <a:ea typeface="Calibri"/>
                <a:cs typeface="Times New Roman"/>
              </a:rPr>
              <a:t> </a:t>
            </a:r>
            <a:r>
              <a:rPr lang="ru-RU" dirty="0" err="1">
                <a:latin typeface="Times New Roman"/>
                <a:ea typeface="Calibri"/>
                <a:cs typeface="Times New Roman"/>
              </a:rPr>
              <a:t>рухами</a:t>
            </a:r>
            <a:r>
              <a:rPr lang="ru-RU" dirty="0">
                <a:latin typeface="Times New Roman"/>
                <a:ea typeface="Calibri"/>
                <a:cs typeface="Times New Roman"/>
              </a:rPr>
              <a:t> і </a:t>
            </a:r>
            <a:r>
              <a:rPr lang="ru-RU" dirty="0" err="1">
                <a:latin typeface="Times New Roman"/>
                <a:ea typeface="Calibri"/>
                <a:cs typeface="Times New Roman"/>
              </a:rPr>
              <a:t>регуляцію</a:t>
            </a:r>
            <a:r>
              <a:rPr lang="ru-RU" dirty="0">
                <a:latin typeface="Times New Roman"/>
                <a:ea typeface="Calibri"/>
                <a:cs typeface="Times New Roman"/>
              </a:rPr>
              <a:t> </a:t>
            </a:r>
            <a:r>
              <a:rPr lang="ru-RU" dirty="0" err="1">
                <a:latin typeface="Times New Roman"/>
                <a:ea typeface="Calibri"/>
                <a:cs typeface="Times New Roman"/>
              </a:rPr>
              <a:t>м'язового</a:t>
            </a:r>
            <a:r>
              <a:rPr lang="ru-RU" dirty="0">
                <a:latin typeface="Times New Roman"/>
                <a:ea typeface="Calibri"/>
                <a:cs typeface="Times New Roman"/>
              </a:rPr>
              <a:t> тонусу.</a:t>
            </a:r>
            <a:endParaRPr lang="ru-RU" sz="16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III </a:t>
            </a:r>
            <a:r>
              <a:rPr lang="ru-RU" dirty="0" err="1">
                <a:latin typeface="Times New Roman"/>
                <a:ea typeface="Calibri"/>
                <a:cs typeface="Times New Roman"/>
              </a:rPr>
              <a:t>рівень</a:t>
            </a:r>
            <a:r>
              <a:rPr lang="ru-RU" dirty="0">
                <a:latin typeface="Times New Roman"/>
                <a:ea typeface="Calibri"/>
                <a:cs typeface="Times New Roman"/>
              </a:rPr>
              <a:t> - </a:t>
            </a:r>
            <a:r>
              <a:rPr lang="ru-RU" dirty="0" err="1">
                <a:latin typeface="Times New Roman"/>
                <a:ea typeface="Calibri"/>
                <a:cs typeface="Times New Roman"/>
              </a:rPr>
              <a:t>гіпокамп</a:t>
            </a:r>
            <a:r>
              <a:rPr lang="ru-RU" dirty="0">
                <a:latin typeface="Times New Roman"/>
                <a:ea typeface="Calibri"/>
                <a:cs typeface="Times New Roman"/>
              </a:rPr>
              <a:t>, </a:t>
            </a:r>
            <a:r>
              <a:rPr lang="ru-RU" dirty="0" err="1">
                <a:latin typeface="Times New Roman"/>
                <a:ea typeface="Calibri"/>
                <a:cs typeface="Times New Roman"/>
              </a:rPr>
              <a:t>гіпофіз</a:t>
            </a:r>
            <a:r>
              <a:rPr lang="ru-RU" dirty="0">
                <a:latin typeface="Times New Roman"/>
                <a:ea typeface="Calibri"/>
                <a:cs typeface="Times New Roman"/>
              </a:rPr>
              <a:t>, </a:t>
            </a:r>
            <a:r>
              <a:rPr lang="ru-RU" dirty="0" err="1">
                <a:latin typeface="Times New Roman"/>
                <a:ea typeface="Calibri"/>
                <a:cs typeface="Times New Roman"/>
              </a:rPr>
              <a:t>гіпоталамус</a:t>
            </a:r>
            <a:r>
              <a:rPr lang="ru-RU" dirty="0">
                <a:latin typeface="Times New Roman"/>
                <a:ea typeface="Calibri"/>
                <a:cs typeface="Times New Roman"/>
              </a:rPr>
              <a:t>, </a:t>
            </a:r>
            <a:r>
              <a:rPr lang="ru-RU" dirty="0" err="1">
                <a:latin typeface="Times New Roman"/>
                <a:ea typeface="Calibri"/>
                <a:cs typeface="Times New Roman"/>
              </a:rPr>
              <a:t>поясна</a:t>
            </a:r>
            <a:r>
              <a:rPr lang="ru-RU" dirty="0">
                <a:latin typeface="Times New Roman"/>
                <a:ea typeface="Calibri"/>
                <a:cs typeface="Times New Roman"/>
              </a:rPr>
              <a:t> </a:t>
            </a:r>
            <a:r>
              <a:rPr lang="ru-RU" dirty="0" err="1">
                <a:latin typeface="Times New Roman"/>
                <a:ea typeface="Calibri"/>
                <a:cs typeface="Times New Roman"/>
              </a:rPr>
              <a:t>звивина</a:t>
            </a:r>
            <a:r>
              <a:rPr lang="ru-RU" dirty="0">
                <a:latin typeface="Times New Roman"/>
                <a:ea typeface="Calibri"/>
                <a:cs typeface="Times New Roman"/>
              </a:rPr>
              <a:t>, </a:t>
            </a:r>
            <a:r>
              <a:rPr lang="ru-RU" dirty="0" err="1">
                <a:latin typeface="Times New Roman"/>
                <a:ea typeface="Calibri"/>
                <a:cs typeface="Times New Roman"/>
              </a:rPr>
              <a:t>мигдалеподібне</a:t>
            </a:r>
            <a:r>
              <a:rPr lang="ru-RU" dirty="0">
                <a:latin typeface="Times New Roman"/>
                <a:ea typeface="Calibri"/>
                <a:cs typeface="Times New Roman"/>
              </a:rPr>
              <a:t> ядро- </a:t>
            </a:r>
            <a:r>
              <a:rPr lang="ru-RU" dirty="0" err="1">
                <a:latin typeface="Times New Roman"/>
                <a:ea typeface="Calibri"/>
                <a:cs typeface="Times New Roman"/>
              </a:rPr>
              <a:t>здійснює</a:t>
            </a:r>
            <a:r>
              <a:rPr lang="ru-RU" dirty="0">
                <a:latin typeface="Times New Roman"/>
                <a:ea typeface="Calibri"/>
                <a:cs typeface="Times New Roman"/>
              </a:rPr>
              <a:t> </a:t>
            </a:r>
            <a:r>
              <a:rPr lang="ru-RU" dirty="0" err="1">
                <a:latin typeface="Times New Roman"/>
                <a:ea typeface="Calibri"/>
                <a:cs typeface="Times New Roman"/>
              </a:rPr>
              <a:t>переважне</a:t>
            </a:r>
            <a:r>
              <a:rPr lang="ru-RU" dirty="0">
                <a:latin typeface="Times New Roman"/>
                <a:ea typeface="Calibri"/>
                <a:cs typeface="Times New Roman"/>
              </a:rPr>
              <a:t> </a:t>
            </a:r>
            <a:r>
              <a:rPr lang="ru-RU" dirty="0" err="1">
                <a:latin typeface="Times New Roman"/>
                <a:ea typeface="Calibri"/>
                <a:cs typeface="Times New Roman"/>
              </a:rPr>
              <a:t>управління</a:t>
            </a:r>
            <a:r>
              <a:rPr lang="ru-RU" dirty="0">
                <a:latin typeface="Times New Roman"/>
                <a:ea typeface="Calibri"/>
                <a:cs typeface="Times New Roman"/>
              </a:rPr>
              <a:t> </a:t>
            </a:r>
            <a:r>
              <a:rPr lang="ru-RU" dirty="0" err="1">
                <a:latin typeface="Times New Roman"/>
                <a:ea typeface="Calibri"/>
                <a:cs typeface="Times New Roman"/>
              </a:rPr>
              <a:t>емоційними</a:t>
            </a:r>
            <a:r>
              <a:rPr lang="ru-RU" dirty="0">
                <a:latin typeface="Times New Roman"/>
                <a:ea typeface="Calibri"/>
                <a:cs typeface="Times New Roman"/>
              </a:rPr>
              <a:t> </a:t>
            </a:r>
            <a:r>
              <a:rPr lang="ru-RU" dirty="0" err="1">
                <a:latin typeface="Times New Roman"/>
                <a:ea typeface="Calibri"/>
                <a:cs typeface="Times New Roman"/>
              </a:rPr>
              <a:t>реакціями</a:t>
            </a:r>
            <a:r>
              <a:rPr lang="ru-RU" dirty="0">
                <a:latin typeface="Times New Roman"/>
                <a:ea typeface="Calibri"/>
                <a:cs typeface="Times New Roman"/>
              </a:rPr>
              <a:t> і станами, а </a:t>
            </a:r>
            <a:r>
              <a:rPr lang="ru-RU" dirty="0" err="1">
                <a:latin typeface="Times New Roman"/>
                <a:ea typeface="Calibri"/>
                <a:cs typeface="Times New Roman"/>
              </a:rPr>
              <a:t>також</a:t>
            </a:r>
            <a:r>
              <a:rPr lang="ru-RU" dirty="0">
                <a:latin typeface="Times New Roman"/>
                <a:ea typeface="Calibri"/>
                <a:cs typeface="Times New Roman"/>
              </a:rPr>
              <a:t> </a:t>
            </a:r>
            <a:r>
              <a:rPr lang="ru-RU" dirty="0" err="1">
                <a:latin typeface="Times New Roman"/>
                <a:ea typeface="Calibri"/>
                <a:cs typeface="Times New Roman"/>
              </a:rPr>
              <a:t>ендокринну</a:t>
            </a:r>
            <a:r>
              <a:rPr lang="ru-RU" dirty="0">
                <a:latin typeface="Times New Roman"/>
                <a:ea typeface="Calibri"/>
                <a:cs typeface="Times New Roman"/>
              </a:rPr>
              <a:t> </a:t>
            </a:r>
            <a:r>
              <a:rPr lang="ru-RU" dirty="0" err="1">
                <a:latin typeface="Times New Roman"/>
                <a:ea typeface="Calibri"/>
                <a:cs typeface="Times New Roman"/>
              </a:rPr>
              <a:t>регуляцію</a:t>
            </a:r>
            <a:r>
              <a:rPr lang="ru-RU" dirty="0">
                <a:latin typeface="Times New Roman"/>
                <a:ea typeface="Calibri"/>
                <a:cs typeface="Times New Roman"/>
              </a:rPr>
              <a:t>.</a:t>
            </a:r>
            <a:endParaRPr lang="ru-RU" sz="16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IV </a:t>
            </a:r>
            <a:r>
              <a:rPr lang="ru-RU" dirty="0" err="1">
                <a:latin typeface="Times New Roman"/>
                <a:ea typeface="Calibri"/>
                <a:cs typeface="Times New Roman"/>
              </a:rPr>
              <a:t>рівень</a:t>
            </a:r>
            <a:r>
              <a:rPr lang="ru-RU" dirty="0">
                <a:latin typeface="Times New Roman"/>
                <a:ea typeface="Calibri"/>
                <a:cs typeface="Times New Roman"/>
              </a:rPr>
              <a:t> (</a:t>
            </a:r>
            <a:r>
              <a:rPr lang="ru-RU" dirty="0" err="1">
                <a:latin typeface="Times New Roman"/>
                <a:ea typeface="Calibri"/>
                <a:cs typeface="Times New Roman"/>
              </a:rPr>
              <a:t>нижчий</a:t>
            </a:r>
            <a:r>
              <a:rPr lang="ru-RU" dirty="0">
                <a:latin typeface="Times New Roman"/>
                <a:ea typeface="Calibri"/>
                <a:cs typeface="Times New Roman"/>
              </a:rPr>
              <a:t>) - </a:t>
            </a:r>
            <a:r>
              <a:rPr lang="ru-RU" dirty="0" err="1">
                <a:latin typeface="Times New Roman"/>
                <a:ea typeface="Calibri"/>
                <a:cs typeface="Times New Roman"/>
              </a:rPr>
              <a:t>ретикулярна</a:t>
            </a:r>
            <a:r>
              <a:rPr lang="ru-RU" dirty="0">
                <a:latin typeface="Times New Roman"/>
                <a:ea typeface="Calibri"/>
                <a:cs typeface="Times New Roman"/>
              </a:rPr>
              <a:t> </a:t>
            </a:r>
            <a:r>
              <a:rPr lang="ru-RU" dirty="0" err="1">
                <a:latin typeface="Times New Roman"/>
                <a:ea typeface="Calibri"/>
                <a:cs typeface="Times New Roman"/>
              </a:rPr>
              <a:t>формація</a:t>
            </a:r>
            <a:r>
              <a:rPr lang="ru-RU" dirty="0">
                <a:latin typeface="Times New Roman"/>
                <a:ea typeface="Calibri"/>
                <a:cs typeface="Times New Roman"/>
              </a:rPr>
              <a:t> та </a:t>
            </a:r>
            <a:r>
              <a:rPr lang="ru-RU" dirty="0" err="1">
                <a:latin typeface="Times New Roman"/>
                <a:ea typeface="Calibri"/>
                <a:cs typeface="Times New Roman"/>
              </a:rPr>
              <a:t>інші</a:t>
            </a:r>
            <a:r>
              <a:rPr lang="ru-RU" dirty="0">
                <a:latin typeface="Times New Roman"/>
                <a:ea typeface="Calibri"/>
                <a:cs typeface="Times New Roman"/>
              </a:rPr>
              <a:t> </a:t>
            </a:r>
            <a:r>
              <a:rPr lang="ru-RU" dirty="0" err="1">
                <a:latin typeface="Times New Roman"/>
                <a:ea typeface="Calibri"/>
                <a:cs typeface="Times New Roman"/>
              </a:rPr>
              <a:t>структури</a:t>
            </a:r>
            <a:r>
              <a:rPr lang="ru-RU" dirty="0">
                <a:latin typeface="Times New Roman"/>
                <a:ea typeface="Calibri"/>
                <a:cs typeface="Times New Roman"/>
              </a:rPr>
              <a:t> </a:t>
            </a:r>
            <a:r>
              <a:rPr lang="ru-RU" dirty="0" err="1">
                <a:latin typeface="Times New Roman"/>
                <a:ea typeface="Calibri"/>
                <a:cs typeface="Times New Roman"/>
              </a:rPr>
              <a:t>стовбура</a:t>
            </a:r>
            <a:r>
              <a:rPr lang="ru-RU" dirty="0">
                <a:latin typeface="Times New Roman"/>
                <a:ea typeface="Calibri"/>
                <a:cs typeface="Times New Roman"/>
              </a:rPr>
              <a:t> </a:t>
            </a:r>
            <a:r>
              <a:rPr lang="ru-RU" dirty="0" err="1">
                <a:latin typeface="Times New Roman"/>
                <a:ea typeface="Calibri"/>
                <a:cs typeface="Times New Roman"/>
              </a:rPr>
              <a:t>мозку</a:t>
            </a:r>
            <a:r>
              <a:rPr lang="ru-RU" dirty="0">
                <a:latin typeface="Times New Roman"/>
                <a:ea typeface="Calibri"/>
                <a:cs typeface="Times New Roman"/>
              </a:rPr>
              <a:t> - </a:t>
            </a:r>
            <a:r>
              <a:rPr lang="ru-RU" dirty="0" err="1">
                <a:latin typeface="Times New Roman"/>
                <a:ea typeface="Calibri"/>
                <a:cs typeface="Times New Roman"/>
              </a:rPr>
              <a:t>здійснює</a:t>
            </a:r>
            <a:r>
              <a:rPr lang="ru-RU" dirty="0">
                <a:latin typeface="Times New Roman"/>
                <a:ea typeface="Calibri"/>
                <a:cs typeface="Times New Roman"/>
              </a:rPr>
              <a:t> </a:t>
            </a:r>
            <a:r>
              <a:rPr lang="ru-RU" dirty="0" err="1">
                <a:latin typeface="Times New Roman"/>
                <a:ea typeface="Calibri"/>
                <a:cs typeface="Times New Roman"/>
              </a:rPr>
              <a:t>управління</a:t>
            </a:r>
            <a:r>
              <a:rPr lang="ru-RU" dirty="0">
                <a:latin typeface="Times New Roman"/>
                <a:ea typeface="Calibri"/>
                <a:cs typeface="Times New Roman"/>
              </a:rPr>
              <a:t> </a:t>
            </a:r>
            <a:r>
              <a:rPr lang="ru-RU" dirty="0" err="1">
                <a:latin typeface="Times New Roman"/>
                <a:ea typeface="Calibri"/>
                <a:cs typeface="Times New Roman"/>
              </a:rPr>
              <a:t>вегетативними</a:t>
            </a:r>
            <a:r>
              <a:rPr lang="ru-RU" dirty="0">
                <a:latin typeface="Times New Roman"/>
                <a:ea typeface="Calibri"/>
                <a:cs typeface="Times New Roman"/>
              </a:rPr>
              <a:t> </a:t>
            </a:r>
            <a:r>
              <a:rPr lang="ru-RU" dirty="0" err="1">
                <a:latin typeface="Times New Roman"/>
                <a:ea typeface="Calibri"/>
                <a:cs typeface="Times New Roman"/>
              </a:rPr>
              <a:t>процесами</a:t>
            </a:r>
            <a:r>
              <a:rPr lang="ru-RU" dirty="0">
                <a:latin typeface="Times New Roman"/>
                <a:ea typeface="Calibri"/>
                <a:cs typeface="Times New Roman"/>
              </a:rPr>
              <a:t>.</a:t>
            </a:r>
            <a:endParaRPr lang="ru-RU" sz="1600" dirty="0">
              <a:latin typeface="Calibri"/>
              <a:ea typeface="Calibri"/>
              <a:cs typeface="Times New Roman"/>
            </a:endParaRPr>
          </a:p>
          <a:p>
            <a:pPr algn="just">
              <a:lnSpc>
                <a:spcPct val="115000"/>
              </a:lnSpc>
              <a:spcAft>
                <a:spcPts val="1000"/>
              </a:spcAft>
            </a:pPr>
            <a:r>
              <a:rPr lang="uk-UA" dirty="0" smtClean="0">
                <a:latin typeface="Times New Roman"/>
                <a:ea typeface="Calibri"/>
                <a:cs typeface="Times New Roman"/>
              </a:rPr>
              <a:t> </a:t>
            </a:r>
            <a:endParaRPr lang="ru-RU" sz="1600" dirty="0">
              <a:latin typeface="Calibri"/>
              <a:ea typeface="Calibri"/>
              <a:cs typeface="Times New Roman"/>
            </a:endParaRPr>
          </a:p>
          <a:p>
            <a:endParaRPr lang="ru-RU" dirty="0"/>
          </a:p>
        </p:txBody>
      </p:sp>
    </p:spTree>
    <p:extLst>
      <p:ext uri="{BB962C8B-B14F-4D97-AF65-F5344CB8AC3E}">
        <p14:creationId xmlns:p14="http://schemas.microsoft.com/office/powerpoint/2010/main" val="530741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0" descr="C:\Documents and Settings\Администратор\Рабочий стол\111.jpg"/>
          <p:cNvPicPr>
            <a:picLocks noChangeAspect="1" noChangeArrowheads="1"/>
          </p:cNvPicPr>
          <p:nvPr/>
        </p:nvPicPr>
        <p:blipFill>
          <a:blip r:embed="rId2"/>
          <a:srcRect/>
          <a:stretch>
            <a:fillRect/>
          </a:stretch>
        </p:blipFill>
        <p:spPr bwMode="auto">
          <a:xfrm>
            <a:off x="0" y="101600"/>
            <a:ext cx="8758238" cy="6756400"/>
          </a:xfrm>
          <a:prstGeom prst="rect">
            <a:avLst/>
          </a:prstGeom>
          <a:noFill/>
          <a:ln w="9525">
            <a:noFill/>
            <a:miter lim="800000"/>
            <a:headEnd/>
            <a:tailEnd/>
          </a:ln>
        </p:spPr>
      </p:pic>
      <p:sp>
        <p:nvSpPr>
          <p:cNvPr id="8211" name="Rectangle 19"/>
          <p:cNvSpPr>
            <a:spLocks noChangeArrowheads="1"/>
          </p:cNvSpPr>
          <p:nvPr/>
        </p:nvSpPr>
        <p:spPr bwMode="auto">
          <a:xfrm>
            <a:off x="6746875" y="908050"/>
            <a:ext cx="2582758" cy="461665"/>
          </a:xfrm>
          <a:prstGeom prst="rect">
            <a:avLst/>
          </a:prstGeom>
          <a:noFill/>
          <a:ln w="9525">
            <a:noFill/>
            <a:miter lim="800000"/>
            <a:headEnd/>
            <a:tailEnd/>
          </a:ln>
        </p:spPr>
        <p:txBody>
          <a:bodyPr wrap="none" anchor="ctr">
            <a:spAutoFit/>
          </a:bodyPr>
          <a:lstStyle/>
          <a:p>
            <a:r>
              <a:rPr kumimoji="0" lang="ru-RU" altLang="ru-RU" sz="2400" b="1" dirty="0"/>
              <a:t>           </a:t>
            </a:r>
            <a:r>
              <a:rPr kumimoji="0" lang="ru-RU" altLang="ru-RU" sz="2400" b="1" dirty="0" err="1" smtClean="0"/>
              <a:t>Відчуття</a:t>
            </a:r>
            <a:r>
              <a:rPr kumimoji="0" lang="ru-RU" altLang="ru-RU" sz="2400" b="1" dirty="0" smtClean="0"/>
              <a:t> </a:t>
            </a:r>
            <a:endParaRPr kumimoji="0" lang="ru-RU" altLang="ru-RU" sz="2400" b="1" dirty="0"/>
          </a:p>
        </p:txBody>
      </p:sp>
      <p:sp>
        <p:nvSpPr>
          <p:cNvPr id="8212" name="Rectangle 20"/>
          <p:cNvSpPr>
            <a:spLocks noChangeArrowheads="1"/>
          </p:cNvSpPr>
          <p:nvPr/>
        </p:nvSpPr>
        <p:spPr bwMode="auto">
          <a:xfrm>
            <a:off x="7524750" y="2852738"/>
            <a:ext cx="1912938" cy="830262"/>
          </a:xfrm>
          <a:prstGeom prst="rect">
            <a:avLst/>
          </a:prstGeom>
          <a:noFill/>
          <a:ln w="9525">
            <a:noFill/>
            <a:miter lim="800000"/>
            <a:headEnd/>
            <a:tailEnd/>
          </a:ln>
        </p:spPr>
        <p:txBody>
          <a:bodyPr wrap="none" anchor="ctr">
            <a:spAutoFit/>
          </a:bodyPr>
          <a:lstStyle/>
          <a:p>
            <a:pPr>
              <a:tabLst>
                <a:tab pos="438150" algn="l"/>
                <a:tab pos="4924425" algn="l"/>
              </a:tabLst>
            </a:pPr>
            <a:r>
              <a:rPr kumimoji="0" lang="ru-RU" altLang="ru-RU" sz="2400" b="1"/>
              <a:t>Зорове </a:t>
            </a:r>
          </a:p>
          <a:p>
            <a:pPr>
              <a:tabLst>
                <a:tab pos="438150" algn="l"/>
                <a:tab pos="4924425" algn="l"/>
              </a:tabLst>
            </a:pPr>
            <a:r>
              <a:rPr kumimoji="0" lang="ru-RU" altLang="ru-RU" sz="2400" b="1"/>
              <a:t>впізнавання</a:t>
            </a:r>
          </a:p>
        </p:txBody>
      </p:sp>
      <p:sp>
        <p:nvSpPr>
          <p:cNvPr id="8216" name="Rectangle 24"/>
          <p:cNvSpPr>
            <a:spLocks noChangeArrowheads="1"/>
          </p:cNvSpPr>
          <p:nvPr/>
        </p:nvSpPr>
        <p:spPr bwMode="auto">
          <a:xfrm>
            <a:off x="0" y="1928813"/>
            <a:ext cx="2071688" cy="830262"/>
          </a:xfrm>
          <a:prstGeom prst="rect">
            <a:avLst/>
          </a:prstGeom>
          <a:noFill/>
          <a:ln w="9525">
            <a:noFill/>
            <a:miter lim="800000"/>
            <a:headEnd/>
            <a:tailEnd/>
          </a:ln>
        </p:spPr>
        <p:txBody>
          <a:bodyPr anchor="ctr">
            <a:spAutoFit/>
          </a:bodyPr>
          <a:lstStyle/>
          <a:p>
            <a:r>
              <a:rPr kumimoji="0" lang="ru-RU" altLang="ru-RU" sz="2400" b="1"/>
              <a:t>Поведінка</a:t>
            </a:r>
          </a:p>
          <a:p>
            <a:r>
              <a:rPr kumimoji="0" lang="ru-RU" altLang="ru-RU" sz="2400" b="1"/>
              <a:t> і почуття </a:t>
            </a:r>
          </a:p>
        </p:txBody>
      </p:sp>
      <p:sp>
        <p:nvSpPr>
          <p:cNvPr id="17414" name="Rectangle 21"/>
          <p:cNvSpPr>
            <a:spLocks noChangeArrowheads="1"/>
          </p:cNvSpPr>
          <p:nvPr/>
        </p:nvSpPr>
        <p:spPr bwMode="auto">
          <a:xfrm>
            <a:off x="7956550" y="6264275"/>
            <a:ext cx="603250" cy="461963"/>
          </a:xfrm>
          <a:prstGeom prst="rect">
            <a:avLst/>
          </a:prstGeom>
          <a:noFill/>
          <a:ln w="9525">
            <a:noFill/>
            <a:miter lim="800000"/>
            <a:headEnd/>
            <a:tailEnd/>
          </a:ln>
        </p:spPr>
        <p:txBody>
          <a:bodyPr wrap="none" anchor="ctr">
            <a:spAutoFit/>
          </a:bodyPr>
          <a:lstStyle/>
          <a:p>
            <a:pPr>
              <a:tabLst>
                <a:tab pos="971550" algn="l"/>
                <a:tab pos="2228850" algn="l"/>
              </a:tabLst>
            </a:pPr>
            <a:r>
              <a:rPr kumimoji="0" lang="ru-RU" altLang="ru-RU" sz="2400" b="1"/>
              <a:t>Зір</a:t>
            </a:r>
          </a:p>
        </p:txBody>
      </p:sp>
      <p:sp>
        <p:nvSpPr>
          <p:cNvPr id="17415" name="Rectangle 22"/>
          <p:cNvSpPr>
            <a:spLocks noChangeArrowheads="1"/>
          </p:cNvSpPr>
          <p:nvPr/>
        </p:nvSpPr>
        <p:spPr bwMode="auto">
          <a:xfrm>
            <a:off x="4256088" y="6264275"/>
            <a:ext cx="881062" cy="457200"/>
          </a:xfrm>
          <a:prstGeom prst="rect">
            <a:avLst/>
          </a:prstGeom>
          <a:noFill/>
          <a:ln w="9525">
            <a:noFill/>
            <a:miter lim="800000"/>
            <a:headEnd/>
            <a:tailEnd/>
          </a:ln>
        </p:spPr>
        <p:txBody>
          <a:bodyPr wrap="none" anchor="ctr">
            <a:spAutoFit/>
          </a:bodyPr>
          <a:lstStyle/>
          <a:p>
            <a:pPr algn="ctr"/>
            <a:r>
              <a:rPr kumimoji="0" lang="ru-RU" altLang="ru-RU" sz="2400" b="1"/>
              <a:t>Слух</a:t>
            </a:r>
          </a:p>
        </p:txBody>
      </p:sp>
      <p:sp>
        <p:nvSpPr>
          <p:cNvPr id="17416" name="Rectangle 23"/>
          <p:cNvSpPr>
            <a:spLocks noChangeArrowheads="1"/>
          </p:cNvSpPr>
          <p:nvPr/>
        </p:nvSpPr>
        <p:spPr bwMode="auto">
          <a:xfrm>
            <a:off x="250825" y="6400800"/>
            <a:ext cx="3054350" cy="461963"/>
          </a:xfrm>
          <a:prstGeom prst="rect">
            <a:avLst/>
          </a:prstGeom>
          <a:noFill/>
          <a:ln w="9525">
            <a:noFill/>
            <a:miter lim="800000"/>
            <a:headEnd/>
            <a:tailEnd/>
          </a:ln>
        </p:spPr>
        <p:txBody>
          <a:bodyPr wrap="none" anchor="ctr">
            <a:spAutoFit/>
          </a:bodyPr>
          <a:lstStyle/>
          <a:p>
            <a:r>
              <a:rPr kumimoji="0" lang="ru-RU" altLang="ru-RU"/>
              <a:t>                        </a:t>
            </a:r>
            <a:r>
              <a:rPr kumimoji="0" lang="ru-RU" altLang="ru-RU" sz="2400" b="1"/>
              <a:t>Мовлення</a:t>
            </a:r>
            <a:r>
              <a:rPr kumimoji="0" lang="ru-RU" altLang="ru-RU"/>
              <a:t> </a:t>
            </a:r>
          </a:p>
        </p:txBody>
      </p:sp>
      <p:sp>
        <p:nvSpPr>
          <p:cNvPr id="17417" name="Rectangle 25"/>
          <p:cNvSpPr>
            <a:spLocks noChangeArrowheads="1"/>
          </p:cNvSpPr>
          <p:nvPr/>
        </p:nvSpPr>
        <p:spPr bwMode="auto">
          <a:xfrm>
            <a:off x="1928813" y="214313"/>
            <a:ext cx="1765300" cy="461962"/>
          </a:xfrm>
          <a:prstGeom prst="rect">
            <a:avLst/>
          </a:prstGeom>
          <a:noFill/>
          <a:ln w="9525">
            <a:noFill/>
            <a:miter lim="800000"/>
            <a:headEnd/>
            <a:tailEnd/>
          </a:ln>
        </p:spPr>
        <p:txBody>
          <a:bodyPr wrap="none" anchor="ctr">
            <a:spAutoFit/>
          </a:bodyPr>
          <a:lstStyle/>
          <a:p>
            <a:r>
              <a:rPr kumimoji="0" lang="ru-RU" altLang="ru-RU" sz="2400" b="1"/>
              <a:t>Точні рухи </a:t>
            </a:r>
          </a:p>
        </p:txBody>
      </p:sp>
      <p:sp>
        <p:nvSpPr>
          <p:cNvPr id="17418" name="Rectangle 26"/>
          <p:cNvSpPr>
            <a:spLocks noChangeArrowheads="1"/>
          </p:cNvSpPr>
          <p:nvPr/>
        </p:nvSpPr>
        <p:spPr bwMode="auto">
          <a:xfrm>
            <a:off x="5148263" y="215900"/>
            <a:ext cx="2120900" cy="461963"/>
          </a:xfrm>
          <a:prstGeom prst="rect">
            <a:avLst/>
          </a:prstGeom>
          <a:noFill/>
          <a:ln w="9525">
            <a:noFill/>
            <a:miter lim="800000"/>
            <a:headEnd/>
            <a:tailEnd/>
          </a:ln>
        </p:spPr>
        <p:txBody>
          <a:bodyPr wrap="none" anchor="ctr">
            <a:spAutoFit/>
          </a:bodyPr>
          <a:lstStyle/>
          <a:p>
            <a:r>
              <a:rPr kumimoji="0" lang="ru-RU" altLang="ru-RU" sz="2400" b="1"/>
              <a:t>Основні рухи </a:t>
            </a:r>
          </a:p>
        </p:txBody>
      </p:sp>
      <p:sp>
        <p:nvSpPr>
          <p:cNvPr id="17419" name="Line 27"/>
          <p:cNvSpPr>
            <a:spLocks noChangeShapeType="1"/>
          </p:cNvSpPr>
          <p:nvPr/>
        </p:nvSpPr>
        <p:spPr bwMode="auto">
          <a:xfrm>
            <a:off x="3571875" y="642938"/>
            <a:ext cx="0" cy="1079500"/>
          </a:xfrm>
          <a:prstGeom prst="line">
            <a:avLst/>
          </a:prstGeom>
          <a:noFill/>
          <a:ln w="88900">
            <a:solidFill>
              <a:srgbClr val="00FF00"/>
            </a:solidFill>
            <a:round/>
            <a:headEnd/>
            <a:tailEnd type="triangle" w="med" len="med"/>
          </a:ln>
        </p:spPr>
        <p:txBody>
          <a:bodyPr/>
          <a:lstStyle/>
          <a:p>
            <a:endParaRPr lang="ru-RU"/>
          </a:p>
        </p:txBody>
      </p:sp>
      <p:sp>
        <p:nvSpPr>
          <p:cNvPr id="17420" name="Line 29"/>
          <p:cNvSpPr>
            <a:spLocks noChangeShapeType="1"/>
          </p:cNvSpPr>
          <p:nvPr/>
        </p:nvSpPr>
        <p:spPr bwMode="auto">
          <a:xfrm>
            <a:off x="500063" y="2857500"/>
            <a:ext cx="1441450" cy="288925"/>
          </a:xfrm>
          <a:prstGeom prst="line">
            <a:avLst/>
          </a:prstGeom>
          <a:noFill/>
          <a:ln w="88900">
            <a:solidFill>
              <a:srgbClr val="00FF00"/>
            </a:solidFill>
            <a:round/>
            <a:headEnd/>
            <a:tailEnd type="triangle" w="med" len="med"/>
          </a:ln>
        </p:spPr>
        <p:txBody>
          <a:bodyPr/>
          <a:lstStyle/>
          <a:p>
            <a:endParaRPr lang="ru-RU"/>
          </a:p>
        </p:txBody>
      </p:sp>
      <p:sp>
        <p:nvSpPr>
          <p:cNvPr id="17421" name="Line 30"/>
          <p:cNvSpPr>
            <a:spLocks noChangeShapeType="1"/>
          </p:cNvSpPr>
          <p:nvPr/>
        </p:nvSpPr>
        <p:spPr bwMode="auto">
          <a:xfrm flipH="1">
            <a:off x="5000625" y="642938"/>
            <a:ext cx="1081088" cy="1296987"/>
          </a:xfrm>
          <a:prstGeom prst="line">
            <a:avLst/>
          </a:prstGeom>
          <a:noFill/>
          <a:ln w="88900">
            <a:solidFill>
              <a:srgbClr val="00FF00"/>
            </a:solidFill>
            <a:round/>
            <a:headEnd/>
            <a:tailEnd type="triangle" w="med" len="med"/>
          </a:ln>
        </p:spPr>
        <p:txBody>
          <a:bodyPr/>
          <a:lstStyle/>
          <a:p>
            <a:endParaRPr lang="ru-RU"/>
          </a:p>
        </p:txBody>
      </p:sp>
      <p:sp>
        <p:nvSpPr>
          <p:cNvPr id="17422" name="Line 31"/>
          <p:cNvSpPr>
            <a:spLocks noChangeShapeType="1"/>
          </p:cNvSpPr>
          <p:nvPr/>
        </p:nvSpPr>
        <p:spPr bwMode="auto">
          <a:xfrm flipH="1">
            <a:off x="6072188" y="1428750"/>
            <a:ext cx="2305050" cy="720725"/>
          </a:xfrm>
          <a:prstGeom prst="line">
            <a:avLst/>
          </a:prstGeom>
          <a:noFill/>
          <a:ln w="88900">
            <a:solidFill>
              <a:srgbClr val="800000"/>
            </a:solidFill>
            <a:round/>
            <a:headEnd/>
            <a:tailEnd type="triangle" w="med" len="med"/>
          </a:ln>
        </p:spPr>
        <p:txBody>
          <a:bodyPr/>
          <a:lstStyle/>
          <a:p>
            <a:endParaRPr lang="ru-RU"/>
          </a:p>
        </p:txBody>
      </p:sp>
      <p:sp>
        <p:nvSpPr>
          <p:cNvPr id="17423" name="Line 32"/>
          <p:cNvSpPr>
            <a:spLocks noChangeShapeType="1"/>
          </p:cNvSpPr>
          <p:nvPr/>
        </p:nvSpPr>
        <p:spPr bwMode="auto">
          <a:xfrm flipH="1">
            <a:off x="6929438" y="3643313"/>
            <a:ext cx="1439862" cy="504825"/>
          </a:xfrm>
          <a:prstGeom prst="line">
            <a:avLst/>
          </a:prstGeom>
          <a:noFill/>
          <a:ln w="88900">
            <a:solidFill>
              <a:srgbClr val="00FF00"/>
            </a:solidFill>
            <a:round/>
            <a:headEnd/>
            <a:tailEnd type="triangle" w="med" len="med"/>
          </a:ln>
        </p:spPr>
        <p:txBody>
          <a:bodyPr/>
          <a:lstStyle/>
          <a:p>
            <a:endParaRPr lang="ru-RU"/>
          </a:p>
        </p:txBody>
      </p:sp>
      <p:sp>
        <p:nvSpPr>
          <p:cNvPr id="17424" name="Line 33"/>
          <p:cNvSpPr>
            <a:spLocks noChangeShapeType="1"/>
          </p:cNvSpPr>
          <p:nvPr/>
        </p:nvSpPr>
        <p:spPr bwMode="auto">
          <a:xfrm flipH="1" flipV="1">
            <a:off x="6572250" y="5000625"/>
            <a:ext cx="1655763" cy="1376363"/>
          </a:xfrm>
          <a:prstGeom prst="line">
            <a:avLst/>
          </a:prstGeom>
          <a:noFill/>
          <a:ln w="88900">
            <a:solidFill>
              <a:srgbClr val="00FF00"/>
            </a:solidFill>
            <a:round/>
            <a:headEnd/>
            <a:tailEnd type="triangle" w="med" len="med"/>
          </a:ln>
        </p:spPr>
        <p:txBody>
          <a:bodyPr/>
          <a:lstStyle/>
          <a:p>
            <a:endParaRPr lang="ru-RU"/>
          </a:p>
        </p:txBody>
      </p:sp>
      <p:sp>
        <p:nvSpPr>
          <p:cNvPr id="17425" name="Line 34"/>
          <p:cNvSpPr>
            <a:spLocks noChangeShapeType="1"/>
          </p:cNvSpPr>
          <p:nvPr/>
        </p:nvSpPr>
        <p:spPr bwMode="auto">
          <a:xfrm flipH="1" flipV="1">
            <a:off x="4572000" y="5516563"/>
            <a:ext cx="360363" cy="801687"/>
          </a:xfrm>
          <a:prstGeom prst="line">
            <a:avLst/>
          </a:prstGeom>
          <a:noFill/>
          <a:ln w="88900">
            <a:solidFill>
              <a:srgbClr val="00FF00"/>
            </a:solidFill>
            <a:round/>
            <a:headEnd/>
            <a:tailEnd type="triangle" w="med" len="med"/>
          </a:ln>
        </p:spPr>
        <p:txBody>
          <a:bodyPr/>
          <a:lstStyle/>
          <a:p>
            <a:endParaRPr lang="ru-RU"/>
          </a:p>
        </p:txBody>
      </p:sp>
      <p:sp>
        <p:nvSpPr>
          <p:cNvPr id="17426" name="Line 35"/>
          <p:cNvSpPr>
            <a:spLocks noChangeShapeType="1"/>
          </p:cNvSpPr>
          <p:nvPr/>
        </p:nvSpPr>
        <p:spPr bwMode="auto">
          <a:xfrm flipV="1">
            <a:off x="2268538" y="4508500"/>
            <a:ext cx="574675" cy="1809750"/>
          </a:xfrm>
          <a:prstGeom prst="line">
            <a:avLst/>
          </a:prstGeom>
          <a:noFill/>
          <a:ln w="88900">
            <a:solidFill>
              <a:srgbClr val="00FF00"/>
            </a:solidFill>
            <a:round/>
            <a:headEnd/>
            <a:tailEnd type="triangle" w="med" len="med"/>
          </a:ln>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Effect transition="in" filter="fade">
                                      <p:cBhvr>
                                        <p:cTn id="7" dur="1000"/>
                                        <p:tgtEl>
                                          <p:spTgt spid="8216"/>
                                        </p:tgtEl>
                                      </p:cBhvr>
                                    </p:animEffect>
                                    <p:anim calcmode="lin" valueType="num">
                                      <p:cBhvr>
                                        <p:cTn id="8" dur="1000" fill="hold"/>
                                        <p:tgtEl>
                                          <p:spTgt spid="8216"/>
                                        </p:tgtEl>
                                        <p:attrNameLst>
                                          <p:attrName>ppt_x</p:attrName>
                                        </p:attrNameLst>
                                      </p:cBhvr>
                                      <p:tavLst>
                                        <p:tav tm="0">
                                          <p:val>
                                            <p:strVal val="#ppt_x"/>
                                          </p:val>
                                        </p:tav>
                                        <p:tav tm="100000">
                                          <p:val>
                                            <p:strVal val="#ppt_x"/>
                                          </p:val>
                                        </p:tav>
                                      </p:tavLst>
                                    </p:anim>
                                    <p:anim calcmode="lin" valueType="num">
                                      <p:cBhvr>
                                        <p:cTn id="9" dur="1000" fill="hold"/>
                                        <p:tgtEl>
                                          <p:spTgt spid="82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211"/>
                                        </p:tgtEl>
                                        <p:attrNameLst>
                                          <p:attrName>style.visibility</p:attrName>
                                        </p:attrNameLst>
                                      </p:cBhvr>
                                      <p:to>
                                        <p:strVal val="visible"/>
                                      </p:to>
                                    </p:set>
                                    <p:animEffect transition="in" filter="fade">
                                      <p:cBhvr>
                                        <p:cTn id="14" dur="1000"/>
                                        <p:tgtEl>
                                          <p:spTgt spid="8211"/>
                                        </p:tgtEl>
                                      </p:cBhvr>
                                    </p:animEffect>
                                    <p:anim calcmode="lin" valueType="num">
                                      <p:cBhvr>
                                        <p:cTn id="15" dur="1000" fill="hold"/>
                                        <p:tgtEl>
                                          <p:spTgt spid="8211"/>
                                        </p:tgtEl>
                                        <p:attrNameLst>
                                          <p:attrName>ppt_x</p:attrName>
                                        </p:attrNameLst>
                                      </p:cBhvr>
                                      <p:tavLst>
                                        <p:tav tm="0">
                                          <p:val>
                                            <p:strVal val="#ppt_x"/>
                                          </p:val>
                                        </p:tav>
                                        <p:tav tm="100000">
                                          <p:val>
                                            <p:strVal val="#ppt_x"/>
                                          </p:val>
                                        </p:tav>
                                      </p:tavLst>
                                    </p:anim>
                                    <p:anim calcmode="lin" valueType="num">
                                      <p:cBhvr>
                                        <p:cTn id="16" dur="1000" fill="hold"/>
                                        <p:tgtEl>
                                          <p:spTgt spid="82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212"/>
                                        </p:tgtEl>
                                        <p:attrNameLst>
                                          <p:attrName>style.visibility</p:attrName>
                                        </p:attrNameLst>
                                      </p:cBhvr>
                                      <p:to>
                                        <p:strVal val="visible"/>
                                      </p:to>
                                    </p:set>
                                    <p:animEffect transition="in" filter="fade">
                                      <p:cBhvr>
                                        <p:cTn id="21" dur="1000"/>
                                        <p:tgtEl>
                                          <p:spTgt spid="8212"/>
                                        </p:tgtEl>
                                      </p:cBhvr>
                                    </p:animEffect>
                                    <p:anim calcmode="lin" valueType="num">
                                      <p:cBhvr>
                                        <p:cTn id="22" dur="1000" fill="hold"/>
                                        <p:tgtEl>
                                          <p:spTgt spid="8212"/>
                                        </p:tgtEl>
                                        <p:attrNameLst>
                                          <p:attrName>ppt_x</p:attrName>
                                        </p:attrNameLst>
                                      </p:cBhvr>
                                      <p:tavLst>
                                        <p:tav tm="0">
                                          <p:val>
                                            <p:strVal val="#ppt_x"/>
                                          </p:val>
                                        </p:tav>
                                        <p:tav tm="100000">
                                          <p:val>
                                            <p:strVal val="#ppt_x"/>
                                          </p:val>
                                        </p:tav>
                                      </p:tavLst>
                                    </p:anim>
                                    <p:anim calcmode="lin" valueType="num">
                                      <p:cBhvr>
                                        <p:cTn id="23" dur="1000" fill="hold"/>
                                        <p:tgtEl>
                                          <p:spTgt spid="8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8212" grpId="0"/>
      <p:bldP spid="82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99392"/>
            <a:ext cx="8784975" cy="720080"/>
          </a:xfrm>
        </p:spPr>
        <p:txBody>
          <a:bodyPr/>
          <a:lstStyle/>
          <a:p>
            <a:r>
              <a:rPr lang="ru-RU" sz="2000" dirty="0">
                <a:effectLst/>
                <a:latin typeface="Times New Roman"/>
                <a:ea typeface="Calibri"/>
              </a:rPr>
              <a:t>5</a:t>
            </a:r>
            <a:r>
              <a:rPr lang="uk-UA" sz="2000" dirty="0">
                <a:effectLst/>
                <a:latin typeface="Times New Roman"/>
                <a:ea typeface="Calibri"/>
              </a:rPr>
              <a:t>.  </a:t>
            </a:r>
            <a:r>
              <a:rPr lang="ru-RU" sz="2000" dirty="0" err="1">
                <a:effectLst/>
                <a:latin typeface="Times New Roman"/>
                <a:ea typeface="Calibri"/>
              </a:rPr>
              <a:t>Локалізація</a:t>
            </a:r>
            <a:r>
              <a:rPr lang="ru-RU" sz="2000" dirty="0">
                <a:effectLst/>
                <a:latin typeface="Times New Roman"/>
                <a:ea typeface="Calibri"/>
              </a:rPr>
              <a:t> </a:t>
            </a:r>
            <a:r>
              <a:rPr lang="ru-RU" sz="2000" dirty="0" err="1">
                <a:effectLst/>
                <a:latin typeface="Times New Roman"/>
                <a:ea typeface="Calibri"/>
              </a:rPr>
              <a:t>вищих</a:t>
            </a:r>
            <a:r>
              <a:rPr lang="ru-RU" sz="2000" dirty="0">
                <a:effectLst/>
                <a:latin typeface="Times New Roman"/>
                <a:ea typeface="Calibri"/>
              </a:rPr>
              <a:t> </a:t>
            </a:r>
            <a:r>
              <a:rPr lang="ru-RU" sz="2000" dirty="0" err="1">
                <a:effectLst/>
                <a:latin typeface="Times New Roman"/>
                <a:ea typeface="Calibri"/>
              </a:rPr>
              <a:t>психічних</a:t>
            </a:r>
            <a:r>
              <a:rPr lang="ru-RU" sz="2000" dirty="0">
                <a:effectLst/>
                <a:latin typeface="Times New Roman"/>
                <a:ea typeface="Calibri"/>
              </a:rPr>
              <a:t> </a:t>
            </a:r>
            <a:r>
              <a:rPr lang="ru-RU" sz="2000" dirty="0" err="1">
                <a:effectLst/>
                <a:latin typeface="Times New Roman"/>
                <a:ea typeface="Calibri"/>
              </a:rPr>
              <a:t>функцій</a:t>
            </a:r>
            <a:r>
              <a:rPr lang="ru-RU" sz="2000" dirty="0">
                <a:effectLst/>
                <a:latin typeface="Times New Roman"/>
                <a:ea typeface="Calibri"/>
              </a:rPr>
              <a:t>: </a:t>
            </a:r>
            <a:r>
              <a:rPr lang="ru-RU" sz="2000" dirty="0" err="1">
                <a:effectLst/>
                <a:latin typeface="Times New Roman"/>
                <a:ea typeface="Calibri"/>
              </a:rPr>
              <a:t>сучасні</a:t>
            </a:r>
            <a:r>
              <a:rPr lang="ru-RU" sz="2000" dirty="0">
                <a:effectLst/>
                <a:latin typeface="Times New Roman"/>
                <a:ea typeface="Calibri"/>
              </a:rPr>
              <a:t> </a:t>
            </a:r>
            <a:r>
              <a:rPr lang="ru-RU" sz="2000" dirty="0" err="1">
                <a:effectLst/>
                <a:latin typeface="Times New Roman"/>
                <a:ea typeface="Calibri"/>
              </a:rPr>
              <a:t>уявлення</a:t>
            </a:r>
            <a:endParaRPr lang="ru-RU" sz="2000" dirty="0"/>
          </a:p>
        </p:txBody>
      </p:sp>
      <p:sp>
        <p:nvSpPr>
          <p:cNvPr id="3" name="Текст 2"/>
          <p:cNvSpPr>
            <a:spLocks noGrp="1"/>
          </p:cNvSpPr>
          <p:nvPr>
            <p:ph type="body" idx="1"/>
          </p:nvPr>
        </p:nvSpPr>
        <p:spPr>
          <a:xfrm>
            <a:off x="323528" y="836712"/>
            <a:ext cx="8526226" cy="5616624"/>
          </a:xfrm>
        </p:spPr>
        <p:txBody>
          <a:bodyPr>
            <a:noAutofit/>
          </a:bodyPr>
          <a:lstStyle/>
          <a:p>
            <a:pPr algn="just">
              <a:spcAft>
                <a:spcPts val="1000"/>
              </a:spcAft>
            </a:pPr>
            <a:r>
              <a:rPr lang="ru-RU" sz="1600" dirty="0" err="1">
                <a:latin typeface="Times New Roman"/>
                <a:ea typeface="Calibri"/>
                <a:cs typeface="Times New Roman"/>
              </a:rPr>
              <a:t>Нейропсихологія</a:t>
            </a:r>
            <a:r>
              <a:rPr lang="ru-RU" sz="1600" dirty="0">
                <a:latin typeface="Times New Roman"/>
                <a:ea typeface="Calibri"/>
                <a:cs typeface="Times New Roman"/>
              </a:rPr>
              <a:t> почала </a:t>
            </a:r>
            <a:r>
              <a:rPr lang="ru-RU" sz="1600" dirty="0" err="1">
                <a:latin typeface="Times New Roman"/>
                <a:ea typeface="Calibri"/>
                <a:cs typeface="Times New Roman"/>
              </a:rPr>
              <a:t>складатися</a:t>
            </a:r>
            <a:r>
              <a:rPr lang="ru-RU" sz="1600" dirty="0">
                <a:latin typeface="Times New Roman"/>
                <a:ea typeface="Calibri"/>
                <a:cs typeface="Times New Roman"/>
              </a:rPr>
              <a:t> в 1920-40-і </a:t>
            </a:r>
            <a:r>
              <a:rPr lang="ru-RU" sz="1600" dirty="0" err="1">
                <a:latin typeface="Times New Roman"/>
                <a:ea typeface="Calibri"/>
                <a:cs typeface="Times New Roman"/>
              </a:rPr>
              <a:t>рр</a:t>
            </a:r>
            <a:r>
              <a:rPr lang="ru-RU" sz="1600" dirty="0">
                <a:latin typeface="Times New Roman"/>
                <a:ea typeface="Calibri"/>
                <a:cs typeface="Times New Roman"/>
              </a:rPr>
              <a:t>.. </a:t>
            </a:r>
            <a:r>
              <a:rPr lang="ru-RU" sz="1600" dirty="0" err="1">
                <a:latin typeface="Times New Roman"/>
                <a:ea typeface="Calibri"/>
                <a:cs typeface="Times New Roman"/>
              </a:rPr>
              <a:t>Основна</a:t>
            </a:r>
            <a:r>
              <a:rPr lang="ru-RU" sz="1600" dirty="0">
                <a:latin typeface="Times New Roman"/>
                <a:ea typeface="Calibri"/>
                <a:cs typeface="Times New Roman"/>
              </a:rPr>
              <a:t> заслуга </a:t>
            </a:r>
            <a:r>
              <a:rPr lang="ru-RU" sz="1600" dirty="0" err="1">
                <a:latin typeface="Times New Roman"/>
                <a:ea typeface="Calibri"/>
                <a:cs typeface="Times New Roman"/>
              </a:rPr>
              <a:t>створення</a:t>
            </a:r>
            <a:r>
              <a:rPr lang="ru-RU" sz="1600" dirty="0">
                <a:latin typeface="Times New Roman"/>
                <a:ea typeface="Calibri"/>
                <a:cs typeface="Times New Roman"/>
              </a:rPr>
              <a:t> </a:t>
            </a:r>
            <a:r>
              <a:rPr lang="ru-RU" sz="1600" dirty="0" err="1" smtClean="0">
                <a:latin typeface="Times New Roman"/>
                <a:ea typeface="Calibri"/>
                <a:cs typeface="Times New Roman"/>
              </a:rPr>
              <a:t>нейропсихології</a:t>
            </a:r>
            <a:r>
              <a:rPr lang="ru-RU" sz="1600" dirty="0" smtClean="0">
                <a:latin typeface="Times New Roman"/>
                <a:ea typeface="Calibri"/>
                <a:cs typeface="Times New Roman"/>
              </a:rPr>
              <a:t>- </a:t>
            </a:r>
            <a:r>
              <a:rPr lang="ru-RU" sz="1600" dirty="0" err="1" smtClean="0">
                <a:latin typeface="Times New Roman"/>
                <a:ea typeface="Calibri"/>
                <a:cs typeface="Times New Roman"/>
              </a:rPr>
              <a:t>О.Р.Лурія</a:t>
            </a:r>
            <a:r>
              <a:rPr lang="ru-RU" sz="1600" dirty="0">
                <a:latin typeface="Times New Roman"/>
                <a:ea typeface="Calibri"/>
                <a:cs typeface="Times New Roman"/>
              </a:rPr>
              <a:t>, </a:t>
            </a:r>
            <a:r>
              <a:rPr lang="ru-RU" sz="1600" dirty="0" err="1">
                <a:latin typeface="Times New Roman"/>
                <a:ea typeface="Calibri"/>
                <a:cs typeface="Times New Roman"/>
              </a:rPr>
              <a:t>однак</a:t>
            </a:r>
            <a:r>
              <a:rPr lang="ru-RU" sz="1600" dirty="0">
                <a:latin typeface="Times New Roman"/>
                <a:ea typeface="Calibri"/>
                <a:cs typeface="Times New Roman"/>
              </a:rPr>
              <a:t> </a:t>
            </a:r>
            <a:r>
              <a:rPr lang="ru-RU" sz="1600" dirty="0" err="1">
                <a:latin typeface="Times New Roman"/>
                <a:ea typeface="Calibri"/>
                <a:cs typeface="Times New Roman"/>
              </a:rPr>
              <a:t>перші</a:t>
            </a:r>
            <a:r>
              <a:rPr lang="ru-RU" sz="1600" dirty="0">
                <a:latin typeface="Times New Roman"/>
                <a:ea typeface="Calibri"/>
                <a:cs typeface="Times New Roman"/>
              </a:rPr>
              <a:t> </a:t>
            </a:r>
            <a:r>
              <a:rPr lang="ru-RU" sz="1600" dirty="0" smtClean="0">
                <a:latin typeface="Times New Roman"/>
                <a:ea typeface="Calibri"/>
                <a:cs typeface="Times New Roman"/>
              </a:rPr>
              <a:t> </a:t>
            </a:r>
            <a:r>
              <a:rPr lang="ru-RU" sz="1600" dirty="0" err="1">
                <a:latin typeface="Times New Roman"/>
                <a:ea typeface="Calibri"/>
                <a:cs typeface="Times New Roman"/>
              </a:rPr>
              <a:t>дослідження</a:t>
            </a:r>
            <a:r>
              <a:rPr lang="ru-RU" sz="1600" dirty="0">
                <a:latin typeface="Times New Roman"/>
                <a:ea typeface="Calibri"/>
                <a:cs typeface="Times New Roman"/>
              </a:rPr>
              <a:t> </a:t>
            </a:r>
            <a:r>
              <a:rPr lang="ru-RU" sz="1600" dirty="0" err="1">
                <a:latin typeface="Times New Roman"/>
                <a:ea typeface="Calibri"/>
                <a:cs typeface="Times New Roman"/>
              </a:rPr>
              <a:t>проводилися</a:t>
            </a:r>
            <a:r>
              <a:rPr lang="ru-RU" sz="1600" dirty="0">
                <a:latin typeface="Times New Roman"/>
                <a:ea typeface="Calibri"/>
                <a:cs typeface="Times New Roman"/>
              </a:rPr>
              <a:t> </a:t>
            </a:r>
            <a:r>
              <a:rPr lang="ru-RU" sz="1600" dirty="0" err="1">
                <a:latin typeface="Times New Roman"/>
                <a:ea typeface="Calibri"/>
                <a:cs typeface="Times New Roman"/>
              </a:rPr>
              <a:t>ще</a:t>
            </a:r>
            <a:r>
              <a:rPr lang="ru-RU" sz="1600" dirty="0">
                <a:latin typeface="Times New Roman"/>
                <a:ea typeface="Calibri"/>
                <a:cs typeface="Times New Roman"/>
              </a:rPr>
              <a:t> </a:t>
            </a:r>
            <a:r>
              <a:rPr lang="ru-RU" sz="1600" dirty="0" err="1">
                <a:latin typeface="Times New Roman"/>
                <a:ea typeface="Calibri"/>
                <a:cs typeface="Times New Roman"/>
              </a:rPr>
              <a:t>Л.С.Виготським</a:t>
            </a:r>
            <a:r>
              <a:rPr lang="ru-RU" sz="1600" dirty="0">
                <a:latin typeface="Times New Roman"/>
                <a:ea typeface="Calibri"/>
                <a:cs typeface="Times New Roman"/>
              </a:rPr>
              <a:t> </a:t>
            </a:r>
            <a:r>
              <a:rPr lang="ru-RU" sz="1600" dirty="0" smtClean="0">
                <a:latin typeface="Times New Roman"/>
                <a:ea typeface="Calibri"/>
                <a:cs typeface="Times New Roman"/>
              </a:rPr>
              <a:t> , </a:t>
            </a:r>
            <a:r>
              <a:rPr lang="ru-RU" sz="1600" dirty="0" err="1" smtClean="0">
                <a:latin typeface="Times New Roman"/>
                <a:ea typeface="Calibri"/>
                <a:cs typeface="Times New Roman"/>
              </a:rPr>
              <a:t>який</a:t>
            </a:r>
            <a:r>
              <a:rPr lang="uk-UA" sz="1600" dirty="0" smtClean="0">
                <a:latin typeface="Times New Roman"/>
                <a:ea typeface="Calibri"/>
                <a:cs typeface="Times New Roman"/>
              </a:rPr>
              <a:t> </a:t>
            </a:r>
            <a:r>
              <a:rPr lang="uk-UA" sz="1600" dirty="0">
                <a:latin typeface="Times New Roman"/>
                <a:ea typeface="Calibri"/>
                <a:cs typeface="Times New Roman"/>
              </a:rPr>
              <a:t>сформулював основні положення про розвиток ВПФ, про смисловому і системну будову свідомості, почав вивчення ролі різних відділів мозку у здійсненні різних форм психічної діяльності, сформулював принципи локалізації ВПФ, принцип «</a:t>
            </a:r>
            <a:r>
              <a:rPr lang="uk-UA" sz="1600" dirty="0" err="1">
                <a:latin typeface="Times New Roman"/>
                <a:ea typeface="Calibri"/>
                <a:cs typeface="Times New Roman"/>
              </a:rPr>
              <a:t>екстракортикальної</a:t>
            </a:r>
            <a:r>
              <a:rPr lang="uk-UA" sz="1600" dirty="0">
                <a:latin typeface="Times New Roman"/>
                <a:ea typeface="Calibri"/>
                <a:cs typeface="Times New Roman"/>
              </a:rPr>
              <a:t>» організації психічних </a:t>
            </a:r>
            <a:r>
              <a:rPr lang="uk-UA" sz="1600" dirty="0" smtClean="0">
                <a:latin typeface="Times New Roman"/>
                <a:ea typeface="Calibri"/>
                <a:cs typeface="Times New Roman"/>
              </a:rPr>
              <a:t>процесів, </a:t>
            </a:r>
            <a:r>
              <a:rPr lang="uk-UA" sz="1600" dirty="0">
                <a:latin typeface="Times New Roman"/>
                <a:ea typeface="Calibri"/>
                <a:cs typeface="Times New Roman"/>
              </a:rPr>
              <a:t>спостерігаючи за дітьми, вивів основну закономірність психічного розвитку: послідовність формування ВПФ людини і послідовність прижиттєвої зміни їх мозкової організації, сформулював положення про неоднаковий системний  вплив вогнищевих уражень мозку на ВПФ на різних етапах психічного розвитку</a:t>
            </a:r>
            <a:r>
              <a:rPr lang="uk-UA" sz="1600" dirty="0" smtClean="0">
                <a:latin typeface="Times New Roman"/>
                <a:ea typeface="Calibri"/>
                <a:cs typeface="Times New Roman"/>
              </a:rPr>
              <a:t>.</a:t>
            </a:r>
          </a:p>
          <a:p>
            <a:pPr algn="just">
              <a:spcAft>
                <a:spcPts val="1000"/>
              </a:spcAft>
            </a:pPr>
            <a:r>
              <a:rPr lang="uk-UA" sz="1600" dirty="0">
                <a:latin typeface="Times New Roman"/>
                <a:ea typeface="Calibri"/>
                <a:cs typeface="Times New Roman"/>
              </a:rPr>
              <a:t>Важливий внесок у вітчизняну </a:t>
            </a:r>
            <a:r>
              <a:rPr lang="uk-UA" sz="1600" dirty="0" smtClean="0">
                <a:latin typeface="Times New Roman"/>
                <a:ea typeface="Calibri"/>
                <a:cs typeface="Times New Roman"/>
              </a:rPr>
              <a:t>нейропсихологію </a:t>
            </a:r>
            <a:r>
              <a:rPr lang="uk-UA" sz="1600" dirty="0">
                <a:latin typeface="Times New Roman"/>
                <a:ea typeface="Calibri"/>
                <a:cs typeface="Times New Roman"/>
              </a:rPr>
              <a:t>зробила Б.В.</a:t>
            </a:r>
            <a:r>
              <a:rPr lang="uk-UA" sz="1600" dirty="0" err="1">
                <a:latin typeface="Times New Roman"/>
                <a:ea typeface="Calibri"/>
                <a:cs typeface="Times New Roman"/>
              </a:rPr>
              <a:t>Зейгарник</a:t>
            </a:r>
            <a:r>
              <a:rPr lang="uk-UA" sz="1600" dirty="0">
                <a:latin typeface="Times New Roman"/>
                <a:ea typeface="Calibri"/>
                <a:cs typeface="Times New Roman"/>
              </a:rPr>
              <a:t> зі своїми </a:t>
            </a:r>
            <a:r>
              <a:rPr lang="uk-UA" sz="1600" dirty="0" smtClean="0">
                <a:latin typeface="Times New Roman"/>
                <a:ea typeface="Calibri"/>
                <a:cs typeface="Times New Roman"/>
              </a:rPr>
              <a:t>співробітниками:(</a:t>
            </a:r>
            <a:r>
              <a:rPr lang="ru-RU" sz="1600" dirty="0" smtClean="0">
                <a:latin typeface="Times New Roman"/>
                <a:ea typeface="Calibri"/>
                <a:cs typeface="Times New Roman"/>
              </a:rPr>
              <a:t>Були </a:t>
            </a:r>
            <a:r>
              <a:rPr lang="ru-RU" sz="1600" dirty="0" err="1">
                <a:latin typeface="Times New Roman"/>
                <a:ea typeface="Calibri"/>
                <a:cs typeface="Times New Roman"/>
              </a:rPr>
              <a:t>вивчені</a:t>
            </a:r>
            <a:r>
              <a:rPr lang="ru-RU" sz="1600" dirty="0">
                <a:latin typeface="Times New Roman"/>
                <a:ea typeface="Calibri"/>
                <a:cs typeface="Times New Roman"/>
              </a:rPr>
              <a:t> </a:t>
            </a:r>
            <a:r>
              <a:rPr lang="ru-RU" sz="1600" dirty="0" err="1">
                <a:latin typeface="Times New Roman"/>
                <a:ea typeface="Calibri"/>
                <a:cs typeface="Times New Roman"/>
              </a:rPr>
              <a:t>порушення</a:t>
            </a:r>
            <a:r>
              <a:rPr lang="ru-RU" sz="1600" dirty="0">
                <a:latin typeface="Times New Roman"/>
                <a:ea typeface="Calibri"/>
                <a:cs typeface="Times New Roman"/>
              </a:rPr>
              <a:t> </a:t>
            </a:r>
            <a:r>
              <a:rPr lang="ru-RU" sz="1600" dirty="0" err="1">
                <a:latin typeface="Times New Roman"/>
                <a:ea typeface="Calibri"/>
                <a:cs typeface="Times New Roman"/>
              </a:rPr>
              <a:t>мислення</a:t>
            </a:r>
            <a:r>
              <a:rPr lang="ru-RU" sz="1600" dirty="0">
                <a:latin typeface="Times New Roman"/>
                <a:ea typeface="Calibri"/>
                <a:cs typeface="Times New Roman"/>
              </a:rPr>
              <a:t> у </a:t>
            </a:r>
            <a:r>
              <a:rPr lang="ru-RU" sz="1600" dirty="0" err="1">
                <a:latin typeface="Times New Roman"/>
                <a:ea typeface="Calibri"/>
                <a:cs typeface="Times New Roman"/>
              </a:rPr>
              <a:t>хворих</a:t>
            </a:r>
            <a:r>
              <a:rPr lang="ru-RU" sz="1600" dirty="0">
                <a:latin typeface="Times New Roman"/>
                <a:ea typeface="Calibri"/>
                <a:cs typeface="Times New Roman"/>
              </a:rPr>
              <a:t> з </a:t>
            </a:r>
            <a:r>
              <a:rPr lang="ru-RU" sz="1600" dirty="0" err="1">
                <a:latin typeface="Times New Roman"/>
                <a:ea typeface="Calibri"/>
                <a:cs typeface="Times New Roman"/>
              </a:rPr>
              <a:t>локальними</a:t>
            </a:r>
            <a:r>
              <a:rPr lang="ru-RU" sz="1600" dirty="0">
                <a:latin typeface="Times New Roman"/>
                <a:ea typeface="Calibri"/>
                <a:cs typeface="Times New Roman"/>
              </a:rPr>
              <a:t> і </a:t>
            </a:r>
            <a:r>
              <a:rPr lang="ru-RU" sz="1600" dirty="0" err="1">
                <a:latin typeface="Times New Roman"/>
                <a:ea typeface="Calibri"/>
                <a:cs typeface="Times New Roman"/>
              </a:rPr>
              <a:t>загальними</a:t>
            </a:r>
            <a:r>
              <a:rPr lang="ru-RU" sz="1600" dirty="0">
                <a:latin typeface="Times New Roman"/>
                <a:ea typeface="Calibri"/>
                <a:cs typeface="Times New Roman"/>
              </a:rPr>
              <a:t> </a:t>
            </a:r>
            <a:r>
              <a:rPr lang="ru-RU" sz="1600" dirty="0" err="1">
                <a:latin typeface="Times New Roman"/>
                <a:ea typeface="Calibri"/>
                <a:cs typeface="Times New Roman"/>
              </a:rPr>
              <a:t>органічними</a:t>
            </a:r>
            <a:r>
              <a:rPr lang="ru-RU" sz="1600" dirty="0">
                <a:latin typeface="Times New Roman"/>
                <a:ea typeface="Calibri"/>
                <a:cs typeface="Times New Roman"/>
              </a:rPr>
              <a:t> </a:t>
            </a:r>
            <a:r>
              <a:rPr lang="ru-RU" sz="1600" dirty="0" err="1">
                <a:latin typeface="Times New Roman"/>
                <a:ea typeface="Calibri"/>
                <a:cs typeface="Times New Roman"/>
              </a:rPr>
              <a:t>ураженнями</a:t>
            </a:r>
            <a:r>
              <a:rPr lang="ru-RU" sz="1600" dirty="0">
                <a:latin typeface="Times New Roman"/>
                <a:ea typeface="Calibri"/>
                <a:cs typeface="Times New Roman"/>
              </a:rPr>
              <a:t> </a:t>
            </a:r>
            <a:r>
              <a:rPr lang="ru-RU" sz="1600" dirty="0" err="1" smtClean="0">
                <a:latin typeface="Times New Roman"/>
                <a:ea typeface="Calibri"/>
                <a:cs typeface="Times New Roman"/>
              </a:rPr>
              <a:t>мозку</a:t>
            </a:r>
            <a:r>
              <a:rPr lang="ru-RU" sz="1600" dirty="0" smtClean="0">
                <a:latin typeface="Times New Roman"/>
                <a:ea typeface="Calibri"/>
                <a:cs typeface="Times New Roman"/>
              </a:rPr>
              <a:t>); </a:t>
            </a:r>
            <a:r>
              <a:rPr lang="ru-RU" sz="1600" dirty="0" err="1" smtClean="0">
                <a:latin typeface="Times New Roman"/>
                <a:ea typeface="Calibri"/>
                <a:cs typeface="Times New Roman"/>
              </a:rPr>
              <a:t>грузинська</a:t>
            </a:r>
            <a:r>
              <a:rPr lang="ru-RU" sz="1600" dirty="0" smtClean="0">
                <a:latin typeface="Times New Roman"/>
                <a:ea typeface="Calibri"/>
                <a:cs typeface="Times New Roman"/>
              </a:rPr>
              <a:t> школа </a:t>
            </a:r>
            <a:r>
              <a:rPr lang="ru-RU" sz="1600" dirty="0" err="1" smtClean="0">
                <a:latin typeface="Times New Roman"/>
                <a:ea typeface="Calibri"/>
                <a:cs typeface="Times New Roman"/>
              </a:rPr>
              <a:t>психологів</a:t>
            </a:r>
            <a:r>
              <a:rPr lang="ru-RU" sz="1600" dirty="0" smtClean="0">
                <a:latin typeface="Times New Roman"/>
                <a:ea typeface="Calibri"/>
                <a:cs typeface="Times New Roman"/>
              </a:rPr>
              <a:t> </a:t>
            </a:r>
            <a:r>
              <a:rPr lang="ru-RU" sz="1600" dirty="0" err="1" smtClean="0">
                <a:latin typeface="Times New Roman"/>
                <a:ea typeface="Calibri"/>
                <a:cs typeface="Times New Roman"/>
              </a:rPr>
              <a:t>досліджувала</a:t>
            </a:r>
            <a:r>
              <a:rPr lang="ru-RU" sz="1600" dirty="0" smtClean="0">
                <a:latin typeface="Times New Roman"/>
                <a:ea typeface="Calibri"/>
                <a:cs typeface="Times New Roman"/>
              </a:rPr>
              <a:t> </a:t>
            </a:r>
            <a:r>
              <a:rPr lang="ru-RU" sz="1600" dirty="0" err="1">
                <a:latin typeface="Times New Roman"/>
                <a:ea typeface="Calibri"/>
                <a:cs typeface="Times New Roman"/>
              </a:rPr>
              <a:t>особливості</a:t>
            </a:r>
            <a:r>
              <a:rPr lang="ru-RU" sz="1600" dirty="0">
                <a:latin typeface="Times New Roman"/>
                <a:ea typeface="Calibri"/>
                <a:cs typeface="Times New Roman"/>
              </a:rPr>
              <a:t> </a:t>
            </a:r>
            <a:r>
              <a:rPr lang="ru-RU" sz="1600" dirty="0" err="1">
                <a:latin typeface="Times New Roman"/>
                <a:ea typeface="Calibri"/>
                <a:cs typeface="Times New Roman"/>
              </a:rPr>
              <a:t>фіксованої</a:t>
            </a:r>
            <a:r>
              <a:rPr lang="ru-RU" sz="1600" dirty="0">
                <a:latin typeface="Times New Roman"/>
                <a:ea typeface="Calibri"/>
                <a:cs typeface="Times New Roman"/>
              </a:rPr>
              <a:t> установки при </a:t>
            </a:r>
            <a:r>
              <a:rPr lang="ru-RU" sz="1600" dirty="0" err="1">
                <a:latin typeface="Times New Roman"/>
                <a:ea typeface="Calibri"/>
                <a:cs typeface="Times New Roman"/>
              </a:rPr>
              <a:t>загальних</a:t>
            </a:r>
            <a:r>
              <a:rPr lang="ru-RU" sz="1600" dirty="0">
                <a:latin typeface="Times New Roman"/>
                <a:ea typeface="Calibri"/>
                <a:cs typeface="Times New Roman"/>
              </a:rPr>
              <a:t> і </a:t>
            </a:r>
            <a:r>
              <a:rPr lang="ru-RU" sz="1600" dirty="0" err="1">
                <a:latin typeface="Times New Roman"/>
                <a:ea typeface="Calibri"/>
                <a:cs typeface="Times New Roman"/>
              </a:rPr>
              <a:t>локальних</a:t>
            </a:r>
            <a:r>
              <a:rPr lang="ru-RU" sz="1600" dirty="0">
                <a:latin typeface="Times New Roman"/>
                <a:ea typeface="Calibri"/>
                <a:cs typeface="Times New Roman"/>
              </a:rPr>
              <a:t> </a:t>
            </a:r>
            <a:r>
              <a:rPr lang="ru-RU" sz="1600" dirty="0" err="1">
                <a:latin typeface="Times New Roman"/>
                <a:ea typeface="Calibri"/>
                <a:cs typeface="Times New Roman"/>
              </a:rPr>
              <a:t>ураженнях</a:t>
            </a:r>
            <a:r>
              <a:rPr lang="ru-RU" sz="1600" dirty="0">
                <a:latin typeface="Times New Roman"/>
                <a:ea typeface="Calibri"/>
                <a:cs typeface="Times New Roman"/>
              </a:rPr>
              <a:t> </a:t>
            </a:r>
            <a:r>
              <a:rPr lang="ru-RU" sz="1600" dirty="0" err="1">
                <a:latin typeface="Times New Roman"/>
                <a:ea typeface="Calibri"/>
                <a:cs typeface="Times New Roman"/>
              </a:rPr>
              <a:t>мозку</a:t>
            </a:r>
            <a:r>
              <a:rPr lang="ru-RU" sz="1600" dirty="0">
                <a:latin typeface="Times New Roman"/>
                <a:ea typeface="Calibri"/>
                <a:cs typeface="Times New Roman"/>
              </a:rPr>
              <a:t> (н-р, Д. Н. Узнадзе). </a:t>
            </a:r>
            <a:r>
              <a:rPr lang="uk-UA" sz="1600" dirty="0" smtClean="0">
                <a:latin typeface="Times New Roman"/>
                <a:ea typeface="Calibri"/>
                <a:cs typeface="Times New Roman"/>
              </a:rPr>
              <a:t> </a:t>
            </a:r>
            <a:r>
              <a:rPr lang="ru-RU" sz="1600" dirty="0" err="1" smtClean="0">
                <a:latin typeface="Times New Roman"/>
                <a:ea typeface="Calibri"/>
                <a:cs typeface="Times New Roman"/>
              </a:rPr>
              <a:t>Положення</a:t>
            </a:r>
            <a:r>
              <a:rPr lang="ru-RU" sz="1600" dirty="0" smtClean="0">
                <a:latin typeface="Times New Roman"/>
                <a:ea typeface="Calibri"/>
                <a:cs typeface="Times New Roman"/>
              </a:rPr>
              <a:t> </a:t>
            </a:r>
            <a:r>
              <a:rPr lang="ru-RU" sz="1600" dirty="0">
                <a:latin typeface="Times New Roman"/>
                <a:ea typeface="Calibri"/>
                <a:cs typeface="Times New Roman"/>
              </a:rPr>
              <a:t>Н. А. Бернштейна про </a:t>
            </a:r>
            <a:r>
              <a:rPr lang="ru-RU" sz="1600" dirty="0" err="1">
                <a:latin typeface="Times New Roman"/>
                <a:ea typeface="Calibri"/>
                <a:cs typeface="Times New Roman"/>
              </a:rPr>
              <a:t>фізіології</a:t>
            </a:r>
            <a:r>
              <a:rPr lang="ru-RU" sz="1600" dirty="0">
                <a:latin typeface="Times New Roman"/>
                <a:ea typeface="Calibri"/>
                <a:cs typeface="Times New Roman"/>
              </a:rPr>
              <a:t> </a:t>
            </a:r>
            <a:r>
              <a:rPr lang="ru-RU" sz="1600" dirty="0" err="1">
                <a:latin typeface="Times New Roman"/>
                <a:ea typeface="Calibri"/>
                <a:cs typeface="Times New Roman"/>
              </a:rPr>
              <a:t>активності</a:t>
            </a:r>
            <a:r>
              <a:rPr lang="ru-RU" sz="1600" dirty="0">
                <a:latin typeface="Times New Roman"/>
                <a:ea typeface="Calibri"/>
                <a:cs typeface="Times New Roman"/>
              </a:rPr>
              <a:t> </a:t>
            </a:r>
            <a:r>
              <a:rPr lang="ru-RU" sz="1600" dirty="0" err="1">
                <a:latin typeface="Times New Roman"/>
                <a:ea typeface="Calibri"/>
                <a:cs typeface="Times New Roman"/>
              </a:rPr>
              <a:t>з'явилися</a:t>
            </a:r>
            <a:r>
              <a:rPr lang="ru-RU" sz="1600" dirty="0">
                <a:latin typeface="Times New Roman"/>
                <a:ea typeface="Calibri"/>
                <a:cs typeface="Times New Roman"/>
              </a:rPr>
              <a:t> одним з </a:t>
            </a:r>
            <a:r>
              <a:rPr lang="ru-RU" sz="1600" dirty="0" err="1">
                <a:latin typeface="Times New Roman"/>
                <a:ea typeface="Calibri"/>
                <a:cs typeface="Times New Roman"/>
              </a:rPr>
              <a:t>логічних</a:t>
            </a:r>
            <a:r>
              <a:rPr lang="ru-RU" sz="1600" dirty="0">
                <a:latin typeface="Times New Roman"/>
                <a:ea typeface="Calibri"/>
                <a:cs typeface="Times New Roman"/>
              </a:rPr>
              <a:t> «</a:t>
            </a:r>
            <a:r>
              <a:rPr lang="ru-RU" sz="1600" dirty="0" err="1">
                <a:latin typeface="Times New Roman"/>
                <a:ea typeface="Calibri"/>
                <a:cs typeface="Times New Roman"/>
              </a:rPr>
              <a:t>блоків</a:t>
            </a:r>
            <a:r>
              <a:rPr lang="ru-RU" sz="1600" dirty="0">
                <a:latin typeface="Times New Roman"/>
                <a:ea typeface="Calibri"/>
                <a:cs typeface="Times New Roman"/>
              </a:rPr>
              <a:t>» в </a:t>
            </a:r>
            <a:r>
              <a:rPr lang="ru-RU" sz="1600" dirty="0" err="1">
                <a:latin typeface="Times New Roman"/>
                <a:ea typeface="Calibri"/>
                <a:cs typeface="Times New Roman"/>
              </a:rPr>
              <a:t>побудові</a:t>
            </a:r>
            <a:r>
              <a:rPr lang="ru-RU" sz="1600" dirty="0">
                <a:latin typeface="Times New Roman"/>
                <a:ea typeface="Calibri"/>
                <a:cs typeface="Times New Roman"/>
              </a:rPr>
              <a:t> </a:t>
            </a:r>
            <a:r>
              <a:rPr lang="ru-RU" sz="1600" dirty="0" err="1" smtClean="0">
                <a:latin typeface="Times New Roman"/>
                <a:ea typeface="Calibri"/>
                <a:cs typeface="Times New Roman"/>
              </a:rPr>
              <a:t>нейропсихологичної</a:t>
            </a:r>
            <a:r>
              <a:rPr lang="ru-RU" sz="1600" dirty="0" smtClean="0">
                <a:latin typeface="Times New Roman"/>
                <a:ea typeface="Calibri"/>
                <a:cs typeface="Times New Roman"/>
              </a:rPr>
              <a:t> </a:t>
            </a:r>
            <a:r>
              <a:rPr lang="ru-RU" sz="1600" dirty="0" err="1">
                <a:latin typeface="Times New Roman"/>
                <a:ea typeface="Calibri"/>
                <a:cs typeface="Times New Roman"/>
              </a:rPr>
              <a:t>моделі</a:t>
            </a:r>
            <a:r>
              <a:rPr lang="ru-RU" sz="1600" dirty="0">
                <a:latin typeface="Times New Roman"/>
                <a:ea typeface="Calibri"/>
                <a:cs typeface="Times New Roman"/>
              </a:rPr>
              <a:t> </a:t>
            </a:r>
            <a:r>
              <a:rPr lang="ru-RU" sz="1600" dirty="0" err="1">
                <a:latin typeface="Times New Roman"/>
                <a:ea typeface="Calibri"/>
                <a:cs typeface="Times New Roman"/>
              </a:rPr>
              <a:t>доцільної</a:t>
            </a:r>
            <a:r>
              <a:rPr lang="ru-RU" sz="1600" dirty="0">
                <a:latin typeface="Times New Roman"/>
                <a:ea typeface="Calibri"/>
                <a:cs typeface="Times New Roman"/>
              </a:rPr>
              <a:t> </a:t>
            </a:r>
            <a:r>
              <a:rPr lang="ru-RU" sz="1600" dirty="0" err="1">
                <a:latin typeface="Times New Roman"/>
                <a:ea typeface="Calibri"/>
                <a:cs typeface="Times New Roman"/>
              </a:rPr>
              <a:t>поведінки</a:t>
            </a:r>
            <a:r>
              <a:rPr lang="ru-RU" sz="1600" dirty="0">
                <a:latin typeface="Times New Roman"/>
                <a:ea typeface="Calibri"/>
                <a:cs typeface="Times New Roman"/>
              </a:rPr>
              <a:t> </a:t>
            </a:r>
            <a:r>
              <a:rPr lang="ru-RU" sz="1600" dirty="0" err="1">
                <a:latin typeface="Times New Roman"/>
                <a:ea typeface="Calibri"/>
                <a:cs typeface="Times New Roman"/>
              </a:rPr>
              <a:t>людини</a:t>
            </a:r>
            <a:r>
              <a:rPr lang="ru-RU" sz="1600" dirty="0" smtClean="0">
                <a:latin typeface="Times New Roman"/>
                <a:ea typeface="Calibri"/>
                <a:cs typeface="Times New Roman"/>
              </a:rPr>
              <a:t>.</a:t>
            </a:r>
          </a:p>
          <a:p>
            <a:pPr algn="just">
              <a:spcAft>
                <a:spcPts val="1000"/>
              </a:spcAft>
            </a:pPr>
            <a:r>
              <a:rPr lang="ru-RU" sz="1600" dirty="0" err="1">
                <a:latin typeface="Times New Roman"/>
                <a:ea typeface="Calibri"/>
                <a:cs typeface="Times New Roman"/>
              </a:rPr>
              <a:t>Головний</a:t>
            </a:r>
            <a:r>
              <a:rPr lang="ru-RU" sz="1600" dirty="0">
                <a:latin typeface="Times New Roman"/>
                <a:ea typeface="Calibri"/>
                <a:cs typeface="Times New Roman"/>
              </a:rPr>
              <a:t> </a:t>
            </a:r>
            <a:r>
              <a:rPr lang="ru-RU" sz="1600" dirty="0" err="1">
                <a:latin typeface="Times New Roman"/>
                <a:ea typeface="Calibri"/>
                <a:cs typeface="Times New Roman"/>
              </a:rPr>
              <a:t>мозок</a:t>
            </a:r>
            <a:r>
              <a:rPr lang="ru-RU" sz="1600" dirty="0">
                <a:latin typeface="Times New Roman"/>
                <a:ea typeface="Calibri"/>
                <a:cs typeface="Times New Roman"/>
              </a:rPr>
              <a:t> </a:t>
            </a:r>
            <a:r>
              <a:rPr lang="ru-RU" sz="1600" dirty="0" err="1">
                <a:latin typeface="Times New Roman"/>
                <a:ea typeface="Calibri"/>
                <a:cs typeface="Times New Roman"/>
              </a:rPr>
              <a:t>підрозділяється</a:t>
            </a:r>
            <a:r>
              <a:rPr lang="ru-RU" sz="1600" dirty="0">
                <a:latin typeface="Times New Roman"/>
                <a:ea typeface="Calibri"/>
                <a:cs typeface="Times New Roman"/>
              </a:rPr>
              <a:t> на </a:t>
            </a:r>
            <a:r>
              <a:rPr lang="ru-RU" sz="1600" dirty="0" err="1">
                <a:latin typeface="Times New Roman"/>
                <a:ea typeface="Calibri"/>
                <a:cs typeface="Times New Roman"/>
              </a:rPr>
              <a:t>стовбур</a:t>
            </a:r>
            <a:r>
              <a:rPr lang="ru-RU" sz="1600" dirty="0">
                <a:latin typeface="Times New Roman"/>
                <a:ea typeface="Calibri"/>
                <a:cs typeface="Times New Roman"/>
              </a:rPr>
              <a:t>, </a:t>
            </a:r>
            <a:r>
              <a:rPr lang="ru-RU" sz="1600" dirty="0" err="1">
                <a:latin typeface="Times New Roman"/>
                <a:ea typeface="Calibri"/>
                <a:cs typeface="Times New Roman"/>
              </a:rPr>
              <a:t>мозочок</a:t>
            </a:r>
            <a:r>
              <a:rPr lang="ru-RU" sz="1600" dirty="0">
                <a:latin typeface="Times New Roman"/>
                <a:ea typeface="Calibri"/>
                <a:cs typeface="Times New Roman"/>
              </a:rPr>
              <a:t> і великий </a:t>
            </a:r>
            <a:r>
              <a:rPr lang="ru-RU" sz="1600" dirty="0" err="1" smtClean="0">
                <a:latin typeface="Times New Roman"/>
                <a:ea typeface="Calibri"/>
                <a:cs typeface="Times New Roman"/>
              </a:rPr>
              <a:t>мозок</a:t>
            </a:r>
            <a:r>
              <a:rPr lang="ru-RU" sz="1600" dirty="0" smtClean="0">
                <a:latin typeface="Times New Roman"/>
                <a:ea typeface="Calibri"/>
                <a:cs typeface="Times New Roman"/>
              </a:rPr>
              <a:t> та </a:t>
            </a:r>
            <a:r>
              <a:rPr lang="ru-RU" sz="1600" dirty="0" err="1">
                <a:latin typeface="Times New Roman"/>
                <a:ea typeface="Calibri"/>
                <a:cs typeface="Times New Roman"/>
              </a:rPr>
              <a:t>складається</a:t>
            </a:r>
            <a:r>
              <a:rPr lang="ru-RU" sz="1600" dirty="0">
                <a:latin typeface="Times New Roman"/>
                <a:ea typeface="Calibri"/>
                <a:cs typeface="Times New Roman"/>
              </a:rPr>
              <a:t> з </a:t>
            </a:r>
            <a:r>
              <a:rPr lang="ru-RU" sz="1600" dirty="0" err="1">
                <a:latin typeface="Times New Roman"/>
                <a:ea typeface="Calibri"/>
                <a:cs typeface="Times New Roman"/>
              </a:rPr>
              <a:t>двох</a:t>
            </a:r>
            <a:r>
              <a:rPr lang="ru-RU" sz="1600" dirty="0">
                <a:latin typeface="Times New Roman"/>
                <a:ea typeface="Calibri"/>
                <a:cs typeface="Times New Roman"/>
              </a:rPr>
              <a:t> </a:t>
            </a:r>
            <a:r>
              <a:rPr lang="ru-RU" sz="1600" dirty="0" err="1">
                <a:latin typeface="Times New Roman"/>
                <a:ea typeface="Calibri"/>
                <a:cs typeface="Times New Roman"/>
              </a:rPr>
              <a:t>півкуль</a:t>
            </a:r>
            <a:r>
              <a:rPr lang="ru-RU" sz="1600" dirty="0">
                <a:latin typeface="Times New Roman"/>
                <a:ea typeface="Calibri"/>
                <a:cs typeface="Times New Roman"/>
              </a:rPr>
              <a:t> - право</a:t>
            </a:r>
            <a:r>
              <a:rPr lang="uk-UA" sz="1600" dirty="0">
                <a:latin typeface="Times New Roman"/>
                <a:ea typeface="Calibri"/>
                <a:cs typeface="Times New Roman"/>
              </a:rPr>
              <a:t>ї</a:t>
            </a:r>
            <a:r>
              <a:rPr lang="ru-RU" sz="1600" dirty="0">
                <a:latin typeface="Times New Roman"/>
                <a:ea typeface="Calibri"/>
                <a:cs typeface="Times New Roman"/>
              </a:rPr>
              <a:t> і </a:t>
            </a:r>
            <a:r>
              <a:rPr lang="ru-RU" sz="1600" dirty="0" err="1">
                <a:latin typeface="Times New Roman"/>
                <a:ea typeface="Calibri"/>
                <a:cs typeface="Times New Roman"/>
              </a:rPr>
              <a:t>ліво</a:t>
            </a:r>
            <a:r>
              <a:rPr lang="uk-UA" sz="1600" dirty="0">
                <a:latin typeface="Times New Roman"/>
                <a:ea typeface="Calibri"/>
                <a:cs typeface="Times New Roman"/>
              </a:rPr>
              <a:t>ї</a:t>
            </a:r>
            <a:r>
              <a:rPr lang="ru-RU" sz="1600" dirty="0">
                <a:latin typeface="Times New Roman"/>
                <a:ea typeface="Calibri"/>
                <a:cs typeface="Times New Roman"/>
              </a:rPr>
              <a:t> ; в </a:t>
            </a:r>
            <a:r>
              <a:rPr lang="ru-RU" sz="1600" dirty="0" err="1">
                <a:latin typeface="Times New Roman"/>
                <a:ea typeface="Calibri"/>
                <a:cs typeface="Times New Roman"/>
              </a:rPr>
              <a:t>кожн</a:t>
            </a:r>
            <a:r>
              <a:rPr lang="uk-UA" sz="1600" dirty="0" err="1">
                <a:latin typeface="Times New Roman"/>
                <a:ea typeface="Calibri"/>
                <a:cs typeface="Times New Roman"/>
              </a:rPr>
              <a:t>ій</a:t>
            </a:r>
            <a:r>
              <a:rPr lang="ru-RU" sz="1600" dirty="0">
                <a:latin typeface="Times New Roman"/>
                <a:ea typeface="Calibri"/>
                <a:cs typeface="Times New Roman"/>
              </a:rPr>
              <a:t> </a:t>
            </a:r>
            <a:r>
              <a:rPr lang="ru-RU" sz="1600" dirty="0">
                <a:latin typeface="Times New Roman" panose="02020603050405020304" pitchFamily="18" charset="0"/>
                <a:ea typeface="Calibri"/>
                <a:cs typeface="Times New Roman" panose="02020603050405020304" pitchFamily="18" charset="0"/>
              </a:rPr>
              <a:t>з них </a:t>
            </a:r>
            <a:r>
              <a:rPr lang="ru-RU" sz="1600" dirty="0" err="1">
                <a:latin typeface="Times New Roman" panose="02020603050405020304" pitchFamily="18" charset="0"/>
                <a:ea typeface="Calibri"/>
                <a:cs typeface="Times New Roman" panose="02020603050405020304" pitchFamily="18" charset="0"/>
              </a:rPr>
              <a:t>об'єднуються</a:t>
            </a:r>
            <a:r>
              <a:rPr lang="ru-RU" sz="1600" dirty="0">
                <a:latin typeface="Times New Roman" panose="02020603050405020304" pitchFamily="18" charset="0"/>
                <a:ea typeface="Calibri"/>
                <a:cs typeface="Times New Roman" panose="02020603050405020304" pitchFamily="18" charset="0"/>
              </a:rPr>
              <a:t> три </a:t>
            </a:r>
            <a:r>
              <a:rPr lang="ru-RU" sz="1600" dirty="0" err="1">
                <a:latin typeface="Times New Roman" panose="02020603050405020304" pitchFamily="18" charset="0"/>
                <a:ea typeface="Calibri"/>
                <a:cs typeface="Times New Roman" panose="02020603050405020304" pitchFamily="18" charset="0"/>
              </a:rPr>
              <a:t>філогенетично</a:t>
            </a:r>
            <a:r>
              <a:rPr lang="ru-RU" sz="1600" dirty="0">
                <a:latin typeface="Times New Roman" panose="02020603050405020304" pitchFamily="18" charset="0"/>
                <a:ea typeface="Calibri"/>
                <a:cs typeface="Times New Roman" panose="02020603050405020304" pitchFamily="18" charset="0"/>
              </a:rPr>
              <a:t> і </a:t>
            </a:r>
            <a:r>
              <a:rPr lang="ru-RU" sz="1600" dirty="0" err="1">
                <a:latin typeface="Times New Roman" panose="02020603050405020304" pitchFamily="18" charset="0"/>
                <a:ea typeface="Calibri"/>
                <a:cs typeface="Times New Roman" panose="02020603050405020304" pitchFamily="18" charset="0"/>
              </a:rPr>
              <a:t>функціонально</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різні</a:t>
            </a:r>
            <a:r>
              <a:rPr lang="ru-RU" sz="1600" dirty="0">
                <a:latin typeface="Times New Roman" panose="02020603050405020304" pitchFamily="18" charset="0"/>
                <a:ea typeface="Calibri"/>
                <a:cs typeface="Times New Roman" panose="02020603050405020304" pitchFamily="18" charset="0"/>
              </a:rPr>
              <a:t> </a:t>
            </a:r>
            <a:r>
              <a:rPr lang="ru-RU" sz="1600" dirty="0" smtClean="0">
                <a:latin typeface="Times New Roman" panose="02020603050405020304" pitchFamily="18" charset="0"/>
                <a:ea typeface="Calibri"/>
                <a:cs typeface="Times New Roman" panose="02020603050405020304" pitchFamily="18" charset="0"/>
              </a:rPr>
              <a:t>системи:1</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нюховий</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мозок</a:t>
            </a:r>
            <a:r>
              <a:rPr lang="ru-RU" sz="1600" dirty="0">
                <a:latin typeface="Times New Roman" panose="02020603050405020304" pitchFamily="18" charset="0"/>
                <a:ea typeface="Calibri"/>
                <a:cs typeface="Times New Roman" panose="02020603050405020304" pitchFamily="18" charset="0"/>
              </a:rPr>
              <a:t> ;</a:t>
            </a:r>
            <a:r>
              <a:rPr lang="uk-UA" sz="1600" dirty="0">
                <a:latin typeface="Times New Roman" panose="02020603050405020304" pitchFamily="18" charset="0"/>
                <a:ea typeface="Calibri"/>
                <a:cs typeface="Times New Roman" panose="02020603050405020304" pitchFamily="18" charset="0"/>
              </a:rPr>
              <a:t>2)</a:t>
            </a:r>
            <a:r>
              <a:rPr lang="ru-RU" sz="1600" dirty="0" err="1">
                <a:latin typeface="Times New Roman" panose="02020603050405020304" pitchFamily="18" charset="0"/>
                <a:ea typeface="Calibri"/>
                <a:cs typeface="Times New Roman" panose="02020603050405020304" pitchFamily="18" charset="0"/>
              </a:rPr>
              <a:t>базальні</a:t>
            </a:r>
            <a:r>
              <a:rPr lang="ru-RU" sz="1600" dirty="0">
                <a:latin typeface="Times New Roman" panose="02020603050405020304" pitchFamily="18" charset="0"/>
                <a:ea typeface="Calibri"/>
                <a:cs typeface="Times New Roman" panose="02020603050405020304" pitchFamily="18" charset="0"/>
              </a:rPr>
              <a:t> ядра ;3) кора великого </a:t>
            </a:r>
            <a:r>
              <a:rPr lang="ru-RU" sz="1600" dirty="0" err="1">
                <a:latin typeface="Times New Roman" panose="02020603050405020304" pitchFamily="18" charset="0"/>
                <a:ea typeface="Calibri"/>
                <a:cs typeface="Times New Roman" panose="02020603050405020304" pitchFamily="18" charset="0"/>
              </a:rPr>
              <a:t>мозку</a:t>
            </a:r>
            <a:r>
              <a:rPr lang="ru-RU" sz="1600" dirty="0">
                <a:latin typeface="Times New Roman" panose="02020603050405020304" pitchFamily="18" charset="0"/>
                <a:ea typeface="Calibri"/>
                <a:cs typeface="Times New Roman" panose="02020603050405020304" pitchFamily="18" charset="0"/>
              </a:rPr>
              <a:t>  - </a:t>
            </a:r>
            <a:r>
              <a:rPr lang="ru-RU" sz="1600" dirty="0" err="1">
                <a:latin typeface="Times New Roman" panose="02020603050405020304" pitchFamily="18" charset="0"/>
                <a:ea typeface="Calibri"/>
                <a:cs typeface="Times New Roman" panose="02020603050405020304" pitchFamily="18" charset="0"/>
              </a:rPr>
              <a:t>конвекситальна</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базальна</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медіальна</a:t>
            </a:r>
            <a:r>
              <a:rPr lang="ru-RU" sz="1600" dirty="0">
                <a:latin typeface="Times New Roman" panose="02020603050405020304" pitchFamily="18" charset="0"/>
                <a:ea typeface="Calibri"/>
                <a:cs typeface="Times New Roman" panose="02020603050405020304" pitchFamily="18" charset="0"/>
              </a:rPr>
              <a:t>.</a:t>
            </a:r>
          </a:p>
          <a:p>
            <a:pPr algn="just">
              <a:spcAft>
                <a:spcPts val="1000"/>
              </a:spcAft>
            </a:pPr>
            <a:r>
              <a:rPr lang="ru-RU" sz="1600" dirty="0">
                <a:latin typeface="Times New Roman" panose="02020603050405020304" pitchFamily="18" charset="0"/>
                <a:ea typeface="Calibri"/>
                <a:cs typeface="Times New Roman" panose="02020603050405020304" pitchFamily="18" charset="0"/>
              </a:rPr>
              <a:t>У </a:t>
            </a:r>
            <a:r>
              <a:rPr lang="ru-RU" sz="1600" dirty="0" err="1">
                <a:latin typeface="Times New Roman" panose="02020603050405020304" pitchFamily="18" charset="0"/>
                <a:ea typeface="Calibri"/>
                <a:cs typeface="Times New Roman" panose="02020603050405020304" pitchFamily="18" charset="0"/>
              </a:rPr>
              <a:t>кожній</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півкулі</a:t>
            </a:r>
            <a:r>
              <a:rPr lang="ru-RU" sz="1600" dirty="0">
                <a:latin typeface="Times New Roman" panose="02020603050405020304" pitchFamily="18" charset="0"/>
                <a:ea typeface="Calibri"/>
                <a:cs typeface="Times New Roman" panose="02020603050405020304" pitchFamily="18" charset="0"/>
              </a:rPr>
              <a:t> є </a:t>
            </a:r>
            <a:r>
              <a:rPr lang="ru-RU" sz="1600" dirty="0" err="1">
                <a:latin typeface="Times New Roman" panose="02020603050405020304" pitchFamily="18" charset="0"/>
                <a:ea typeface="Calibri"/>
                <a:cs typeface="Times New Roman" panose="02020603050405020304" pitchFamily="18" charset="0"/>
              </a:rPr>
              <a:t>п'ять</a:t>
            </a:r>
            <a:r>
              <a:rPr lang="ru-RU" sz="1600" dirty="0">
                <a:latin typeface="Times New Roman" panose="02020603050405020304" pitchFamily="18" charset="0"/>
                <a:ea typeface="Calibri"/>
                <a:cs typeface="Times New Roman" panose="02020603050405020304" pitchFamily="18" charset="0"/>
              </a:rPr>
              <a:t> </a:t>
            </a:r>
            <a:r>
              <a:rPr lang="ru-RU" sz="1600" dirty="0" smtClean="0">
                <a:latin typeface="Times New Roman" panose="02020603050405020304" pitchFamily="18" charset="0"/>
                <a:ea typeface="Calibri"/>
                <a:cs typeface="Times New Roman" panose="02020603050405020304" pitchFamily="18" charset="0"/>
              </a:rPr>
              <a:t>часток:1</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лобова</a:t>
            </a:r>
            <a:r>
              <a:rPr lang="ru-RU" sz="1600" dirty="0">
                <a:latin typeface="Times New Roman" panose="02020603050405020304" pitchFamily="18" charset="0"/>
                <a:ea typeface="Calibri"/>
                <a:cs typeface="Times New Roman" panose="02020603050405020304" pitchFamily="18" charset="0"/>
              </a:rPr>
              <a:t> ;2) </a:t>
            </a:r>
            <a:r>
              <a:rPr lang="ru-RU" sz="1600" dirty="0" err="1">
                <a:latin typeface="Times New Roman" panose="02020603050405020304" pitchFamily="18" charset="0"/>
                <a:ea typeface="Calibri"/>
                <a:cs typeface="Times New Roman" panose="02020603050405020304" pitchFamily="18" charset="0"/>
              </a:rPr>
              <a:t>тім'яна</a:t>
            </a:r>
            <a:r>
              <a:rPr lang="ru-RU" sz="1600" dirty="0">
                <a:latin typeface="Times New Roman" panose="02020603050405020304" pitchFamily="18" charset="0"/>
                <a:ea typeface="Calibri"/>
                <a:cs typeface="Times New Roman" panose="02020603050405020304" pitchFamily="18" charset="0"/>
              </a:rPr>
              <a:t> ;</a:t>
            </a:r>
            <a:r>
              <a:rPr lang="uk-UA" sz="1600" dirty="0">
                <a:latin typeface="Times New Roman" panose="02020603050405020304" pitchFamily="18" charset="0"/>
                <a:ea typeface="Calibri"/>
                <a:cs typeface="Times New Roman" panose="02020603050405020304" pitchFamily="18" charset="0"/>
              </a:rPr>
              <a:t>3)</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потилична</a:t>
            </a:r>
            <a:r>
              <a:rPr lang="ru-RU" sz="1600" dirty="0">
                <a:latin typeface="Times New Roman" panose="02020603050405020304" pitchFamily="18" charset="0"/>
                <a:ea typeface="Calibri"/>
                <a:cs typeface="Times New Roman" panose="02020603050405020304" pitchFamily="18" charset="0"/>
              </a:rPr>
              <a:t> ;4) </a:t>
            </a:r>
            <a:r>
              <a:rPr lang="ru-RU" sz="1600" dirty="0" err="1">
                <a:latin typeface="Times New Roman" panose="02020603050405020304" pitchFamily="18" charset="0"/>
                <a:ea typeface="Calibri"/>
                <a:cs typeface="Times New Roman" panose="02020603050405020304" pitchFamily="18" charset="0"/>
              </a:rPr>
              <a:t>скронева</a:t>
            </a:r>
            <a:r>
              <a:rPr lang="ru-RU" sz="1600" dirty="0">
                <a:latin typeface="Times New Roman" panose="02020603050405020304" pitchFamily="18" charset="0"/>
                <a:ea typeface="Calibri"/>
                <a:cs typeface="Times New Roman" panose="02020603050405020304" pitchFamily="18" charset="0"/>
              </a:rPr>
              <a:t> ;5) </a:t>
            </a:r>
            <a:r>
              <a:rPr lang="ru-RU" sz="1600" dirty="0" err="1">
                <a:latin typeface="Times New Roman" panose="02020603050405020304" pitchFamily="18" charset="0"/>
                <a:ea typeface="Calibri"/>
                <a:cs typeface="Times New Roman" panose="02020603050405020304" pitchFamily="18" charset="0"/>
              </a:rPr>
              <a:t>острівкова</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острівець</a:t>
            </a:r>
            <a:endParaRPr lang="ru-RU" sz="1600" dirty="0">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endParaRPr lang="ru-RU" sz="1600" dirty="0">
              <a:latin typeface="Times New Roman" panose="02020603050405020304" pitchFamily="18" charset="0"/>
              <a:ea typeface="Calibri"/>
              <a:cs typeface="Times New Roman" panose="02020603050405020304" pitchFamily="18" charset="0"/>
            </a:endParaRPr>
          </a:p>
          <a:p>
            <a:endParaRPr lang="ru-RU" sz="1400" dirty="0"/>
          </a:p>
        </p:txBody>
      </p:sp>
    </p:spTree>
    <p:extLst>
      <p:ext uri="{BB962C8B-B14F-4D97-AF65-F5344CB8AC3E}">
        <p14:creationId xmlns:p14="http://schemas.microsoft.com/office/powerpoint/2010/main" val="409571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9" y="571480"/>
            <a:ext cx="7591452" cy="857256"/>
          </a:xfrm>
        </p:spPr>
        <p:txBody>
          <a:bodyPr/>
          <a:lstStyle/>
          <a:p>
            <a:pPr marL="320040" lvl="1" indent="-320040" algn="r" rtl="0">
              <a:spcBef>
                <a:spcPct val="0"/>
              </a:spcBef>
              <a:buClr>
                <a:schemeClr val="accent6">
                  <a:lumMod val="75000"/>
                </a:schemeClr>
              </a:buClr>
              <a:buSzPct val="128000"/>
              <a:buFont typeface="Georgia" pitchFamily="18" charset="0"/>
              <a:buChar char="*"/>
            </a:pPr>
            <a:r>
              <a:rPr lang="uk-UA" sz="2400" b="1" dirty="0" smtClean="0"/>
              <a:t>Функціональні блоки головного мозку людини</a:t>
            </a:r>
            <a:r>
              <a:rPr lang="ru-RU" b="1" dirty="0" smtClean="0"/>
              <a:t/>
            </a:r>
            <a:br>
              <a:rPr lang="ru-RU" b="1" dirty="0" smtClean="0"/>
            </a:br>
            <a:endParaRPr lang="ru-RU" dirty="0"/>
          </a:p>
        </p:txBody>
      </p:sp>
      <p:sp>
        <p:nvSpPr>
          <p:cNvPr id="3" name="Содержимое 2"/>
          <p:cNvSpPr>
            <a:spLocks noGrp="1"/>
          </p:cNvSpPr>
          <p:nvPr>
            <p:ph sz="quarter" idx="13"/>
          </p:nvPr>
        </p:nvSpPr>
        <p:spPr>
          <a:xfrm>
            <a:off x="428596" y="1357298"/>
            <a:ext cx="8358246" cy="5000660"/>
          </a:xfrm>
        </p:spPr>
        <p:txBody>
          <a:bodyPr>
            <a:normAutofit/>
          </a:bodyPr>
          <a:lstStyle/>
          <a:p>
            <a:r>
              <a:rPr lang="uk-UA" i="1" dirty="0" smtClean="0">
                <a:solidFill>
                  <a:srgbClr val="FF0000"/>
                </a:solidFill>
              </a:rPr>
              <a:t>Енергетичний блок </a:t>
            </a:r>
            <a:r>
              <a:rPr lang="uk-UA" dirty="0" smtClean="0"/>
              <a:t>– містить в собі стовбур мозку з його ретикулярною формацією, середній мозок з його центральною сірою рідиною, гіпоталамус, який забезпечує усі обмінні процеси в організмі, та </a:t>
            </a:r>
            <a:r>
              <a:rPr lang="uk-UA" dirty="0" err="1" smtClean="0"/>
              <a:t>паллідум</a:t>
            </a:r>
            <a:r>
              <a:rPr lang="uk-UA" dirty="0" smtClean="0"/>
              <a:t> (бліду кулю), одне з ядер та підкірку, що інтенсивно заряджає та тонізує кору.</a:t>
            </a:r>
            <a:endParaRPr lang="ru-RU" dirty="0" smtClean="0"/>
          </a:p>
          <a:p>
            <a:r>
              <a:rPr lang="uk-UA" i="1" dirty="0" smtClean="0">
                <a:solidFill>
                  <a:srgbClr val="FF0000"/>
                </a:solidFill>
              </a:rPr>
              <a:t>Гностичний блок (Інформаційний) </a:t>
            </a:r>
            <a:r>
              <a:rPr lang="uk-UA" dirty="0" smtClean="0"/>
              <a:t>– блок сприймання та утримування інформації, що має скроневу, потиличну та тім’яну долі мозку, завдяки чому отримана інформація зберігається та надається по мірі необхідності.</a:t>
            </a:r>
            <a:endParaRPr lang="ru-RU" dirty="0" smtClean="0"/>
          </a:p>
          <a:p>
            <a:r>
              <a:rPr lang="uk-UA" i="1" dirty="0" smtClean="0">
                <a:solidFill>
                  <a:srgbClr val="FF0000"/>
                </a:solidFill>
              </a:rPr>
              <a:t>Блок програмування </a:t>
            </a:r>
            <a:r>
              <a:rPr lang="uk-UA" dirty="0" smtClean="0"/>
              <a:t>поведінки, висловлювання, емоційно-вольової діяльності пов'язаний з фронтальною ділянкою кори головного мозку</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20080"/>
          </a:xfrm>
        </p:spPr>
        <p:txBody>
          <a:bodyPr>
            <a:normAutofit/>
          </a:bodyPr>
          <a:lstStyle/>
          <a:p>
            <a:r>
              <a:rPr lang="ru-RU" sz="2800" b="1" dirty="0" err="1" smtClean="0">
                <a:latin typeface="Times New Roman" pitchFamily="18" charset="0"/>
                <a:cs typeface="Times New Roman" pitchFamily="18" charset="0"/>
              </a:rPr>
              <a:t>Нейропсихологія</a:t>
            </a:r>
            <a:r>
              <a:rPr lang="ru-RU" sz="2800" b="1" dirty="0" smtClean="0">
                <a:latin typeface="Times New Roman" pitchFamily="18" charset="0"/>
                <a:cs typeface="Times New Roman" pitchFamily="18" charset="0"/>
              </a:rPr>
              <a:t>             як                 наука</a:t>
            </a:r>
            <a:endParaRPr lang="ru-RU" sz="2800" b="1" dirty="0">
              <a:latin typeface="Times New Roman" pitchFamily="18" charset="0"/>
              <a:cs typeface="Times New Roman" pitchFamily="18" charset="0"/>
            </a:endParaRPr>
          </a:p>
        </p:txBody>
      </p:sp>
      <p:sp>
        <p:nvSpPr>
          <p:cNvPr id="3" name="Объект 2"/>
          <p:cNvSpPr>
            <a:spLocks noGrp="1"/>
          </p:cNvSpPr>
          <p:nvPr>
            <p:ph sz="quarter" idx="13"/>
          </p:nvPr>
        </p:nvSpPr>
        <p:spPr>
          <a:xfrm>
            <a:off x="0" y="764704"/>
            <a:ext cx="5364088" cy="6093296"/>
          </a:xfrm>
        </p:spPr>
        <p:txBody>
          <a:bodyPr>
            <a:normAutofit lnSpcReduction="10000"/>
          </a:bodyPr>
          <a:lstStyle/>
          <a:p>
            <a:pPr marL="0" indent="0">
              <a:lnSpc>
                <a:spcPct val="120000"/>
              </a:lnSpc>
              <a:buNone/>
            </a:pPr>
            <a:r>
              <a:rPr lang="ru-RU" sz="2400" b="1" dirty="0" smtClean="0">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Нейропсихологія</a:t>
            </a: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галузь</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клінічної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психології</a:t>
            </a:r>
            <a:r>
              <a:rPr lang="ru-RU" b="1" dirty="0" smtClean="0">
                <a:latin typeface="Times New Roman" pitchFamily="18" charset="0"/>
                <a:cs typeface="Times New Roman" pitchFamily="18" charset="0"/>
              </a:rPr>
              <a:t>, яка </a:t>
            </a:r>
            <a:r>
              <a:rPr lang="ru-RU" b="1" dirty="0" err="1" smtClean="0">
                <a:latin typeface="Times New Roman" pitchFamily="18" charset="0"/>
                <a:cs typeface="Times New Roman" pitchFamily="18" charset="0"/>
              </a:rPr>
              <a:t>вивчає</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мозкові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основи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психічної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діяльності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мозкову</a:t>
            </a:r>
            <a:r>
              <a:rPr lang="ru-RU" b="1" dirty="0" smtClean="0">
                <a:latin typeface="Times New Roman" pitchFamily="18" charset="0"/>
                <a:cs typeface="Times New Roman" pitchFamily="18" charset="0"/>
              </a:rPr>
              <a:t> орган</a:t>
            </a:r>
            <a:r>
              <a:rPr lang="uk-UA" b="1" dirty="0" smtClean="0">
                <a:latin typeface="Times New Roman" pitchFamily="18" charset="0"/>
                <a:cs typeface="Times New Roman" pitchFamily="18" charset="0"/>
              </a:rPr>
              <a:t>і</a:t>
            </a:r>
            <a:r>
              <a:rPr lang="ru-RU" b="1" dirty="0" err="1" smtClean="0">
                <a:latin typeface="Times New Roman" pitchFamily="18" charset="0"/>
                <a:cs typeface="Times New Roman" pitchFamily="18" charset="0"/>
              </a:rPr>
              <a:t>зацію</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психічної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діяльності</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a:p>
            <a:pPr marL="0" indent="0">
              <a:lnSpc>
                <a:spcPct val="120000"/>
              </a:lnSpc>
              <a:buNone/>
            </a:pPr>
            <a:r>
              <a:rPr lang="ru-RU" b="1" dirty="0" smtClean="0">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Нейропсихологія</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вивчає</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зміни</a:t>
            </a:r>
            <a:r>
              <a:rPr lang="ru-RU" b="1" dirty="0" smtClean="0">
                <a:latin typeface="Times New Roman" pitchFamily="18" charset="0"/>
                <a:cs typeface="Times New Roman" pitchFamily="18" charset="0"/>
              </a:rPr>
              <a:t> у </a:t>
            </a:r>
            <a:r>
              <a:rPr lang="ru-RU" b="1" dirty="0" err="1" smtClean="0">
                <a:latin typeface="Times New Roman" pitchFamily="18" charset="0"/>
                <a:cs typeface="Times New Roman" pitchFamily="18" charset="0"/>
              </a:rPr>
              <a:t>психічних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процесах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що</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пов</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язані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локальними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пошкодженнями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мозку</a:t>
            </a:r>
            <a:r>
              <a:rPr lang="ru-RU" b="1" dirty="0" smtClean="0">
                <a:latin typeface="Times New Roman" pitchFamily="18" charset="0"/>
                <a:cs typeface="Times New Roman" pitchFamily="18" charset="0"/>
              </a:rPr>
              <a:t> та </a:t>
            </a:r>
            <a:r>
              <a:rPr lang="ru-RU" b="1" dirty="0" err="1" smtClean="0">
                <a:latin typeface="Times New Roman" pitchFamily="18" charset="0"/>
                <a:cs typeface="Times New Roman" pitchFamily="18" charset="0"/>
              </a:rPr>
              <a:t>їх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зв</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язок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психічною</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діяльністю</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певним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мозковим</a:t>
            </a:r>
            <a:r>
              <a:rPr lang="ru-RU" b="1" dirty="0" smtClean="0">
                <a:latin typeface="Times New Roman" pitchFamily="18" charset="0"/>
                <a:cs typeface="Times New Roman" pitchFamily="18" charset="0"/>
              </a:rPr>
              <a:t> субстратом .</a:t>
            </a:r>
          </a:p>
          <a:p>
            <a:pPr marL="0" indent="0" algn="just">
              <a:lnSpc>
                <a:spcPct val="120000"/>
              </a:lnSpc>
              <a:buNone/>
            </a:pP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Ця</a:t>
            </a:r>
            <a:r>
              <a:rPr lang="ru-RU" b="1" dirty="0" smtClean="0">
                <a:latin typeface="Times New Roman" pitchFamily="18" charset="0"/>
                <a:cs typeface="Times New Roman" pitchFamily="18" charset="0"/>
              </a:rPr>
              <a:t> наука  </a:t>
            </a:r>
            <a:r>
              <a:rPr lang="ru-RU" b="1" dirty="0" err="1" smtClean="0">
                <a:latin typeface="Times New Roman" pitchFamily="18" charset="0"/>
                <a:cs typeface="Times New Roman" pitchFamily="18" charset="0"/>
              </a:rPr>
              <a:t>досліджує</a:t>
            </a:r>
            <a:r>
              <a:rPr lang="ru-RU" b="1" dirty="0" smtClean="0">
                <a:latin typeface="Times New Roman" pitchFamily="18" charset="0"/>
                <a:cs typeface="Times New Roman" pitchFamily="18" charset="0"/>
              </a:rPr>
              <a:t> роботу </a:t>
            </a:r>
            <a:r>
              <a:rPr lang="ru-RU" b="1" dirty="0" err="1" smtClean="0">
                <a:latin typeface="Times New Roman" pitchFamily="18" charset="0"/>
                <a:cs typeface="Times New Roman" pitchFamily="18" charset="0"/>
              </a:rPr>
              <a:t>різних</a:t>
            </a:r>
            <a:r>
              <a:rPr lang="ru-RU" b="1" dirty="0" smtClean="0">
                <a:latin typeface="Times New Roman" pitchFamily="18" charset="0"/>
                <a:cs typeface="Times New Roman" pitchFamily="18" charset="0"/>
              </a:rPr>
              <a:t> зон     </a:t>
            </a:r>
            <a:r>
              <a:rPr lang="ru-RU" b="1" dirty="0" err="1" smtClean="0">
                <a:latin typeface="Times New Roman" pitchFamily="18" charset="0"/>
                <a:cs typeface="Times New Roman" pitchFamily="18" charset="0"/>
              </a:rPr>
              <a:t>мозку</a:t>
            </a:r>
            <a:r>
              <a:rPr lang="ru-RU" b="1" dirty="0" smtClean="0">
                <a:latin typeface="Times New Roman" pitchFamily="18" charset="0"/>
                <a:cs typeface="Times New Roman" pitchFamily="18" charset="0"/>
              </a:rPr>
              <a:t> при </a:t>
            </a:r>
            <a:r>
              <a:rPr lang="ru-RU" b="1" dirty="0" err="1" smtClean="0">
                <a:latin typeface="Times New Roman" pitchFamily="18" charset="0"/>
                <a:cs typeface="Times New Roman" pitchFamily="18" charset="0"/>
              </a:rPr>
              <a:t>виконанні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певних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видів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діяльності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математичних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операцій</a:t>
            </a:r>
            <a:r>
              <a:rPr lang="ru-RU" b="1" dirty="0" smtClean="0">
                <a:latin typeface="Times New Roman" pitchFamily="18" charset="0"/>
                <a:cs typeface="Times New Roman" pitchFamily="18" charset="0"/>
              </a:rPr>
              <a:t>, письма, </a:t>
            </a:r>
            <a:r>
              <a:rPr lang="ru-RU" b="1" dirty="0" err="1" smtClean="0">
                <a:latin typeface="Times New Roman" pitchFamily="18" charset="0"/>
                <a:cs typeface="Times New Roman" pitchFamily="18" charset="0"/>
              </a:rPr>
              <a:t>читання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запам</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ятовування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впізнавання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знайомих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предметів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a:t>
            </a:r>
            <a:r>
              <a:rPr lang="ru-RU" dirty="0" err="1" smtClean="0">
                <a:latin typeface="Times New Roman" pitchFamily="18" charset="0"/>
                <a:cs typeface="Times New Roman" pitchFamily="18" charset="0"/>
              </a:rPr>
              <a:t>ощо</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 </a:t>
            </a:r>
          </a:p>
        </p:txBody>
      </p:sp>
      <p:sp>
        <p:nvSpPr>
          <p:cNvPr id="4" name="Объект 3"/>
          <p:cNvSpPr>
            <a:spLocks noGrp="1"/>
          </p:cNvSpPr>
          <p:nvPr>
            <p:ph sz="quarter" idx="14"/>
          </p:nvPr>
        </p:nvSpPr>
        <p:spPr>
          <a:xfrm>
            <a:off x="5508104" y="692696"/>
            <a:ext cx="3635896" cy="6120680"/>
          </a:xfrm>
        </p:spPr>
        <p:txBody>
          <a:bodyPr>
            <a:normAutofit/>
          </a:bodyPr>
          <a:lstStyle/>
          <a:p>
            <a:endParaRPr lang="ru-RU"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595" y="692696"/>
            <a:ext cx="364840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573016"/>
            <a:ext cx="2841652" cy="282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143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93474"/>
            <a:ext cx="9190053" cy="9079409"/>
          </a:xfrm>
          <a:prstGeom prst="rect">
            <a:avLst/>
          </a:prstGeom>
        </p:spPr>
        <p:txBody>
          <a:bodyPr wrap="square">
            <a:spAutoFit/>
          </a:bodyPr>
          <a:lstStyle/>
          <a:p>
            <a:r>
              <a:rPr lang="ru-RU" sz="2200" b="1" dirty="0" smtClean="0">
                <a:latin typeface="Times New Roman" panose="02020603050405020304" pitchFamily="18" charset="0"/>
                <a:cs typeface="Times New Roman" panose="02020603050405020304" pitchFamily="18" charset="0"/>
              </a:rPr>
              <a:t>За </a:t>
            </a:r>
            <a:r>
              <a:rPr lang="ru-RU" sz="2200" b="1" dirty="0" err="1" smtClean="0">
                <a:latin typeface="Times New Roman" panose="02020603050405020304" pitchFamily="18" charset="0"/>
                <a:cs typeface="Times New Roman" panose="02020603050405020304" pitchFamily="18" charset="0"/>
              </a:rPr>
              <a:t>вченням</a:t>
            </a:r>
            <a:r>
              <a:rPr lang="ru-RU" sz="2200" b="1" dirty="0" smtClean="0">
                <a:latin typeface="Times New Roman" panose="02020603050405020304" pitchFamily="18" charset="0"/>
                <a:cs typeface="Times New Roman" panose="02020603050405020304" pitchFamily="18" charset="0"/>
              </a:rPr>
              <a:t> О.Р</a:t>
            </a:r>
            <a:r>
              <a:rPr lang="ru-RU" sz="2200" b="1" dirty="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Лурія</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кожна</a:t>
            </a:r>
            <a:r>
              <a:rPr lang="ru-RU" sz="2200" b="1"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ВПФ </a:t>
            </a:r>
            <a:r>
              <a:rPr lang="ru-RU" sz="2200" b="1" dirty="0" err="1" smtClean="0">
                <a:latin typeface="Times New Roman" panose="02020603050405020304" pitchFamily="18" charset="0"/>
                <a:cs typeface="Times New Roman" panose="02020603050405020304" pitchFamily="18" charset="0"/>
              </a:rPr>
              <a:t>здійснюється</a:t>
            </a:r>
            <a:r>
              <a:rPr lang="ru-RU" sz="2200" b="1" dirty="0" smtClean="0">
                <a:latin typeface="Times New Roman" panose="02020603050405020304" pitchFamily="18" charset="0"/>
                <a:cs typeface="Times New Roman" panose="02020603050405020304" pitchFamily="18" charset="0"/>
              </a:rPr>
              <a:t> 3-ма  </a:t>
            </a:r>
            <a:r>
              <a:rPr lang="ru-RU" sz="2200" b="1" dirty="0">
                <a:latin typeface="Times New Roman" panose="02020603050405020304" pitchFamily="18" charset="0"/>
                <a:cs typeface="Times New Roman" panose="02020603050405020304" pitchFamily="18" charset="0"/>
              </a:rPr>
              <a:t>блоками </a:t>
            </a:r>
            <a:r>
              <a:rPr lang="ru-RU" sz="2200" b="1" dirty="0" err="1" smtClean="0">
                <a:latin typeface="Times New Roman" panose="02020603050405020304" pitchFamily="18" charset="0"/>
                <a:cs typeface="Times New Roman" panose="02020603050405020304" pitchFamily="18" charset="0"/>
              </a:rPr>
              <a:t>мозку</a:t>
            </a:r>
            <a:r>
              <a:rPr lang="ru-RU" sz="2200" b="1" dirty="0" smtClean="0">
                <a:latin typeface="Times New Roman" panose="02020603050405020304" pitchFamily="18" charset="0"/>
                <a:cs typeface="Times New Roman" panose="02020603050405020304" pitchFamily="18" charset="0"/>
              </a:rPr>
              <a:t>:</a:t>
            </a:r>
            <a:endParaRPr lang="ru-RU" sz="2200" b="1" dirty="0">
              <a:latin typeface="Times New Roman" panose="02020603050405020304" pitchFamily="18" charset="0"/>
              <a:cs typeface="Times New Roman" panose="02020603050405020304" pitchFamily="18" charset="0"/>
            </a:endParaRPr>
          </a:p>
          <a:p>
            <a:endParaRPr lang="ru-RU" dirty="0"/>
          </a:p>
          <a:p>
            <a:r>
              <a:rPr lang="ru-RU" sz="2400" b="1" dirty="0" smtClean="0">
                <a:latin typeface="Times New Roman" panose="02020603050405020304" pitchFamily="18" charset="0"/>
                <a:cs typeface="Times New Roman" panose="02020603050405020304" pitchFamily="18" charset="0"/>
              </a:rPr>
              <a:t>                                                         II </a:t>
            </a:r>
            <a:r>
              <a:rPr lang="ru-RU" sz="2400" b="1" dirty="0">
                <a:latin typeface="Times New Roman" panose="02020603050405020304" pitchFamily="18" charset="0"/>
                <a:cs typeface="Times New Roman" panose="02020603050405020304" pitchFamily="18" charset="0"/>
              </a:rPr>
              <a:t>Блок</a:t>
            </a:r>
          </a:p>
          <a:p>
            <a:endParaRPr lang="ru-RU" dirty="0"/>
          </a:p>
          <a:p>
            <a:endParaRPr lang="ru-RU" dirty="0"/>
          </a:p>
          <a:p>
            <a:endParaRPr lang="ru-RU" dirty="0"/>
          </a:p>
          <a:p>
            <a:endParaRPr lang="ru-RU" dirty="0"/>
          </a:p>
          <a:p>
            <a:r>
              <a:rPr lang="ru-RU" dirty="0"/>
              <a:t>                                                                                            </a:t>
            </a:r>
            <a:r>
              <a:rPr lang="ru-RU" dirty="0" smtClean="0"/>
              <a:t>                          </a:t>
            </a:r>
          </a:p>
          <a:p>
            <a:endParaRPr lang="ru-RU" dirty="0"/>
          </a:p>
          <a:p>
            <a:endParaRPr lang="ru-RU" dirty="0" smtClean="0"/>
          </a:p>
          <a:p>
            <a:r>
              <a:rPr lang="ru-RU"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III </a:t>
            </a:r>
            <a:r>
              <a:rPr lang="ru-RU" sz="2400" b="1" dirty="0">
                <a:latin typeface="Times New Roman" panose="02020603050405020304" pitchFamily="18" charset="0"/>
                <a:cs typeface="Times New Roman" panose="02020603050405020304" pitchFamily="18" charset="0"/>
              </a:rPr>
              <a:t>Блок</a:t>
            </a:r>
          </a:p>
          <a:p>
            <a:endParaRPr lang="ru-RU" dirty="0"/>
          </a:p>
          <a:p>
            <a:endParaRPr lang="ru-RU" dirty="0" smtClean="0"/>
          </a:p>
          <a:p>
            <a:endParaRPr lang="ru-RU" dirty="0"/>
          </a:p>
          <a:p>
            <a:r>
              <a:rPr lang="ru-RU" dirty="0" smtClean="0"/>
              <a:t> </a:t>
            </a:r>
          </a:p>
          <a:p>
            <a:endParaRPr lang="ru-RU" dirty="0"/>
          </a:p>
          <a:p>
            <a:endParaRPr lang="ru-RU" dirty="0" smtClean="0"/>
          </a:p>
          <a:p>
            <a:endParaRPr lang="ru-RU" dirty="0"/>
          </a:p>
          <a:p>
            <a:endParaRPr lang="ru-RU" dirty="0" smtClean="0"/>
          </a:p>
          <a:p>
            <a:endParaRPr lang="ru-RU" dirty="0"/>
          </a:p>
          <a:p>
            <a:r>
              <a:rPr lang="ru-RU" sz="2400" b="1" dirty="0" smtClean="0">
                <a:latin typeface="Times New Roman" panose="02020603050405020304" pitchFamily="18" charset="0"/>
                <a:cs typeface="Times New Roman" panose="02020603050405020304" pitchFamily="18" charset="0"/>
              </a:rPr>
              <a:t>         I </a:t>
            </a:r>
            <a:r>
              <a:rPr lang="ru-RU" sz="2400" b="1" dirty="0">
                <a:latin typeface="Times New Roman" panose="02020603050405020304" pitchFamily="18" charset="0"/>
                <a:cs typeface="Times New Roman" panose="02020603050405020304" pitchFamily="18" charset="0"/>
              </a:rPr>
              <a:t>Блок                                                                </a:t>
            </a:r>
            <a:endParaRPr lang="ru-RU" sz="2400" b="1" dirty="0" smtClean="0">
              <a:latin typeface="Times New Roman" panose="02020603050405020304" pitchFamily="18" charset="0"/>
              <a:cs typeface="Times New Roman" panose="02020603050405020304" pitchFamily="18" charset="0"/>
            </a:endParaRP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smtClean="0"/>
              <a:t>     </a:t>
            </a:r>
            <a:endParaRPr lang="ru-RU" dirty="0"/>
          </a:p>
        </p:txBody>
      </p:sp>
      <p:pic>
        <p:nvPicPr>
          <p:cNvPr id="5" name="Рисунок 4"/>
          <p:cNvPicPr>
            <a:picLocks noChangeAspect="1"/>
          </p:cNvPicPr>
          <p:nvPr/>
        </p:nvPicPr>
        <p:blipFill>
          <a:blip r:embed="rId2"/>
          <a:stretch>
            <a:fillRect/>
          </a:stretch>
        </p:blipFill>
        <p:spPr>
          <a:xfrm>
            <a:off x="71738" y="3429000"/>
            <a:ext cx="3145712" cy="2624810"/>
          </a:xfrm>
          <a:prstGeom prst="rect">
            <a:avLst/>
          </a:prstGeom>
        </p:spPr>
      </p:pic>
      <p:pic>
        <p:nvPicPr>
          <p:cNvPr id="6" name="Рисунок 5"/>
          <p:cNvPicPr>
            <a:picLocks noChangeAspect="1"/>
          </p:cNvPicPr>
          <p:nvPr/>
        </p:nvPicPr>
        <p:blipFill>
          <a:blip r:embed="rId3"/>
          <a:stretch>
            <a:fillRect/>
          </a:stretch>
        </p:blipFill>
        <p:spPr>
          <a:xfrm>
            <a:off x="3217450" y="1556792"/>
            <a:ext cx="2986301" cy="2677131"/>
          </a:xfrm>
          <a:prstGeom prst="rect">
            <a:avLst/>
          </a:prstGeom>
        </p:spPr>
      </p:pic>
      <p:pic>
        <p:nvPicPr>
          <p:cNvPr id="2" name="Рисунок 1"/>
          <p:cNvPicPr>
            <a:picLocks noChangeAspect="1"/>
          </p:cNvPicPr>
          <p:nvPr/>
        </p:nvPicPr>
        <p:blipFill>
          <a:blip r:embed="rId4"/>
          <a:stretch>
            <a:fillRect/>
          </a:stretch>
        </p:blipFill>
        <p:spPr>
          <a:xfrm>
            <a:off x="6170924" y="4045706"/>
            <a:ext cx="2973075" cy="2688420"/>
          </a:xfrm>
          <a:prstGeom prst="rect">
            <a:avLst/>
          </a:prstGeom>
        </p:spPr>
      </p:pic>
    </p:spTree>
    <p:extLst>
      <p:ext uri="{BB962C8B-B14F-4D97-AF65-F5344CB8AC3E}">
        <p14:creationId xmlns:p14="http://schemas.microsoft.com/office/powerpoint/2010/main" val="229851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16632"/>
            <a:ext cx="6512511" cy="476672"/>
          </a:xfrm>
        </p:spPr>
        <p:txBody>
          <a:bodyPr/>
          <a:lstStyle/>
          <a:p>
            <a:r>
              <a:rPr lang="en-US" sz="2200" dirty="0" smtClean="0">
                <a:latin typeface="Times New Roman" panose="02020603050405020304" pitchFamily="18" charset="0"/>
                <a:cs typeface="Times New Roman" panose="02020603050405020304" pitchFamily="18" charset="0"/>
              </a:rPr>
              <a:t>I </a:t>
            </a:r>
            <a:r>
              <a:rPr lang="ru-RU" sz="2200" dirty="0" err="1" smtClean="0">
                <a:latin typeface="Times New Roman" panose="02020603050405020304" pitchFamily="18" charset="0"/>
                <a:cs typeface="Times New Roman" panose="02020603050405020304" pitchFamily="18" charset="0"/>
              </a:rPr>
              <a:t>функціональний</a:t>
            </a:r>
            <a:r>
              <a:rPr lang="ru-RU" sz="2200" dirty="0" smtClean="0">
                <a:latin typeface="Times New Roman" panose="02020603050405020304" pitchFamily="18" charset="0"/>
                <a:cs typeface="Times New Roman" panose="02020603050405020304" pitchFamily="18" charset="0"/>
              </a:rPr>
              <a:t> блок </a:t>
            </a:r>
            <a:r>
              <a:rPr lang="ru-RU" sz="2200" dirty="0" err="1" smtClean="0">
                <a:latin typeface="Times New Roman" panose="02020603050405020304" pitchFamily="18" charset="0"/>
                <a:cs typeface="Times New Roman" panose="02020603050405020304" pitchFamily="18" charset="0"/>
              </a:rPr>
              <a:t>мозку</a:t>
            </a:r>
            <a:endParaRPr lang="ru-RU" sz="2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3"/>
          </p:nvPr>
        </p:nvSpPr>
        <p:spPr>
          <a:xfrm>
            <a:off x="0" y="731520"/>
            <a:ext cx="9144000" cy="6126480"/>
          </a:xfrm>
        </p:spPr>
        <p:txBody>
          <a:bodyPr>
            <a:noAutofit/>
          </a:bodyPr>
          <a:lstStyle/>
          <a:p>
            <a:pPr marL="45720" indent="0">
              <a:buNone/>
            </a:pPr>
            <a:r>
              <a:rPr lang="en-US" b="1" dirty="0">
                <a:solidFill>
                  <a:srgbClr val="C00000"/>
                </a:solidFill>
                <a:latin typeface="Times New Roman" panose="02020603050405020304" pitchFamily="18" charset="0"/>
                <a:cs typeface="Times New Roman" panose="02020603050405020304" pitchFamily="18" charset="0"/>
              </a:rPr>
              <a:t>I </a:t>
            </a:r>
            <a:r>
              <a:rPr lang="ru-RU" b="1" dirty="0" err="1" smtClean="0">
                <a:solidFill>
                  <a:srgbClr val="C00000"/>
                </a:solidFill>
                <a:latin typeface="Times New Roman" panose="02020603050405020304" pitchFamily="18" charset="0"/>
                <a:cs typeface="Times New Roman" panose="02020603050405020304" pitchFamily="18" charset="0"/>
              </a:rPr>
              <a:t>функц</a:t>
            </a:r>
            <a:r>
              <a:rPr lang="uk-UA" b="1" dirty="0" smtClean="0">
                <a:solidFill>
                  <a:srgbClr val="C00000"/>
                </a:solidFill>
                <a:latin typeface="Times New Roman" panose="02020603050405020304" pitchFamily="18" charset="0"/>
                <a:cs typeface="Times New Roman" panose="02020603050405020304" pitchFamily="18" charset="0"/>
              </a:rPr>
              <a:t>і</a:t>
            </a:r>
            <a:r>
              <a:rPr lang="ru-RU" b="1" dirty="0" err="1" smtClean="0">
                <a:solidFill>
                  <a:srgbClr val="C00000"/>
                </a:solidFill>
                <a:latin typeface="Times New Roman" panose="02020603050405020304" pitchFamily="18" charset="0"/>
                <a:cs typeface="Times New Roman" panose="02020603050405020304" pitchFamily="18" charset="0"/>
              </a:rPr>
              <a:t>ональний</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блок </a:t>
            </a:r>
            <a:r>
              <a:rPr lang="ru-RU" b="1" dirty="0" err="1" smtClean="0">
                <a:solidFill>
                  <a:srgbClr val="C00000"/>
                </a:solidFill>
                <a:latin typeface="Times New Roman" panose="02020603050405020304" pitchFamily="18" charset="0"/>
                <a:cs typeface="Times New Roman" panose="02020603050405020304" pitchFamily="18" charset="0"/>
              </a:rPr>
              <a:t>мозку</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це</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блок</a:t>
            </a:r>
            <a:r>
              <a:rPr lang="ru-RU" b="1" dirty="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регуляції</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енергетичного</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тонуса </a:t>
            </a:r>
            <a:r>
              <a:rPr lang="ru-RU" b="1" dirty="0" err="1" smtClean="0">
                <a:solidFill>
                  <a:srgbClr val="C00000"/>
                </a:solidFill>
                <a:latin typeface="Times New Roman" panose="02020603050405020304" pitchFamily="18" charset="0"/>
                <a:cs typeface="Times New Roman" panose="02020603050405020304" pitchFamily="18" charset="0"/>
              </a:rPr>
              <a:t>і</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активності</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мозку</a:t>
            </a:r>
            <a:r>
              <a:rPr lang="ru-RU" b="1" dirty="0" smtClean="0">
                <a:solidFill>
                  <a:srgbClr val="C00000"/>
                </a:solidFill>
                <a:latin typeface="Times New Roman" panose="02020603050405020304" pitchFamily="18" charset="0"/>
                <a:cs typeface="Times New Roman" panose="02020603050405020304" pitchFamily="18" charset="0"/>
              </a:rPr>
              <a:t>.</a:t>
            </a:r>
          </a:p>
          <a:p>
            <a:pPr marL="45720" indent="0" algn="just">
              <a:buNone/>
            </a:pPr>
            <a:r>
              <a:rPr lang="ru-RU"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Було</a:t>
            </a:r>
            <a:r>
              <a:rPr lang="ru-RU" sz="2000" b="1" dirty="0" smtClean="0">
                <a:latin typeface="Times New Roman" panose="02020603050405020304" pitchFamily="18" charset="0"/>
                <a:cs typeface="Times New Roman" panose="02020603050405020304" pitchFamily="18" charset="0"/>
              </a:rPr>
              <a:t> доведено (І. </a:t>
            </a:r>
            <a:r>
              <a:rPr lang="ru-RU" sz="2000" b="1" dirty="0">
                <a:latin typeface="Times New Roman" panose="02020603050405020304" pitchFamily="18" charset="0"/>
                <a:cs typeface="Times New Roman" panose="02020603050405020304" pitchFamily="18" charset="0"/>
              </a:rPr>
              <a:t>П. Павлов, </a:t>
            </a:r>
            <a:r>
              <a:rPr lang="ru-RU" sz="2000" b="1" dirty="0" smtClean="0">
                <a:latin typeface="Times New Roman" panose="02020603050405020304" pitchFamily="18" charset="0"/>
                <a:cs typeface="Times New Roman" panose="02020603050405020304" pitchFamily="18" charset="0"/>
              </a:rPr>
              <a:t>О. </a:t>
            </a:r>
            <a:r>
              <a:rPr lang="ru-RU" sz="2000" b="1" dirty="0">
                <a:latin typeface="Times New Roman" panose="02020603050405020304" pitchFamily="18" charset="0"/>
                <a:cs typeface="Times New Roman" panose="02020603050405020304" pitchFamily="18" charset="0"/>
              </a:rPr>
              <a:t>Р. </a:t>
            </a:r>
            <a:r>
              <a:rPr lang="ru-RU" sz="2000" b="1" dirty="0" err="1" smtClean="0">
                <a:latin typeface="Times New Roman" panose="02020603050405020304" pitchFamily="18" charset="0"/>
                <a:cs typeface="Times New Roman" panose="02020603050405020304" pitchFamily="18" charset="0"/>
              </a:rPr>
              <a:t>Лурія</a:t>
            </a:r>
            <a:r>
              <a:rPr lang="ru-RU" sz="2000" b="1" dirty="0">
                <a:latin typeface="Times New Roman" panose="02020603050405020304" pitchFamily="18" charset="0"/>
                <a:cs typeface="Times New Roman" panose="02020603050405020304" pitchFamily="18" charset="0"/>
              </a:rPr>
              <a:t>, М. Н. </a:t>
            </a:r>
            <a:r>
              <a:rPr lang="ru-RU" sz="2000" b="1" dirty="0" err="1" smtClean="0">
                <a:latin typeface="Times New Roman" panose="02020603050405020304" pitchFamily="18" charset="0"/>
                <a:cs typeface="Times New Roman" panose="02020603050405020304" pitchFamily="18" charset="0"/>
              </a:rPr>
              <a:t>Ліванов</a:t>
            </a:r>
            <a:r>
              <a:rPr lang="ru-RU" sz="2000" b="1" dirty="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що</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для </a:t>
            </a:r>
            <a:r>
              <a:rPr lang="ru-RU" sz="2000" b="1" dirty="0" err="1" smtClean="0">
                <a:latin typeface="Times New Roman" panose="02020603050405020304" pitchFamily="18" charset="0"/>
                <a:cs typeface="Times New Roman" panose="02020603050405020304" pitchFamily="18" charset="0"/>
              </a:rPr>
              <a:t>нормальної</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психічної</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діяльності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організм</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людини</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має</a:t>
            </a:r>
            <a:r>
              <a:rPr lang="ru-RU" sz="2000" b="1" dirty="0" smtClean="0">
                <a:latin typeface="Times New Roman" panose="02020603050405020304" pitchFamily="18" charset="0"/>
                <a:cs typeface="Times New Roman" panose="02020603050405020304" pitchFamily="18" charset="0"/>
              </a:rPr>
              <a:t> бути </a:t>
            </a:r>
            <a:r>
              <a:rPr lang="ru-RU" sz="2000" b="1" dirty="0">
                <a:latin typeface="Times New Roman" panose="02020603050405020304" pitchFamily="18" charset="0"/>
                <a:cs typeface="Times New Roman" panose="02020603050405020304" pitchFamily="18" charset="0"/>
              </a:rPr>
              <a:t>в </a:t>
            </a:r>
            <a:r>
              <a:rPr lang="ru-RU" sz="2000" b="1" dirty="0" err="1" smtClean="0">
                <a:latin typeface="Times New Roman" panose="02020603050405020304" pitchFamily="18" charset="0"/>
                <a:cs typeface="Times New Roman" panose="02020603050405020304" pitchFamily="18" charset="0"/>
              </a:rPr>
              <a:t>стані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активності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Лише</a:t>
            </a:r>
            <a:r>
              <a:rPr lang="ru-RU" sz="2000" b="1" dirty="0" smtClean="0">
                <a:latin typeface="Times New Roman" panose="02020603050405020304" pitchFamily="18" charset="0"/>
                <a:cs typeface="Times New Roman" panose="02020603050405020304" pitchFamily="18" charset="0"/>
              </a:rPr>
              <a:t> в </a:t>
            </a:r>
            <a:r>
              <a:rPr lang="ru-RU" sz="2000" b="1" dirty="0" err="1" smtClean="0">
                <a:latin typeface="Times New Roman" panose="02020603050405020304" pitchFamily="18" charset="0"/>
                <a:cs typeface="Times New Roman" panose="02020603050405020304" pitchFamily="18" charset="0"/>
              </a:rPr>
              <a:t>стані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активності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людина</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може</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приймати</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переробляти</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інформацію</a:t>
            </a:r>
            <a:r>
              <a:rPr lang="ru-RU" sz="2000" b="1" dirty="0" smtClean="0">
                <a:latin typeface="Times New Roman" panose="02020603050405020304" pitchFamily="18" charset="0"/>
                <a:cs typeface="Times New Roman" panose="02020603050405020304" pitchFamily="18" charset="0"/>
              </a:rPr>
              <a:t> , </a:t>
            </a:r>
            <a:r>
              <a:rPr lang="ru-RU" sz="2000" b="1" dirty="0" err="1" smtClean="0">
                <a:latin typeface="Times New Roman" panose="02020603050405020304" pitchFamily="18" charset="0"/>
                <a:cs typeface="Times New Roman" panose="02020603050405020304" pitchFamily="18" charset="0"/>
              </a:rPr>
              <a:t>програмувати</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діяльність</a:t>
            </a:r>
            <a:r>
              <a:rPr lang="ru-RU" sz="2000" b="1" dirty="0" smtClean="0">
                <a:latin typeface="Times New Roman" panose="02020603050405020304" pitchFamily="18" charset="0"/>
                <a:cs typeface="Times New Roman" panose="02020603050405020304" pitchFamily="18" charset="0"/>
              </a:rPr>
              <a:t>, та </a:t>
            </a:r>
            <a:r>
              <a:rPr lang="ru-RU" sz="2000" b="1" dirty="0" err="1" smtClean="0">
                <a:latin typeface="Times New Roman" panose="02020603050405020304" pitchFamily="18" charset="0"/>
                <a:cs typeface="Times New Roman" panose="02020603050405020304" pitchFamily="18" charset="0"/>
              </a:rPr>
              <a:t>контролювати</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її</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Було</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виявлено</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що</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механізми</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які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забезпечують</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регулюють</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тонус </a:t>
            </a:r>
            <a:r>
              <a:rPr lang="ru-RU" sz="2000" b="1" dirty="0" smtClean="0">
                <a:latin typeface="Times New Roman" panose="02020603050405020304" pitchFamily="18" charset="0"/>
                <a:cs typeface="Times New Roman" panose="02020603050405020304" pitchFamily="18" charset="0"/>
              </a:rPr>
              <a:t>кори, </a:t>
            </a:r>
            <a:r>
              <a:rPr lang="ru-RU" sz="2000" b="1" dirty="0" err="1" smtClean="0">
                <a:latin typeface="Times New Roman" panose="02020603050405020304" pitchFamily="18" charset="0"/>
                <a:cs typeface="Times New Roman" panose="02020603050405020304" pitchFamily="18" charset="0"/>
              </a:rPr>
              <a:t>розташовані</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не в </a:t>
            </a:r>
            <a:r>
              <a:rPr lang="ru-RU" sz="2000" b="1" dirty="0" err="1" smtClean="0">
                <a:latin typeface="Times New Roman" panose="02020603050405020304" pitchFamily="18" charset="0"/>
                <a:cs typeface="Times New Roman" panose="02020603050405020304" pitchFamily="18" charset="0"/>
              </a:rPr>
              <a:t>самій</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корі</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а в </a:t>
            </a:r>
            <a:r>
              <a:rPr lang="ru-RU" sz="2000" b="1" dirty="0" err="1" smtClean="0">
                <a:latin typeface="Times New Roman" panose="02020603050405020304" pitchFamily="18" charset="0"/>
                <a:cs typeface="Times New Roman" panose="02020603050405020304" pitchFamily="18" charset="0"/>
              </a:rPr>
              <a:t>розташованих</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нижче</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стовбурових</a:t>
            </a:r>
            <a:r>
              <a:rPr lang="ru-RU" sz="2000" b="1" dirty="0" smtClean="0">
                <a:latin typeface="Times New Roman" panose="02020603050405020304" pitchFamily="18" charset="0"/>
                <a:cs typeface="Times New Roman" panose="02020603050405020304" pitchFamily="18" charset="0"/>
              </a:rPr>
              <a:t> та </a:t>
            </a:r>
            <a:r>
              <a:rPr lang="ru-RU" sz="2000" b="1" dirty="0" err="1" smtClean="0">
                <a:latin typeface="Times New Roman" panose="02020603050405020304" pitchFamily="18" charset="0"/>
                <a:cs typeface="Times New Roman" panose="02020603050405020304" pitchFamily="18" charset="0"/>
              </a:rPr>
              <a:t>коркових</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відділах</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мозку</a:t>
            </a:r>
            <a:r>
              <a:rPr lang="ru-RU" sz="2000" b="1" dirty="0" smtClean="0">
                <a:latin typeface="Times New Roman" panose="02020603050405020304" pitchFamily="18" charset="0"/>
                <a:cs typeface="Times New Roman" panose="02020603050405020304" pitchFamily="18" charset="0"/>
              </a:rPr>
              <a:t>. </a:t>
            </a:r>
          </a:p>
          <a:p>
            <a:pPr marL="45720" indent="0" algn="just">
              <a:buNone/>
            </a:pPr>
            <a:r>
              <a:rPr lang="ru-RU" b="1" dirty="0" smtClean="0">
                <a:latin typeface="Times New Roman" panose="02020603050405020304" pitchFamily="18" charset="0"/>
                <a:cs typeface="Times New Roman" panose="02020603050405020304" pitchFamily="18" charset="0"/>
              </a:rPr>
              <a:t>	До </a:t>
            </a:r>
            <a:r>
              <a:rPr lang="ru-RU" b="1" dirty="0" smtClean="0">
                <a:solidFill>
                  <a:srgbClr val="C00000"/>
                </a:solidFill>
                <a:latin typeface="Times New Roman" panose="02020603050405020304" pitchFamily="18" charset="0"/>
                <a:cs typeface="Times New Roman" panose="02020603050405020304" pitchFamily="18" charset="0"/>
              </a:rPr>
              <a:t> структур </a:t>
            </a:r>
            <a:r>
              <a:rPr lang="en-US" b="1" dirty="0" smtClean="0">
                <a:solidFill>
                  <a:srgbClr val="C00000"/>
                </a:solidFill>
                <a:latin typeface="Times New Roman" panose="02020603050405020304" pitchFamily="18" charset="0"/>
                <a:cs typeface="Times New Roman" panose="02020603050405020304" pitchFamily="18" charset="0"/>
              </a:rPr>
              <a:t>I </a:t>
            </a:r>
            <a:r>
              <a:rPr lang="ru-RU" b="1" dirty="0" smtClean="0">
                <a:solidFill>
                  <a:srgbClr val="C00000"/>
                </a:solidFill>
                <a:latin typeface="Times New Roman" panose="02020603050405020304" pitchFamily="18" charset="0"/>
                <a:cs typeface="Times New Roman" panose="02020603050405020304" pitchFamily="18" charset="0"/>
              </a:rPr>
              <a:t>блока  </a:t>
            </a:r>
            <a:r>
              <a:rPr lang="ru-RU" b="1" dirty="0" err="1" smtClean="0">
                <a:solidFill>
                  <a:srgbClr val="C00000"/>
                </a:solidFill>
                <a:latin typeface="Times New Roman" panose="02020603050405020304" pitchFamily="18" charset="0"/>
                <a:cs typeface="Times New Roman" panose="02020603050405020304" pitchFamily="18" charset="0"/>
              </a:rPr>
              <a:t>відносять</a:t>
            </a:r>
            <a:r>
              <a:rPr lang="ru-RU" b="1" dirty="0" smtClean="0">
                <a:solidFill>
                  <a:srgbClr val="C00000"/>
                </a:solidFill>
                <a:latin typeface="Times New Roman" panose="02020603050405020304" pitchFamily="18" charset="0"/>
                <a:cs typeface="Times New Roman" panose="02020603050405020304" pitchFamily="18" charset="0"/>
              </a:rPr>
              <a:t>:</a:t>
            </a:r>
          </a:p>
          <a:p>
            <a:pPr marL="45720" indent="0">
              <a:buNone/>
            </a:pP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ретикулярну</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формацію</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стовбура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мозку</a:t>
            </a:r>
            <a:r>
              <a:rPr lang="ru-RU" b="1" dirty="0" smtClean="0">
                <a:latin typeface="Times New Roman" panose="02020603050405020304" pitchFamily="18" charset="0"/>
                <a:cs typeface="Times New Roman" panose="02020603050405020304" pitchFamily="18" charset="0"/>
              </a:rPr>
              <a:t>;</a:t>
            </a:r>
          </a:p>
          <a:p>
            <a:pPr marL="45720" indent="0">
              <a:buNone/>
            </a:pPr>
            <a:r>
              <a:rPr lang="ru-RU" b="1" dirty="0" smtClean="0">
                <a:latin typeface="Times New Roman" panose="02020603050405020304" pitchFamily="18" charset="0"/>
                <a:cs typeface="Times New Roman" panose="02020603050405020304" pitchFamily="18" charset="0"/>
              </a:rPr>
              <a:t> ♦ </a:t>
            </a:r>
            <a:r>
              <a:rPr lang="ru-RU" b="1" dirty="0" err="1" smtClean="0">
                <a:latin typeface="Times New Roman" panose="02020603050405020304" pitchFamily="18" charset="0"/>
                <a:cs typeface="Times New Roman" panose="02020603050405020304" pitchFamily="18" charset="0"/>
              </a:rPr>
              <a:t>неспецифічні</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структури</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середнього</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мозку</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його</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діенцефальних</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відділів</a:t>
            </a:r>
            <a:r>
              <a:rPr lang="ru-RU" b="1" dirty="0" smtClean="0">
                <a:latin typeface="Times New Roman" panose="02020603050405020304" pitchFamily="18" charset="0"/>
                <a:cs typeface="Times New Roman" panose="02020603050405020304" pitchFamily="18" charset="0"/>
              </a:rPr>
              <a:t>;</a:t>
            </a:r>
          </a:p>
          <a:p>
            <a:pPr marL="45720" indent="0">
              <a:buNone/>
            </a:pP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лімбічну</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систему</a:t>
            </a:r>
            <a:r>
              <a:rPr lang="ru-RU" b="1" dirty="0" smtClean="0">
                <a:latin typeface="Times New Roman" panose="02020603050405020304" pitchFamily="18" charset="0"/>
                <a:cs typeface="Times New Roman" panose="02020603050405020304" pitchFamily="18" charset="0"/>
              </a:rPr>
              <a:t>;</a:t>
            </a:r>
          </a:p>
          <a:p>
            <a:pPr marL="45720" indent="0">
              <a:buNone/>
            </a:pP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медіобазальні</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відділи</a:t>
            </a:r>
            <a:r>
              <a:rPr lang="ru-RU" b="1" dirty="0" smtClean="0">
                <a:latin typeface="Times New Roman" panose="02020603050405020304" pitchFamily="18" charset="0"/>
                <a:cs typeface="Times New Roman" panose="02020603050405020304" pitchFamily="18" charset="0"/>
              </a:rPr>
              <a:t> кори </a:t>
            </a:r>
            <a:r>
              <a:rPr lang="ru-RU" b="1" dirty="0" err="1" smtClean="0">
                <a:latin typeface="Times New Roman" panose="02020603050405020304" pitchFamily="18" charset="0"/>
                <a:cs typeface="Times New Roman" panose="02020603050405020304" pitchFamily="18" charset="0"/>
              </a:rPr>
              <a:t>лобних</a:t>
            </a:r>
            <a:r>
              <a:rPr lang="ru-RU" b="1" dirty="0" smtClean="0">
                <a:latin typeface="Times New Roman" panose="02020603050405020304" pitchFamily="18" charset="0"/>
                <a:cs typeface="Times New Roman" panose="02020603050405020304" pitchFamily="18" charset="0"/>
              </a:rPr>
              <a:t> та </a:t>
            </a:r>
            <a:r>
              <a:rPr lang="ru-RU" b="1" dirty="0" err="1" smtClean="0">
                <a:latin typeface="Times New Roman" panose="02020603050405020304" pitchFamily="18" charset="0"/>
                <a:cs typeface="Times New Roman" panose="02020603050405020304" pitchFamily="18" charset="0"/>
              </a:rPr>
              <a:t>скроневих</a:t>
            </a:r>
            <a:r>
              <a:rPr lang="ru-RU" b="1" dirty="0" smtClean="0">
                <a:latin typeface="Times New Roman" panose="02020603050405020304" pitchFamily="18" charset="0"/>
                <a:cs typeface="Times New Roman" panose="02020603050405020304" pitchFamily="18" charset="0"/>
              </a:rPr>
              <a:t> зон </a:t>
            </a:r>
            <a:r>
              <a:rPr lang="ru-RU" b="1" dirty="0" err="1" smtClean="0">
                <a:latin typeface="Times New Roman" panose="02020603050405020304" pitchFamily="18" charset="0"/>
                <a:cs typeface="Times New Roman" panose="02020603050405020304" pitchFamily="18" charset="0"/>
              </a:rPr>
              <a:t>мозку</a:t>
            </a:r>
            <a:r>
              <a:rPr lang="ru-RU" b="1" dirty="0" smtClean="0">
                <a:latin typeface="Times New Roman" panose="02020603050405020304" pitchFamily="18" charset="0"/>
                <a:cs typeface="Times New Roman" panose="02020603050405020304" pitchFamily="18" charset="0"/>
              </a:rPr>
              <a:t>. </a:t>
            </a:r>
          </a:p>
          <a:p>
            <a:pPr marL="45720" indent="0">
              <a:buNone/>
            </a:pPr>
            <a:r>
              <a:rPr lang="ru-RU"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74622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16632"/>
            <a:ext cx="6512511" cy="476672"/>
          </a:xfrm>
        </p:spPr>
        <p:txBody>
          <a:bodyPr/>
          <a:lstStyle/>
          <a:p>
            <a:r>
              <a:rPr lang="en-US" sz="2200" dirty="0" smtClean="0">
                <a:latin typeface="Times New Roman" panose="02020603050405020304" pitchFamily="18" charset="0"/>
                <a:cs typeface="Times New Roman" panose="02020603050405020304" pitchFamily="18" charset="0"/>
              </a:rPr>
              <a:t>I </a:t>
            </a:r>
            <a:r>
              <a:rPr lang="ru-RU" sz="2200" dirty="0" err="1" smtClean="0">
                <a:latin typeface="Times New Roman" panose="02020603050405020304" pitchFamily="18" charset="0"/>
                <a:cs typeface="Times New Roman" panose="02020603050405020304" pitchFamily="18" charset="0"/>
              </a:rPr>
              <a:t>функціональний</a:t>
            </a:r>
            <a:r>
              <a:rPr lang="ru-RU" sz="2200" dirty="0" smtClean="0">
                <a:latin typeface="Times New Roman" panose="02020603050405020304" pitchFamily="18" charset="0"/>
                <a:cs typeface="Times New Roman" panose="02020603050405020304" pitchFamily="18" charset="0"/>
              </a:rPr>
              <a:t> блок </a:t>
            </a:r>
            <a:r>
              <a:rPr lang="ru-RU" sz="2200" dirty="0" err="1" smtClean="0">
                <a:latin typeface="Times New Roman" panose="02020603050405020304" pitchFamily="18" charset="0"/>
                <a:cs typeface="Times New Roman" panose="02020603050405020304" pitchFamily="18" charset="0"/>
              </a:rPr>
              <a:t>мозку</a:t>
            </a:r>
            <a:endParaRPr lang="ru-RU" sz="2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3"/>
          </p:nvPr>
        </p:nvSpPr>
        <p:spPr>
          <a:xfrm>
            <a:off x="0" y="731520"/>
            <a:ext cx="9144000" cy="6126480"/>
          </a:xfrm>
        </p:spPr>
        <p:txBody>
          <a:bodyPr>
            <a:noAutofit/>
          </a:bodyPr>
          <a:lstStyle/>
          <a:p>
            <a:pPr marL="45720" indent="0">
              <a:buNone/>
            </a:pPr>
            <a:r>
              <a:rPr lang="ru-RU" b="1" dirty="0" err="1" smtClean="0">
                <a:solidFill>
                  <a:srgbClr val="C00000"/>
                </a:solidFill>
                <a:latin typeface="Times New Roman" panose="02020603050405020304" pitchFamily="18" charset="0"/>
                <a:cs typeface="Times New Roman" panose="02020603050405020304" pitchFamily="18" charset="0"/>
              </a:rPr>
              <a:t>Функціональне</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значення</a:t>
            </a:r>
            <a:r>
              <a:rPr lang="ru-RU" b="1" dirty="0" smtClean="0">
                <a:solidFill>
                  <a:srgbClr val="C00000"/>
                </a:solidFill>
                <a:latin typeface="Times New Roman" panose="02020603050405020304" pitchFamily="18" charset="0"/>
                <a:cs typeface="Times New Roman" panose="02020603050405020304" pitchFamily="18" charset="0"/>
              </a:rPr>
              <a:t> І </a:t>
            </a:r>
            <a:r>
              <a:rPr lang="ru-RU" b="1" dirty="0">
                <a:solidFill>
                  <a:srgbClr val="C00000"/>
                </a:solidFill>
                <a:latin typeface="Times New Roman" panose="02020603050405020304" pitchFamily="18" charset="0"/>
                <a:cs typeface="Times New Roman" panose="02020603050405020304" pitchFamily="18" charset="0"/>
              </a:rPr>
              <a:t>блока:</a:t>
            </a:r>
          </a:p>
          <a:p>
            <a:pPr>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регуляція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процесів</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активації</a:t>
            </a:r>
            <a:r>
              <a:rPr lang="ru-RU" b="1" dirty="0" smtClean="0">
                <a:latin typeface="Times New Roman" panose="02020603050405020304" pitchFamily="18" charset="0"/>
                <a:cs typeface="Times New Roman" panose="02020603050405020304" pitchFamily="18" charset="0"/>
              </a:rPr>
              <a:t> ; </a:t>
            </a:r>
            <a:endParaRPr lang="ru-RU"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Забезпечення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загального</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активаційного</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фона, на </a:t>
            </a:r>
            <a:r>
              <a:rPr lang="ru-RU" b="1" dirty="0" err="1" smtClean="0">
                <a:latin typeface="Times New Roman" panose="02020603050405020304" pitchFamily="18" charset="0"/>
                <a:cs typeface="Times New Roman" panose="02020603050405020304" pitchFamily="18" charset="0"/>
              </a:rPr>
              <a:t>якому</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здійснюються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всі</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психічні</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функції</a:t>
            </a:r>
            <a:r>
              <a:rPr lang="ru-RU"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Підтримка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загального</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тонуса ЦНС, </a:t>
            </a:r>
            <a:r>
              <a:rPr lang="ru-RU" b="1" dirty="0" err="1" smtClean="0">
                <a:latin typeface="Times New Roman" panose="02020603050405020304" pitchFamily="18" charset="0"/>
                <a:cs typeface="Times New Roman" panose="02020603050405020304" pitchFamily="18" charset="0"/>
              </a:rPr>
              <a:t>необхідного</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для </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психічної</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діяльності</a:t>
            </a:r>
            <a:r>
              <a:rPr lang="ru-RU"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Організація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уваги</a:t>
            </a:r>
            <a:r>
              <a:rPr lang="ru-RU" b="1" dirty="0" smtClean="0">
                <a:latin typeface="Times New Roman" panose="02020603050405020304" pitchFamily="18" charset="0"/>
                <a:cs typeface="Times New Roman" panose="02020603050405020304" pitchFamily="18" charset="0"/>
              </a:rPr>
              <a:t> та </a:t>
            </a:r>
            <a:r>
              <a:rPr lang="ru-RU" b="1" dirty="0" err="1" smtClean="0">
                <a:latin typeface="Times New Roman" panose="02020603050405020304" pitchFamily="18" charset="0"/>
                <a:cs typeface="Times New Roman" panose="02020603050405020304" pitchFamily="18" charset="0"/>
              </a:rPr>
              <a:t>свідомості</a:t>
            </a:r>
            <a:r>
              <a:rPr lang="ru-RU" b="1" dirty="0" smtClean="0">
                <a:latin typeface="Times New Roman" panose="02020603050405020304" pitchFamily="18" charset="0"/>
                <a:cs typeface="Times New Roman" panose="02020603050405020304" pitchFamily="18" charset="0"/>
              </a:rPr>
              <a:t> в </a:t>
            </a:r>
            <a:r>
              <a:rPr lang="ru-RU" b="1" dirty="0" err="1" smtClean="0">
                <a:latin typeface="Times New Roman" panose="02020603050405020304" pitchFamily="18" charset="0"/>
                <a:cs typeface="Times New Roman" panose="02020603050405020304" pitchFamily="18" charset="0"/>
              </a:rPr>
              <a:t>цілому</a:t>
            </a:r>
            <a:r>
              <a:rPr lang="ru-RU" b="1"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організація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пам</a:t>
            </a:r>
            <a:r>
              <a:rPr lang="ru-RU" b="1" dirty="0" smtClean="0">
                <a:latin typeface="Times New Roman" panose="02020603050405020304" pitchFamily="18" charset="0"/>
                <a:cs typeface="Times New Roman" panose="02020603050405020304" pitchFamily="18" charset="0"/>
              </a:rPr>
              <a:t>»</a:t>
            </a:r>
            <a:r>
              <a:rPr lang="ru-RU" b="1" dirty="0" err="1" smtClean="0">
                <a:latin typeface="Times New Roman" panose="02020603050405020304" pitchFamily="18" charset="0"/>
                <a:cs typeface="Times New Roman" panose="02020603050405020304" pitchFamily="18" charset="0"/>
              </a:rPr>
              <a:t>яті</a:t>
            </a:r>
            <a:r>
              <a:rPr lang="ru-RU"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організація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мотиваційних</a:t>
            </a:r>
            <a:r>
              <a:rPr lang="ru-RU" b="1" dirty="0" smtClean="0">
                <a:latin typeface="Times New Roman" panose="02020603050405020304" pitchFamily="18" charset="0"/>
                <a:cs typeface="Times New Roman" panose="02020603050405020304" pitchFamily="18" charset="0"/>
              </a:rPr>
              <a:t> та </a:t>
            </a:r>
            <a:r>
              <a:rPr lang="ru-RU" b="1" dirty="0" err="1" smtClean="0">
                <a:latin typeface="Times New Roman" panose="02020603050405020304" pitchFamily="18" charset="0"/>
                <a:cs typeface="Times New Roman" panose="02020603050405020304" pitchFamily="18" charset="0"/>
              </a:rPr>
              <a:t>емоційних</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процесів</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і</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станів</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a:t>
            </a:r>
            <a:r>
              <a:rPr lang="ru-RU" b="1" dirty="0" err="1" smtClean="0">
                <a:latin typeface="Times New Roman" panose="02020603050405020304" pitchFamily="18" charset="0"/>
                <a:cs typeface="Times New Roman" panose="02020603050405020304" pitchFamily="18" charset="0"/>
              </a:rPr>
              <a:t>базальних</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емоцій</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страх, </a:t>
            </a:r>
            <a:r>
              <a:rPr lang="ru-RU" b="1" dirty="0" err="1" smtClean="0">
                <a:latin typeface="Times New Roman" panose="02020603050405020304" pitchFamily="18" charset="0"/>
                <a:cs typeface="Times New Roman" panose="02020603050405020304" pitchFamily="18" charset="0"/>
              </a:rPr>
              <a:t>задоволення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гнів</a:t>
            </a:r>
            <a:r>
              <a:rPr lang="ru-RU" b="1" dirty="0" smtClean="0">
                <a:latin typeface="Times New Roman" panose="02020603050405020304" pitchFamily="18" charset="0"/>
                <a:cs typeface="Times New Roman" panose="02020603050405020304" pitchFamily="18" charset="0"/>
              </a:rPr>
              <a:t> та </a:t>
            </a:r>
            <a:r>
              <a:rPr lang="ru-RU" b="1" dirty="0" err="1" smtClean="0">
                <a:latin typeface="Times New Roman" panose="02020603050405020304" pitchFamily="18" charset="0"/>
                <a:cs typeface="Times New Roman" panose="02020603050405020304" pitchFamily="18" charset="0"/>
              </a:rPr>
              <a:t>ін</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а </a:t>
            </a:r>
            <a:r>
              <a:rPr lang="ru-RU" b="1" dirty="0" err="1" smtClean="0">
                <a:latin typeface="Times New Roman" panose="02020603050405020304" pitchFamily="18" charset="0"/>
                <a:cs typeface="Times New Roman" panose="02020603050405020304" pitchFamily="18" charset="0"/>
              </a:rPr>
              <a:t>також</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мотиваційних</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процесів</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різних</a:t>
            </a:r>
            <a:r>
              <a:rPr lang="ru-RU" b="1" dirty="0" smtClean="0">
                <a:latin typeface="Times New Roman" panose="02020603050405020304" pitchFamily="18" charset="0"/>
                <a:cs typeface="Times New Roman" panose="02020603050405020304" pitchFamily="18" charset="0"/>
              </a:rPr>
              <a:t> потреб </a:t>
            </a:r>
            <a:r>
              <a:rPr lang="ru-RU" b="1" dirty="0" err="1" smtClean="0">
                <a:latin typeface="Times New Roman" panose="02020603050405020304" pitchFamily="18" charset="0"/>
                <a:cs typeface="Times New Roman" panose="02020603050405020304" pitchFamily="18" charset="0"/>
              </a:rPr>
              <a:t>організму</a:t>
            </a:r>
            <a:r>
              <a:rPr lang="ru-RU" b="1" dirty="0" smtClean="0">
                <a:latin typeface="Times New Roman" panose="02020603050405020304" pitchFamily="18" charset="0"/>
                <a:cs typeface="Times New Roman" panose="02020603050405020304" pitchFamily="18" charset="0"/>
              </a:rPr>
              <a:t> </a:t>
            </a:r>
          </a:p>
          <a:p>
            <a:pPr>
              <a:buNone/>
            </a:pPr>
            <a:r>
              <a:rPr lang="ru-RU" b="1" dirty="0" smtClean="0">
                <a:latin typeface="Times New Roman" panose="02020603050405020304" pitchFamily="18" charset="0"/>
                <a:cs typeface="Times New Roman" panose="02020603050405020304" pitchFamily="18" charset="0"/>
              </a:rPr>
              <a:t> </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773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16632"/>
            <a:ext cx="6512511" cy="476672"/>
          </a:xfrm>
        </p:spPr>
        <p:txBody>
          <a:bodyPr/>
          <a:lstStyle/>
          <a:p>
            <a:r>
              <a:rPr lang="en-US" sz="2200" dirty="0" smtClean="0">
                <a:latin typeface="Times New Roman" panose="02020603050405020304" pitchFamily="18" charset="0"/>
                <a:cs typeface="Times New Roman" panose="02020603050405020304" pitchFamily="18" charset="0"/>
              </a:rPr>
              <a:t>I </a:t>
            </a:r>
            <a:r>
              <a:rPr lang="ru-RU" sz="2200" dirty="0" err="1" smtClean="0">
                <a:latin typeface="Times New Roman" panose="02020603050405020304" pitchFamily="18" charset="0"/>
                <a:cs typeface="Times New Roman" panose="02020603050405020304" pitchFamily="18" charset="0"/>
              </a:rPr>
              <a:t>функціональний</a:t>
            </a:r>
            <a:r>
              <a:rPr lang="ru-RU" sz="2200" dirty="0" smtClean="0">
                <a:latin typeface="Times New Roman" panose="02020603050405020304" pitchFamily="18" charset="0"/>
                <a:cs typeface="Times New Roman" panose="02020603050405020304" pitchFamily="18" charset="0"/>
              </a:rPr>
              <a:t> блок </a:t>
            </a:r>
            <a:r>
              <a:rPr lang="ru-RU" sz="2200" dirty="0" err="1" smtClean="0">
                <a:latin typeface="Times New Roman" panose="02020603050405020304" pitchFamily="18" charset="0"/>
                <a:cs typeface="Times New Roman" panose="02020603050405020304" pitchFamily="18" charset="0"/>
              </a:rPr>
              <a:t>мозку</a:t>
            </a:r>
            <a:endParaRPr lang="ru-RU" sz="2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3"/>
          </p:nvPr>
        </p:nvSpPr>
        <p:spPr>
          <a:xfrm>
            <a:off x="0" y="731520"/>
            <a:ext cx="9144000" cy="6126480"/>
          </a:xfrm>
        </p:spPr>
        <p:txBody>
          <a:bodyPr>
            <a:noAutofit/>
          </a:bodyPr>
          <a:lstStyle/>
          <a:p>
            <a:pPr marL="45720" indent="0">
              <a:buNone/>
            </a:pP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515664" y="757795"/>
            <a:ext cx="3628336" cy="2891104"/>
          </a:xfrm>
          <a:prstGeom prst="rect">
            <a:avLst/>
          </a:prstGeom>
        </p:spPr>
      </p:pic>
      <p:pic>
        <p:nvPicPr>
          <p:cNvPr id="5" name="Рисунок 4"/>
          <p:cNvPicPr>
            <a:picLocks noChangeAspect="1"/>
          </p:cNvPicPr>
          <p:nvPr/>
        </p:nvPicPr>
        <p:blipFill>
          <a:blip r:embed="rId3"/>
          <a:stretch>
            <a:fillRect/>
          </a:stretch>
        </p:blipFill>
        <p:spPr>
          <a:xfrm>
            <a:off x="42926" y="3772898"/>
            <a:ext cx="3650162" cy="3085102"/>
          </a:xfrm>
          <a:prstGeom prst="rect">
            <a:avLst/>
          </a:prstGeom>
        </p:spPr>
      </p:pic>
      <p:pic>
        <p:nvPicPr>
          <p:cNvPr id="6" name="Рисунок 5"/>
          <p:cNvPicPr>
            <a:picLocks noChangeAspect="1"/>
          </p:cNvPicPr>
          <p:nvPr/>
        </p:nvPicPr>
        <p:blipFill>
          <a:blip r:embed="rId4"/>
          <a:stretch>
            <a:fillRect/>
          </a:stretch>
        </p:blipFill>
        <p:spPr>
          <a:xfrm>
            <a:off x="96158" y="866534"/>
            <a:ext cx="3596930" cy="292250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622625"/>
            <a:ext cx="3528392" cy="3130827"/>
          </a:xfrm>
          <a:prstGeom prst="rect">
            <a:avLst/>
          </a:prstGeom>
        </p:spPr>
      </p:pic>
    </p:spTree>
    <p:extLst>
      <p:ext uri="{BB962C8B-B14F-4D97-AF65-F5344CB8AC3E}">
        <p14:creationId xmlns:p14="http://schemas.microsoft.com/office/powerpoint/2010/main" val="1153907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857892"/>
            <a:ext cx="6512511" cy="571504"/>
          </a:xfrm>
        </p:spPr>
        <p:txBody>
          <a:bodyPr/>
          <a:lstStyle/>
          <a:p>
            <a:r>
              <a:rPr lang="uk-UA" sz="2400" dirty="0" smtClean="0"/>
              <a:t>Будова та функції 12 пар черепно-мозкових нервів</a:t>
            </a:r>
            <a:r>
              <a:rPr lang="uk-UA" dirty="0" smtClean="0"/>
              <a:t>.</a:t>
            </a:r>
            <a:endParaRPr lang="ru-RU" dirty="0"/>
          </a:p>
        </p:txBody>
      </p:sp>
      <p:pic>
        <p:nvPicPr>
          <p:cNvPr id="4" name="image25.png" descr="D:\Педвиставка\Черепно-мозкові нерви.bmp"/>
          <p:cNvPicPr>
            <a:picLocks noGrp="1"/>
          </p:cNvPicPr>
          <p:nvPr>
            <p:ph sz="quarter" idx="13"/>
          </p:nvPr>
        </p:nvPicPr>
        <p:blipFill>
          <a:blip r:embed="rId2" cstate="print"/>
          <a:stretch>
            <a:fillRect/>
          </a:stretch>
        </p:blipFill>
        <p:spPr>
          <a:xfrm>
            <a:off x="0" y="214290"/>
            <a:ext cx="8929718" cy="564360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16632"/>
            <a:ext cx="6512511" cy="476672"/>
          </a:xfrm>
        </p:spPr>
        <p:txBody>
          <a:bodyPr/>
          <a:lstStyle/>
          <a:p>
            <a:r>
              <a:rPr lang="en-US" sz="2200" dirty="0" smtClean="0">
                <a:latin typeface="Times New Roman" panose="02020603050405020304" pitchFamily="18" charset="0"/>
                <a:cs typeface="Times New Roman" panose="02020603050405020304" pitchFamily="18" charset="0"/>
              </a:rPr>
              <a:t>II </a:t>
            </a:r>
            <a:r>
              <a:rPr lang="ru-RU" sz="2200" dirty="0" err="1" smtClean="0">
                <a:latin typeface="Times New Roman" panose="02020603050405020304" pitchFamily="18" charset="0"/>
                <a:cs typeface="Times New Roman" panose="02020603050405020304" pitchFamily="18" charset="0"/>
              </a:rPr>
              <a:t>функціональний</a:t>
            </a:r>
            <a:r>
              <a:rPr lang="ru-RU" sz="2200" dirty="0" smtClean="0">
                <a:latin typeface="Times New Roman" panose="02020603050405020304" pitchFamily="18" charset="0"/>
                <a:cs typeface="Times New Roman" panose="02020603050405020304" pitchFamily="18" charset="0"/>
              </a:rPr>
              <a:t> блок </a:t>
            </a:r>
            <a:r>
              <a:rPr lang="ru-RU" sz="2200" dirty="0" err="1" smtClean="0">
                <a:latin typeface="Times New Roman" panose="02020603050405020304" pitchFamily="18" charset="0"/>
                <a:cs typeface="Times New Roman" panose="02020603050405020304" pitchFamily="18" charset="0"/>
              </a:rPr>
              <a:t>мозку</a:t>
            </a:r>
            <a:endParaRPr lang="ru-RU" sz="2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3"/>
          </p:nvPr>
        </p:nvSpPr>
        <p:spPr>
          <a:xfrm>
            <a:off x="0" y="731520"/>
            <a:ext cx="9144000" cy="6126480"/>
          </a:xfrm>
        </p:spPr>
        <p:txBody>
          <a:bodyPr>
            <a:noAutofit/>
          </a:bodyPr>
          <a:lstStyle/>
          <a:p>
            <a:pPr marL="45720" indent="0" algn="just">
              <a:buNone/>
            </a:pPr>
            <a:r>
              <a:rPr lang="ru-RU" dirty="0" smtClean="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II </a:t>
            </a:r>
            <a:r>
              <a:rPr lang="ru-RU" b="1" dirty="0" err="1" smtClean="0">
                <a:solidFill>
                  <a:srgbClr val="FF0000"/>
                </a:solidFill>
                <a:latin typeface="Times New Roman" panose="02020603050405020304" pitchFamily="18" charset="0"/>
                <a:cs typeface="Times New Roman" panose="02020603050405020304" pitchFamily="18" charset="0"/>
              </a:rPr>
              <a:t>функціональний</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блок </a:t>
            </a:r>
            <a:r>
              <a:rPr lang="ru-RU" b="1" dirty="0" err="1" smtClean="0">
                <a:solidFill>
                  <a:srgbClr val="FF0000"/>
                </a:solidFill>
                <a:latin typeface="Times New Roman" panose="02020603050405020304" pitchFamily="18" charset="0"/>
                <a:cs typeface="Times New Roman" panose="02020603050405020304" pitchFamily="18" charset="0"/>
              </a:rPr>
              <a:t>мозку</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блок</a:t>
            </a:r>
            <a:r>
              <a:rPr lang="ru-RU" b="1" dirty="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прийому</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переробки</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зберігання</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зовнішньої</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інформації</a:t>
            </a:r>
            <a:r>
              <a:rPr lang="ru-RU" b="1" dirty="0" smtClean="0">
                <a:solidFill>
                  <a:srgbClr val="FF0000"/>
                </a:solidFill>
                <a:latin typeface="Times New Roman" panose="02020603050405020304" pitchFamily="18" charset="0"/>
                <a:cs typeface="Times New Roman" panose="02020603050405020304" pitchFamily="18" charset="0"/>
              </a:rPr>
              <a:t>. </a:t>
            </a:r>
          </a:p>
          <a:p>
            <a:pPr marL="45720" indent="0" algn="just">
              <a:buNone/>
            </a:pPr>
            <a:r>
              <a:rPr lang="ru-RU"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Розташований</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a:t>
            </a:r>
            <a:r>
              <a:rPr lang="ru-RU" b="1" dirty="0" err="1" smtClean="0">
                <a:latin typeface="Times New Roman" panose="02020603050405020304" pitchFamily="18" charset="0"/>
                <a:cs typeface="Times New Roman" panose="02020603050405020304" pitchFamily="18" charset="0"/>
              </a:rPr>
              <a:t>задніх</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відділах</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півкуль</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Це</a:t>
            </a:r>
            <a:r>
              <a:rPr lang="ru-RU" b="1" dirty="0" smtClean="0">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зорові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потиличні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слухові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скроневі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шкірно-кінестетичні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a:t>
            </a:r>
            <a:r>
              <a:rPr lang="ru-RU" b="1" dirty="0" err="1" smtClean="0">
                <a:solidFill>
                  <a:srgbClr val="FF0000"/>
                </a:solidFill>
                <a:latin typeface="Times New Roman" panose="02020603050405020304" pitchFamily="18" charset="0"/>
                <a:cs typeface="Times New Roman" panose="02020603050405020304" pitchFamily="18" charset="0"/>
              </a:rPr>
              <a:t>тім</a:t>
            </a:r>
            <a:r>
              <a:rPr lang="ru-RU" b="1" dirty="0" smtClean="0">
                <a:solidFill>
                  <a:srgbClr val="FF0000"/>
                </a:solidFill>
                <a:latin typeface="Times New Roman" panose="02020603050405020304" pitchFamily="18" charset="0"/>
                <a:cs typeface="Times New Roman" panose="02020603050405020304" pitchFamily="18" charset="0"/>
              </a:rPr>
              <a:t>»</a:t>
            </a:r>
            <a:r>
              <a:rPr lang="ru-RU" b="1" dirty="0" err="1" smtClean="0">
                <a:solidFill>
                  <a:srgbClr val="FF0000"/>
                </a:solidFill>
                <a:latin typeface="Times New Roman" panose="02020603050405020304" pitchFamily="18" charset="0"/>
                <a:cs typeface="Times New Roman" panose="02020603050405020304" pitchFamily="18" charset="0"/>
              </a:rPr>
              <a:t>яні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зони</a:t>
            </a:r>
            <a:r>
              <a:rPr lang="ru-RU" b="1" dirty="0" smtClean="0">
                <a:solidFill>
                  <a:srgbClr val="FF0000"/>
                </a:solidFill>
                <a:latin typeface="Times New Roman" panose="02020603050405020304" pitchFamily="18" charset="0"/>
                <a:cs typeface="Times New Roman" panose="02020603050405020304" pitchFamily="18" charset="0"/>
              </a:rPr>
              <a:t> кори </a:t>
            </a:r>
            <a:r>
              <a:rPr lang="ru-RU" b="1" dirty="0">
                <a:solidFill>
                  <a:srgbClr val="FF0000"/>
                </a:solidFill>
                <a:latin typeface="Times New Roman" panose="02020603050405020304" pitchFamily="18" charset="0"/>
                <a:cs typeface="Times New Roman" panose="02020603050405020304" pitchFamily="18" charset="0"/>
              </a:rPr>
              <a:t>головного </a:t>
            </a:r>
            <a:r>
              <a:rPr lang="ru-RU" b="1" dirty="0" err="1" smtClean="0">
                <a:solidFill>
                  <a:srgbClr val="FF0000"/>
                </a:solidFill>
                <a:latin typeface="Times New Roman" panose="02020603050405020304" pitchFamily="18" charset="0"/>
                <a:cs typeface="Times New Roman" panose="02020603050405020304" pitchFamily="18" charset="0"/>
              </a:rPr>
              <a:t>мозку</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відповідні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підкіркові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структури</a:t>
            </a:r>
            <a:r>
              <a:rPr lang="ru-RU" b="1" dirty="0" smtClean="0">
                <a:solidFill>
                  <a:srgbClr val="FF0000"/>
                </a:solidFill>
                <a:latin typeface="Times New Roman" panose="02020603050405020304" pitchFamily="18" charset="0"/>
                <a:cs typeface="Times New Roman" panose="02020603050405020304" pitchFamily="18" charset="0"/>
              </a:rPr>
              <a:t>. </a:t>
            </a:r>
          </a:p>
          <a:p>
            <a:pPr marL="45720" indent="0" algn="just">
              <a:buNone/>
            </a:pPr>
            <a:endParaRPr lang="ru-RU" dirty="0">
              <a:solidFill>
                <a:srgbClr val="FF0000"/>
              </a:solidFill>
              <a:latin typeface="Times New Roman" panose="02020603050405020304" pitchFamily="18" charset="0"/>
              <a:cs typeface="Times New Roman" panose="02020603050405020304" pitchFamily="18" charset="0"/>
            </a:endParaRPr>
          </a:p>
          <a:p>
            <a:pPr marL="45720" indent="0" algn="just">
              <a:buNone/>
            </a:pPr>
            <a:r>
              <a:rPr lang="ru-RU" dirty="0" smtClean="0">
                <a:latin typeface="Times New Roman" panose="02020603050405020304" pitchFamily="18" charset="0"/>
                <a:cs typeface="Times New Roman" panose="02020603050405020304" pitchFamily="18" charset="0"/>
              </a:rPr>
              <a:t>	</a:t>
            </a:r>
            <a:r>
              <a:rPr lang="ru-RU" b="1" dirty="0" smtClean="0">
                <a:solidFill>
                  <a:schemeClr val="tx2"/>
                </a:solidFill>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p:txBody>
      </p:sp>
      <p:pic>
        <p:nvPicPr>
          <p:cNvPr id="5" name="Объект 5"/>
          <p:cNvPicPr>
            <a:picLocks noChangeAspect="1"/>
          </p:cNvPicPr>
          <p:nvPr/>
        </p:nvPicPr>
        <p:blipFill>
          <a:blip r:embed="rId2"/>
          <a:stretch>
            <a:fillRect/>
          </a:stretch>
        </p:blipFill>
        <p:spPr>
          <a:xfrm>
            <a:off x="2214546" y="2786058"/>
            <a:ext cx="4714907" cy="3857652"/>
          </a:xfrm>
          <a:prstGeom prst="rect">
            <a:avLst/>
          </a:prstGeom>
        </p:spPr>
      </p:pic>
    </p:spTree>
    <p:extLst>
      <p:ext uri="{BB962C8B-B14F-4D97-AF65-F5344CB8AC3E}">
        <p14:creationId xmlns:p14="http://schemas.microsoft.com/office/powerpoint/2010/main" val="3027830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16632"/>
            <a:ext cx="6512511" cy="476672"/>
          </a:xfrm>
        </p:spPr>
        <p:txBody>
          <a:bodyPr/>
          <a:lstStyle/>
          <a:p>
            <a:r>
              <a:rPr lang="en-US" sz="2200" dirty="0" smtClean="0">
                <a:latin typeface="Times New Roman" panose="02020603050405020304" pitchFamily="18" charset="0"/>
                <a:cs typeface="Times New Roman" panose="02020603050405020304" pitchFamily="18" charset="0"/>
              </a:rPr>
              <a:t>III </a:t>
            </a:r>
            <a:r>
              <a:rPr lang="ru-RU" sz="2200" dirty="0" err="1" smtClean="0">
                <a:latin typeface="Times New Roman" panose="02020603050405020304" pitchFamily="18" charset="0"/>
                <a:cs typeface="Times New Roman" panose="02020603050405020304" pitchFamily="18" charset="0"/>
              </a:rPr>
              <a:t>функціональний</a:t>
            </a:r>
            <a:r>
              <a:rPr lang="ru-RU" sz="2200" dirty="0" smtClean="0">
                <a:latin typeface="Times New Roman" panose="02020603050405020304" pitchFamily="18" charset="0"/>
                <a:cs typeface="Times New Roman" panose="02020603050405020304" pitchFamily="18" charset="0"/>
              </a:rPr>
              <a:t> блок </a:t>
            </a:r>
            <a:r>
              <a:rPr lang="ru-RU" sz="2200" dirty="0" err="1" smtClean="0">
                <a:latin typeface="Times New Roman" panose="02020603050405020304" pitchFamily="18" charset="0"/>
                <a:cs typeface="Times New Roman" panose="02020603050405020304" pitchFamily="18" charset="0"/>
              </a:rPr>
              <a:t>мозку</a:t>
            </a:r>
            <a:endParaRPr lang="ru-RU" sz="2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3"/>
          </p:nvPr>
        </p:nvSpPr>
        <p:spPr>
          <a:xfrm>
            <a:off x="0" y="642918"/>
            <a:ext cx="9144000" cy="6215082"/>
          </a:xfrm>
        </p:spPr>
        <p:txBody>
          <a:bodyPr>
            <a:noAutofit/>
          </a:bodyPr>
          <a:lstStyle/>
          <a:p>
            <a:pPr marL="45720" indent="0" algn="just">
              <a:buNone/>
            </a:pPr>
            <a:r>
              <a:rPr lang="en-US" b="1" dirty="0">
                <a:solidFill>
                  <a:srgbClr val="C00000"/>
                </a:solidFill>
                <a:latin typeface="Times New Roman" panose="02020603050405020304" pitchFamily="18" charset="0"/>
                <a:cs typeface="Times New Roman" panose="02020603050405020304" pitchFamily="18" charset="0"/>
              </a:rPr>
              <a:t>III </a:t>
            </a:r>
            <a:r>
              <a:rPr lang="ru-RU" b="1" dirty="0" err="1" smtClean="0">
                <a:solidFill>
                  <a:srgbClr val="C00000"/>
                </a:solidFill>
                <a:latin typeface="Times New Roman" panose="02020603050405020304" pitchFamily="18" charset="0"/>
                <a:cs typeface="Times New Roman" panose="02020603050405020304" pitchFamily="18" charset="0"/>
              </a:rPr>
              <a:t>функціональний</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блок </a:t>
            </a:r>
            <a:r>
              <a:rPr lang="ru-RU" b="1" dirty="0" err="1" smtClean="0">
                <a:solidFill>
                  <a:srgbClr val="C00000"/>
                </a:solidFill>
                <a:latin typeface="Times New Roman" panose="02020603050405020304" pitchFamily="18" charset="0"/>
                <a:cs typeface="Times New Roman" panose="02020603050405020304" pitchFamily="18" charset="0"/>
              </a:rPr>
              <a:t>мозку</a:t>
            </a:r>
            <a:r>
              <a:rPr lang="ru-RU" b="1" dirty="0" smtClean="0">
                <a:solidFill>
                  <a:srgbClr val="C00000"/>
                </a:solidFill>
                <a:latin typeface="Times New Roman" panose="02020603050405020304" pitchFamily="18" charset="0"/>
                <a:cs typeface="Times New Roman" panose="02020603050405020304" pitchFamily="18" charset="0"/>
              </a:rPr>
              <a:t> - </a:t>
            </a:r>
            <a:r>
              <a:rPr lang="ru-RU" b="1" dirty="0" err="1" smtClean="0">
                <a:solidFill>
                  <a:srgbClr val="C00000"/>
                </a:solidFill>
                <a:latin typeface="Times New Roman" panose="02020603050405020304" pitchFamily="18" charset="0"/>
                <a:cs typeface="Times New Roman" panose="02020603050405020304" pitchFamily="18" charset="0"/>
              </a:rPr>
              <a:t>блок</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програмування</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регуляції</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і</a:t>
            </a:r>
            <a:r>
              <a:rPr lang="ru-RU" b="1" dirty="0" smtClean="0">
                <a:solidFill>
                  <a:srgbClr val="C00000"/>
                </a:solidFill>
                <a:latin typeface="Times New Roman" panose="02020603050405020304" pitchFamily="18" charset="0"/>
                <a:cs typeface="Times New Roman" panose="02020603050405020304" pitchFamily="18" charset="0"/>
              </a:rPr>
              <a:t> контролю </a:t>
            </a:r>
            <a:r>
              <a:rPr lang="ru-RU" b="1" dirty="0">
                <a:solidFill>
                  <a:srgbClr val="C00000"/>
                </a:solidFill>
                <a:latin typeface="Times New Roman" panose="02020603050405020304" pitchFamily="18" charset="0"/>
                <a:cs typeface="Times New Roman" panose="02020603050405020304" pitchFamily="18" charset="0"/>
              </a:rPr>
              <a:t>за </a:t>
            </a:r>
            <a:r>
              <a:rPr lang="ru-RU" b="1" dirty="0" err="1" smtClean="0">
                <a:solidFill>
                  <a:srgbClr val="C00000"/>
                </a:solidFill>
                <a:latin typeface="Times New Roman" panose="02020603050405020304" pitchFamily="18" charset="0"/>
                <a:cs typeface="Times New Roman" panose="02020603050405020304" pitchFamily="18" charset="0"/>
              </a:rPr>
              <a:t>протіканням</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психічної</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smtClean="0">
                <a:solidFill>
                  <a:srgbClr val="C00000"/>
                </a:solidFill>
                <a:latin typeface="Times New Roman" panose="02020603050405020304" pitchFamily="18" charset="0"/>
                <a:cs typeface="Times New Roman" panose="02020603050405020304" pitchFamily="18" charset="0"/>
              </a:rPr>
              <a:t>діяльності</a:t>
            </a:r>
            <a:r>
              <a:rPr lang="ru-RU" dirty="0" smtClean="0">
                <a:latin typeface="Times New Roman" panose="02020603050405020304" pitchFamily="18" charset="0"/>
                <a:cs typeface="Times New Roman" panose="02020603050405020304" pitchFamily="18" charset="0"/>
              </a:rPr>
              <a:t>. </a:t>
            </a:r>
          </a:p>
          <a:p>
            <a:pPr marL="45720" indent="0" algn="just">
              <a:buNone/>
            </a:pPr>
            <a:r>
              <a:rPr lang="ru-RU"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Він</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відповідає</a:t>
            </a:r>
            <a:r>
              <a:rPr lang="ru-RU" b="1" dirty="0" smtClean="0">
                <a:latin typeface="Times New Roman" panose="02020603050405020304" pitchFamily="18" charset="0"/>
                <a:cs typeface="Times New Roman" panose="02020603050405020304" pitchFamily="18" charset="0"/>
              </a:rPr>
              <a:t> за </a:t>
            </a:r>
            <a:r>
              <a:rPr lang="ru-RU" b="1" dirty="0" err="1" smtClean="0">
                <a:latin typeface="Times New Roman" panose="02020603050405020304" pitchFamily="18" charset="0"/>
                <a:cs typeface="Times New Roman" panose="02020603050405020304" pitchFamily="18" charset="0"/>
              </a:rPr>
              <a:t>організацію</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цілеспрямованої</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свідомої</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психічної</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активності</a:t>
            </a:r>
            <a:r>
              <a:rPr lang="ru-RU" b="1" dirty="0" smtClean="0">
                <a:latin typeface="Times New Roman" panose="02020603050405020304" pitchFamily="18" charset="0"/>
                <a:cs typeface="Times New Roman" panose="02020603050405020304" pitchFamily="18" charset="0"/>
              </a:rPr>
              <a:t>, яка </a:t>
            </a:r>
            <a:r>
              <a:rPr lang="ru-RU" b="1" dirty="0" err="1" smtClean="0">
                <a:latin typeface="Times New Roman" panose="02020603050405020304" pitchFamily="18" charset="0"/>
                <a:cs typeface="Times New Roman" panose="02020603050405020304" pitchFamily="18" charset="0"/>
              </a:rPr>
              <a:t>включає</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свою структуру </a:t>
            </a:r>
            <a:r>
              <a:rPr lang="ru-RU" b="1" dirty="0" err="1" smtClean="0">
                <a:latin typeface="Times New Roman" panose="02020603050405020304" pitchFamily="18" charset="0"/>
                <a:cs typeface="Times New Roman" panose="02020603050405020304" pitchFamily="18" charset="0"/>
              </a:rPr>
              <a:t>ціль</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мотив, </a:t>
            </a:r>
            <a:r>
              <a:rPr lang="ru-RU" b="1" dirty="0" err="1" smtClean="0">
                <a:latin typeface="Times New Roman" panose="02020603050405020304" pitchFamily="18" charset="0"/>
                <a:cs typeface="Times New Roman" panose="02020603050405020304" pitchFamily="18" charset="0"/>
              </a:rPr>
              <a:t>програму</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дій</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вибір</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засобів</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контроль за </a:t>
            </a:r>
            <a:r>
              <a:rPr lang="ru-RU" b="1" dirty="0" err="1" smtClean="0">
                <a:latin typeface="Times New Roman" panose="02020603050405020304" pitchFamily="18" charset="0"/>
                <a:cs typeface="Times New Roman" panose="02020603050405020304" pitchFamily="18" charset="0"/>
              </a:rPr>
              <a:t>виконанням</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дій</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корекцію</a:t>
            </a:r>
            <a:r>
              <a:rPr lang="ru-RU" b="1" dirty="0" smtClean="0">
                <a:latin typeface="Times New Roman" panose="02020603050405020304" pitchFamily="18" charset="0"/>
                <a:cs typeface="Times New Roman" panose="02020603050405020304" pitchFamily="18" charset="0"/>
              </a:rPr>
              <a:t>  результату.</a:t>
            </a:r>
          </a:p>
          <a:p>
            <a:pPr marL="45720" indent="0" algn="just">
              <a:buNone/>
            </a:pPr>
            <a:r>
              <a:rPr lang="ru-RU" b="1" dirty="0" smtClean="0">
                <a:latin typeface="Times New Roman" panose="02020603050405020304" pitchFamily="18" charset="0"/>
                <a:cs typeface="Times New Roman" panose="02020603050405020304" pitchFamily="18" charset="0"/>
              </a:rPr>
              <a:t>	Ш блок </a:t>
            </a:r>
            <a:r>
              <a:rPr lang="ru-RU" b="1" dirty="0" err="1" smtClean="0">
                <a:latin typeface="Times New Roman" panose="02020603050405020304" pitchFamily="18" charset="0"/>
                <a:cs typeface="Times New Roman" panose="02020603050405020304" pitchFamily="18" charset="0"/>
              </a:rPr>
              <a:t>розташований</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a:t>
            </a:r>
            <a:r>
              <a:rPr lang="ru-RU" b="1" dirty="0" err="1" smtClean="0">
                <a:latin typeface="Times New Roman" panose="02020603050405020304" pitchFamily="18" charset="0"/>
                <a:cs typeface="Times New Roman" panose="02020603050405020304" pitchFamily="18" charset="0"/>
              </a:rPr>
              <a:t>передніх</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відділах</a:t>
            </a:r>
            <a:r>
              <a:rPr lang="ru-RU" b="1" dirty="0" smtClean="0">
                <a:latin typeface="Times New Roman" panose="02020603050405020304" pitchFamily="18" charset="0"/>
                <a:cs typeface="Times New Roman" panose="02020603050405020304" pitchFamily="18" charset="0"/>
              </a:rPr>
              <a:t> великих </a:t>
            </a:r>
            <a:r>
              <a:rPr lang="ru-RU" b="1" dirty="0" err="1" smtClean="0">
                <a:latin typeface="Times New Roman" panose="02020603050405020304" pitchFamily="18" charset="0"/>
                <a:cs typeface="Times New Roman" panose="02020603050405020304" pitchFamily="18" charset="0"/>
              </a:rPr>
              <a:t>півкуль</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включає</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a:t>
            </a:r>
            <a:r>
              <a:rPr lang="ru-RU" b="1" dirty="0" err="1" smtClean="0">
                <a:latin typeface="Times New Roman" panose="02020603050405020304" pitchFamily="18" charset="0"/>
                <a:cs typeface="Times New Roman" panose="02020603050405020304" pitchFamily="18" charset="0"/>
              </a:rPr>
              <a:t>свій</a:t>
            </a:r>
            <a:r>
              <a:rPr lang="ru-RU" b="1" dirty="0" smtClean="0">
                <a:latin typeface="Times New Roman" panose="02020603050405020304" pitchFamily="18" charset="0"/>
                <a:cs typeface="Times New Roman" panose="02020603050405020304" pitchFamily="18" charset="0"/>
              </a:rPr>
              <a:t> склад </a:t>
            </a:r>
            <a:r>
              <a:rPr lang="ru-RU" b="1" dirty="0" err="1" smtClean="0">
                <a:solidFill>
                  <a:schemeClr val="tx2"/>
                </a:solidFill>
                <a:latin typeface="Times New Roman" panose="02020603050405020304" pitchFamily="18" charset="0"/>
                <a:cs typeface="Times New Roman" panose="02020603050405020304" pitchFamily="18" charset="0"/>
              </a:rPr>
              <a:t>моторні</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премоторні</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і</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префронтальні</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відділи</a:t>
            </a:r>
            <a:r>
              <a:rPr lang="ru-RU" b="1" dirty="0" smtClean="0">
                <a:solidFill>
                  <a:schemeClr val="tx2"/>
                </a:solidFill>
                <a:latin typeface="Times New Roman" panose="02020603050405020304" pitchFamily="18" charset="0"/>
                <a:cs typeface="Times New Roman" panose="02020603050405020304" pitchFamily="18" charset="0"/>
              </a:rPr>
              <a:t>  кори </a:t>
            </a:r>
            <a:r>
              <a:rPr lang="ru-RU" b="1" dirty="0" err="1" smtClean="0">
                <a:solidFill>
                  <a:schemeClr val="tx2"/>
                </a:solidFill>
                <a:latin typeface="Times New Roman" panose="02020603050405020304" pitchFamily="18" charset="0"/>
                <a:cs typeface="Times New Roman" panose="02020603050405020304" pitchFamily="18" charset="0"/>
              </a:rPr>
              <a:t>лобних</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ділянок</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мозку</a:t>
            </a:r>
            <a:r>
              <a:rPr lang="ru-RU" b="1" dirty="0" smtClean="0">
                <a:solidFill>
                  <a:schemeClr val="tx2"/>
                </a:solidFill>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marL="45720" indent="0" algn="ctr">
              <a:buNone/>
            </a:pPr>
            <a:r>
              <a:rPr lang="uk-UA" b="1" dirty="0" smtClean="0">
                <a:solidFill>
                  <a:srgbClr val="C00000"/>
                </a:solidFill>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45720" indent="0" algn="just">
              <a:buNone/>
            </a:pP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182" y="3714752"/>
            <a:ext cx="5112568" cy="3143248"/>
          </a:xfrm>
          <a:prstGeom prst="rect">
            <a:avLst/>
          </a:prstGeom>
        </p:spPr>
      </p:pic>
      <p:pic>
        <p:nvPicPr>
          <p:cNvPr id="6" name="Рисунок 5"/>
          <p:cNvPicPr>
            <a:picLocks noChangeAspect="1"/>
          </p:cNvPicPr>
          <p:nvPr/>
        </p:nvPicPr>
        <p:blipFill>
          <a:blip r:embed="rId3"/>
          <a:stretch>
            <a:fillRect/>
          </a:stretch>
        </p:blipFill>
        <p:spPr>
          <a:xfrm>
            <a:off x="571472" y="4071942"/>
            <a:ext cx="3071834" cy="2500330"/>
          </a:xfrm>
          <a:prstGeom prst="rect">
            <a:avLst/>
          </a:prstGeom>
        </p:spPr>
      </p:pic>
    </p:spTree>
    <p:extLst>
      <p:ext uri="{BB962C8B-B14F-4D97-AF65-F5344CB8AC3E}">
        <p14:creationId xmlns:p14="http://schemas.microsoft.com/office/powerpoint/2010/main" val="1664919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358245" cy="714380"/>
          </a:xfrm>
        </p:spPr>
        <p:txBody>
          <a:bodyPr/>
          <a:lstStyle/>
          <a:p>
            <a:r>
              <a:rPr lang="uk-UA" sz="3200" dirty="0" smtClean="0"/>
              <a:t>Функції кори головного мозку</a:t>
            </a:r>
            <a:endParaRPr lang="ru-RU" sz="3200" dirty="0"/>
          </a:p>
        </p:txBody>
      </p:sp>
      <p:sp>
        <p:nvSpPr>
          <p:cNvPr id="3" name="Содержимое 2"/>
          <p:cNvSpPr>
            <a:spLocks noGrp="1"/>
          </p:cNvSpPr>
          <p:nvPr>
            <p:ph sz="quarter" idx="13"/>
          </p:nvPr>
        </p:nvSpPr>
        <p:spPr>
          <a:xfrm>
            <a:off x="642910" y="1285860"/>
            <a:ext cx="8001056" cy="5214974"/>
          </a:xfrm>
        </p:spPr>
        <p:txBody>
          <a:bodyPr>
            <a:normAutofit/>
          </a:bodyPr>
          <a:lstStyle/>
          <a:p>
            <a:endParaRPr lang="ru-RU" sz="2400" b="1" dirty="0" smtClean="0"/>
          </a:p>
          <a:p>
            <a:pPr lvl="2"/>
            <a:r>
              <a:rPr lang="uk-UA" i="1" dirty="0" smtClean="0"/>
              <a:t>Це вищий відділ ЦНС.</a:t>
            </a:r>
            <a:endParaRPr lang="ru-RU" sz="1400" dirty="0" smtClean="0"/>
          </a:p>
          <a:p>
            <a:pPr lvl="2"/>
            <a:r>
              <a:rPr lang="uk-UA" i="1" dirty="0" smtClean="0"/>
              <a:t>Забезпечує довільні рухи, дає початок пірамідному шляху.</a:t>
            </a:r>
            <a:endParaRPr lang="ru-RU" sz="1400" dirty="0" smtClean="0"/>
          </a:p>
          <a:p>
            <a:pPr lvl="2"/>
            <a:r>
              <a:rPr lang="uk-UA" i="1" dirty="0" smtClean="0"/>
              <a:t>Кора є органом свідомого сприймання чутливих подразнень.</a:t>
            </a:r>
            <a:endParaRPr lang="ru-RU" sz="1400" dirty="0" smtClean="0"/>
          </a:p>
          <a:p>
            <a:pPr lvl="2"/>
            <a:r>
              <a:rPr lang="uk-UA" i="1" dirty="0" smtClean="0"/>
              <a:t>Кора є анатомічною базою умовно-рефлекторної діяльності.</a:t>
            </a:r>
            <a:endParaRPr lang="ru-RU" sz="1400" dirty="0" smtClean="0"/>
          </a:p>
          <a:p>
            <a:pPr lvl="2"/>
            <a:r>
              <a:rPr lang="uk-UA" dirty="0" smtClean="0"/>
              <a:t/>
            </a:r>
            <a:br>
              <a:rPr lang="uk-UA" dirty="0" smtClean="0"/>
            </a:br>
            <a:r>
              <a:rPr lang="uk-UA" i="1" dirty="0" smtClean="0"/>
              <a:t>Кора є органом аналізу і синтезу всіх подразнень з зовнішнього світу і з внутрішніх органів.</a:t>
            </a:r>
            <a:endParaRPr lang="ru-RU" sz="1400" dirty="0" smtClean="0"/>
          </a:p>
          <a:p>
            <a:pPr lvl="2"/>
            <a:r>
              <a:rPr lang="uk-UA" i="1" dirty="0" smtClean="0"/>
              <a:t>Кора є носієм індивідуального досвіду.</a:t>
            </a:r>
            <a:endParaRPr lang="ru-RU" sz="1400" dirty="0" smtClean="0"/>
          </a:p>
          <a:p>
            <a:pPr lvl="2"/>
            <a:r>
              <a:rPr lang="uk-UA" i="1" dirty="0" smtClean="0"/>
              <a:t>Кора відповідає за психічну діяльність і мову.</a:t>
            </a:r>
            <a:endParaRPr lang="ru-RU" sz="1400" dirty="0" smtClean="0"/>
          </a:p>
          <a:p>
            <a:pPr lvl="2"/>
            <a:r>
              <a:rPr lang="uk-UA" i="1" dirty="0" smtClean="0"/>
              <a:t>Кора	забезпечує	регулюючий	вплив	на	</a:t>
            </a:r>
            <a:r>
              <a:rPr lang="uk-UA" i="1" dirty="0" err="1" smtClean="0"/>
              <a:t>нижчележачі</a:t>
            </a:r>
            <a:r>
              <a:rPr lang="uk-UA" i="1" dirty="0" smtClean="0"/>
              <a:t>	відділи нервової системи.</a:t>
            </a:r>
            <a:endParaRPr lang="ru-RU"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357166"/>
            <a:ext cx="6512511" cy="785818"/>
          </a:xfrm>
        </p:spPr>
        <p:txBody>
          <a:bodyPr/>
          <a:lstStyle/>
          <a:p>
            <a:r>
              <a:rPr lang="uk-UA" sz="3200" dirty="0" smtClean="0"/>
              <a:t>Зони кори головного мозку</a:t>
            </a:r>
            <a:endParaRPr lang="ru-RU" sz="3200" dirty="0"/>
          </a:p>
        </p:txBody>
      </p:sp>
      <p:sp>
        <p:nvSpPr>
          <p:cNvPr id="3" name="Содержимое 2"/>
          <p:cNvSpPr>
            <a:spLocks noGrp="1"/>
          </p:cNvSpPr>
          <p:nvPr>
            <p:ph sz="quarter" idx="13"/>
          </p:nvPr>
        </p:nvSpPr>
        <p:spPr>
          <a:xfrm>
            <a:off x="428596" y="1214422"/>
            <a:ext cx="8358246" cy="5214974"/>
          </a:xfrm>
        </p:spPr>
        <p:txBody>
          <a:bodyPr>
            <a:normAutofit/>
          </a:bodyPr>
          <a:lstStyle/>
          <a:p>
            <a:r>
              <a:rPr lang="uk-UA" b="1" i="1" dirty="0" smtClean="0">
                <a:solidFill>
                  <a:srgbClr val="FF0000"/>
                </a:solidFill>
              </a:rPr>
              <a:t>Потилична ділянка.</a:t>
            </a:r>
            <a:r>
              <a:rPr lang="uk-UA" i="1" dirty="0" smtClean="0">
                <a:solidFill>
                  <a:srgbClr val="FF0000"/>
                </a:solidFill>
              </a:rPr>
              <a:t> </a:t>
            </a:r>
            <a:r>
              <a:rPr lang="uk-UA" i="1" dirty="0" smtClean="0"/>
              <a:t>Зорова проекційна зона розташована у потиличних ділянках на внутрішній поверхні півкуль по краях та вглибині</a:t>
            </a:r>
            <a:endParaRPr lang="uk-UA" b="1" i="1" dirty="0" smtClean="0"/>
          </a:p>
          <a:p>
            <a:r>
              <a:rPr lang="uk-UA" b="1" i="1" dirty="0" smtClean="0">
                <a:solidFill>
                  <a:srgbClr val="FF0000"/>
                </a:solidFill>
              </a:rPr>
              <a:t>Скронева ділянка.</a:t>
            </a:r>
            <a:r>
              <a:rPr lang="uk-UA" i="1" dirty="0" smtClean="0">
                <a:solidFill>
                  <a:srgbClr val="FF0000"/>
                </a:solidFill>
              </a:rPr>
              <a:t> </a:t>
            </a:r>
            <a:r>
              <a:rPr lang="uk-UA" i="1" dirty="0" smtClean="0"/>
              <a:t>Ця ділянка здійснює сприйняття слухових, нюхових, смакових подразнень, мовленнєвих звуків</a:t>
            </a:r>
            <a:endParaRPr lang="uk-UA" b="1" i="1" dirty="0" smtClean="0"/>
          </a:p>
          <a:p>
            <a:r>
              <a:rPr lang="uk-UA" b="1" i="1" dirty="0" smtClean="0">
                <a:solidFill>
                  <a:srgbClr val="FF0000"/>
                </a:solidFill>
              </a:rPr>
              <a:t>Тім’яна ділянка</a:t>
            </a:r>
            <a:r>
              <a:rPr lang="uk-UA" b="1" i="1" dirty="0" smtClean="0"/>
              <a:t>. </a:t>
            </a:r>
            <a:r>
              <a:rPr lang="uk-UA" i="1" dirty="0" smtClean="0"/>
              <a:t>Функція тім’яної ділянки пов’язана, в основному, з орієнтацією в просторі і часі та з аналізом подразнень від чутливих рецепторів</a:t>
            </a:r>
          </a:p>
          <a:p>
            <a:r>
              <a:rPr lang="uk-UA" b="1" i="1" dirty="0" smtClean="0">
                <a:solidFill>
                  <a:srgbClr val="FF0000"/>
                </a:solidFill>
              </a:rPr>
              <a:t>Лобна частка</a:t>
            </a:r>
            <a:r>
              <a:rPr lang="uk-UA" b="1" i="1" dirty="0" smtClean="0"/>
              <a:t>. </a:t>
            </a:r>
            <a:r>
              <a:rPr lang="uk-UA" i="1" dirty="0" smtClean="0"/>
              <a:t>Функцією кори лобних часток є організація рухів і рухових механізмів мовлення, поведінки, мислення і пам’яті.</a:t>
            </a:r>
            <a:endParaRPr lang="ru-RU" dirty="0" smtClean="0"/>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357166"/>
            <a:ext cx="6512511" cy="571504"/>
          </a:xfrm>
        </p:spPr>
        <p:txBody>
          <a:bodyPr/>
          <a:lstStyle/>
          <a:p>
            <a:r>
              <a:rPr lang="uk-UA" sz="2800" dirty="0" smtClean="0"/>
              <a:t>Функціональна асиметрія півкуль головного мозку  </a:t>
            </a:r>
            <a:endParaRPr lang="ru-RU" sz="2800" dirty="0"/>
          </a:p>
        </p:txBody>
      </p:sp>
      <p:sp>
        <p:nvSpPr>
          <p:cNvPr id="3" name="Содержимое 2"/>
          <p:cNvSpPr>
            <a:spLocks noGrp="1"/>
          </p:cNvSpPr>
          <p:nvPr>
            <p:ph sz="quarter" idx="13"/>
          </p:nvPr>
        </p:nvSpPr>
        <p:spPr>
          <a:xfrm>
            <a:off x="642910" y="1500174"/>
            <a:ext cx="8001056" cy="4643470"/>
          </a:xfrm>
        </p:spPr>
        <p:txBody>
          <a:bodyPr>
            <a:normAutofit fontScale="77500" lnSpcReduction="20000"/>
          </a:bodyPr>
          <a:lstStyle/>
          <a:p>
            <a:r>
              <a:rPr lang="uk-UA" b="1" dirty="0" smtClean="0"/>
              <a:t>Діяльність півкуль головного мозку</a:t>
            </a:r>
            <a:endParaRPr lang="ru-RU" b="1" dirty="0" smtClean="0"/>
          </a:p>
          <a:p>
            <a:r>
              <a:rPr lang="uk-UA" dirty="0" smtClean="0">
                <a:solidFill>
                  <a:srgbClr val="FF0000"/>
                </a:solidFill>
              </a:rPr>
              <a:t>Ліва півкуля</a:t>
            </a:r>
            <a:endParaRPr lang="ru-RU" dirty="0" smtClean="0">
              <a:solidFill>
                <a:srgbClr val="FF0000"/>
              </a:solidFill>
            </a:endParaRPr>
          </a:p>
          <a:p>
            <a:pPr lvl="0"/>
            <a:r>
              <a:rPr lang="uk-UA" dirty="0" smtClean="0"/>
              <a:t>Розуміння значення слів.</a:t>
            </a:r>
            <a:endParaRPr lang="ru-RU" dirty="0" smtClean="0"/>
          </a:p>
          <a:p>
            <a:pPr lvl="0"/>
            <a:r>
              <a:rPr lang="uk-UA" dirty="0" smtClean="0"/>
              <a:t> Розуміння  змісту музичних творів.</a:t>
            </a:r>
            <a:endParaRPr lang="ru-RU" dirty="0" smtClean="0"/>
          </a:p>
          <a:p>
            <a:pPr lvl="0"/>
            <a:r>
              <a:rPr lang="uk-UA" dirty="0" smtClean="0"/>
              <a:t>Розуміння загального	змісту картин.</a:t>
            </a:r>
            <a:endParaRPr lang="ru-RU" dirty="0" smtClean="0"/>
          </a:p>
          <a:p>
            <a:pPr lvl="0"/>
            <a:r>
              <a:rPr lang="uk-UA" dirty="0" smtClean="0"/>
              <a:t>Класифікація видимих об’єктів, поєднання їх в категорії.</a:t>
            </a:r>
            <a:endParaRPr lang="ru-RU" dirty="0" smtClean="0"/>
          </a:p>
          <a:p>
            <a:pPr lvl="0"/>
            <a:r>
              <a:rPr lang="uk-UA" dirty="0" smtClean="0"/>
              <a:t>Довільне запам’ятовування.</a:t>
            </a:r>
            <a:endParaRPr lang="ru-RU" dirty="0" smtClean="0"/>
          </a:p>
          <a:p>
            <a:pPr lvl="0"/>
            <a:r>
              <a:rPr lang="uk-UA" dirty="0" smtClean="0"/>
              <a:t>Формування	понять	про	час, простір, причинність.</a:t>
            </a:r>
          </a:p>
          <a:p>
            <a:pPr lvl="0"/>
            <a:r>
              <a:rPr lang="uk-UA" dirty="0" smtClean="0"/>
              <a:t> </a:t>
            </a:r>
            <a:r>
              <a:rPr lang="uk-UA" dirty="0" smtClean="0">
                <a:solidFill>
                  <a:srgbClr val="FF0000"/>
                </a:solidFill>
              </a:rPr>
              <a:t>Права півкуля</a:t>
            </a:r>
            <a:endParaRPr lang="ru-RU" dirty="0" smtClean="0"/>
          </a:p>
          <a:p>
            <a:pPr lvl="0"/>
            <a:r>
              <a:rPr lang="uk-UA" dirty="0" smtClean="0"/>
              <a:t>Сприймання	голосу,	інтонації, мелодії мовлення.</a:t>
            </a:r>
            <a:endParaRPr lang="ru-RU" dirty="0" smtClean="0"/>
          </a:p>
          <a:p>
            <a:pPr lvl="0"/>
            <a:r>
              <a:rPr lang="uk-UA" dirty="0" smtClean="0"/>
              <a:t>Сприймання мелодії.</a:t>
            </a:r>
            <a:endParaRPr lang="ru-RU" dirty="0" smtClean="0"/>
          </a:p>
          <a:p>
            <a:pPr lvl="0"/>
            <a:r>
              <a:rPr lang="uk-UA" dirty="0" smtClean="0"/>
              <a:t>Сприймання частин картин без розуміння загального змісту.</a:t>
            </a:r>
            <a:endParaRPr lang="ru-RU" dirty="0" smtClean="0"/>
          </a:p>
          <a:p>
            <a:pPr lvl="0"/>
            <a:r>
              <a:rPr lang="uk-UA" dirty="0" smtClean="0"/>
              <a:t>Ізольоване сприймання об’єктів.</a:t>
            </a:r>
            <a:endParaRPr lang="ru-RU" dirty="0" smtClean="0"/>
          </a:p>
          <a:p>
            <a:pPr lvl="0"/>
            <a:r>
              <a:rPr lang="uk-UA" dirty="0" smtClean="0"/>
              <a:t>Мимовільне запам’ятовування.</a:t>
            </a:r>
            <a:endParaRPr lang="ru-RU" dirty="0" smtClean="0"/>
          </a:p>
          <a:p>
            <a:pPr lvl="0"/>
            <a:r>
              <a:rPr lang="uk-UA" dirty="0" smtClean="0"/>
              <a:t>Сприймання	просторових  відносин предметів.</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5929330"/>
            <a:ext cx="7805766" cy="928670"/>
          </a:xfrm>
        </p:spPr>
        <p:txBody>
          <a:bodyPr/>
          <a:lstStyle/>
          <a:p>
            <a:endParaRPr lang="ru-RU" sz="2400" dirty="0"/>
          </a:p>
        </p:txBody>
      </p:sp>
      <p:sp>
        <p:nvSpPr>
          <p:cNvPr id="3" name="Содержимое 2"/>
          <p:cNvSpPr>
            <a:spLocks noGrp="1"/>
          </p:cNvSpPr>
          <p:nvPr>
            <p:ph sz="quarter" idx="13"/>
          </p:nvPr>
        </p:nvSpPr>
        <p:spPr>
          <a:xfrm>
            <a:off x="214282" y="357166"/>
            <a:ext cx="8786874" cy="6215106"/>
          </a:xfrm>
        </p:spPr>
        <p:txBody>
          <a:bodyPr>
            <a:normAutofit fontScale="25000" lnSpcReduction="20000"/>
          </a:bodyPr>
          <a:lstStyle/>
          <a:p>
            <a:r>
              <a:rPr lang="uk-UA" sz="8000" dirty="0" smtClean="0">
                <a:solidFill>
                  <a:srgbClr val="FF0000"/>
                </a:solidFill>
              </a:rPr>
              <a:t>Історія нейропсихології</a:t>
            </a:r>
            <a:endParaRPr lang="ru-RU" sz="8000" b="1" dirty="0" smtClean="0">
              <a:solidFill>
                <a:srgbClr val="FF0000"/>
              </a:solidFill>
            </a:endParaRPr>
          </a:p>
          <a:p>
            <a:endParaRPr lang="ru-RU" sz="5600" b="1" dirty="0" smtClean="0"/>
          </a:p>
          <a:p>
            <a:r>
              <a:rPr lang="ru-RU" sz="5600" b="1" dirty="0" err="1" smtClean="0"/>
              <a:t>Докласичний</a:t>
            </a:r>
            <a:r>
              <a:rPr lang="ru-RU" sz="5600" b="1" dirty="0" smtClean="0"/>
              <a:t> </a:t>
            </a:r>
            <a:r>
              <a:rPr lang="ru-RU" sz="5600" b="1" dirty="0" err="1" smtClean="0"/>
              <a:t>період</a:t>
            </a:r>
            <a:r>
              <a:rPr lang="ru-RU" sz="5600" b="1" dirty="0" smtClean="0"/>
              <a:t> до 1861 року</a:t>
            </a:r>
            <a:endParaRPr lang="ru-RU" sz="5600" dirty="0" smtClean="0"/>
          </a:p>
          <a:p>
            <a:r>
              <a:rPr lang="ru-RU" sz="5600" b="1" dirty="0" smtClean="0"/>
              <a:t>Цей </a:t>
            </a:r>
            <a:r>
              <a:rPr lang="ru-RU" sz="5600" b="1" dirty="0" err="1" smtClean="0"/>
              <a:t>період</a:t>
            </a:r>
            <a:r>
              <a:rPr lang="ru-RU" sz="5600" b="1" dirty="0" smtClean="0"/>
              <a:t> </a:t>
            </a:r>
            <a:r>
              <a:rPr lang="ru-RU" sz="5600" b="1" dirty="0" err="1" smtClean="0"/>
              <a:t>починається</a:t>
            </a:r>
            <a:r>
              <a:rPr lang="ru-RU" sz="5600" b="1" dirty="0" smtClean="0"/>
              <a:t> </a:t>
            </a:r>
            <a:r>
              <a:rPr lang="ru-RU" sz="5600" b="1" dirty="0" err="1" smtClean="0"/>
              <a:t>з</a:t>
            </a:r>
            <a:r>
              <a:rPr lang="ru-RU" sz="5600" b="1" dirty="0" smtClean="0"/>
              <a:t> перших </a:t>
            </a:r>
            <a:r>
              <a:rPr lang="ru-RU" sz="5600" b="1" dirty="0" err="1" smtClean="0"/>
              <a:t>посилань</a:t>
            </a:r>
            <a:r>
              <a:rPr lang="ru-RU" sz="5600" b="1" dirty="0" smtClean="0"/>
              <a:t> на </a:t>
            </a:r>
            <a:r>
              <a:rPr lang="ru-RU" sz="5600" b="1" dirty="0" err="1" smtClean="0"/>
              <a:t>когнітивні</a:t>
            </a:r>
            <a:r>
              <a:rPr lang="ru-RU" sz="5600" b="1" dirty="0" smtClean="0"/>
              <a:t> </a:t>
            </a:r>
            <a:r>
              <a:rPr lang="ru-RU" sz="5600" b="1" dirty="0" err="1" smtClean="0"/>
              <a:t>зміни</a:t>
            </a:r>
            <a:r>
              <a:rPr lang="ru-RU" sz="5600" b="1" dirty="0" smtClean="0"/>
              <a:t>, </a:t>
            </a:r>
            <a:r>
              <a:rPr lang="ru-RU" sz="5600" b="1" dirty="0" err="1" smtClean="0"/>
              <a:t>пов'язані</a:t>
            </a:r>
            <a:r>
              <a:rPr lang="ru-RU" sz="5600" b="1" dirty="0" smtClean="0"/>
              <a:t> </a:t>
            </a:r>
            <a:r>
              <a:rPr lang="ru-RU" sz="5600" b="1" dirty="0" err="1" smtClean="0"/>
              <a:t>з</a:t>
            </a:r>
            <a:r>
              <a:rPr lang="ru-RU" sz="5600" b="1" dirty="0" smtClean="0"/>
              <a:t> </a:t>
            </a:r>
            <a:r>
              <a:rPr lang="ru-RU" sz="5600" b="1" dirty="0" err="1" smtClean="0"/>
              <a:t>пошкодженням</a:t>
            </a:r>
            <a:r>
              <a:rPr lang="ru-RU" sz="5600" b="1" dirty="0" smtClean="0"/>
              <a:t> </a:t>
            </a:r>
            <a:r>
              <a:rPr lang="ru-RU" sz="5600" b="1" dirty="0" err="1" smtClean="0"/>
              <a:t>мозку</a:t>
            </a:r>
            <a:r>
              <a:rPr lang="ru-RU" sz="5600" b="1" dirty="0" smtClean="0"/>
              <a:t>, </a:t>
            </a:r>
            <a:r>
              <a:rPr lang="ru-RU" sz="5600" b="1" dirty="0" err="1" smtClean="0"/>
              <a:t>що</a:t>
            </a:r>
            <a:r>
              <a:rPr lang="ru-RU" sz="5600" b="1" dirty="0" smtClean="0"/>
              <a:t> </a:t>
            </a:r>
            <a:r>
              <a:rPr lang="ru-RU" sz="5600" b="1" dirty="0" err="1" smtClean="0"/>
              <a:t>спостерігалися</a:t>
            </a:r>
            <a:r>
              <a:rPr lang="ru-RU" sz="5600" b="1" dirty="0" smtClean="0"/>
              <a:t> в </a:t>
            </a:r>
            <a:r>
              <a:rPr lang="ru-RU" sz="5600" b="1" dirty="0" err="1" smtClean="0"/>
              <a:t>Єгипті</a:t>
            </a:r>
            <a:r>
              <a:rPr lang="ru-RU" sz="5600" b="1" dirty="0" smtClean="0"/>
              <a:t> </a:t>
            </a:r>
            <a:r>
              <a:rPr lang="ru-RU" sz="5600" b="1" dirty="0" err="1" smtClean="0"/>
              <a:t>приблизно</a:t>
            </a:r>
            <a:r>
              <a:rPr lang="ru-RU" sz="5600" b="1" dirty="0" smtClean="0"/>
              <a:t> </a:t>
            </a:r>
            <a:r>
              <a:rPr lang="ru-RU" sz="5600" b="1" dirty="0" err="1" smtClean="0"/>
              <a:t>в</a:t>
            </a:r>
            <a:r>
              <a:rPr lang="ru-RU" sz="5600" b="1" dirty="0" smtClean="0"/>
              <a:t> 3500 р. До н. Е., </a:t>
            </a:r>
            <a:r>
              <a:rPr lang="ru-RU" sz="5600" b="1" dirty="0" err="1" smtClean="0"/>
              <a:t>Закінчуючись</a:t>
            </a:r>
            <a:r>
              <a:rPr lang="ru-RU" sz="5600" b="1" dirty="0" smtClean="0"/>
              <a:t> </a:t>
            </a:r>
            <a:r>
              <a:rPr lang="ru-RU" sz="5600" b="1" dirty="0" err="1" smtClean="0"/>
              <a:t>впливовими</a:t>
            </a:r>
            <a:r>
              <a:rPr lang="ru-RU" sz="5600" b="1" dirty="0" smtClean="0"/>
              <a:t> </a:t>
            </a:r>
            <a:r>
              <a:rPr lang="ru-RU" sz="5600" b="1" dirty="0" err="1" smtClean="0"/>
              <a:t>теоріями</a:t>
            </a:r>
            <a:r>
              <a:rPr lang="ru-RU" sz="5600" b="1" dirty="0" smtClean="0"/>
              <a:t> Франца Галла, батька </a:t>
            </a:r>
            <a:r>
              <a:rPr lang="ru-RU" sz="5600" b="1" dirty="0" err="1" smtClean="0"/>
              <a:t>френології</a:t>
            </a:r>
            <a:r>
              <a:rPr lang="ru-RU" sz="5600" b="1" dirty="0" smtClean="0"/>
              <a:t>.</a:t>
            </a:r>
          </a:p>
          <a:p>
            <a:endParaRPr lang="ru-RU" sz="5600" b="1" dirty="0" smtClean="0"/>
          </a:p>
          <a:p>
            <a:r>
              <a:rPr lang="ru-RU" sz="5600" b="1" dirty="0" err="1" smtClean="0"/>
              <a:t>Класичний</a:t>
            </a:r>
            <a:r>
              <a:rPr lang="ru-RU" sz="5600" b="1" dirty="0" smtClean="0"/>
              <a:t> </a:t>
            </a:r>
            <a:r>
              <a:rPr lang="ru-RU" sz="5600" b="1" dirty="0" err="1" smtClean="0"/>
              <a:t>період</a:t>
            </a:r>
            <a:r>
              <a:rPr lang="ru-RU" sz="5600" b="1" dirty="0" smtClean="0"/>
              <a:t> (1861-1945)</a:t>
            </a:r>
            <a:endParaRPr lang="ru-RU" sz="5600" dirty="0" smtClean="0"/>
          </a:p>
          <a:p>
            <a:r>
              <a:rPr lang="ru-RU" sz="5600" b="1" dirty="0" smtClean="0"/>
              <a:t>У 1861 </a:t>
            </a:r>
            <a:r>
              <a:rPr lang="ru-RU" sz="5600" b="1" dirty="0" err="1" smtClean="0"/>
              <a:t>році</a:t>
            </a:r>
            <a:r>
              <a:rPr lang="ru-RU" sz="5600" b="1" dirty="0" smtClean="0"/>
              <a:t> </a:t>
            </a:r>
            <a:r>
              <a:rPr lang="ru-RU" sz="5600" b="1" dirty="0" err="1" smtClean="0"/>
              <a:t>примітивний</a:t>
            </a:r>
            <a:r>
              <a:rPr lang="ru-RU" sz="5600" b="1" dirty="0" smtClean="0"/>
              <a:t> череп </a:t>
            </a:r>
            <a:r>
              <a:rPr lang="ru-RU" sz="5600" b="1" dirty="0" err="1" smtClean="0"/>
              <a:t>був</a:t>
            </a:r>
            <a:r>
              <a:rPr lang="ru-RU" sz="5600" b="1" dirty="0" smtClean="0"/>
              <a:t> представлений </a:t>
            </a:r>
            <a:r>
              <a:rPr lang="ru-RU" sz="5600" b="1" dirty="0" err="1" smtClean="0"/>
              <a:t>Паризькому</a:t>
            </a:r>
            <a:r>
              <a:rPr lang="ru-RU" sz="5600" b="1" dirty="0" smtClean="0"/>
              <a:t> </a:t>
            </a:r>
            <a:r>
              <a:rPr lang="ru-RU" sz="5600" b="1" dirty="0" err="1" smtClean="0"/>
              <a:t>антропологічному</a:t>
            </a:r>
            <a:r>
              <a:rPr lang="ru-RU" sz="5600" b="1" dirty="0" smtClean="0"/>
              <a:t> </a:t>
            </a:r>
            <a:r>
              <a:rPr lang="ru-RU" sz="5600" b="1" dirty="0" err="1" smtClean="0"/>
              <a:t>товариству</a:t>
            </a:r>
            <a:r>
              <a:rPr lang="ru-RU" sz="5600" b="1" dirty="0" smtClean="0"/>
              <a:t>. </a:t>
            </a:r>
            <a:r>
              <a:rPr lang="ru-RU" sz="5600" b="1" dirty="0" err="1" smtClean="0"/>
              <a:t>Стверджувалося</a:t>
            </a:r>
            <a:r>
              <a:rPr lang="ru-RU" sz="5600" b="1" dirty="0" smtClean="0"/>
              <a:t>, </a:t>
            </a:r>
            <a:r>
              <a:rPr lang="ru-RU" sz="5600" b="1" dirty="0" err="1" smtClean="0"/>
              <a:t>що</a:t>
            </a:r>
            <a:r>
              <a:rPr lang="ru-RU" sz="5600" b="1" dirty="0" smtClean="0"/>
              <a:t> </a:t>
            </a:r>
            <a:r>
              <a:rPr lang="ru-RU" sz="5600" b="1" dirty="0" err="1" smtClean="0"/>
              <a:t>існує</a:t>
            </a:r>
            <a:r>
              <a:rPr lang="ru-RU" sz="5600" b="1" dirty="0" smtClean="0"/>
              <a:t> </a:t>
            </a:r>
            <a:r>
              <a:rPr lang="ru-RU" sz="5600" b="1" dirty="0" err="1" smtClean="0"/>
              <a:t>прямий</a:t>
            </a:r>
            <a:r>
              <a:rPr lang="ru-RU" sz="5600" b="1" dirty="0" smtClean="0"/>
              <a:t> </a:t>
            </a:r>
            <a:r>
              <a:rPr lang="ru-RU" sz="5600" b="1" dirty="0" err="1" smtClean="0"/>
              <a:t>зв’язок</a:t>
            </a:r>
            <a:r>
              <a:rPr lang="ru-RU" sz="5600" b="1" dirty="0" smtClean="0"/>
              <a:t> </a:t>
            </a:r>
            <a:r>
              <a:rPr lang="ru-RU" sz="5600" b="1" dirty="0" err="1" smtClean="0"/>
              <a:t>між</a:t>
            </a:r>
            <a:r>
              <a:rPr lang="ru-RU" sz="5600" b="1" dirty="0" smtClean="0"/>
              <a:t> </a:t>
            </a:r>
            <a:r>
              <a:rPr lang="ru-RU" sz="5600" b="1" dirty="0" err="1" smtClean="0"/>
              <a:t>інтелектуальною</a:t>
            </a:r>
            <a:r>
              <a:rPr lang="ru-RU" sz="5600" b="1" dirty="0" smtClean="0"/>
              <a:t> </a:t>
            </a:r>
            <a:r>
              <a:rPr lang="ru-RU" sz="5600" b="1" dirty="0" err="1" smtClean="0"/>
              <a:t>здатністю</a:t>
            </a:r>
            <a:r>
              <a:rPr lang="ru-RU" sz="5600" b="1" dirty="0" smtClean="0"/>
              <a:t> та </a:t>
            </a:r>
            <a:r>
              <a:rPr lang="ru-RU" sz="5600" b="1" dirty="0" err="1" smtClean="0"/>
              <a:t>обсягом</a:t>
            </a:r>
            <a:r>
              <a:rPr lang="ru-RU" sz="5600" b="1" dirty="0" smtClean="0"/>
              <a:t> </a:t>
            </a:r>
            <a:r>
              <a:rPr lang="ru-RU" sz="5600" b="1" dirty="0" err="1" smtClean="0"/>
              <a:t>мозку</a:t>
            </a:r>
            <a:r>
              <a:rPr lang="ru-RU" sz="5600" b="1" dirty="0" smtClean="0"/>
              <a:t>.</a:t>
            </a:r>
          </a:p>
          <a:p>
            <a:r>
              <a:rPr lang="ru-RU" sz="5600" b="1" dirty="0" smtClean="0"/>
              <a:t>Того ж року помер </a:t>
            </a:r>
            <a:r>
              <a:rPr lang="ru-RU" sz="5600" b="1" dirty="0" err="1" smtClean="0"/>
              <a:t>відомий</a:t>
            </a:r>
            <a:r>
              <a:rPr lang="ru-RU" sz="5600" b="1" dirty="0" smtClean="0"/>
              <a:t> </a:t>
            </a:r>
            <a:r>
              <a:rPr lang="ru-RU" sz="5600" b="1" dirty="0" err="1" smtClean="0"/>
              <a:t>пацієнт</a:t>
            </a:r>
            <a:r>
              <a:rPr lang="ru-RU" sz="5600" b="1" dirty="0" smtClean="0"/>
              <a:t> "Тан", </a:t>
            </a:r>
            <a:r>
              <a:rPr lang="ru-RU" sz="5600" b="1" dirty="0" err="1" smtClean="0"/>
              <a:t>якого</a:t>
            </a:r>
            <a:r>
              <a:rPr lang="ru-RU" sz="5600" b="1" dirty="0" smtClean="0"/>
              <a:t> </a:t>
            </a:r>
            <a:r>
              <a:rPr lang="ru-RU" sz="5600" b="1" dirty="0" err="1" smtClean="0"/>
              <a:t>вивчав</a:t>
            </a:r>
            <a:r>
              <a:rPr lang="ru-RU" sz="5600" b="1" dirty="0" smtClean="0"/>
              <a:t> Пол </a:t>
            </a:r>
            <a:r>
              <a:rPr lang="ru-RU" sz="5600" b="1" dirty="0" err="1" smtClean="0"/>
              <a:t>Брока</a:t>
            </a:r>
            <a:r>
              <a:rPr lang="ru-RU" sz="5600" b="1" dirty="0" smtClean="0"/>
              <a:t>. Цей </a:t>
            </a:r>
            <a:r>
              <a:rPr lang="ru-RU" sz="5600" b="1" dirty="0" err="1" smtClean="0"/>
              <a:t>вчений</a:t>
            </a:r>
            <a:r>
              <a:rPr lang="ru-RU" sz="5600" b="1" dirty="0" smtClean="0"/>
              <a:t> </a:t>
            </a:r>
            <a:r>
              <a:rPr lang="ru-RU" sz="5600" b="1" dirty="0" err="1" smtClean="0"/>
              <a:t>під</a:t>
            </a:r>
            <a:r>
              <a:rPr lang="ru-RU" sz="5600" b="1" dirty="0" smtClean="0"/>
              <a:t> час посмертного </a:t>
            </a:r>
            <a:r>
              <a:rPr lang="ru-RU" sz="5600" b="1" dirty="0" err="1" smtClean="0"/>
              <a:t>обстеження</a:t>
            </a:r>
            <a:r>
              <a:rPr lang="ru-RU" sz="5600" b="1" dirty="0" smtClean="0"/>
              <a:t> показав, </a:t>
            </a:r>
            <a:r>
              <a:rPr lang="ru-RU" sz="5600" b="1" dirty="0" err="1" smtClean="0"/>
              <a:t>що</a:t>
            </a:r>
            <a:r>
              <a:rPr lang="ru-RU" sz="5600" b="1" dirty="0" smtClean="0"/>
              <a:t> </a:t>
            </a:r>
            <a:r>
              <a:rPr lang="ru-RU" sz="5600" b="1" dirty="0" err="1" smtClean="0"/>
              <a:t>ураження</a:t>
            </a:r>
            <a:r>
              <a:rPr lang="ru-RU" sz="5600" b="1" dirty="0" smtClean="0"/>
              <a:t> </a:t>
            </a:r>
            <a:r>
              <a:rPr lang="ru-RU" sz="5600" b="1" dirty="0" err="1" smtClean="0"/>
              <a:t>лобової</a:t>
            </a:r>
            <a:r>
              <a:rPr lang="ru-RU" sz="5600" b="1" dirty="0" smtClean="0"/>
              <a:t> </a:t>
            </a:r>
            <a:r>
              <a:rPr lang="ru-RU" sz="5600" b="1" dirty="0" err="1" smtClean="0"/>
              <a:t>задньої</a:t>
            </a:r>
            <a:r>
              <a:rPr lang="ru-RU" sz="5600" b="1" dirty="0" smtClean="0"/>
              <a:t> </a:t>
            </a:r>
            <a:r>
              <a:rPr lang="ru-RU" sz="5600" b="1" dirty="0" err="1" smtClean="0"/>
              <a:t>області</a:t>
            </a:r>
            <a:r>
              <a:rPr lang="ru-RU" sz="5600" b="1" dirty="0" smtClean="0"/>
              <a:t> </a:t>
            </a:r>
            <a:r>
              <a:rPr lang="ru-RU" sz="5600" b="1" dirty="0" err="1" smtClean="0"/>
              <a:t>може</a:t>
            </a:r>
            <a:r>
              <a:rPr lang="ru-RU" sz="5600" b="1" dirty="0" smtClean="0"/>
              <a:t> </a:t>
            </a:r>
            <a:r>
              <a:rPr lang="ru-RU" sz="5600" b="1" dirty="0" err="1" smtClean="0"/>
              <a:t>вплинути</a:t>
            </a:r>
            <a:r>
              <a:rPr lang="ru-RU" sz="5600" b="1" dirty="0" smtClean="0"/>
              <a:t> на </a:t>
            </a:r>
            <a:r>
              <a:rPr lang="ru-RU" sz="5600" b="1" dirty="0" err="1" smtClean="0"/>
              <a:t>здатність</a:t>
            </a:r>
            <a:r>
              <a:rPr lang="ru-RU" sz="5600" b="1" dirty="0" smtClean="0"/>
              <a:t> </a:t>
            </a:r>
            <a:r>
              <a:rPr lang="ru-RU" sz="5600" b="1" dirty="0" err="1" smtClean="0"/>
              <a:t>говорити</a:t>
            </a:r>
            <a:r>
              <a:rPr lang="ru-RU" sz="5600" b="1" dirty="0" smtClean="0"/>
              <a:t>.</a:t>
            </a:r>
          </a:p>
          <a:p>
            <a:r>
              <a:rPr lang="ru-RU" sz="5600" b="1" dirty="0" smtClean="0"/>
              <a:t>У </a:t>
            </a:r>
            <a:r>
              <a:rPr lang="ru-RU" sz="5600" b="1" dirty="0" err="1" smtClean="0"/>
              <a:t>цей</a:t>
            </a:r>
            <a:r>
              <a:rPr lang="ru-RU" sz="5600" b="1" dirty="0" smtClean="0"/>
              <a:t> </a:t>
            </a:r>
            <a:r>
              <a:rPr lang="ru-RU" sz="5600" b="1" dirty="0" err="1" smtClean="0"/>
              <a:t>період</a:t>
            </a:r>
            <a:r>
              <a:rPr lang="ru-RU" sz="5600" b="1" dirty="0" smtClean="0"/>
              <a:t> </a:t>
            </a:r>
            <a:r>
              <a:rPr lang="ru-RU" sz="5600" b="1" dirty="0" err="1" smtClean="0"/>
              <a:t>відбувся</a:t>
            </a:r>
            <a:r>
              <a:rPr lang="ru-RU" sz="5600" b="1" dirty="0" smtClean="0"/>
              <a:t> </a:t>
            </a:r>
            <a:r>
              <a:rPr lang="ru-RU" sz="5600" b="1" dirty="0" err="1" smtClean="0"/>
              <a:t>ще</a:t>
            </a:r>
            <a:r>
              <a:rPr lang="ru-RU" sz="5600" b="1" dirty="0" smtClean="0"/>
              <a:t> один </a:t>
            </a:r>
            <a:r>
              <a:rPr lang="ru-RU" sz="5600" b="1" dirty="0" err="1" smtClean="0"/>
              <a:t>фундаментальний</a:t>
            </a:r>
            <a:r>
              <a:rPr lang="ru-RU" sz="5600" b="1" dirty="0" smtClean="0"/>
              <a:t> </a:t>
            </a:r>
            <a:r>
              <a:rPr lang="ru-RU" sz="5600" b="1" dirty="0" err="1" smtClean="0"/>
              <a:t>прогрес</a:t>
            </a:r>
            <a:r>
              <a:rPr lang="ru-RU" sz="5600" b="1" dirty="0" smtClean="0"/>
              <a:t>: </a:t>
            </a:r>
            <a:r>
              <a:rPr lang="ru-RU" sz="5600" b="1" dirty="0" err="1" smtClean="0"/>
              <a:t>публікація</a:t>
            </a:r>
            <a:r>
              <a:rPr lang="ru-RU" sz="5600" b="1" dirty="0" smtClean="0"/>
              <a:t> </a:t>
            </a:r>
            <a:r>
              <a:rPr lang="ru-RU" sz="5600" b="1" dirty="0" err="1" smtClean="0"/>
              <a:t>докторської</a:t>
            </a:r>
            <a:r>
              <a:rPr lang="ru-RU" sz="5600" b="1" dirty="0" smtClean="0"/>
              <a:t> </a:t>
            </a:r>
            <a:r>
              <a:rPr lang="ru-RU" sz="5600" b="1" dirty="0" err="1" smtClean="0"/>
              <a:t>дисертації</a:t>
            </a:r>
            <a:r>
              <a:rPr lang="ru-RU" sz="5600" b="1" dirty="0" smtClean="0"/>
              <a:t> Карла </a:t>
            </a:r>
            <a:r>
              <a:rPr lang="ru-RU" sz="5600" b="1" dirty="0" err="1" smtClean="0"/>
              <a:t>Верніке</a:t>
            </a:r>
            <a:r>
              <a:rPr lang="ru-RU" sz="5600" b="1" dirty="0" smtClean="0"/>
              <a:t> в 1874 р. Цей автор </a:t>
            </a:r>
            <a:r>
              <a:rPr lang="ru-RU" sz="5600" b="1" dirty="0" err="1" smtClean="0"/>
              <a:t>відкрив</a:t>
            </a:r>
            <a:r>
              <a:rPr lang="ru-RU" sz="5600" b="1" dirty="0" smtClean="0"/>
              <a:t> </a:t>
            </a:r>
            <a:r>
              <a:rPr lang="ru-RU" sz="5600" b="1" dirty="0" err="1" smtClean="0"/>
              <a:t>існування</a:t>
            </a:r>
            <a:r>
              <a:rPr lang="ru-RU" sz="5600" b="1" dirty="0" smtClean="0"/>
              <a:t> </a:t>
            </a:r>
            <a:r>
              <a:rPr lang="ru-RU" sz="5600" b="1" dirty="0" err="1" smtClean="0"/>
              <a:t>ділянки</a:t>
            </a:r>
            <a:r>
              <a:rPr lang="ru-RU" sz="5600" b="1" dirty="0" smtClean="0"/>
              <a:t> </a:t>
            </a:r>
            <a:r>
              <a:rPr lang="ru-RU" sz="5600" b="1" dirty="0" err="1" smtClean="0"/>
              <a:t>мозку</a:t>
            </a:r>
            <a:r>
              <a:rPr lang="ru-RU" sz="5600" b="1" dirty="0" smtClean="0"/>
              <a:t>, яка </a:t>
            </a:r>
            <a:r>
              <a:rPr lang="ru-RU" sz="5600" b="1" dirty="0" err="1" smtClean="0"/>
              <a:t>допомогла</a:t>
            </a:r>
            <a:r>
              <a:rPr lang="ru-RU" sz="5600" b="1" dirty="0" smtClean="0"/>
              <a:t> нам </a:t>
            </a:r>
            <a:r>
              <a:rPr lang="ru-RU" sz="5600" b="1" dirty="0" err="1" smtClean="0"/>
              <a:t>розуміти</a:t>
            </a:r>
            <a:r>
              <a:rPr lang="ru-RU" sz="5600" b="1" dirty="0" smtClean="0"/>
              <a:t> </a:t>
            </a:r>
            <a:r>
              <a:rPr lang="ru-RU" sz="5600" b="1" dirty="0" err="1" smtClean="0"/>
              <a:t>мовлення</a:t>
            </a:r>
            <a:r>
              <a:rPr lang="ru-RU" sz="5600" b="1" dirty="0" smtClean="0"/>
              <a:t>. </a:t>
            </a:r>
            <a:r>
              <a:rPr lang="ru-RU" sz="5600" b="1" dirty="0" err="1" smtClean="0"/>
              <a:t>Крім</a:t>
            </a:r>
            <a:r>
              <a:rPr lang="ru-RU" sz="5600" b="1" dirty="0" smtClean="0"/>
              <a:t> того, </a:t>
            </a:r>
            <a:r>
              <a:rPr lang="ru-RU" sz="5600" b="1" dirty="0" err="1" smtClean="0"/>
              <a:t>він</a:t>
            </a:r>
            <a:r>
              <a:rPr lang="ru-RU" sz="5600" b="1" dirty="0" smtClean="0"/>
              <a:t> </a:t>
            </a:r>
            <a:r>
              <a:rPr lang="ru-RU" sz="5600" b="1" dirty="0" err="1" smtClean="0"/>
              <a:t>зауважив</a:t>
            </a:r>
            <a:r>
              <a:rPr lang="ru-RU" sz="5600" b="1" dirty="0" smtClean="0"/>
              <a:t>, </a:t>
            </a:r>
            <a:r>
              <a:rPr lang="ru-RU" sz="5600" b="1" dirty="0" err="1" smtClean="0"/>
              <a:t>що</a:t>
            </a:r>
            <a:r>
              <a:rPr lang="ru-RU" sz="5600" b="1" dirty="0" smtClean="0"/>
              <a:t> вона </a:t>
            </a:r>
            <a:r>
              <a:rPr lang="ru-RU" sz="5600" b="1" dirty="0" err="1" smtClean="0"/>
              <a:t>пов'язана</a:t>
            </a:r>
            <a:r>
              <a:rPr lang="ru-RU" sz="5600" b="1" dirty="0" smtClean="0"/>
              <a:t> </a:t>
            </a:r>
            <a:r>
              <a:rPr lang="ru-RU" sz="5600" b="1" dirty="0" err="1" smtClean="0"/>
              <a:t>з</a:t>
            </a:r>
            <a:r>
              <a:rPr lang="ru-RU" sz="5600" b="1" dirty="0" smtClean="0"/>
              <a:t> </a:t>
            </a:r>
            <a:r>
              <a:rPr lang="ru-RU" sz="5600" b="1" dirty="0" err="1" smtClean="0"/>
              <a:t>ділянкою</a:t>
            </a:r>
            <a:r>
              <a:rPr lang="ru-RU" sz="5600" b="1" dirty="0" smtClean="0"/>
              <a:t> </a:t>
            </a:r>
            <a:r>
              <a:rPr lang="ru-RU" sz="5600" b="1" dirty="0" err="1" smtClean="0"/>
              <a:t>Брока</a:t>
            </a:r>
            <a:r>
              <a:rPr lang="ru-RU" sz="5600" b="1" dirty="0" smtClean="0"/>
              <a:t>.</a:t>
            </a:r>
          </a:p>
          <a:p>
            <a:endParaRPr lang="ru-RU" sz="5600" b="1" dirty="0" smtClean="0"/>
          </a:p>
          <a:p>
            <a:r>
              <a:rPr lang="ru-RU" sz="5600" b="1" dirty="0" err="1" smtClean="0"/>
              <a:t>Сучасний</a:t>
            </a:r>
            <a:r>
              <a:rPr lang="ru-RU" sz="5600" b="1" dirty="0" smtClean="0"/>
              <a:t> </a:t>
            </a:r>
            <a:r>
              <a:rPr lang="ru-RU" sz="5600" b="1" dirty="0" err="1" smtClean="0"/>
              <a:t>період</a:t>
            </a:r>
            <a:r>
              <a:rPr lang="ru-RU" sz="5600" b="1" dirty="0" smtClean="0"/>
              <a:t> (1945-1975)</a:t>
            </a:r>
            <a:endParaRPr lang="ru-RU" sz="5600" dirty="0" smtClean="0"/>
          </a:p>
          <a:p>
            <a:r>
              <a:rPr lang="ru-RU" sz="5600" b="1" dirty="0" smtClean="0"/>
              <a:t>Цей </a:t>
            </a:r>
            <a:r>
              <a:rPr lang="ru-RU" sz="5600" b="1" dirty="0" err="1" smtClean="0"/>
              <a:t>період</a:t>
            </a:r>
            <a:r>
              <a:rPr lang="ru-RU" sz="5600" b="1" dirty="0" smtClean="0"/>
              <a:t> </a:t>
            </a:r>
            <a:r>
              <a:rPr lang="ru-RU" sz="5600" b="1" dirty="0" err="1" smtClean="0"/>
              <a:t>починається</a:t>
            </a:r>
            <a:r>
              <a:rPr lang="ru-RU" sz="5600" b="1" dirty="0" smtClean="0"/>
              <a:t> </a:t>
            </a:r>
            <a:r>
              <a:rPr lang="ru-RU" sz="5600" b="1" dirty="0" err="1" smtClean="0"/>
              <a:t>після</a:t>
            </a:r>
            <a:r>
              <a:rPr lang="ru-RU" sz="5600" b="1" dirty="0" smtClean="0"/>
              <a:t> </a:t>
            </a:r>
            <a:r>
              <a:rPr lang="ru-RU" sz="5600" b="1" dirty="0" err="1" smtClean="0"/>
              <a:t>Другої</a:t>
            </a:r>
            <a:r>
              <a:rPr lang="ru-RU" sz="5600" b="1" dirty="0" smtClean="0"/>
              <a:t> </a:t>
            </a:r>
            <a:r>
              <a:rPr lang="ru-RU" sz="5600" b="1" dirty="0" err="1" smtClean="0"/>
              <a:t>світової</a:t>
            </a:r>
            <a:r>
              <a:rPr lang="ru-RU" sz="5600" b="1" dirty="0" smtClean="0"/>
              <a:t> </a:t>
            </a:r>
            <a:r>
              <a:rPr lang="ru-RU" sz="5600" b="1" dirty="0" err="1" smtClean="0"/>
              <a:t>війни</a:t>
            </a:r>
            <a:r>
              <a:rPr lang="ru-RU" sz="5600" b="1" dirty="0" smtClean="0"/>
              <a:t>. Через </a:t>
            </a:r>
            <a:r>
              <a:rPr lang="ru-RU" sz="5600" b="1" dirty="0" err="1" smtClean="0"/>
              <a:t>велику</a:t>
            </a:r>
            <a:r>
              <a:rPr lang="ru-RU" sz="5600" b="1" dirty="0" smtClean="0"/>
              <a:t> </a:t>
            </a:r>
            <a:r>
              <a:rPr lang="ru-RU" sz="5600" b="1" dirty="0" err="1" smtClean="0"/>
              <a:t>кількість</a:t>
            </a:r>
            <a:r>
              <a:rPr lang="ru-RU" sz="5600" b="1" dirty="0" smtClean="0"/>
              <a:t> </a:t>
            </a:r>
            <a:r>
              <a:rPr lang="ru-RU" sz="5600" b="1" dirty="0" err="1" smtClean="0"/>
              <a:t>поранених</a:t>
            </a:r>
            <a:r>
              <a:rPr lang="ru-RU" sz="5600" b="1" dirty="0" smtClean="0"/>
              <a:t> </a:t>
            </a:r>
            <a:r>
              <a:rPr lang="ru-RU" sz="5600" b="1" dirty="0" err="1" smtClean="0"/>
              <a:t>війною</a:t>
            </a:r>
            <a:r>
              <a:rPr lang="ru-RU" sz="5600" b="1" dirty="0" smtClean="0"/>
              <a:t> </a:t>
            </a:r>
            <a:r>
              <a:rPr lang="ru-RU" sz="5600" b="1" dirty="0" err="1" smtClean="0"/>
              <a:t>пацієнтів</a:t>
            </a:r>
            <a:r>
              <a:rPr lang="ru-RU" sz="5600" b="1" dirty="0" smtClean="0"/>
              <a:t> </a:t>
            </a:r>
            <a:r>
              <a:rPr lang="ru-RU" sz="5600" b="1" dirty="0" err="1" smtClean="0"/>
              <a:t>з</a:t>
            </a:r>
            <a:r>
              <a:rPr lang="ru-RU" sz="5600" b="1" dirty="0" smtClean="0"/>
              <a:t> травмами головного </a:t>
            </a:r>
            <a:r>
              <a:rPr lang="ru-RU" sz="5600" b="1" dirty="0" err="1" smtClean="0"/>
              <a:t>мозку</a:t>
            </a:r>
            <a:r>
              <a:rPr lang="ru-RU" sz="5600" b="1" dirty="0" smtClean="0"/>
              <a:t> для </a:t>
            </a:r>
            <a:r>
              <a:rPr lang="ru-RU" sz="5600" b="1" dirty="0" err="1" smtClean="0"/>
              <a:t>проведення</a:t>
            </a:r>
            <a:r>
              <a:rPr lang="ru-RU" sz="5600" b="1" dirty="0" smtClean="0"/>
              <a:t> </a:t>
            </a:r>
            <a:r>
              <a:rPr lang="ru-RU" sz="5600" b="1" dirty="0" err="1" smtClean="0"/>
              <a:t>діагностичних</a:t>
            </a:r>
            <a:r>
              <a:rPr lang="ru-RU" sz="5600" b="1" dirty="0" smtClean="0"/>
              <a:t> та </a:t>
            </a:r>
            <a:r>
              <a:rPr lang="ru-RU" sz="5600" b="1" dirty="0" err="1" smtClean="0"/>
              <a:t>реабілітаційних</a:t>
            </a:r>
            <a:r>
              <a:rPr lang="ru-RU" sz="5600" b="1" dirty="0" smtClean="0"/>
              <a:t> процедур </a:t>
            </a:r>
            <a:r>
              <a:rPr lang="ru-RU" sz="5600" b="1" dirty="0" err="1" smtClean="0"/>
              <a:t>було</a:t>
            </a:r>
            <a:r>
              <a:rPr lang="ru-RU" sz="5600" b="1" dirty="0" smtClean="0"/>
              <a:t> </a:t>
            </a:r>
            <a:r>
              <a:rPr lang="ru-RU" sz="5600" b="1" dirty="0" err="1" smtClean="0"/>
              <a:t>потрібно</a:t>
            </a:r>
            <a:r>
              <a:rPr lang="ru-RU" sz="5600" b="1" dirty="0" smtClean="0"/>
              <a:t> </a:t>
            </a:r>
            <a:r>
              <a:rPr lang="ru-RU" sz="5600" b="1" dirty="0" err="1" smtClean="0"/>
              <a:t>більше</a:t>
            </a:r>
            <a:r>
              <a:rPr lang="ru-RU" sz="5600" b="1" dirty="0" smtClean="0"/>
              <a:t> </a:t>
            </a:r>
            <a:r>
              <a:rPr lang="ru-RU" sz="5600" b="1" dirty="0" err="1" smtClean="0"/>
              <a:t>фахівців</a:t>
            </a:r>
            <a:r>
              <a:rPr lang="ru-RU" sz="5600" b="1" dirty="0" smtClean="0"/>
              <a:t>.</a:t>
            </a:r>
          </a:p>
          <a:p>
            <a:r>
              <a:rPr lang="ru-RU" sz="5600" b="1" dirty="0" smtClean="0"/>
              <a:t>На </a:t>
            </a:r>
            <a:r>
              <a:rPr lang="ru-RU" sz="5600" b="1" dirty="0" err="1" smtClean="0"/>
              <a:t>цьому</a:t>
            </a:r>
            <a:r>
              <a:rPr lang="ru-RU" sz="5600" b="1" dirty="0" smtClean="0"/>
              <a:t> </a:t>
            </a:r>
            <a:r>
              <a:rPr lang="ru-RU" sz="5600" b="1" dirty="0" err="1" smtClean="0"/>
              <a:t>етапі</a:t>
            </a:r>
            <a:r>
              <a:rPr lang="ru-RU" sz="5600" b="1" dirty="0" smtClean="0"/>
              <a:t> </a:t>
            </a:r>
            <a:r>
              <a:rPr lang="ru-RU" sz="5600" b="1" dirty="0" err="1" smtClean="0"/>
              <a:t>з’явилася</a:t>
            </a:r>
            <a:r>
              <a:rPr lang="ru-RU" sz="5600" b="1" dirty="0" smtClean="0"/>
              <a:t> книга А. Р. </a:t>
            </a:r>
            <a:r>
              <a:rPr lang="ru-RU" sz="5600" b="1" dirty="0" err="1" smtClean="0"/>
              <a:t>Лурія</a:t>
            </a:r>
            <a:r>
              <a:rPr lang="ru-RU" sz="5600" b="1" dirty="0" smtClean="0"/>
              <a:t> «</a:t>
            </a:r>
            <a:r>
              <a:rPr lang="ru-RU" sz="5600" b="1" i="1" dirty="0" err="1" smtClean="0"/>
              <a:t>Травматична</a:t>
            </a:r>
            <a:r>
              <a:rPr lang="ru-RU" sz="5600" b="1" i="1" dirty="0" smtClean="0"/>
              <a:t> </a:t>
            </a:r>
            <a:r>
              <a:rPr lang="ru-RU" sz="5600" b="1" i="1" dirty="0" err="1" smtClean="0"/>
              <a:t>афазія</a:t>
            </a:r>
            <a:r>
              <a:rPr lang="ru-RU" sz="5600" b="1" i="1" dirty="0" smtClean="0"/>
              <a:t>»</a:t>
            </a:r>
            <a:r>
              <a:rPr lang="ru-RU" sz="5600" b="1" dirty="0" smtClean="0"/>
              <a:t>, </a:t>
            </a:r>
            <a:r>
              <a:rPr lang="ru-RU" sz="5600" b="1" dirty="0" err="1" smtClean="0"/>
              <a:t>опублікована</a:t>
            </a:r>
            <a:r>
              <a:rPr lang="ru-RU" sz="5600" b="1" dirty="0" smtClean="0"/>
              <a:t> у 1947 р. У </a:t>
            </a:r>
            <a:r>
              <a:rPr lang="ru-RU" sz="5600" b="1" dirty="0" err="1" smtClean="0"/>
              <a:t>ній</a:t>
            </a:r>
            <a:r>
              <a:rPr lang="ru-RU" sz="5600" b="1" dirty="0" smtClean="0"/>
              <a:t> </a:t>
            </a:r>
            <a:r>
              <a:rPr lang="ru-RU" sz="5600" b="1" dirty="0" err="1" smtClean="0"/>
              <a:t>він</a:t>
            </a:r>
            <a:r>
              <a:rPr lang="ru-RU" sz="5600" b="1" dirty="0" smtClean="0"/>
              <a:t> </a:t>
            </a:r>
            <a:r>
              <a:rPr lang="ru-RU" sz="5600" b="1" dirty="0" err="1" smtClean="0"/>
              <a:t>запропонував</a:t>
            </a:r>
            <a:r>
              <a:rPr lang="ru-RU" sz="5600" b="1" dirty="0" smtClean="0"/>
              <a:t> </a:t>
            </a:r>
            <a:r>
              <a:rPr lang="ru-RU" sz="5600" b="1" dirty="0" err="1" smtClean="0"/>
              <a:t>кілька</a:t>
            </a:r>
            <a:r>
              <a:rPr lang="ru-RU" sz="5600" b="1" dirty="0" smtClean="0"/>
              <a:t> </a:t>
            </a:r>
            <a:r>
              <a:rPr lang="ru-RU" sz="5600" b="1" dirty="0" err="1" smtClean="0"/>
              <a:t>теорій</a:t>
            </a:r>
            <a:r>
              <a:rPr lang="ru-RU" sz="5600" b="1" dirty="0" smtClean="0"/>
              <a:t> про </a:t>
            </a:r>
            <a:r>
              <a:rPr lang="ru-RU" sz="5600" b="1" dirty="0" err="1" smtClean="0"/>
              <a:t>мозкову</a:t>
            </a:r>
            <a:r>
              <a:rPr lang="ru-RU" sz="5600" b="1" dirty="0" smtClean="0"/>
              <a:t> </a:t>
            </a:r>
            <a:r>
              <a:rPr lang="ru-RU" sz="5600" b="1" dirty="0" err="1" smtClean="0"/>
              <a:t>організацію</a:t>
            </a:r>
            <a:r>
              <a:rPr lang="ru-RU" sz="5600" b="1" dirty="0" smtClean="0"/>
              <a:t> </a:t>
            </a:r>
            <a:r>
              <a:rPr lang="ru-RU" sz="5600" b="1" dirty="0" err="1" smtClean="0"/>
              <a:t>мовлення</a:t>
            </a:r>
            <a:r>
              <a:rPr lang="ru-RU" sz="5600" b="1" dirty="0" smtClean="0"/>
              <a:t> та </a:t>
            </a:r>
            <a:r>
              <a:rPr lang="ru-RU" sz="5600" b="1" dirty="0" err="1" smtClean="0"/>
              <a:t>її</a:t>
            </a:r>
            <a:r>
              <a:rPr lang="ru-RU" sz="5600" b="1" dirty="0" smtClean="0"/>
              <a:t> </a:t>
            </a:r>
            <a:r>
              <a:rPr lang="ru-RU" sz="5600" b="1" dirty="0" err="1" smtClean="0"/>
              <a:t>патології</a:t>
            </a:r>
            <a:r>
              <a:rPr lang="ru-RU" sz="5600" b="1" dirty="0" smtClean="0"/>
              <a:t> на </a:t>
            </a:r>
            <a:r>
              <a:rPr lang="ru-RU" sz="5600" b="1" dirty="0" err="1" smtClean="0"/>
              <a:t>основі</a:t>
            </a:r>
            <a:r>
              <a:rPr lang="ru-RU" sz="5600" b="1" dirty="0" smtClean="0"/>
              <a:t> </a:t>
            </a:r>
            <a:r>
              <a:rPr lang="ru-RU" sz="5600" b="1" dirty="0" err="1" smtClean="0"/>
              <a:t>спостережень</a:t>
            </a:r>
            <a:r>
              <a:rPr lang="ru-RU" sz="5600" b="1" dirty="0" smtClean="0"/>
              <a:t>, </a:t>
            </a:r>
            <a:r>
              <a:rPr lang="ru-RU" sz="5600" b="1" dirty="0" err="1" smtClean="0"/>
              <a:t>отриманих</a:t>
            </a:r>
            <a:r>
              <a:rPr lang="ru-RU" sz="5600" b="1" dirty="0" smtClean="0"/>
              <a:t> </a:t>
            </a:r>
            <a:r>
              <a:rPr lang="ru-RU" sz="5600" b="1" dirty="0" err="1" smtClean="0"/>
              <a:t>від</a:t>
            </a:r>
            <a:r>
              <a:rPr lang="ru-RU" sz="5600" b="1" dirty="0" smtClean="0"/>
              <a:t> </a:t>
            </a:r>
            <a:r>
              <a:rPr lang="ru-RU" sz="5600" b="1" dirty="0" err="1" smtClean="0"/>
              <a:t>пацієнтів</a:t>
            </a:r>
            <a:r>
              <a:rPr lang="ru-RU" sz="5600" b="1" dirty="0" smtClean="0"/>
              <a:t>, </a:t>
            </a:r>
            <a:r>
              <a:rPr lang="ru-RU" sz="5600" b="1" dirty="0" err="1" smtClean="0"/>
              <a:t>поранених</a:t>
            </a:r>
            <a:r>
              <a:rPr lang="ru-RU" sz="5600" b="1" dirty="0" smtClean="0"/>
              <a:t> </a:t>
            </a:r>
            <a:r>
              <a:rPr lang="ru-RU" sz="5600" b="1" dirty="0" err="1" smtClean="0"/>
              <a:t>на</a:t>
            </a:r>
            <a:r>
              <a:rPr lang="ru-RU" sz="5600" b="1" dirty="0" smtClean="0"/>
              <a:t> </a:t>
            </a:r>
            <a:r>
              <a:rPr lang="ru-RU" sz="5600" b="1" dirty="0" err="1" smtClean="0"/>
              <a:t>війні</a:t>
            </a:r>
            <a:r>
              <a:rPr lang="ru-RU" sz="5600" b="1" dirty="0" smtClean="0"/>
              <a:t>.</a:t>
            </a:r>
          </a:p>
          <a:p>
            <a:r>
              <a:rPr lang="ru-RU" sz="5600" b="1" dirty="0" smtClean="0"/>
              <a:t>   В </a:t>
            </a:r>
            <a:r>
              <a:rPr lang="ru-RU" sz="5600" b="1" dirty="0" err="1" smtClean="0"/>
              <a:t>Іспанії</a:t>
            </a:r>
            <a:r>
              <a:rPr lang="ru-RU" sz="5600" b="1" dirty="0" smtClean="0"/>
              <a:t> </a:t>
            </a:r>
            <a:r>
              <a:rPr lang="ru-RU" sz="5600" b="1" dirty="0" err="1" smtClean="0"/>
              <a:t>була</a:t>
            </a:r>
            <a:r>
              <a:rPr lang="ru-RU" sz="5600" b="1" dirty="0" smtClean="0"/>
              <a:t> створена </a:t>
            </a:r>
            <a:r>
              <a:rPr lang="ru-RU" sz="5600" b="1" dirty="0" err="1" smtClean="0"/>
              <a:t>робоча</a:t>
            </a:r>
            <a:r>
              <a:rPr lang="ru-RU" sz="5600" b="1" dirty="0" smtClean="0"/>
              <a:t> </a:t>
            </a:r>
            <a:r>
              <a:rPr lang="ru-RU" sz="5600" b="1" dirty="0" err="1" smtClean="0"/>
              <a:t>група</a:t>
            </a:r>
            <a:r>
              <a:rPr lang="ru-RU" sz="5600" b="1" dirty="0" smtClean="0"/>
              <a:t>, </a:t>
            </a:r>
            <a:r>
              <a:rPr lang="ru-RU" sz="5600" b="1" dirty="0" err="1" smtClean="0"/>
              <a:t>що</a:t>
            </a:r>
            <a:r>
              <a:rPr lang="ru-RU" sz="5600" b="1" dirty="0" smtClean="0"/>
              <a:t> </a:t>
            </a:r>
            <a:r>
              <a:rPr lang="ru-RU" sz="5600" b="1" dirty="0" err="1" smtClean="0"/>
              <a:t>спеціалізувалася</a:t>
            </a:r>
            <a:r>
              <a:rPr lang="ru-RU" sz="5600" b="1" dirty="0" smtClean="0"/>
              <a:t> на </a:t>
            </a:r>
            <a:r>
              <a:rPr lang="ru-RU" sz="5600" b="1" dirty="0" err="1" smtClean="0"/>
              <a:t>нейропсихології</a:t>
            </a:r>
            <a:r>
              <a:rPr lang="ru-RU" sz="5600" b="1" dirty="0" smtClean="0"/>
              <a:t> </a:t>
            </a:r>
            <a:r>
              <a:rPr lang="ru-RU" sz="5600" b="1" dirty="0" err="1" smtClean="0"/>
              <a:t>під</a:t>
            </a:r>
            <a:r>
              <a:rPr lang="ru-RU" sz="5600" b="1" dirty="0" smtClean="0"/>
              <a:t> </a:t>
            </a:r>
            <a:r>
              <a:rPr lang="ru-RU" sz="5600" b="1" dirty="0" err="1" smtClean="0"/>
              <a:t>керівництвом</a:t>
            </a:r>
            <a:r>
              <a:rPr lang="ru-RU" sz="5600" b="1" dirty="0" smtClean="0"/>
              <a:t> </a:t>
            </a:r>
            <a:r>
              <a:rPr lang="ru-RU" sz="5600" b="1" dirty="0" err="1" smtClean="0"/>
              <a:t>Барракера-Бордаса</a:t>
            </a:r>
            <a:r>
              <a:rPr lang="ru-RU" sz="5600" b="1" dirty="0" smtClean="0"/>
              <a:t>. У </a:t>
            </a:r>
            <a:r>
              <a:rPr lang="ru-RU" sz="5600" b="1" dirty="0" err="1" smtClean="0"/>
              <a:t>всіх</a:t>
            </a:r>
            <a:r>
              <a:rPr lang="ru-RU" sz="5600" b="1" dirty="0" smtClean="0"/>
              <a:t> </a:t>
            </a:r>
            <a:r>
              <a:rPr lang="ru-RU" sz="5600" b="1" dirty="0" err="1" smtClean="0"/>
              <a:t>європейських</a:t>
            </a:r>
            <a:r>
              <a:rPr lang="ru-RU" sz="5600" b="1" dirty="0" smtClean="0"/>
              <a:t> </a:t>
            </a:r>
            <a:r>
              <a:rPr lang="ru-RU" sz="5600" b="1" dirty="0" err="1" smtClean="0"/>
              <a:t>країнах</a:t>
            </a:r>
            <a:r>
              <a:rPr lang="ru-RU" sz="5600" b="1" dirty="0" smtClean="0"/>
              <a:t>  </a:t>
            </a:r>
            <a:r>
              <a:rPr lang="ru-RU" sz="5600" b="1" dirty="0" err="1" smtClean="0"/>
              <a:t>створюють</a:t>
            </a:r>
            <a:r>
              <a:rPr lang="ru-RU" sz="5600" b="1" dirty="0" smtClean="0"/>
              <a:t> </a:t>
            </a:r>
            <a:r>
              <a:rPr lang="ru-RU" sz="5600" b="1" dirty="0" err="1" smtClean="0"/>
              <a:t>робочі</a:t>
            </a:r>
            <a:r>
              <a:rPr lang="ru-RU" sz="5600" b="1" dirty="0" smtClean="0"/>
              <a:t> </a:t>
            </a:r>
            <a:r>
              <a:rPr lang="ru-RU" sz="5600" b="1" dirty="0" err="1" smtClean="0"/>
              <a:t>групи</a:t>
            </a:r>
            <a:r>
              <a:rPr lang="ru-RU" sz="5600" b="1" dirty="0" smtClean="0"/>
              <a:t> </a:t>
            </a:r>
            <a:r>
              <a:rPr lang="ru-RU" sz="5600" b="1" dirty="0" err="1" smtClean="0"/>
              <a:t>навколо</a:t>
            </a:r>
            <a:r>
              <a:rPr lang="ru-RU" sz="5600" b="1" dirty="0" smtClean="0"/>
              <a:t> </a:t>
            </a:r>
            <a:r>
              <a:rPr lang="ru-RU" sz="5600" b="1" dirty="0" err="1" smtClean="0"/>
              <a:t>нейропсихології</a:t>
            </a:r>
            <a:r>
              <a:rPr lang="ru-RU" sz="5600" b="1" dirty="0" smtClean="0"/>
              <a:t>, </a:t>
            </a:r>
            <a:r>
              <a:rPr lang="ru-RU" sz="5600" b="1" dirty="0" err="1" smtClean="0"/>
              <a:t>утверджують</a:t>
            </a:r>
            <a:r>
              <a:rPr lang="ru-RU" sz="5600" b="1" dirty="0" smtClean="0"/>
              <a:t> як </a:t>
            </a:r>
            <a:r>
              <a:rPr lang="ru-RU" sz="5600" b="1" dirty="0" err="1" smtClean="0"/>
              <a:t>наукову</a:t>
            </a:r>
            <a:r>
              <a:rPr lang="ru-RU" sz="5600" b="1" dirty="0" smtClean="0"/>
              <a:t> та </a:t>
            </a:r>
            <a:r>
              <a:rPr lang="ru-RU" sz="5600" b="1" dirty="0" err="1" smtClean="0"/>
              <a:t>функціональну</a:t>
            </a:r>
            <a:r>
              <a:rPr lang="ru-RU" sz="5600" b="1" dirty="0" smtClean="0"/>
              <a:t> сферу.</a:t>
            </a:r>
          </a:p>
          <a:p>
            <a:r>
              <a:rPr lang="en-US" sz="5600" dirty="0" smtClean="0"/>
              <a:t> </a:t>
            </a:r>
            <a:endParaRPr lang="ru-RU" sz="5600" dirty="0" smtClean="0"/>
          </a:p>
          <a:p>
            <a:r>
              <a:rPr lang="ru-RU" sz="5600" b="1" dirty="0" err="1" smtClean="0"/>
              <a:t>Сучасний</a:t>
            </a:r>
            <a:r>
              <a:rPr lang="ru-RU" sz="5600" b="1" dirty="0" smtClean="0"/>
              <a:t> </a:t>
            </a:r>
            <a:r>
              <a:rPr lang="ru-RU" sz="5600" b="1" dirty="0" err="1" smtClean="0"/>
              <a:t>період</a:t>
            </a:r>
            <a:r>
              <a:rPr lang="ru-RU" sz="5600" b="1" dirty="0" smtClean="0"/>
              <a:t> (</a:t>
            </a:r>
            <a:r>
              <a:rPr lang="ru-RU" sz="5600" b="1" dirty="0" err="1" smtClean="0"/>
              <a:t>з</a:t>
            </a:r>
            <a:r>
              <a:rPr lang="ru-RU" sz="5600" b="1" dirty="0" smtClean="0"/>
              <a:t> 1975 р.)</a:t>
            </a:r>
            <a:endParaRPr lang="ru-RU" sz="5600" dirty="0" smtClean="0"/>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428604"/>
            <a:ext cx="7805766" cy="785818"/>
          </a:xfrm>
        </p:spPr>
        <p:txBody>
          <a:bodyPr/>
          <a:lstStyle/>
          <a:p>
            <a:r>
              <a:rPr lang="uk-UA" sz="2800" dirty="0" err="1" smtClean="0"/>
              <a:t>Міжпівкульна</a:t>
            </a:r>
            <a:r>
              <a:rPr lang="uk-UA" sz="2800" dirty="0" smtClean="0"/>
              <a:t> асиметрія мозку</a:t>
            </a:r>
            <a:r>
              <a:rPr lang="ru-RU" dirty="0" smtClean="0"/>
              <a:t/>
            </a:r>
            <a:br>
              <a:rPr lang="ru-RU" dirty="0" smtClean="0"/>
            </a:br>
            <a:r>
              <a:rPr lang="uk-UA" dirty="0" smtClean="0"/>
              <a:t> </a:t>
            </a:r>
            <a:r>
              <a:rPr lang="ru-RU" dirty="0" smtClean="0"/>
              <a:t/>
            </a:r>
            <a:br>
              <a:rPr lang="ru-RU" dirty="0" smtClean="0"/>
            </a:br>
            <a:endParaRPr lang="ru-RU" dirty="0"/>
          </a:p>
        </p:txBody>
      </p:sp>
      <p:pic>
        <p:nvPicPr>
          <p:cNvPr id="4" name="image14.jpeg"/>
          <p:cNvPicPr>
            <a:picLocks noGrp="1"/>
          </p:cNvPicPr>
          <p:nvPr>
            <p:ph sz="quarter" idx="13"/>
          </p:nvPr>
        </p:nvPicPr>
        <p:blipFill>
          <a:blip r:embed="rId2" cstate="print"/>
          <a:stretch>
            <a:fillRect/>
          </a:stretch>
        </p:blipFill>
        <p:spPr>
          <a:xfrm>
            <a:off x="500034" y="1285860"/>
            <a:ext cx="8215371" cy="478634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715403" cy="1071570"/>
          </a:xfrm>
        </p:spPr>
        <p:txBody>
          <a:bodyPr/>
          <a:lstStyle/>
          <a:p>
            <a:r>
              <a:rPr lang="uk-UA" sz="2800" dirty="0" smtClean="0"/>
              <a:t>Наслідки уражень правої і лівої півкулі мозку</a:t>
            </a:r>
            <a:endParaRPr lang="ru-RU" sz="2800" dirty="0"/>
          </a:p>
        </p:txBody>
      </p:sp>
      <p:sp>
        <p:nvSpPr>
          <p:cNvPr id="3" name="Содержимое 2"/>
          <p:cNvSpPr>
            <a:spLocks noGrp="1"/>
          </p:cNvSpPr>
          <p:nvPr>
            <p:ph sz="quarter" idx="13"/>
          </p:nvPr>
        </p:nvSpPr>
        <p:spPr>
          <a:xfrm>
            <a:off x="571472" y="1928802"/>
            <a:ext cx="8215370" cy="4500594"/>
          </a:xfrm>
        </p:spPr>
        <p:txBody>
          <a:bodyPr>
            <a:normAutofit/>
          </a:bodyPr>
          <a:lstStyle/>
          <a:p>
            <a:r>
              <a:rPr lang="uk-UA" i="1" dirty="0" smtClean="0"/>
              <a:t>Таким чином для ураження </a:t>
            </a:r>
            <a:r>
              <a:rPr lang="uk-UA" i="1" dirty="0" smtClean="0">
                <a:solidFill>
                  <a:srgbClr val="FF0000"/>
                </a:solidFill>
              </a:rPr>
              <a:t>правої півкулі </a:t>
            </a:r>
            <a:r>
              <a:rPr lang="uk-UA" i="1" dirty="0" smtClean="0"/>
              <a:t>характерними є 3 групи симптомів: </a:t>
            </a:r>
            <a:r>
              <a:rPr lang="uk-UA" i="1" dirty="0" smtClean="0">
                <a:solidFill>
                  <a:srgbClr val="0070C0"/>
                </a:solidFill>
              </a:rPr>
              <a:t>порушення схеми тіла </a:t>
            </a:r>
            <a:r>
              <a:rPr lang="uk-UA" i="1" dirty="0" smtClean="0"/>
              <a:t>(</a:t>
            </a:r>
            <a:r>
              <a:rPr lang="uk-UA" i="1" dirty="0" err="1" smtClean="0"/>
              <a:t>аутотопагнозія</a:t>
            </a:r>
            <a:r>
              <a:rPr lang="uk-UA" i="1" dirty="0" smtClean="0"/>
              <a:t>, </a:t>
            </a:r>
            <a:r>
              <a:rPr lang="uk-UA" i="1" dirty="0" err="1" smtClean="0"/>
              <a:t>анозогнозія</a:t>
            </a:r>
            <a:r>
              <a:rPr lang="uk-UA" i="1" dirty="0" smtClean="0"/>
              <a:t>, </a:t>
            </a:r>
            <a:r>
              <a:rPr lang="uk-UA" i="1" dirty="0" err="1" smtClean="0"/>
              <a:t>псевдомелія</a:t>
            </a:r>
            <a:r>
              <a:rPr lang="uk-UA" i="1" dirty="0" smtClean="0"/>
              <a:t>); </a:t>
            </a:r>
            <a:r>
              <a:rPr lang="uk-UA" i="1" dirty="0" smtClean="0">
                <a:solidFill>
                  <a:srgbClr val="0070C0"/>
                </a:solidFill>
              </a:rPr>
              <a:t>зміни психічної діяльності </a:t>
            </a:r>
            <a:r>
              <a:rPr lang="uk-UA" i="1" dirty="0" smtClean="0"/>
              <a:t>(ейфорія, зниження критики, пам’яті, </a:t>
            </a:r>
            <a:r>
              <a:rPr lang="uk-UA" i="1" dirty="0" err="1" smtClean="0"/>
              <a:t>конфабуляції</a:t>
            </a:r>
            <a:r>
              <a:rPr lang="uk-UA" i="1" dirty="0" smtClean="0">
                <a:solidFill>
                  <a:srgbClr val="0070C0"/>
                </a:solidFill>
              </a:rPr>
              <a:t>); </a:t>
            </a:r>
            <a:r>
              <a:rPr lang="uk-UA" i="1" dirty="0" err="1" smtClean="0">
                <a:solidFill>
                  <a:srgbClr val="0070C0"/>
                </a:solidFill>
              </a:rPr>
              <a:t>паракінези</a:t>
            </a:r>
            <a:r>
              <a:rPr lang="uk-UA" i="1" dirty="0" smtClean="0">
                <a:solidFill>
                  <a:srgbClr val="0070C0"/>
                </a:solidFill>
              </a:rPr>
              <a:t> </a:t>
            </a:r>
            <a:r>
              <a:rPr lang="uk-UA" i="1" dirty="0" smtClean="0"/>
              <a:t>(автоматизована жестикуляція – «несвідомі» рухи здоровими кінцівками).</a:t>
            </a:r>
            <a:endParaRPr lang="ru-RU" dirty="0" smtClean="0"/>
          </a:p>
          <a:p>
            <a:r>
              <a:rPr lang="uk-UA" i="1" dirty="0" smtClean="0"/>
              <a:t>Для ураження домінантної (частіше лівої) </a:t>
            </a:r>
            <a:r>
              <a:rPr lang="uk-UA" i="1" dirty="0" smtClean="0">
                <a:solidFill>
                  <a:srgbClr val="FF0000"/>
                </a:solidFill>
              </a:rPr>
              <a:t>півкулі характерні:</a:t>
            </a:r>
            <a:r>
              <a:rPr lang="uk-UA" i="1" dirty="0" smtClean="0"/>
              <a:t> </a:t>
            </a:r>
            <a:r>
              <a:rPr lang="uk-UA" i="1" dirty="0" smtClean="0">
                <a:solidFill>
                  <a:srgbClr val="0070C0"/>
                </a:solidFill>
              </a:rPr>
              <a:t>афазії; аграфія; алексія; акалькулія; апраксії </a:t>
            </a:r>
            <a:r>
              <a:rPr lang="uk-UA" i="1" dirty="0" smtClean="0"/>
              <a:t>(особливо часто аферентна, </a:t>
            </a:r>
            <a:r>
              <a:rPr lang="uk-UA" i="1" dirty="0" err="1" smtClean="0"/>
              <a:t>кінестетична</a:t>
            </a:r>
            <a:r>
              <a:rPr lang="uk-UA" i="1" dirty="0" smtClean="0"/>
              <a:t>, </a:t>
            </a:r>
            <a:r>
              <a:rPr lang="uk-UA" i="1" dirty="0" err="1" smtClean="0"/>
              <a:t>ідеаторна</a:t>
            </a:r>
            <a:r>
              <a:rPr lang="uk-UA" i="1" dirty="0" smtClean="0"/>
              <a:t>, конструктивна).</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712967" cy="432048"/>
          </a:xfrm>
        </p:spPr>
        <p:txBody>
          <a:bodyPr/>
          <a:lstStyle/>
          <a:p>
            <a:r>
              <a:rPr lang="ru-RU" sz="2000" dirty="0" err="1">
                <a:effectLst/>
                <a:latin typeface="Times New Roman"/>
                <a:ea typeface="Calibri"/>
              </a:rPr>
              <a:t>Зорові</a:t>
            </a:r>
            <a:r>
              <a:rPr lang="ru-RU" sz="2000" dirty="0">
                <a:effectLst/>
                <a:latin typeface="Times New Roman"/>
                <a:ea typeface="Calibri"/>
              </a:rPr>
              <a:t> </a:t>
            </a:r>
            <a:r>
              <a:rPr lang="ru-RU" sz="2000" dirty="0" err="1">
                <a:effectLst/>
                <a:latin typeface="Times New Roman"/>
                <a:ea typeface="Calibri"/>
              </a:rPr>
              <a:t>агнозії</a:t>
            </a:r>
            <a:r>
              <a:rPr lang="ru-RU" sz="2000" dirty="0">
                <a:effectLst/>
                <a:latin typeface="Times New Roman"/>
                <a:ea typeface="Calibri"/>
              </a:rPr>
              <a:t>: </a:t>
            </a:r>
            <a:r>
              <a:rPr lang="ru-RU" sz="2000" dirty="0" err="1">
                <a:effectLst/>
                <a:latin typeface="Times New Roman"/>
                <a:ea typeface="Calibri"/>
              </a:rPr>
              <a:t>види</a:t>
            </a:r>
            <a:r>
              <a:rPr lang="ru-RU" sz="2000" dirty="0">
                <a:effectLst/>
                <a:latin typeface="Times New Roman"/>
                <a:ea typeface="Calibri"/>
              </a:rPr>
              <a:t>, </a:t>
            </a:r>
            <a:r>
              <a:rPr lang="ru-RU" sz="2000" dirty="0" err="1">
                <a:effectLst/>
                <a:latin typeface="Times New Roman"/>
                <a:ea typeface="Calibri"/>
              </a:rPr>
              <a:t>локалізація</a:t>
            </a:r>
            <a:r>
              <a:rPr lang="ru-RU" sz="2000" dirty="0">
                <a:effectLst/>
                <a:latin typeface="Times New Roman"/>
                <a:ea typeface="Calibri"/>
              </a:rPr>
              <a:t> </a:t>
            </a:r>
            <a:r>
              <a:rPr lang="ru-RU" sz="2000" dirty="0" err="1">
                <a:effectLst/>
                <a:latin typeface="Times New Roman"/>
                <a:ea typeface="Calibri"/>
              </a:rPr>
              <a:t>ураження</a:t>
            </a:r>
            <a:r>
              <a:rPr lang="ru-RU" sz="2000" dirty="0">
                <a:effectLst/>
                <a:latin typeface="Times New Roman"/>
                <a:ea typeface="Calibri"/>
              </a:rPr>
              <a:t>, </a:t>
            </a:r>
            <a:r>
              <a:rPr lang="ru-RU" sz="2000" dirty="0" err="1">
                <a:effectLst/>
                <a:latin typeface="Times New Roman"/>
                <a:ea typeface="Calibri"/>
              </a:rPr>
              <a:t>методи</a:t>
            </a:r>
            <a:r>
              <a:rPr lang="ru-RU" sz="2000" dirty="0">
                <a:effectLst/>
                <a:latin typeface="Times New Roman"/>
                <a:ea typeface="Calibri"/>
              </a:rPr>
              <a:t> </a:t>
            </a:r>
            <a:r>
              <a:rPr lang="ru-RU" sz="2000" dirty="0" err="1">
                <a:effectLst/>
                <a:latin typeface="Times New Roman"/>
                <a:ea typeface="Calibri"/>
              </a:rPr>
              <a:t>дослідження</a:t>
            </a:r>
            <a:endParaRPr lang="ru-RU" sz="2000" dirty="0"/>
          </a:p>
        </p:txBody>
      </p:sp>
      <p:sp>
        <p:nvSpPr>
          <p:cNvPr id="3" name="Текст 2"/>
          <p:cNvSpPr>
            <a:spLocks noGrp="1"/>
          </p:cNvSpPr>
          <p:nvPr>
            <p:ph type="body" idx="1"/>
          </p:nvPr>
        </p:nvSpPr>
        <p:spPr>
          <a:xfrm>
            <a:off x="0" y="692696"/>
            <a:ext cx="9036496" cy="6165304"/>
          </a:xfrm>
        </p:spPr>
        <p:txBody>
          <a:bodyPr>
            <a:noAutofit/>
          </a:bodyPr>
          <a:lstStyle/>
          <a:p>
            <a:pPr algn="just">
              <a:lnSpc>
                <a:spcPct val="115000"/>
              </a:lnSpc>
              <a:spcAft>
                <a:spcPts val="1000"/>
              </a:spcAft>
            </a:pPr>
            <a:r>
              <a:rPr lang="ru-RU" sz="1600" b="1" dirty="0" err="1">
                <a:latin typeface="Times New Roman"/>
                <a:ea typeface="Calibri"/>
                <a:cs typeface="Times New Roman"/>
              </a:rPr>
              <a:t>Потилична</a:t>
            </a:r>
            <a:r>
              <a:rPr lang="ru-RU" sz="1600" b="1" dirty="0">
                <a:latin typeface="Times New Roman"/>
                <a:ea typeface="Calibri"/>
                <a:cs typeface="Times New Roman"/>
              </a:rPr>
              <a:t> </a:t>
            </a:r>
            <a:r>
              <a:rPr lang="ru-RU" sz="1600" b="1" dirty="0" err="1" smtClean="0">
                <a:latin typeface="Times New Roman"/>
                <a:ea typeface="Calibri"/>
                <a:cs typeface="Times New Roman"/>
              </a:rPr>
              <a:t>ділянка</a:t>
            </a:r>
            <a:r>
              <a:rPr lang="ru-RU" sz="1600" b="1" dirty="0" smtClean="0">
                <a:latin typeface="Times New Roman"/>
                <a:ea typeface="Calibri"/>
                <a:cs typeface="Times New Roman"/>
              </a:rPr>
              <a:t>- </a:t>
            </a:r>
            <a:r>
              <a:rPr lang="ru-RU" sz="1600" dirty="0" err="1" smtClean="0">
                <a:latin typeface="Times New Roman"/>
                <a:ea typeface="Calibri"/>
                <a:cs typeface="Times New Roman"/>
              </a:rPr>
              <a:t>зорова</a:t>
            </a:r>
            <a:r>
              <a:rPr lang="ru-RU" sz="1600" dirty="0" smtClean="0">
                <a:latin typeface="Times New Roman"/>
                <a:ea typeface="Calibri"/>
                <a:cs typeface="Times New Roman"/>
              </a:rPr>
              <a:t> </a:t>
            </a:r>
            <a:r>
              <a:rPr lang="ru-RU" sz="1600" dirty="0" err="1">
                <a:latin typeface="Times New Roman"/>
                <a:ea typeface="Calibri"/>
                <a:cs typeface="Times New Roman"/>
              </a:rPr>
              <a:t>проекційна</a:t>
            </a:r>
            <a:r>
              <a:rPr lang="ru-RU" sz="1600" dirty="0">
                <a:latin typeface="Times New Roman"/>
                <a:ea typeface="Calibri"/>
                <a:cs typeface="Times New Roman"/>
              </a:rPr>
              <a:t> зона </a:t>
            </a:r>
            <a:r>
              <a:rPr lang="ru-RU" sz="1600" dirty="0" err="1">
                <a:latin typeface="Times New Roman"/>
                <a:ea typeface="Calibri"/>
                <a:cs typeface="Times New Roman"/>
              </a:rPr>
              <a:t>розташована</a:t>
            </a:r>
            <a:r>
              <a:rPr lang="ru-RU" sz="1600" dirty="0">
                <a:latin typeface="Times New Roman"/>
                <a:ea typeface="Calibri"/>
                <a:cs typeface="Times New Roman"/>
              </a:rPr>
              <a:t> у </a:t>
            </a:r>
            <a:r>
              <a:rPr lang="ru-RU" sz="1600" dirty="0" err="1">
                <a:latin typeface="Times New Roman"/>
                <a:ea typeface="Calibri"/>
                <a:cs typeface="Times New Roman"/>
              </a:rPr>
              <a:t>потиличних</a:t>
            </a:r>
            <a:r>
              <a:rPr lang="ru-RU" sz="1600" dirty="0">
                <a:latin typeface="Times New Roman"/>
                <a:ea typeface="Calibri"/>
                <a:cs typeface="Times New Roman"/>
              </a:rPr>
              <a:t> </a:t>
            </a:r>
            <a:r>
              <a:rPr lang="ru-RU" sz="1600" dirty="0" err="1">
                <a:latin typeface="Times New Roman"/>
                <a:ea typeface="Calibri"/>
                <a:cs typeface="Times New Roman"/>
              </a:rPr>
              <a:t>ділянках</a:t>
            </a:r>
            <a:r>
              <a:rPr lang="ru-RU" sz="1600" dirty="0">
                <a:latin typeface="Times New Roman"/>
                <a:ea typeface="Calibri"/>
                <a:cs typeface="Times New Roman"/>
              </a:rPr>
              <a:t> на </a:t>
            </a:r>
            <a:r>
              <a:rPr lang="ru-RU" sz="1600" dirty="0" err="1">
                <a:latin typeface="Times New Roman"/>
                <a:ea typeface="Calibri"/>
                <a:cs typeface="Times New Roman"/>
              </a:rPr>
              <a:t>внутрішній</a:t>
            </a:r>
            <a:r>
              <a:rPr lang="ru-RU" sz="1600" dirty="0">
                <a:latin typeface="Times New Roman"/>
                <a:ea typeface="Calibri"/>
                <a:cs typeface="Times New Roman"/>
              </a:rPr>
              <a:t> </a:t>
            </a:r>
            <a:r>
              <a:rPr lang="ru-RU" sz="1600" dirty="0" err="1">
                <a:latin typeface="Times New Roman"/>
                <a:ea typeface="Calibri"/>
                <a:cs typeface="Times New Roman"/>
              </a:rPr>
              <a:t>поверхні</a:t>
            </a:r>
            <a:r>
              <a:rPr lang="ru-RU" sz="1600" dirty="0">
                <a:latin typeface="Times New Roman"/>
                <a:ea typeface="Calibri"/>
                <a:cs typeface="Times New Roman"/>
              </a:rPr>
              <a:t> </a:t>
            </a:r>
            <a:r>
              <a:rPr lang="ru-RU" sz="1600" dirty="0" err="1">
                <a:latin typeface="Times New Roman"/>
                <a:ea typeface="Calibri"/>
                <a:cs typeface="Times New Roman"/>
              </a:rPr>
              <a:t>півкуль</a:t>
            </a:r>
            <a:r>
              <a:rPr lang="ru-RU" sz="1600" dirty="0">
                <a:latin typeface="Times New Roman"/>
                <a:ea typeface="Calibri"/>
                <a:cs typeface="Times New Roman"/>
              </a:rPr>
              <a:t> по краях та </a:t>
            </a:r>
            <a:r>
              <a:rPr lang="ru-RU" sz="1600" dirty="0" err="1">
                <a:latin typeface="Times New Roman"/>
                <a:ea typeface="Calibri"/>
                <a:cs typeface="Times New Roman"/>
              </a:rPr>
              <a:t>вглибині</a:t>
            </a:r>
            <a:r>
              <a:rPr lang="ru-RU" sz="1600" dirty="0">
                <a:latin typeface="Times New Roman"/>
                <a:ea typeface="Calibri"/>
                <a:cs typeface="Times New Roman"/>
              </a:rPr>
              <a:t>.</a:t>
            </a:r>
            <a:endParaRPr lang="ru-RU" sz="1600" dirty="0">
              <a:latin typeface="Calibri"/>
              <a:ea typeface="Calibri"/>
              <a:cs typeface="Times New Roman"/>
            </a:endParaRPr>
          </a:p>
          <a:p>
            <a:pPr algn="just">
              <a:lnSpc>
                <a:spcPct val="115000"/>
              </a:lnSpc>
              <a:spcAft>
                <a:spcPts val="1000"/>
              </a:spcAft>
            </a:pPr>
            <a:r>
              <a:rPr lang="ru-RU" sz="1600" dirty="0">
                <a:latin typeface="Times New Roman"/>
                <a:ea typeface="Calibri"/>
                <a:cs typeface="Times New Roman"/>
              </a:rPr>
              <a:t> </a:t>
            </a:r>
            <a:r>
              <a:rPr lang="ru-RU" sz="1600" dirty="0" err="1">
                <a:latin typeface="Times New Roman"/>
                <a:ea typeface="Calibri"/>
                <a:cs typeface="Times New Roman"/>
              </a:rPr>
              <a:t>Симптоми</a:t>
            </a:r>
            <a:r>
              <a:rPr lang="ru-RU" sz="1600" dirty="0">
                <a:latin typeface="Times New Roman"/>
                <a:ea typeface="Calibri"/>
                <a:cs typeface="Times New Roman"/>
              </a:rPr>
              <a:t> </a:t>
            </a:r>
            <a:r>
              <a:rPr lang="ru-RU" sz="1600" dirty="0" smtClean="0">
                <a:latin typeface="Times New Roman"/>
                <a:ea typeface="Calibri"/>
                <a:cs typeface="Times New Roman"/>
              </a:rPr>
              <a:t>ураження.1).</a:t>
            </a:r>
            <a:r>
              <a:rPr lang="ru-RU" sz="1600" dirty="0" err="1" smtClean="0">
                <a:latin typeface="Times New Roman"/>
                <a:ea typeface="Calibri"/>
                <a:cs typeface="Times New Roman"/>
              </a:rPr>
              <a:t>Зорова</a:t>
            </a:r>
            <a:r>
              <a:rPr lang="ru-RU" sz="1600" dirty="0" smtClean="0">
                <a:latin typeface="Times New Roman"/>
                <a:ea typeface="Calibri"/>
                <a:cs typeface="Times New Roman"/>
              </a:rPr>
              <a:t> </a:t>
            </a:r>
            <a:r>
              <a:rPr lang="ru-RU" sz="1600" dirty="0" err="1">
                <a:latin typeface="Times New Roman"/>
                <a:ea typeface="Calibri"/>
                <a:cs typeface="Times New Roman"/>
              </a:rPr>
              <a:t>агнозія</a:t>
            </a:r>
            <a:r>
              <a:rPr lang="ru-RU" sz="1600" dirty="0">
                <a:latin typeface="Times New Roman"/>
                <a:ea typeface="Calibri"/>
                <a:cs typeface="Times New Roman"/>
              </a:rPr>
              <a:t>: </a:t>
            </a:r>
            <a:r>
              <a:rPr lang="ru-RU" sz="1600" dirty="0" err="1">
                <a:latin typeface="Times New Roman"/>
                <a:ea typeface="Calibri"/>
                <a:cs typeface="Times New Roman"/>
              </a:rPr>
              <a:t>хворий</a:t>
            </a:r>
            <a:r>
              <a:rPr lang="ru-RU" sz="1600" dirty="0">
                <a:latin typeface="Times New Roman"/>
                <a:ea typeface="Calibri"/>
                <a:cs typeface="Times New Roman"/>
              </a:rPr>
              <a:t> не є </a:t>
            </a:r>
            <a:r>
              <a:rPr lang="ru-RU" sz="1600" dirty="0" err="1">
                <a:latin typeface="Times New Roman"/>
                <a:ea typeface="Calibri"/>
                <a:cs typeface="Times New Roman"/>
              </a:rPr>
              <a:t>сліпим</a:t>
            </a:r>
            <a:r>
              <a:rPr lang="ru-RU" sz="1600" dirty="0">
                <a:latin typeface="Times New Roman"/>
                <a:ea typeface="Calibri"/>
                <a:cs typeface="Times New Roman"/>
              </a:rPr>
              <a:t>, </a:t>
            </a:r>
            <a:r>
              <a:rPr lang="ru-RU" sz="1600" dirty="0" err="1">
                <a:latin typeface="Times New Roman"/>
                <a:ea typeface="Calibri"/>
                <a:cs typeface="Times New Roman"/>
              </a:rPr>
              <a:t>він</a:t>
            </a:r>
            <a:r>
              <a:rPr lang="ru-RU" sz="1600" dirty="0">
                <a:latin typeface="Times New Roman"/>
                <a:ea typeface="Calibri"/>
                <a:cs typeface="Times New Roman"/>
              </a:rPr>
              <a:t> все </a:t>
            </a:r>
            <a:r>
              <a:rPr lang="ru-RU" sz="1600" dirty="0" err="1">
                <a:latin typeface="Times New Roman"/>
                <a:ea typeface="Calibri"/>
                <a:cs typeface="Times New Roman"/>
              </a:rPr>
              <a:t>бачить</a:t>
            </a:r>
            <a:r>
              <a:rPr lang="ru-RU" sz="1600" dirty="0">
                <a:latin typeface="Times New Roman"/>
                <a:ea typeface="Calibri"/>
                <a:cs typeface="Times New Roman"/>
              </a:rPr>
              <a:t>, </a:t>
            </a:r>
            <a:r>
              <a:rPr lang="ru-RU" sz="1600" dirty="0" err="1">
                <a:latin typeface="Times New Roman"/>
                <a:ea typeface="Calibri"/>
                <a:cs typeface="Times New Roman"/>
              </a:rPr>
              <a:t>обминає</a:t>
            </a:r>
            <a:r>
              <a:rPr lang="ru-RU" sz="1600" dirty="0">
                <a:latin typeface="Times New Roman"/>
                <a:ea typeface="Calibri"/>
                <a:cs typeface="Times New Roman"/>
              </a:rPr>
              <a:t> </a:t>
            </a:r>
            <a:r>
              <a:rPr lang="ru-RU" sz="1600" dirty="0" err="1">
                <a:latin typeface="Times New Roman"/>
                <a:ea typeface="Calibri"/>
                <a:cs typeface="Times New Roman"/>
              </a:rPr>
              <a:t>перешкоди</a:t>
            </a:r>
            <a:r>
              <a:rPr lang="ru-RU" sz="1600" dirty="0">
                <a:latin typeface="Times New Roman"/>
                <a:ea typeface="Calibri"/>
                <a:cs typeface="Times New Roman"/>
              </a:rPr>
              <a:t>, але </a:t>
            </a:r>
            <a:r>
              <a:rPr lang="ru-RU" sz="1600" dirty="0" err="1">
                <a:latin typeface="Times New Roman"/>
                <a:ea typeface="Calibri"/>
                <a:cs typeface="Times New Roman"/>
              </a:rPr>
              <a:t>втрачає</a:t>
            </a:r>
            <a:r>
              <a:rPr lang="ru-RU" sz="1600" dirty="0">
                <a:latin typeface="Times New Roman"/>
                <a:ea typeface="Calibri"/>
                <a:cs typeface="Times New Roman"/>
              </a:rPr>
              <a:t> </a:t>
            </a:r>
            <a:r>
              <a:rPr lang="ru-RU" sz="1600" dirty="0" err="1">
                <a:latin typeface="Times New Roman"/>
                <a:ea typeface="Calibri"/>
                <a:cs typeface="Times New Roman"/>
              </a:rPr>
              <a:t>здатність</a:t>
            </a:r>
            <a:r>
              <a:rPr lang="ru-RU" sz="1600" dirty="0">
                <a:latin typeface="Times New Roman"/>
                <a:ea typeface="Calibri"/>
                <a:cs typeface="Times New Roman"/>
              </a:rPr>
              <a:t> </a:t>
            </a:r>
            <a:r>
              <a:rPr lang="ru-RU" sz="1600" dirty="0" err="1">
                <a:latin typeface="Times New Roman"/>
                <a:ea typeface="Calibri"/>
                <a:cs typeface="Times New Roman"/>
              </a:rPr>
              <a:t>впізнавати</a:t>
            </a:r>
            <a:r>
              <a:rPr lang="ru-RU" sz="1600" dirty="0">
                <a:latin typeface="Times New Roman"/>
                <a:ea typeface="Calibri"/>
                <a:cs typeface="Times New Roman"/>
              </a:rPr>
              <a:t> </a:t>
            </a:r>
            <a:r>
              <a:rPr lang="ru-RU" sz="1600" dirty="0" err="1">
                <a:latin typeface="Times New Roman"/>
                <a:ea typeface="Calibri"/>
                <a:cs typeface="Times New Roman"/>
              </a:rPr>
              <a:t>предмети</a:t>
            </a:r>
            <a:r>
              <a:rPr lang="ru-RU" sz="1600" dirty="0">
                <a:latin typeface="Times New Roman"/>
                <a:ea typeface="Calibri"/>
                <a:cs typeface="Times New Roman"/>
              </a:rPr>
              <a:t> за </a:t>
            </a:r>
            <a:r>
              <a:rPr lang="ru-RU" sz="1600" dirty="0" err="1">
                <a:latin typeface="Times New Roman"/>
                <a:ea typeface="Calibri"/>
                <a:cs typeface="Times New Roman"/>
              </a:rPr>
              <a:t>їх</a:t>
            </a:r>
            <a:r>
              <a:rPr lang="ru-RU" sz="1600" dirty="0">
                <a:latin typeface="Times New Roman"/>
                <a:ea typeface="Calibri"/>
                <a:cs typeface="Times New Roman"/>
              </a:rPr>
              <a:t> </a:t>
            </a:r>
            <a:r>
              <a:rPr lang="ru-RU" sz="1600" dirty="0" err="1">
                <a:latin typeface="Times New Roman"/>
                <a:ea typeface="Calibri"/>
                <a:cs typeface="Times New Roman"/>
              </a:rPr>
              <a:t>виглядом</a:t>
            </a:r>
            <a:r>
              <a:rPr lang="ru-RU" sz="1600" dirty="0">
                <a:latin typeface="Times New Roman"/>
                <a:ea typeface="Calibri"/>
                <a:cs typeface="Times New Roman"/>
              </a:rPr>
              <a:t>. При </a:t>
            </a:r>
            <a:r>
              <a:rPr lang="ru-RU" sz="1600" dirty="0" err="1">
                <a:latin typeface="Times New Roman"/>
                <a:ea typeface="Calibri"/>
                <a:cs typeface="Times New Roman"/>
              </a:rPr>
              <a:t>обмацуванні</a:t>
            </a:r>
            <a:r>
              <a:rPr lang="ru-RU" sz="1600" dirty="0">
                <a:latin typeface="Times New Roman"/>
                <a:ea typeface="Calibri"/>
                <a:cs typeface="Times New Roman"/>
              </a:rPr>
              <a:t> предмету (як </a:t>
            </a:r>
            <a:r>
              <a:rPr lang="ru-RU" sz="1600" dirty="0" err="1">
                <a:latin typeface="Times New Roman"/>
                <a:ea typeface="Calibri"/>
                <a:cs typeface="Times New Roman"/>
              </a:rPr>
              <a:t>сліпий</a:t>
            </a:r>
            <a:r>
              <a:rPr lang="ru-RU" sz="1600" dirty="0">
                <a:latin typeface="Times New Roman"/>
                <a:ea typeface="Calibri"/>
                <a:cs typeface="Times New Roman"/>
              </a:rPr>
              <a:t>) </a:t>
            </a:r>
            <a:r>
              <a:rPr lang="ru-RU" sz="1600" dirty="0" err="1">
                <a:latin typeface="Times New Roman"/>
                <a:ea typeface="Calibri"/>
                <a:cs typeface="Times New Roman"/>
              </a:rPr>
              <a:t>він</a:t>
            </a:r>
            <a:r>
              <a:rPr lang="ru-RU" sz="1600" dirty="0">
                <a:latin typeface="Times New Roman"/>
                <a:ea typeface="Calibri"/>
                <a:cs typeface="Times New Roman"/>
              </a:rPr>
              <a:t> </a:t>
            </a:r>
            <a:r>
              <a:rPr lang="ru-RU" sz="1600" dirty="0" err="1">
                <a:latin typeface="Times New Roman"/>
                <a:ea typeface="Calibri"/>
                <a:cs typeface="Times New Roman"/>
              </a:rPr>
              <a:t>швидко</a:t>
            </a:r>
            <a:r>
              <a:rPr lang="ru-RU" sz="1600" dirty="0">
                <a:latin typeface="Times New Roman"/>
                <a:ea typeface="Calibri"/>
                <a:cs typeface="Times New Roman"/>
              </a:rPr>
              <a:t> </a:t>
            </a:r>
            <a:r>
              <a:rPr lang="ru-RU" sz="1600" dirty="0" err="1">
                <a:latin typeface="Times New Roman"/>
                <a:ea typeface="Calibri"/>
                <a:cs typeface="Times New Roman"/>
              </a:rPr>
              <a:t>впізнає</a:t>
            </a:r>
            <a:r>
              <a:rPr lang="ru-RU" sz="1600" dirty="0">
                <a:latin typeface="Times New Roman"/>
                <a:ea typeface="Calibri"/>
                <a:cs typeface="Times New Roman"/>
              </a:rPr>
              <a:t> </a:t>
            </a:r>
            <a:r>
              <a:rPr lang="ru-RU" sz="1600" dirty="0" err="1">
                <a:latin typeface="Times New Roman"/>
                <a:ea typeface="Calibri"/>
                <a:cs typeface="Times New Roman"/>
              </a:rPr>
              <a:t>його</a:t>
            </a:r>
            <a:r>
              <a:rPr lang="ru-RU" sz="1600" dirty="0">
                <a:latin typeface="Times New Roman"/>
                <a:ea typeface="Calibri"/>
                <a:cs typeface="Times New Roman"/>
              </a:rPr>
              <a:t>. </a:t>
            </a:r>
            <a:r>
              <a:rPr lang="ru-RU" sz="1600" dirty="0" err="1" smtClean="0">
                <a:latin typeface="Times New Roman"/>
                <a:ea typeface="Calibri"/>
                <a:cs typeface="Times New Roman"/>
              </a:rPr>
              <a:t>Випадки</a:t>
            </a:r>
            <a:r>
              <a:rPr lang="ru-RU" sz="1600" dirty="0" smtClean="0">
                <a:latin typeface="Times New Roman"/>
                <a:ea typeface="Calibri"/>
                <a:cs typeface="Times New Roman"/>
              </a:rPr>
              <a:t> </a:t>
            </a:r>
            <a:r>
              <a:rPr lang="ru-RU" sz="1600" dirty="0" err="1">
                <a:latin typeface="Times New Roman"/>
                <a:ea typeface="Calibri"/>
                <a:cs typeface="Times New Roman"/>
              </a:rPr>
              <a:t>часткової</a:t>
            </a:r>
            <a:r>
              <a:rPr lang="ru-RU" sz="1600" dirty="0">
                <a:latin typeface="Times New Roman"/>
                <a:ea typeface="Calibri"/>
                <a:cs typeface="Times New Roman"/>
              </a:rPr>
              <a:t> </a:t>
            </a:r>
            <a:r>
              <a:rPr lang="ru-RU" sz="1600" dirty="0" err="1">
                <a:latin typeface="Times New Roman"/>
                <a:ea typeface="Calibri"/>
                <a:cs typeface="Times New Roman"/>
              </a:rPr>
              <a:t>зорової</a:t>
            </a:r>
            <a:r>
              <a:rPr lang="ru-RU" sz="1600" dirty="0">
                <a:latin typeface="Times New Roman"/>
                <a:ea typeface="Calibri"/>
                <a:cs typeface="Times New Roman"/>
              </a:rPr>
              <a:t> </a:t>
            </a:r>
            <a:r>
              <a:rPr lang="ru-RU" sz="1600" dirty="0" err="1">
                <a:latin typeface="Times New Roman"/>
                <a:ea typeface="Calibri"/>
                <a:cs typeface="Times New Roman"/>
              </a:rPr>
              <a:t>агнозії</a:t>
            </a:r>
            <a:r>
              <a:rPr lang="ru-RU" sz="1600" dirty="0">
                <a:latin typeface="Times New Roman"/>
                <a:ea typeface="Calibri"/>
                <a:cs typeface="Times New Roman"/>
              </a:rPr>
              <a:t> </a:t>
            </a:r>
            <a:r>
              <a:rPr lang="ru-RU" sz="1600" dirty="0" err="1">
                <a:latin typeface="Times New Roman"/>
                <a:ea typeface="Calibri"/>
                <a:cs typeface="Times New Roman"/>
              </a:rPr>
              <a:t>зустрічаються</a:t>
            </a:r>
            <a:r>
              <a:rPr lang="ru-RU" sz="1600" dirty="0">
                <a:latin typeface="Times New Roman"/>
                <a:ea typeface="Calibri"/>
                <a:cs typeface="Times New Roman"/>
              </a:rPr>
              <a:t> </a:t>
            </a:r>
            <a:r>
              <a:rPr lang="ru-RU" sz="1600" dirty="0" err="1">
                <a:latin typeface="Times New Roman"/>
                <a:ea typeface="Calibri"/>
                <a:cs typeface="Times New Roman"/>
              </a:rPr>
              <a:t>частіше</a:t>
            </a:r>
            <a:r>
              <a:rPr lang="ru-RU" sz="1600" dirty="0">
                <a:latin typeface="Times New Roman"/>
                <a:ea typeface="Calibri"/>
                <a:cs typeface="Times New Roman"/>
              </a:rPr>
              <a:t>: </a:t>
            </a:r>
            <a:r>
              <a:rPr lang="ru-RU" sz="1600" dirty="0" err="1">
                <a:latin typeface="Times New Roman"/>
                <a:ea typeface="Calibri"/>
                <a:cs typeface="Times New Roman"/>
              </a:rPr>
              <a:t>може</a:t>
            </a:r>
            <a:r>
              <a:rPr lang="ru-RU" sz="1600" dirty="0">
                <a:latin typeface="Times New Roman"/>
                <a:ea typeface="Calibri"/>
                <a:cs typeface="Times New Roman"/>
              </a:rPr>
              <a:t> бути </a:t>
            </a:r>
            <a:r>
              <a:rPr lang="ru-RU" sz="1600" dirty="0" err="1">
                <a:latin typeface="Times New Roman"/>
                <a:ea typeface="Calibri"/>
                <a:cs typeface="Times New Roman"/>
              </a:rPr>
              <a:t>лише</a:t>
            </a:r>
            <a:r>
              <a:rPr lang="ru-RU" sz="1600" dirty="0">
                <a:latin typeface="Times New Roman"/>
                <a:ea typeface="Calibri"/>
                <a:cs typeface="Times New Roman"/>
              </a:rPr>
              <a:t> </a:t>
            </a:r>
            <a:r>
              <a:rPr lang="ru-RU" sz="1600" dirty="0" err="1">
                <a:latin typeface="Times New Roman"/>
                <a:ea typeface="Calibri"/>
                <a:cs typeface="Times New Roman"/>
              </a:rPr>
              <a:t>агнозія</a:t>
            </a:r>
            <a:r>
              <a:rPr lang="ru-RU" sz="1600" dirty="0">
                <a:latin typeface="Times New Roman"/>
                <a:ea typeface="Calibri"/>
                <a:cs typeface="Times New Roman"/>
              </a:rPr>
              <a:t> </a:t>
            </a:r>
            <a:r>
              <a:rPr lang="ru-RU" sz="1600" dirty="0" err="1">
                <a:latin typeface="Times New Roman"/>
                <a:ea typeface="Calibri"/>
                <a:cs typeface="Times New Roman"/>
              </a:rPr>
              <a:t>кольору</a:t>
            </a:r>
            <a:r>
              <a:rPr lang="ru-RU" sz="1600" dirty="0">
                <a:latin typeface="Times New Roman"/>
                <a:ea typeface="Calibri"/>
                <a:cs typeface="Times New Roman"/>
              </a:rPr>
              <a:t>, </a:t>
            </a:r>
            <a:r>
              <a:rPr lang="ru-RU" sz="1600" dirty="0" err="1">
                <a:latin typeface="Times New Roman"/>
                <a:ea typeface="Calibri"/>
                <a:cs typeface="Times New Roman"/>
              </a:rPr>
              <a:t>може</a:t>
            </a:r>
            <a:r>
              <a:rPr lang="ru-RU" sz="1600" dirty="0">
                <a:latin typeface="Times New Roman"/>
                <a:ea typeface="Calibri"/>
                <a:cs typeface="Times New Roman"/>
              </a:rPr>
              <a:t> бути </a:t>
            </a:r>
            <a:r>
              <a:rPr lang="ru-RU" sz="1600" dirty="0" err="1">
                <a:latin typeface="Times New Roman"/>
                <a:ea typeface="Calibri"/>
                <a:cs typeface="Times New Roman"/>
              </a:rPr>
              <a:t>невпізнання</a:t>
            </a:r>
            <a:r>
              <a:rPr lang="ru-RU" sz="1600" dirty="0">
                <a:latin typeface="Times New Roman"/>
                <a:ea typeface="Calibri"/>
                <a:cs typeface="Times New Roman"/>
              </a:rPr>
              <a:t> </a:t>
            </a:r>
            <a:r>
              <a:rPr lang="ru-RU" sz="1600" dirty="0" err="1">
                <a:latin typeface="Times New Roman"/>
                <a:ea typeface="Calibri"/>
                <a:cs typeface="Times New Roman"/>
              </a:rPr>
              <a:t>обличчя</a:t>
            </a:r>
            <a:r>
              <a:rPr lang="ru-RU" sz="1600" dirty="0">
                <a:latin typeface="Times New Roman"/>
                <a:ea typeface="Calibri"/>
                <a:cs typeface="Times New Roman"/>
              </a:rPr>
              <a:t> (</a:t>
            </a:r>
            <a:r>
              <a:rPr lang="ru-RU" sz="1600" dirty="0" err="1">
                <a:latin typeface="Times New Roman"/>
                <a:ea typeface="Calibri"/>
                <a:cs typeface="Times New Roman"/>
              </a:rPr>
              <a:t>хворий</a:t>
            </a:r>
            <a:r>
              <a:rPr lang="ru-RU" sz="1600" dirty="0">
                <a:latin typeface="Times New Roman"/>
                <a:ea typeface="Calibri"/>
                <a:cs typeface="Times New Roman"/>
              </a:rPr>
              <a:t> не </a:t>
            </a:r>
            <a:r>
              <a:rPr lang="ru-RU" sz="1600" dirty="0" err="1">
                <a:latin typeface="Times New Roman"/>
                <a:ea typeface="Calibri"/>
                <a:cs typeface="Times New Roman"/>
              </a:rPr>
              <a:t>розрізняє</a:t>
            </a:r>
            <a:r>
              <a:rPr lang="ru-RU" sz="1600" dirty="0">
                <a:latin typeface="Times New Roman"/>
                <a:ea typeface="Calibri"/>
                <a:cs typeface="Times New Roman"/>
              </a:rPr>
              <a:t> </a:t>
            </a:r>
            <a:r>
              <a:rPr lang="ru-RU" sz="1600" dirty="0" err="1">
                <a:latin typeface="Times New Roman"/>
                <a:ea typeface="Calibri"/>
                <a:cs typeface="Times New Roman"/>
              </a:rPr>
              <a:t>знайомих</a:t>
            </a:r>
            <a:r>
              <a:rPr lang="ru-RU" sz="1600" dirty="0">
                <a:latin typeface="Times New Roman"/>
                <a:ea typeface="Calibri"/>
                <a:cs typeface="Times New Roman"/>
              </a:rPr>
              <a:t> людей </a:t>
            </a:r>
            <a:r>
              <a:rPr lang="ru-RU" sz="1600" dirty="0" err="1">
                <a:latin typeface="Times New Roman"/>
                <a:ea typeface="Calibri"/>
                <a:cs typeface="Times New Roman"/>
              </a:rPr>
              <a:t>від</a:t>
            </a:r>
            <a:r>
              <a:rPr lang="ru-RU" sz="1600" dirty="0">
                <a:latin typeface="Times New Roman"/>
                <a:ea typeface="Calibri"/>
                <a:cs typeface="Times New Roman"/>
              </a:rPr>
              <a:t> </a:t>
            </a:r>
            <a:r>
              <a:rPr lang="ru-RU" sz="1600" dirty="0" err="1">
                <a:latin typeface="Times New Roman"/>
                <a:ea typeface="Calibri"/>
                <a:cs typeface="Times New Roman"/>
              </a:rPr>
              <a:t>незнайомих</a:t>
            </a:r>
            <a:r>
              <a:rPr lang="ru-RU" sz="1600" dirty="0">
                <a:latin typeface="Times New Roman"/>
                <a:ea typeface="Calibri"/>
                <a:cs typeface="Times New Roman"/>
              </a:rPr>
              <a:t>), </a:t>
            </a:r>
            <a:r>
              <a:rPr lang="ru-RU" sz="1600" dirty="0" err="1">
                <a:latin typeface="Times New Roman"/>
                <a:ea typeface="Calibri"/>
                <a:cs typeface="Times New Roman"/>
              </a:rPr>
              <a:t>будинків</a:t>
            </a:r>
            <a:r>
              <a:rPr lang="ru-RU" sz="1600" dirty="0">
                <a:latin typeface="Times New Roman"/>
                <a:ea typeface="Calibri"/>
                <a:cs typeface="Times New Roman"/>
              </a:rPr>
              <a:t> на </a:t>
            </a:r>
            <a:r>
              <a:rPr lang="ru-RU" sz="1600" dirty="0" err="1">
                <a:latin typeface="Times New Roman"/>
                <a:ea typeface="Calibri"/>
                <a:cs typeface="Times New Roman"/>
              </a:rPr>
              <a:t>знайомій</a:t>
            </a:r>
            <a:r>
              <a:rPr lang="ru-RU" sz="1600" dirty="0">
                <a:latin typeface="Times New Roman"/>
                <a:ea typeface="Calibri"/>
                <a:cs typeface="Times New Roman"/>
              </a:rPr>
              <a:t> </a:t>
            </a:r>
            <a:r>
              <a:rPr lang="ru-RU" sz="1600" dirty="0" err="1">
                <a:latin typeface="Times New Roman"/>
                <a:ea typeface="Calibri"/>
                <a:cs typeface="Times New Roman"/>
              </a:rPr>
              <a:t>вулиці</a:t>
            </a:r>
            <a:r>
              <a:rPr lang="ru-RU" sz="1600" dirty="0">
                <a:latin typeface="Times New Roman"/>
                <a:ea typeface="Calibri"/>
                <a:cs typeface="Times New Roman"/>
              </a:rPr>
              <a:t>.</a:t>
            </a:r>
            <a:endParaRPr lang="ru-RU" sz="1600" dirty="0">
              <a:latin typeface="Calibri"/>
              <a:ea typeface="Calibri"/>
              <a:cs typeface="Times New Roman"/>
            </a:endParaRPr>
          </a:p>
          <a:p>
            <a:pPr algn="just">
              <a:lnSpc>
                <a:spcPct val="115000"/>
              </a:lnSpc>
              <a:spcAft>
                <a:spcPts val="1000"/>
              </a:spcAft>
            </a:pPr>
            <a:r>
              <a:rPr lang="ru-RU" sz="1600" dirty="0" smtClean="0">
                <a:latin typeface="Times New Roman"/>
                <a:ea typeface="Calibri"/>
                <a:cs typeface="Times New Roman"/>
              </a:rPr>
              <a:t>2.Варіантом </a:t>
            </a:r>
            <a:r>
              <a:rPr lang="ru-RU" sz="1600" dirty="0" err="1">
                <a:latin typeface="Times New Roman"/>
                <a:ea typeface="Calibri"/>
                <a:cs typeface="Times New Roman"/>
              </a:rPr>
              <a:t>прояву</a:t>
            </a:r>
            <a:r>
              <a:rPr lang="ru-RU" sz="1600" dirty="0">
                <a:latin typeface="Times New Roman"/>
                <a:ea typeface="Calibri"/>
                <a:cs typeface="Times New Roman"/>
              </a:rPr>
              <a:t> </a:t>
            </a:r>
            <a:r>
              <a:rPr lang="ru-RU" sz="1600" dirty="0" err="1">
                <a:latin typeface="Times New Roman"/>
                <a:ea typeface="Calibri"/>
                <a:cs typeface="Times New Roman"/>
              </a:rPr>
              <a:t>зорової</a:t>
            </a:r>
            <a:r>
              <a:rPr lang="ru-RU" sz="1600" dirty="0">
                <a:latin typeface="Times New Roman"/>
                <a:ea typeface="Calibri"/>
                <a:cs typeface="Times New Roman"/>
              </a:rPr>
              <a:t> </a:t>
            </a:r>
            <a:r>
              <a:rPr lang="ru-RU" sz="1600" dirty="0" err="1">
                <a:latin typeface="Times New Roman"/>
                <a:ea typeface="Calibri"/>
                <a:cs typeface="Times New Roman"/>
              </a:rPr>
              <a:t>агнозії</a:t>
            </a:r>
            <a:r>
              <a:rPr lang="ru-RU" sz="1600" dirty="0">
                <a:latin typeface="Times New Roman"/>
                <a:ea typeface="Calibri"/>
                <a:cs typeface="Times New Roman"/>
              </a:rPr>
              <a:t> є </a:t>
            </a:r>
            <a:r>
              <a:rPr lang="ru-RU" sz="1600" b="1" dirty="0" err="1">
                <a:latin typeface="Times New Roman"/>
                <a:ea typeface="Calibri"/>
                <a:cs typeface="Times New Roman"/>
              </a:rPr>
              <a:t>метаморфопсі</a:t>
            </a:r>
            <a:r>
              <a:rPr lang="ru-RU" sz="1600" dirty="0" err="1">
                <a:latin typeface="Times New Roman"/>
                <a:ea typeface="Calibri"/>
                <a:cs typeface="Times New Roman"/>
              </a:rPr>
              <a:t>ї</a:t>
            </a:r>
            <a:r>
              <a:rPr lang="ru-RU" sz="1600" dirty="0">
                <a:latin typeface="Times New Roman"/>
                <a:ea typeface="Calibri"/>
                <a:cs typeface="Times New Roman"/>
              </a:rPr>
              <a:t>, коли </a:t>
            </a:r>
            <a:r>
              <a:rPr lang="ru-RU" sz="1600" dirty="0" err="1">
                <a:latin typeface="Times New Roman"/>
                <a:ea typeface="Calibri"/>
                <a:cs typeface="Times New Roman"/>
              </a:rPr>
              <a:t>порушується</a:t>
            </a:r>
            <a:r>
              <a:rPr lang="ru-RU" sz="1600" dirty="0">
                <a:latin typeface="Times New Roman"/>
                <a:ea typeface="Calibri"/>
                <a:cs typeface="Times New Roman"/>
              </a:rPr>
              <a:t> </a:t>
            </a:r>
            <a:r>
              <a:rPr lang="ru-RU" sz="1600" dirty="0" err="1">
                <a:latin typeface="Times New Roman"/>
                <a:ea typeface="Calibri"/>
                <a:cs typeface="Times New Roman"/>
              </a:rPr>
              <a:t>правильне</a:t>
            </a:r>
            <a:r>
              <a:rPr lang="ru-RU" sz="1600" dirty="0">
                <a:latin typeface="Times New Roman"/>
                <a:ea typeface="Calibri"/>
                <a:cs typeface="Times New Roman"/>
              </a:rPr>
              <a:t> </a:t>
            </a:r>
            <a:r>
              <a:rPr lang="ru-RU" sz="1600" dirty="0" err="1">
                <a:latin typeface="Times New Roman"/>
                <a:ea typeface="Calibri"/>
                <a:cs typeface="Times New Roman"/>
              </a:rPr>
              <a:t>впізнавання</a:t>
            </a:r>
            <a:r>
              <a:rPr lang="ru-RU" sz="1600" dirty="0">
                <a:latin typeface="Times New Roman"/>
                <a:ea typeface="Calibri"/>
                <a:cs typeface="Times New Roman"/>
              </a:rPr>
              <a:t> рис </a:t>
            </a:r>
            <a:r>
              <a:rPr lang="ru-RU" sz="1600" dirty="0" err="1">
                <a:latin typeface="Times New Roman"/>
                <a:ea typeface="Calibri"/>
                <a:cs typeface="Times New Roman"/>
              </a:rPr>
              <a:t>контурів</a:t>
            </a:r>
            <a:r>
              <a:rPr lang="ru-RU" sz="1600" dirty="0">
                <a:latin typeface="Times New Roman"/>
                <a:ea typeface="Calibri"/>
                <a:cs typeface="Times New Roman"/>
              </a:rPr>
              <a:t> </a:t>
            </a:r>
            <a:r>
              <a:rPr lang="ru-RU" sz="1600" dirty="0" err="1">
                <a:latin typeface="Times New Roman"/>
                <a:ea typeface="Calibri"/>
                <a:cs typeface="Times New Roman"/>
              </a:rPr>
              <a:t>предметів</a:t>
            </a:r>
            <a:r>
              <a:rPr lang="ru-RU" sz="1600" dirty="0">
                <a:latin typeface="Times New Roman"/>
                <a:ea typeface="Calibri"/>
                <a:cs typeface="Times New Roman"/>
              </a:rPr>
              <a:t>: вони </a:t>
            </a:r>
            <a:r>
              <a:rPr lang="ru-RU" sz="1600" dirty="0" err="1">
                <a:latin typeface="Times New Roman"/>
                <a:ea typeface="Calibri"/>
                <a:cs typeface="Times New Roman"/>
              </a:rPr>
              <a:t>уявляються</a:t>
            </a:r>
            <a:r>
              <a:rPr lang="ru-RU" sz="1600" dirty="0">
                <a:latin typeface="Times New Roman"/>
                <a:ea typeface="Calibri"/>
                <a:cs typeface="Times New Roman"/>
              </a:rPr>
              <a:t> </a:t>
            </a:r>
            <a:r>
              <a:rPr lang="ru-RU" sz="1600" dirty="0" err="1">
                <a:latin typeface="Times New Roman"/>
                <a:ea typeface="Calibri"/>
                <a:cs typeface="Times New Roman"/>
              </a:rPr>
              <a:t>пошкодженими</a:t>
            </a:r>
            <a:r>
              <a:rPr lang="ru-RU" sz="1600" dirty="0">
                <a:latin typeface="Times New Roman"/>
                <a:ea typeface="Calibri"/>
                <a:cs typeface="Times New Roman"/>
              </a:rPr>
              <a:t>, </a:t>
            </a:r>
            <a:r>
              <a:rPr lang="ru-RU" sz="1600" dirty="0" err="1">
                <a:latin typeface="Times New Roman"/>
                <a:ea typeface="Calibri"/>
                <a:cs typeface="Times New Roman"/>
              </a:rPr>
              <a:t>заломленими</a:t>
            </a:r>
            <a:r>
              <a:rPr lang="ru-RU" sz="1600" dirty="0">
                <a:latin typeface="Times New Roman"/>
                <a:ea typeface="Calibri"/>
                <a:cs typeface="Times New Roman"/>
              </a:rPr>
              <a:t>, </a:t>
            </a:r>
            <a:r>
              <a:rPr lang="ru-RU" sz="1600" dirty="0" err="1">
                <a:latin typeface="Times New Roman"/>
                <a:ea typeface="Calibri"/>
                <a:cs typeface="Times New Roman"/>
              </a:rPr>
              <a:t>неправильними</a:t>
            </a:r>
            <a:r>
              <a:rPr lang="ru-RU" sz="1600" dirty="0">
                <a:latin typeface="Times New Roman"/>
                <a:ea typeface="Calibri"/>
                <a:cs typeface="Times New Roman"/>
              </a:rPr>
              <a:t>. У </a:t>
            </a:r>
            <a:r>
              <a:rPr lang="ru-RU" sz="1600" dirty="0" err="1">
                <a:latin typeface="Times New Roman"/>
                <a:ea typeface="Calibri"/>
                <a:cs typeface="Times New Roman"/>
              </a:rPr>
              <a:t>виникненні</a:t>
            </a:r>
            <a:r>
              <a:rPr lang="ru-RU" sz="1600" dirty="0">
                <a:latin typeface="Times New Roman"/>
                <a:ea typeface="Calibri"/>
                <a:cs typeface="Times New Roman"/>
              </a:rPr>
              <a:t> таких </a:t>
            </a:r>
            <a:r>
              <a:rPr lang="ru-RU" sz="1600" dirty="0" err="1">
                <a:latin typeface="Times New Roman"/>
                <a:ea typeface="Calibri"/>
                <a:cs typeface="Times New Roman"/>
              </a:rPr>
              <a:t>порушень</a:t>
            </a:r>
            <a:r>
              <a:rPr lang="ru-RU" sz="1600" dirty="0">
                <a:latin typeface="Times New Roman"/>
                <a:ea typeface="Calibri"/>
                <a:cs typeface="Times New Roman"/>
              </a:rPr>
              <a:t> </a:t>
            </a:r>
            <a:r>
              <a:rPr lang="ru-RU" sz="1600" dirty="0" err="1">
                <a:latin typeface="Times New Roman"/>
                <a:ea typeface="Calibri"/>
                <a:cs typeface="Times New Roman"/>
              </a:rPr>
              <a:t>відіграють</a:t>
            </a:r>
            <a:r>
              <a:rPr lang="ru-RU" sz="1600" dirty="0">
                <a:latin typeface="Times New Roman"/>
                <a:ea typeface="Calibri"/>
                <a:cs typeface="Times New Roman"/>
              </a:rPr>
              <a:t> роль </a:t>
            </a:r>
            <a:r>
              <a:rPr lang="ru-RU" sz="1600" dirty="0" err="1">
                <a:latin typeface="Times New Roman"/>
                <a:ea typeface="Calibri"/>
                <a:cs typeface="Times New Roman"/>
              </a:rPr>
              <a:t>розлади</a:t>
            </a:r>
            <a:r>
              <a:rPr lang="ru-RU" sz="1600" dirty="0">
                <a:latin typeface="Times New Roman"/>
                <a:ea typeface="Calibri"/>
                <a:cs typeface="Times New Roman"/>
              </a:rPr>
              <a:t> </a:t>
            </a:r>
            <a:r>
              <a:rPr lang="ru-RU" sz="1600" dirty="0" err="1">
                <a:latin typeface="Times New Roman"/>
                <a:ea typeface="Calibri"/>
                <a:cs typeface="Times New Roman"/>
              </a:rPr>
              <a:t>зв’язків</a:t>
            </a:r>
            <a:r>
              <a:rPr lang="ru-RU" sz="1600" dirty="0">
                <a:latin typeface="Times New Roman"/>
                <a:ea typeface="Calibri"/>
                <a:cs typeface="Times New Roman"/>
              </a:rPr>
              <a:t> </a:t>
            </a:r>
            <a:r>
              <a:rPr lang="ru-RU" sz="1600" dirty="0" err="1">
                <a:latin typeface="Times New Roman"/>
                <a:ea typeface="Calibri"/>
                <a:cs typeface="Times New Roman"/>
              </a:rPr>
              <a:t>потиличної</a:t>
            </a:r>
            <a:r>
              <a:rPr lang="ru-RU" sz="1600" dirty="0">
                <a:latin typeface="Times New Roman"/>
                <a:ea typeface="Calibri"/>
                <a:cs typeface="Times New Roman"/>
              </a:rPr>
              <a:t> </a:t>
            </a:r>
            <a:r>
              <a:rPr lang="ru-RU" sz="1600" dirty="0" err="1">
                <a:latin typeface="Times New Roman"/>
                <a:ea typeface="Calibri"/>
                <a:cs typeface="Times New Roman"/>
              </a:rPr>
              <a:t>частки</a:t>
            </a:r>
            <a:r>
              <a:rPr lang="ru-RU" sz="1600" dirty="0">
                <a:latin typeface="Times New Roman"/>
                <a:ea typeface="Calibri"/>
                <a:cs typeface="Times New Roman"/>
              </a:rPr>
              <a:t> </a:t>
            </a:r>
            <a:r>
              <a:rPr lang="ru-RU" sz="1600" dirty="0" err="1">
                <a:latin typeface="Times New Roman"/>
                <a:ea typeface="Calibri"/>
                <a:cs typeface="Times New Roman"/>
              </a:rPr>
              <a:t>із</a:t>
            </a:r>
            <a:r>
              <a:rPr lang="ru-RU" sz="1600" dirty="0">
                <a:latin typeface="Times New Roman"/>
                <a:ea typeface="Calibri"/>
                <a:cs typeface="Times New Roman"/>
              </a:rPr>
              <a:t> </a:t>
            </a:r>
            <a:r>
              <a:rPr lang="ru-RU" sz="1600" dirty="0" err="1">
                <a:latin typeface="Times New Roman"/>
                <a:ea typeface="Calibri"/>
                <a:cs typeface="Times New Roman"/>
              </a:rPr>
              <a:t>скроневою</a:t>
            </a:r>
            <a:r>
              <a:rPr lang="ru-RU" sz="1600" dirty="0">
                <a:latin typeface="Times New Roman"/>
                <a:ea typeface="Calibri"/>
                <a:cs typeface="Times New Roman"/>
              </a:rPr>
              <a:t>, яка </a:t>
            </a:r>
            <a:r>
              <a:rPr lang="ru-RU" sz="1600" dirty="0" err="1">
                <a:latin typeface="Times New Roman"/>
                <a:ea typeface="Calibri"/>
                <a:cs typeface="Times New Roman"/>
              </a:rPr>
              <a:t>має</a:t>
            </a:r>
            <a:r>
              <a:rPr lang="ru-RU" sz="1600" dirty="0">
                <a:latin typeface="Times New Roman"/>
                <a:ea typeface="Calibri"/>
                <a:cs typeface="Times New Roman"/>
              </a:rPr>
              <a:t> </a:t>
            </a:r>
            <a:r>
              <a:rPr lang="ru-RU" sz="1600" dirty="0" err="1">
                <a:latin typeface="Times New Roman"/>
                <a:ea typeface="Calibri"/>
                <a:cs typeface="Times New Roman"/>
              </a:rPr>
              <a:t>відношення</a:t>
            </a:r>
            <a:r>
              <a:rPr lang="ru-RU" sz="1600" dirty="0">
                <a:latin typeface="Times New Roman"/>
                <a:ea typeface="Calibri"/>
                <a:cs typeface="Times New Roman"/>
              </a:rPr>
              <a:t> до </a:t>
            </a:r>
            <a:r>
              <a:rPr lang="ru-RU" sz="1600" dirty="0" err="1">
                <a:latin typeface="Times New Roman"/>
                <a:ea typeface="Calibri"/>
                <a:cs typeface="Times New Roman"/>
              </a:rPr>
              <a:t>сприйняття</a:t>
            </a:r>
            <a:r>
              <a:rPr lang="ru-RU" sz="1600" dirty="0">
                <a:latin typeface="Times New Roman"/>
                <a:ea typeface="Calibri"/>
                <a:cs typeface="Times New Roman"/>
              </a:rPr>
              <a:t> та </a:t>
            </a:r>
            <a:r>
              <a:rPr lang="ru-RU" sz="1600" dirty="0" err="1">
                <a:latin typeface="Times New Roman"/>
                <a:ea typeface="Calibri"/>
                <a:cs typeface="Times New Roman"/>
              </a:rPr>
              <a:t>оцінки</a:t>
            </a:r>
            <a:r>
              <a:rPr lang="ru-RU" sz="1600" dirty="0">
                <a:latin typeface="Times New Roman"/>
                <a:ea typeface="Calibri"/>
                <a:cs typeface="Times New Roman"/>
              </a:rPr>
              <a:t> </a:t>
            </a:r>
            <a:r>
              <a:rPr lang="ru-RU" sz="1600" dirty="0" err="1">
                <a:latin typeface="Times New Roman"/>
                <a:ea typeface="Calibri"/>
                <a:cs typeface="Times New Roman"/>
              </a:rPr>
              <a:t>просторових</a:t>
            </a:r>
            <a:r>
              <a:rPr lang="ru-RU" sz="1600" dirty="0">
                <a:latin typeface="Times New Roman"/>
                <a:ea typeface="Calibri"/>
                <a:cs typeface="Times New Roman"/>
              </a:rPr>
              <a:t> </a:t>
            </a:r>
            <a:r>
              <a:rPr lang="ru-RU" sz="1600" dirty="0" err="1">
                <a:latin typeface="Times New Roman"/>
                <a:ea typeface="Calibri"/>
                <a:cs typeface="Times New Roman"/>
              </a:rPr>
              <a:t>співвідношень</a:t>
            </a:r>
            <a:r>
              <a:rPr lang="ru-RU" sz="1600" dirty="0">
                <a:latin typeface="Times New Roman"/>
                <a:ea typeface="Calibri"/>
                <a:cs typeface="Times New Roman"/>
              </a:rPr>
              <a:t> (</a:t>
            </a:r>
            <a:r>
              <a:rPr lang="ru-RU" sz="1600" dirty="0" err="1">
                <a:latin typeface="Times New Roman"/>
                <a:ea typeface="Calibri"/>
                <a:cs typeface="Times New Roman"/>
              </a:rPr>
              <a:t>кірковий</a:t>
            </a:r>
            <a:r>
              <a:rPr lang="ru-RU" sz="1600" dirty="0">
                <a:latin typeface="Times New Roman"/>
                <a:ea typeface="Calibri"/>
                <a:cs typeface="Times New Roman"/>
              </a:rPr>
              <a:t> </a:t>
            </a:r>
            <a:r>
              <a:rPr lang="ru-RU" sz="1600" dirty="0" err="1">
                <a:latin typeface="Times New Roman"/>
                <a:ea typeface="Calibri"/>
                <a:cs typeface="Times New Roman"/>
              </a:rPr>
              <a:t>відділ</a:t>
            </a:r>
            <a:r>
              <a:rPr lang="ru-RU" sz="1600" dirty="0">
                <a:latin typeface="Times New Roman"/>
                <a:ea typeface="Calibri"/>
                <a:cs typeface="Times New Roman"/>
              </a:rPr>
              <a:t> вестибулярного </a:t>
            </a:r>
            <a:r>
              <a:rPr lang="ru-RU" sz="1600" dirty="0" err="1">
                <a:latin typeface="Times New Roman"/>
                <a:ea typeface="Calibri"/>
                <a:cs typeface="Times New Roman"/>
              </a:rPr>
              <a:t>аналізатора</a:t>
            </a:r>
            <a:r>
              <a:rPr lang="ru-RU" sz="1600" dirty="0">
                <a:latin typeface="Times New Roman"/>
                <a:ea typeface="Calibri"/>
                <a:cs typeface="Times New Roman"/>
              </a:rPr>
              <a:t>).</a:t>
            </a:r>
            <a:endParaRPr lang="ru-RU" sz="1600" dirty="0">
              <a:latin typeface="Calibri"/>
              <a:ea typeface="Calibri"/>
              <a:cs typeface="Times New Roman"/>
            </a:endParaRPr>
          </a:p>
          <a:p>
            <a:pPr algn="just"/>
            <a:r>
              <a:rPr lang="ru-RU" sz="1600" dirty="0" smtClean="0">
                <a:latin typeface="Times New Roman"/>
                <a:ea typeface="Calibri"/>
              </a:rPr>
              <a:t>3.До </a:t>
            </a:r>
            <a:r>
              <a:rPr lang="ru-RU" sz="1600" dirty="0" err="1">
                <a:latin typeface="Times New Roman"/>
                <a:ea typeface="Calibri"/>
              </a:rPr>
              <a:t>явищ</a:t>
            </a:r>
            <a:r>
              <a:rPr lang="ru-RU" sz="1600" dirty="0">
                <a:latin typeface="Times New Roman"/>
                <a:ea typeface="Calibri"/>
              </a:rPr>
              <a:t> </a:t>
            </a:r>
            <a:r>
              <a:rPr lang="ru-RU" sz="1600" dirty="0" err="1">
                <a:latin typeface="Times New Roman"/>
                <a:ea typeface="Calibri"/>
              </a:rPr>
              <a:t>подразнення</a:t>
            </a:r>
            <a:r>
              <a:rPr lang="ru-RU" sz="1600" dirty="0">
                <a:latin typeface="Times New Roman"/>
                <a:ea typeface="Calibri"/>
              </a:rPr>
              <a:t> </a:t>
            </a:r>
            <a:r>
              <a:rPr lang="ru-RU" sz="1600" dirty="0" err="1">
                <a:latin typeface="Times New Roman"/>
                <a:ea typeface="Calibri"/>
              </a:rPr>
              <a:t>потиличної</a:t>
            </a:r>
            <a:r>
              <a:rPr lang="ru-RU" sz="1600" dirty="0">
                <a:latin typeface="Times New Roman"/>
                <a:ea typeface="Calibri"/>
              </a:rPr>
              <a:t> </a:t>
            </a:r>
            <a:r>
              <a:rPr lang="ru-RU" sz="1600" dirty="0" err="1">
                <a:latin typeface="Times New Roman"/>
                <a:ea typeface="Calibri"/>
              </a:rPr>
              <a:t>частки</a:t>
            </a:r>
            <a:r>
              <a:rPr lang="ru-RU" sz="1600" dirty="0">
                <a:latin typeface="Times New Roman"/>
                <a:ea typeface="Calibri"/>
              </a:rPr>
              <a:t> належать </a:t>
            </a:r>
            <a:r>
              <a:rPr lang="ru-RU" sz="1600" b="1" dirty="0" err="1">
                <a:latin typeface="Times New Roman"/>
                <a:ea typeface="Calibri"/>
              </a:rPr>
              <a:t>зорові</a:t>
            </a:r>
            <a:r>
              <a:rPr lang="ru-RU" sz="1600" b="1" dirty="0">
                <a:latin typeface="Times New Roman"/>
                <a:ea typeface="Calibri"/>
              </a:rPr>
              <a:t> </a:t>
            </a:r>
            <a:r>
              <a:rPr lang="ru-RU" sz="1600" b="1" dirty="0" err="1">
                <a:latin typeface="Times New Roman"/>
                <a:ea typeface="Calibri"/>
              </a:rPr>
              <a:t>галюцинації</a:t>
            </a:r>
            <a:r>
              <a:rPr lang="ru-RU" sz="1600" dirty="0">
                <a:latin typeface="Times New Roman"/>
                <a:ea typeface="Calibri"/>
              </a:rPr>
              <a:t>: при </a:t>
            </a:r>
            <a:r>
              <a:rPr lang="ru-RU" sz="1600" dirty="0" err="1">
                <a:latin typeface="Times New Roman"/>
                <a:ea typeface="Calibri"/>
              </a:rPr>
              <a:t>подразненні</a:t>
            </a:r>
            <a:r>
              <a:rPr lang="ru-RU" sz="1600" dirty="0">
                <a:latin typeface="Times New Roman"/>
                <a:ea typeface="Calibri"/>
              </a:rPr>
              <a:t> </a:t>
            </a:r>
            <a:r>
              <a:rPr lang="ru-RU" sz="1600" dirty="0" err="1">
                <a:latin typeface="Times New Roman"/>
                <a:ea typeface="Calibri"/>
              </a:rPr>
              <a:t>проекційного</a:t>
            </a:r>
            <a:r>
              <a:rPr lang="ru-RU" sz="1600" dirty="0">
                <a:latin typeface="Times New Roman"/>
                <a:ea typeface="Calibri"/>
              </a:rPr>
              <a:t> </a:t>
            </a:r>
            <a:r>
              <a:rPr lang="ru-RU" sz="1600" dirty="0" err="1">
                <a:latin typeface="Times New Roman"/>
                <a:ea typeface="Calibri"/>
              </a:rPr>
              <a:t>зорового</a:t>
            </a:r>
            <a:r>
              <a:rPr lang="ru-RU" sz="1600" dirty="0">
                <a:latin typeface="Times New Roman"/>
                <a:ea typeface="Calibri"/>
              </a:rPr>
              <a:t> поля </a:t>
            </a:r>
            <a:r>
              <a:rPr lang="ru-RU" sz="1600" dirty="0" err="1">
                <a:latin typeface="Times New Roman"/>
                <a:ea typeface="Calibri"/>
              </a:rPr>
              <a:t>виникають</a:t>
            </a:r>
            <a:r>
              <a:rPr lang="ru-RU" sz="1600" dirty="0">
                <a:latin typeface="Times New Roman"/>
                <a:ea typeface="Calibri"/>
              </a:rPr>
              <a:t> «</a:t>
            </a:r>
            <a:r>
              <a:rPr lang="ru-RU" sz="1600" dirty="0" err="1">
                <a:latin typeface="Times New Roman"/>
                <a:ea typeface="Calibri"/>
              </a:rPr>
              <a:t>прості</a:t>
            </a:r>
            <a:r>
              <a:rPr lang="ru-RU" sz="1600" dirty="0">
                <a:latin typeface="Times New Roman"/>
                <a:ea typeface="Calibri"/>
              </a:rPr>
              <a:t>» </a:t>
            </a:r>
            <a:r>
              <a:rPr lang="ru-RU" sz="1600" dirty="0" err="1">
                <a:latin typeface="Times New Roman"/>
                <a:ea typeface="Calibri"/>
              </a:rPr>
              <a:t>галюцинації</a:t>
            </a:r>
            <a:r>
              <a:rPr lang="ru-RU" sz="1600" dirty="0">
                <a:latin typeface="Times New Roman"/>
                <a:ea typeface="Calibri"/>
              </a:rPr>
              <a:t> (</a:t>
            </a:r>
            <a:r>
              <a:rPr lang="ru-RU" sz="1600" dirty="0" err="1">
                <a:latin typeface="Times New Roman"/>
                <a:ea typeface="Calibri"/>
              </a:rPr>
              <a:t>фотоми</a:t>
            </a:r>
            <a:r>
              <a:rPr lang="ru-RU" sz="1600" dirty="0">
                <a:latin typeface="Times New Roman"/>
                <a:ea typeface="Calibri"/>
              </a:rPr>
              <a:t>) – </a:t>
            </a:r>
            <a:r>
              <a:rPr lang="ru-RU" sz="1600" dirty="0" err="1">
                <a:latin typeface="Times New Roman"/>
                <a:ea typeface="Calibri"/>
              </a:rPr>
              <a:t>світлові</a:t>
            </a:r>
            <a:r>
              <a:rPr lang="ru-RU" sz="1600" dirty="0">
                <a:latin typeface="Times New Roman"/>
                <a:ea typeface="Calibri"/>
              </a:rPr>
              <a:t> </a:t>
            </a:r>
            <a:r>
              <a:rPr lang="ru-RU" sz="1600" dirty="0" err="1">
                <a:latin typeface="Times New Roman"/>
                <a:ea typeface="Calibri"/>
              </a:rPr>
              <a:t>або</a:t>
            </a:r>
            <a:r>
              <a:rPr lang="ru-RU" sz="1600" dirty="0">
                <a:latin typeface="Times New Roman"/>
                <a:ea typeface="Calibri"/>
              </a:rPr>
              <a:t> </a:t>
            </a:r>
            <a:r>
              <a:rPr lang="ru-RU" sz="1600" dirty="0" err="1">
                <a:latin typeface="Times New Roman"/>
                <a:ea typeface="Calibri"/>
              </a:rPr>
              <a:t>кольорові</a:t>
            </a:r>
            <a:r>
              <a:rPr lang="ru-RU" sz="1600" dirty="0">
                <a:latin typeface="Times New Roman"/>
                <a:ea typeface="Calibri"/>
              </a:rPr>
              <a:t> </a:t>
            </a:r>
            <a:r>
              <a:rPr lang="ru-RU" sz="1600" dirty="0" err="1">
                <a:latin typeface="Times New Roman"/>
                <a:ea typeface="Calibri"/>
              </a:rPr>
              <a:t>явища</a:t>
            </a:r>
            <a:r>
              <a:rPr lang="ru-RU" sz="1600" dirty="0">
                <a:latin typeface="Times New Roman"/>
                <a:ea typeface="Calibri"/>
              </a:rPr>
              <a:t> у </a:t>
            </a:r>
            <a:r>
              <a:rPr lang="ru-RU" sz="1600" dirty="0" err="1">
                <a:latin typeface="Times New Roman"/>
                <a:ea typeface="Calibri"/>
              </a:rPr>
              <a:t>вигляді</a:t>
            </a:r>
            <a:r>
              <a:rPr lang="ru-RU" sz="1600" dirty="0">
                <a:latin typeface="Times New Roman"/>
                <a:ea typeface="Calibri"/>
              </a:rPr>
              <a:t> </a:t>
            </a:r>
            <a:r>
              <a:rPr lang="ru-RU" sz="1600" dirty="0" err="1">
                <a:latin typeface="Times New Roman"/>
                <a:ea typeface="Calibri"/>
              </a:rPr>
              <a:t>мерехкотіння</a:t>
            </a:r>
            <a:r>
              <a:rPr lang="ru-RU" sz="1600" dirty="0">
                <a:latin typeface="Times New Roman"/>
                <a:ea typeface="Calibri"/>
              </a:rPr>
              <a:t>, </a:t>
            </a:r>
            <a:r>
              <a:rPr lang="ru-RU" sz="1600" dirty="0" err="1" smtClean="0">
                <a:latin typeface="Times New Roman"/>
                <a:ea typeface="Calibri"/>
              </a:rPr>
              <a:t>полум’я</a:t>
            </a:r>
            <a:r>
              <a:rPr lang="ru-RU" sz="1600" dirty="0" smtClean="0">
                <a:latin typeface="Times New Roman"/>
                <a:ea typeface="Calibri"/>
              </a:rPr>
              <a:t>.</a:t>
            </a:r>
          </a:p>
          <a:p>
            <a:pPr algn="just">
              <a:lnSpc>
                <a:spcPct val="115000"/>
              </a:lnSpc>
              <a:spcAft>
                <a:spcPts val="1000"/>
              </a:spcAft>
            </a:pPr>
            <a:r>
              <a:rPr lang="ru-RU" sz="1600" dirty="0" smtClean="0">
                <a:latin typeface="Times New Roman"/>
                <a:ea typeface="Calibri"/>
                <a:cs typeface="Times New Roman"/>
              </a:rPr>
              <a:t>Для </a:t>
            </a:r>
            <a:r>
              <a:rPr lang="ru-RU" sz="1600" dirty="0" err="1">
                <a:latin typeface="Times New Roman"/>
                <a:ea typeface="Calibri"/>
                <a:cs typeface="Times New Roman"/>
              </a:rPr>
              <a:t>ураження</a:t>
            </a:r>
            <a:r>
              <a:rPr lang="ru-RU" sz="1600" dirty="0">
                <a:latin typeface="Times New Roman"/>
                <a:ea typeface="Calibri"/>
                <a:cs typeface="Times New Roman"/>
              </a:rPr>
              <a:t> </a:t>
            </a:r>
            <a:r>
              <a:rPr lang="ru-RU" sz="1600" dirty="0" err="1">
                <a:latin typeface="Times New Roman"/>
                <a:ea typeface="Calibri"/>
                <a:cs typeface="Times New Roman"/>
              </a:rPr>
              <a:t>правої</a:t>
            </a:r>
            <a:r>
              <a:rPr lang="ru-RU" sz="1600" dirty="0">
                <a:latin typeface="Times New Roman"/>
                <a:ea typeface="Calibri"/>
                <a:cs typeface="Times New Roman"/>
              </a:rPr>
              <a:t> </a:t>
            </a:r>
            <a:r>
              <a:rPr lang="ru-RU" sz="1600" dirty="0" err="1">
                <a:latin typeface="Times New Roman"/>
                <a:ea typeface="Calibri"/>
                <a:cs typeface="Times New Roman"/>
              </a:rPr>
              <a:t>півкулі</a:t>
            </a:r>
            <a:r>
              <a:rPr lang="ru-RU" sz="1600" dirty="0">
                <a:latin typeface="Times New Roman"/>
                <a:ea typeface="Calibri"/>
                <a:cs typeface="Times New Roman"/>
              </a:rPr>
              <a:t> </a:t>
            </a:r>
            <a:r>
              <a:rPr lang="ru-RU" sz="1600" dirty="0" err="1">
                <a:latin typeface="Times New Roman"/>
                <a:ea typeface="Calibri"/>
                <a:cs typeface="Times New Roman"/>
              </a:rPr>
              <a:t>характерними</a:t>
            </a:r>
            <a:r>
              <a:rPr lang="ru-RU" sz="1600" dirty="0">
                <a:latin typeface="Times New Roman"/>
                <a:ea typeface="Calibri"/>
                <a:cs typeface="Times New Roman"/>
              </a:rPr>
              <a:t> є </a:t>
            </a:r>
            <a:r>
              <a:rPr lang="ru-RU" sz="1600" b="1" dirty="0">
                <a:latin typeface="Times New Roman"/>
                <a:ea typeface="Calibri"/>
                <a:cs typeface="Times New Roman"/>
              </a:rPr>
              <a:t>3 </a:t>
            </a:r>
            <a:r>
              <a:rPr lang="ru-RU" sz="1600" b="1" dirty="0" err="1">
                <a:latin typeface="Times New Roman"/>
                <a:ea typeface="Calibri"/>
                <a:cs typeface="Times New Roman"/>
              </a:rPr>
              <a:t>групи</a:t>
            </a:r>
            <a:r>
              <a:rPr lang="ru-RU" sz="1600" b="1" dirty="0">
                <a:latin typeface="Times New Roman"/>
                <a:ea typeface="Calibri"/>
                <a:cs typeface="Times New Roman"/>
              </a:rPr>
              <a:t> </a:t>
            </a:r>
            <a:r>
              <a:rPr lang="ru-RU" sz="1600" b="1" dirty="0" err="1">
                <a:latin typeface="Times New Roman"/>
                <a:ea typeface="Calibri"/>
                <a:cs typeface="Times New Roman"/>
              </a:rPr>
              <a:t>симптомів</a:t>
            </a:r>
            <a:r>
              <a:rPr lang="ru-RU" sz="1600" dirty="0">
                <a:latin typeface="Times New Roman"/>
                <a:ea typeface="Calibri"/>
                <a:cs typeface="Times New Roman"/>
              </a:rPr>
              <a:t>: </a:t>
            </a:r>
            <a:r>
              <a:rPr lang="ru-RU" sz="1600" dirty="0" err="1">
                <a:latin typeface="Times New Roman"/>
                <a:ea typeface="Calibri"/>
                <a:cs typeface="Times New Roman"/>
              </a:rPr>
              <a:t>порушення</a:t>
            </a:r>
            <a:r>
              <a:rPr lang="ru-RU" sz="1600" dirty="0">
                <a:latin typeface="Times New Roman"/>
                <a:ea typeface="Calibri"/>
                <a:cs typeface="Times New Roman"/>
              </a:rPr>
              <a:t> </a:t>
            </a:r>
            <a:r>
              <a:rPr lang="ru-RU" sz="1600" b="1" dirty="0" err="1">
                <a:latin typeface="Times New Roman"/>
                <a:ea typeface="Calibri"/>
                <a:cs typeface="Times New Roman"/>
              </a:rPr>
              <a:t>схеми</a:t>
            </a:r>
            <a:r>
              <a:rPr lang="ru-RU" sz="1600" b="1" dirty="0">
                <a:latin typeface="Times New Roman"/>
                <a:ea typeface="Calibri"/>
                <a:cs typeface="Times New Roman"/>
              </a:rPr>
              <a:t> </a:t>
            </a:r>
            <a:r>
              <a:rPr lang="ru-RU" sz="1600" b="1" dirty="0" err="1">
                <a:latin typeface="Times New Roman"/>
                <a:ea typeface="Calibri"/>
                <a:cs typeface="Times New Roman"/>
              </a:rPr>
              <a:t>тіла</a:t>
            </a:r>
            <a:r>
              <a:rPr lang="ru-RU" sz="1600" b="1" dirty="0">
                <a:latin typeface="Times New Roman"/>
                <a:ea typeface="Calibri"/>
                <a:cs typeface="Times New Roman"/>
              </a:rPr>
              <a:t> </a:t>
            </a:r>
            <a:r>
              <a:rPr lang="ru-RU" sz="1600" dirty="0">
                <a:latin typeface="Times New Roman"/>
                <a:ea typeface="Calibri"/>
                <a:cs typeface="Times New Roman"/>
              </a:rPr>
              <a:t>(</a:t>
            </a:r>
            <a:r>
              <a:rPr lang="ru-RU" sz="1600" dirty="0" err="1">
                <a:latin typeface="Times New Roman"/>
                <a:ea typeface="Calibri"/>
                <a:cs typeface="Times New Roman"/>
              </a:rPr>
              <a:t>аутотопагнозія</a:t>
            </a:r>
            <a:r>
              <a:rPr lang="ru-RU" sz="1600" dirty="0">
                <a:latin typeface="Times New Roman"/>
                <a:ea typeface="Calibri"/>
                <a:cs typeface="Times New Roman"/>
              </a:rPr>
              <a:t>, </a:t>
            </a:r>
            <a:r>
              <a:rPr lang="ru-RU" sz="1600" dirty="0" err="1">
                <a:latin typeface="Times New Roman"/>
                <a:ea typeface="Calibri"/>
                <a:cs typeface="Times New Roman"/>
              </a:rPr>
              <a:t>анозогнозія</a:t>
            </a:r>
            <a:r>
              <a:rPr lang="ru-RU" sz="1600" dirty="0">
                <a:latin typeface="Times New Roman"/>
                <a:ea typeface="Calibri"/>
                <a:cs typeface="Times New Roman"/>
              </a:rPr>
              <a:t>, </a:t>
            </a:r>
            <a:r>
              <a:rPr lang="ru-RU" sz="1600" dirty="0" err="1">
                <a:latin typeface="Times New Roman"/>
                <a:ea typeface="Calibri"/>
                <a:cs typeface="Times New Roman"/>
              </a:rPr>
              <a:t>псевдомелія</a:t>
            </a:r>
            <a:r>
              <a:rPr lang="ru-RU" sz="1600" dirty="0">
                <a:latin typeface="Times New Roman"/>
                <a:ea typeface="Calibri"/>
                <a:cs typeface="Times New Roman"/>
              </a:rPr>
              <a:t>); </a:t>
            </a:r>
            <a:r>
              <a:rPr lang="ru-RU" sz="1600" b="1" dirty="0" err="1">
                <a:latin typeface="Times New Roman"/>
                <a:ea typeface="Calibri"/>
                <a:cs typeface="Times New Roman"/>
              </a:rPr>
              <a:t>зміни</a:t>
            </a:r>
            <a:r>
              <a:rPr lang="ru-RU" sz="1600" b="1" dirty="0">
                <a:latin typeface="Times New Roman"/>
                <a:ea typeface="Calibri"/>
                <a:cs typeface="Times New Roman"/>
              </a:rPr>
              <a:t> </a:t>
            </a:r>
            <a:r>
              <a:rPr lang="ru-RU" sz="1600" b="1" dirty="0" err="1">
                <a:latin typeface="Times New Roman"/>
                <a:ea typeface="Calibri"/>
                <a:cs typeface="Times New Roman"/>
              </a:rPr>
              <a:t>психічної</a:t>
            </a:r>
            <a:r>
              <a:rPr lang="ru-RU" sz="1600" b="1" dirty="0">
                <a:latin typeface="Times New Roman"/>
                <a:ea typeface="Calibri"/>
                <a:cs typeface="Times New Roman"/>
              </a:rPr>
              <a:t> </a:t>
            </a:r>
            <a:r>
              <a:rPr lang="ru-RU" sz="1600" b="1" dirty="0" err="1">
                <a:latin typeface="Times New Roman"/>
                <a:ea typeface="Calibri"/>
                <a:cs typeface="Times New Roman"/>
              </a:rPr>
              <a:t>діяльності</a:t>
            </a:r>
            <a:r>
              <a:rPr lang="ru-RU" sz="1600" b="1" dirty="0">
                <a:latin typeface="Times New Roman"/>
                <a:ea typeface="Calibri"/>
                <a:cs typeface="Times New Roman"/>
              </a:rPr>
              <a:t> </a:t>
            </a:r>
            <a:r>
              <a:rPr lang="ru-RU" sz="1600" dirty="0">
                <a:latin typeface="Times New Roman"/>
                <a:ea typeface="Calibri"/>
                <a:cs typeface="Times New Roman"/>
              </a:rPr>
              <a:t>(</a:t>
            </a:r>
            <a:r>
              <a:rPr lang="ru-RU" sz="1600" dirty="0" err="1">
                <a:latin typeface="Times New Roman"/>
                <a:ea typeface="Calibri"/>
                <a:cs typeface="Times New Roman"/>
              </a:rPr>
              <a:t>ейфорія</a:t>
            </a:r>
            <a:r>
              <a:rPr lang="ru-RU" sz="1600" dirty="0">
                <a:latin typeface="Times New Roman"/>
                <a:ea typeface="Calibri"/>
                <a:cs typeface="Times New Roman"/>
              </a:rPr>
              <a:t>, </a:t>
            </a:r>
            <a:r>
              <a:rPr lang="ru-RU" sz="1600" dirty="0" err="1">
                <a:latin typeface="Times New Roman"/>
                <a:ea typeface="Calibri"/>
                <a:cs typeface="Times New Roman"/>
              </a:rPr>
              <a:t>зниження</a:t>
            </a:r>
            <a:r>
              <a:rPr lang="ru-RU" sz="1600" dirty="0">
                <a:latin typeface="Times New Roman"/>
                <a:ea typeface="Calibri"/>
                <a:cs typeface="Times New Roman"/>
              </a:rPr>
              <a:t> критики, </a:t>
            </a:r>
            <a:r>
              <a:rPr lang="ru-RU" sz="1600" dirty="0" err="1">
                <a:latin typeface="Times New Roman"/>
                <a:ea typeface="Calibri"/>
                <a:cs typeface="Times New Roman"/>
              </a:rPr>
              <a:t>пам’яті</a:t>
            </a:r>
            <a:r>
              <a:rPr lang="ru-RU" sz="1600" dirty="0">
                <a:latin typeface="Times New Roman"/>
                <a:ea typeface="Calibri"/>
                <a:cs typeface="Times New Roman"/>
              </a:rPr>
              <a:t>, </a:t>
            </a:r>
            <a:r>
              <a:rPr lang="ru-RU" sz="1600" dirty="0" err="1">
                <a:latin typeface="Times New Roman"/>
                <a:ea typeface="Calibri"/>
                <a:cs typeface="Times New Roman"/>
              </a:rPr>
              <a:t>конфабуляції</a:t>
            </a:r>
            <a:r>
              <a:rPr lang="ru-RU" sz="1600" dirty="0">
                <a:latin typeface="Times New Roman"/>
                <a:ea typeface="Calibri"/>
                <a:cs typeface="Times New Roman"/>
              </a:rPr>
              <a:t>); </a:t>
            </a:r>
            <a:r>
              <a:rPr lang="ru-RU" sz="1600" b="1" dirty="0" err="1">
                <a:latin typeface="Times New Roman"/>
                <a:ea typeface="Calibri"/>
                <a:cs typeface="Times New Roman"/>
              </a:rPr>
              <a:t>паракінези</a:t>
            </a:r>
            <a:r>
              <a:rPr lang="ru-RU" sz="1600" dirty="0">
                <a:latin typeface="Times New Roman"/>
                <a:ea typeface="Calibri"/>
                <a:cs typeface="Times New Roman"/>
              </a:rPr>
              <a:t> (</a:t>
            </a:r>
            <a:r>
              <a:rPr lang="ru-RU" sz="1600" dirty="0" err="1">
                <a:latin typeface="Times New Roman"/>
                <a:ea typeface="Calibri"/>
                <a:cs typeface="Times New Roman"/>
              </a:rPr>
              <a:t>автоматизована</a:t>
            </a:r>
            <a:r>
              <a:rPr lang="ru-RU" sz="1600" dirty="0">
                <a:latin typeface="Times New Roman"/>
                <a:ea typeface="Calibri"/>
                <a:cs typeface="Times New Roman"/>
              </a:rPr>
              <a:t> </a:t>
            </a:r>
            <a:r>
              <a:rPr lang="ru-RU" sz="1600" dirty="0" err="1">
                <a:latin typeface="Times New Roman"/>
                <a:ea typeface="Calibri"/>
                <a:cs typeface="Times New Roman"/>
              </a:rPr>
              <a:t>жестикуляція</a:t>
            </a:r>
            <a:r>
              <a:rPr lang="ru-RU" sz="1600" dirty="0">
                <a:latin typeface="Times New Roman"/>
                <a:ea typeface="Calibri"/>
                <a:cs typeface="Times New Roman"/>
              </a:rPr>
              <a:t> –«</a:t>
            </a:r>
            <a:r>
              <a:rPr lang="ru-RU" sz="1600" dirty="0" err="1">
                <a:latin typeface="Times New Roman"/>
                <a:ea typeface="Calibri"/>
                <a:cs typeface="Times New Roman"/>
              </a:rPr>
              <a:t>несвідомі</a:t>
            </a:r>
            <a:r>
              <a:rPr lang="ru-RU" sz="1600" dirty="0">
                <a:latin typeface="Times New Roman"/>
                <a:ea typeface="Calibri"/>
                <a:cs typeface="Times New Roman"/>
              </a:rPr>
              <a:t>» </a:t>
            </a:r>
            <a:r>
              <a:rPr lang="ru-RU" sz="1600" dirty="0" err="1">
                <a:latin typeface="Times New Roman"/>
                <a:ea typeface="Calibri"/>
                <a:cs typeface="Times New Roman"/>
              </a:rPr>
              <a:t>рухи</a:t>
            </a:r>
            <a:r>
              <a:rPr lang="ru-RU" sz="1600" dirty="0">
                <a:latin typeface="Times New Roman"/>
                <a:ea typeface="Calibri"/>
                <a:cs typeface="Times New Roman"/>
              </a:rPr>
              <a:t> </a:t>
            </a:r>
            <a:r>
              <a:rPr lang="ru-RU" sz="1600" dirty="0" err="1">
                <a:latin typeface="Times New Roman"/>
                <a:ea typeface="Calibri"/>
                <a:cs typeface="Times New Roman"/>
              </a:rPr>
              <a:t>здоровими</a:t>
            </a:r>
            <a:r>
              <a:rPr lang="ru-RU" sz="1600" dirty="0">
                <a:latin typeface="Times New Roman"/>
                <a:ea typeface="Calibri"/>
                <a:cs typeface="Times New Roman"/>
              </a:rPr>
              <a:t> </a:t>
            </a:r>
            <a:r>
              <a:rPr lang="ru-RU" sz="1600" dirty="0" err="1">
                <a:latin typeface="Times New Roman"/>
                <a:ea typeface="Calibri"/>
                <a:cs typeface="Times New Roman"/>
              </a:rPr>
              <a:t>кінцівками</a:t>
            </a:r>
            <a:r>
              <a:rPr lang="ru-RU" sz="1600" dirty="0" smtClean="0">
                <a:latin typeface="Times New Roman"/>
                <a:ea typeface="Calibri"/>
                <a:cs typeface="Times New Roman"/>
              </a:rPr>
              <a:t>).Д</a:t>
            </a:r>
            <a:r>
              <a:rPr lang="ru-RU" sz="1600" dirty="0" smtClean="0">
                <a:latin typeface="Times New Roman"/>
                <a:ea typeface="Calibri"/>
              </a:rPr>
              <a:t>ля  </a:t>
            </a:r>
            <a:r>
              <a:rPr lang="ru-RU" sz="1600" b="1" dirty="0" err="1" smtClean="0">
                <a:latin typeface="Times New Roman"/>
                <a:ea typeface="Calibri"/>
              </a:rPr>
              <a:t>лівої</a:t>
            </a:r>
            <a:r>
              <a:rPr lang="ru-RU" sz="1600" b="1" dirty="0" smtClean="0">
                <a:latin typeface="Times New Roman"/>
                <a:ea typeface="Calibri"/>
              </a:rPr>
              <a:t> </a:t>
            </a:r>
            <a:r>
              <a:rPr lang="ru-RU" sz="1600" b="1" dirty="0" err="1" smtClean="0">
                <a:latin typeface="Times New Roman"/>
                <a:ea typeface="Calibri"/>
              </a:rPr>
              <a:t>півкулі</a:t>
            </a:r>
            <a:r>
              <a:rPr lang="ru-RU" sz="1600" b="1" dirty="0" smtClean="0">
                <a:latin typeface="Times New Roman"/>
                <a:ea typeface="Calibri"/>
              </a:rPr>
              <a:t>- </a:t>
            </a:r>
            <a:r>
              <a:rPr lang="ru-RU" sz="1600" dirty="0" err="1">
                <a:latin typeface="Times New Roman"/>
                <a:ea typeface="Calibri"/>
              </a:rPr>
              <a:t>афазії</a:t>
            </a:r>
            <a:r>
              <a:rPr lang="ru-RU" sz="1600" dirty="0">
                <a:latin typeface="Times New Roman"/>
                <a:ea typeface="Calibri"/>
              </a:rPr>
              <a:t>; </a:t>
            </a:r>
            <a:r>
              <a:rPr lang="ru-RU" sz="1600" dirty="0" err="1">
                <a:latin typeface="Times New Roman"/>
                <a:ea typeface="Calibri"/>
              </a:rPr>
              <a:t>аграфія</a:t>
            </a:r>
            <a:r>
              <a:rPr lang="ru-RU" sz="1600" dirty="0">
                <a:latin typeface="Times New Roman"/>
                <a:ea typeface="Calibri"/>
              </a:rPr>
              <a:t>; </a:t>
            </a:r>
            <a:r>
              <a:rPr lang="ru-RU" sz="1600" dirty="0" err="1">
                <a:latin typeface="Times New Roman"/>
                <a:ea typeface="Calibri"/>
              </a:rPr>
              <a:t>алексія</a:t>
            </a:r>
            <a:r>
              <a:rPr lang="ru-RU" sz="1600" dirty="0">
                <a:latin typeface="Times New Roman"/>
                <a:ea typeface="Calibri"/>
              </a:rPr>
              <a:t>; </a:t>
            </a:r>
            <a:r>
              <a:rPr lang="ru-RU" sz="1600" dirty="0" err="1" smtClean="0">
                <a:latin typeface="Times New Roman"/>
                <a:ea typeface="Calibri"/>
              </a:rPr>
              <a:t>акалькулія</a:t>
            </a:r>
            <a:r>
              <a:rPr lang="ru-RU" sz="1600" dirty="0" smtClean="0">
                <a:latin typeface="Times New Roman"/>
                <a:ea typeface="Calibri"/>
              </a:rPr>
              <a:t>.</a:t>
            </a:r>
            <a:endParaRPr lang="ru-RU" sz="1600" dirty="0"/>
          </a:p>
        </p:txBody>
      </p:sp>
    </p:spTree>
    <p:extLst>
      <p:ext uri="{BB962C8B-B14F-4D97-AF65-F5344CB8AC3E}">
        <p14:creationId xmlns:p14="http://schemas.microsoft.com/office/powerpoint/2010/main" val="4251632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9392"/>
            <a:ext cx="8964487" cy="576064"/>
          </a:xfrm>
        </p:spPr>
        <p:txBody>
          <a:bodyPr/>
          <a:lstStyle/>
          <a:p>
            <a:r>
              <a:rPr lang="ru-RU" sz="2000" dirty="0" err="1">
                <a:effectLst/>
                <a:latin typeface="Times New Roman"/>
                <a:ea typeface="Calibri"/>
              </a:rPr>
              <a:t>Тактильні</a:t>
            </a:r>
            <a:r>
              <a:rPr lang="ru-RU" sz="2000" dirty="0">
                <a:effectLst/>
                <a:latin typeface="Times New Roman"/>
                <a:ea typeface="Calibri"/>
              </a:rPr>
              <a:t> </a:t>
            </a:r>
            <a:r>
              <a:rPr lang="ru-RU" sz="2000" dirty="0" err="1">
                <a:effectLst/>
                <a:latin typeface="Times New Roman"/>
                <a:ea typeface="Calibri"/>
              </a:rPr>
              <a:t>агнозії</a:t>
            </a:r>
            <a:r>
              <a:rPr lang="ru-RU" sz="2000" dirty="0">
                <a:effectLst/>
                <a:latin typeface="Times New Roman"/>
                <a:ea typeface="Calibri"/>
              </a:rPr>
              <a:t>: </a:t>
            </a:r>
            <a:r>
              <a:rPr lang="ru-RU" sz="2000" dirty="0" err="1">
                <a:effectLst/>
                <a:latin typeface="Times New Roman"/>
                <a:ea typeface="Calibri"/>
              </a:rPr>
              <a:t>види</a:t>
            </a:r>
            <a:r>
              <a:rPr lang="ru-RU" sz="2000" dirty="0">
                <a:effectLst/>
                <a:latin typeface="Times New Roman"/>
                <a:ea typeface="Calibri"/>
              </a:rPr>
              <a:t>, </a:t>
            </a:r>
            <a:r>
              <a:rPr lang="ru-RU" sz="2000" dirty="0" err="1">
                <a:effectLst/>
                <a:latin typeface="Times New Roman"/>
                <a:ea typeface="Calibri"/>
              </a:rPr>
              <a:t>локалізація</a:t>
            </a:r>
            <a:r>
              <a:rPr lang="ru-RU" sz="2000" dirty="0">
                <a:effectLst/>
                <a:latin typeface="Times New Roman"/>
                <a:ea typeface="Calibri"/>
              </a:rPr>
              <a:t> </a:t>
            </a:r>
            <a:r>
              <a:rPr lang="ru-RU" sz="2000" dirty="0" err="1">
                <a:effectLst/>
                <a:latin typeface="Times New Roman"/>
                <a:ea typeface="Calibri"/>
              </a:rPr>
              <a:t>ураження</a:t>
            </a:r>
            <a:r>
              <a:rPr lang="ru-RU" sz="2000" dirty="0">
                <a:effectLst/>
                <a:latin typeface="Times New Roman"/>
                <a:ea typeface="Calibri"/>
              </a:rPr>
              <a:t>, </a:t>
            </a:r>
            <a:r>
              <a:rPr lang="ru-RU" sz="2000" dirty="0" err="1">
                <a:effectLst/>
                <a:latin typeface="Times New Roman"/>
                <a:ea typeface="Calibri"/>
              </a:rPr>
              <a:t>методи</a:t>
            </a:r>
            <a:r>
              <a:rPr lang="ru-RU" sz="2000" dirty="0">
                <a:effectLst/>
                <a:latin typeface="Times New Roman"/>
                <a:ea typeface="Calibri"/>
              </a:rPr>
              <a:t> </a:t>
            </a:r>
            <a:r>
              <a:rPr lang="ru-RU" sz="2000" dirty="0" err="1">
                <a:effectLst/>
                <a:latin typeface="Times New Roman"/>
                <a:ea typeface="Calibri"/>
              </a:rPr>
              <a:t>дослідження</a:t>
            </a:r>
            <a:endParaRPr lang="ru-RU" sz="2000" dirty="0"/>
          </a:p>
        </p:txBody>
      </p:sp>
      <p:sp>
        <p:nvSpPr>
          <p:cNvPr id="3" name="Текст 2"/>
          <p:cNvSpPr>
            <a:spLocks noGrp="1"/>
          </p:cNvSpPr>
          <p:nvPr>
            <p:ph type="body" idx="1"/>
          </p:nvPr>
        </p:nvSpPr>
        <p:spPr>
          <a:xfrm>
            <a:off x="107504" y="620688"/>
            <a:ext cx="8856984" cy="6120680"/>
          </a:xfrm>
        </p:spPr>
        <p:txBody>
          <a:bodyPr>
            <a:normAutofit fontScale="25000" lnSpcReduction="20000"/>
          </a:bodyPr>
          <a:lstStyle/>
          <a:p>
            <a:pPr algn="just">
              <a:lnSpc>
                <a:spcPct val="115000"/>
              </a:lnSpc>
              <a:spcAft>
                <a:spcPts val="1000"/>
              </a:spcAft>
            </a:pPr>
            <a:r>
              <a:rPr lang="ru-RU" sz="6400" b="1" dirty="0" err="1">
                <a:latin typeface="Times New Roman"/>
                <a:ea typeface="Calibri"/>
                <a:cs typeface="Times New Roman"/>
              </a:rPr>
              <a:t>Тактильний</a:t>
            </a:r>
            <a:r>
              <a:rPr lang="ru-RU" sz="6400" b="1" dirty="0">
                <a:latin typeface="Times New Roman"/>
                <a:ea typeface="Calibri"/>
                <a:cs typeface="Times New Roman"/>
              </a:rPr>
              <a:t> </a:t>
            </a:r>
            <a:r>
              <a:rPr lang="ru-RU" sz="6400" b="1" dirty="0" err="1">
                <a:latin typeface="Times New Roman"/>
                <a:ea typeface="Calibri"/>
                <a:cs typeface="Times New Roman"/>
              </a:rPr>
              <a:t>гнозіс</a:t>
            </a:r>
            <a:r>
              <a:rPr lang="ru-RU" sz="6400" b="1" dirty="0">
                <a:latin typeface="Times New Roman"/>
                <a:ea typeface="Calibri"/>
                <a:cs typeface="Times New Roman"/>
              </a:rPr>
              <a:t> </a:t>
            </a:r>
            <a:r>
              <a:rPr lang="ru-RU" sz="6400" dirty="0">
                <a:latin typeface="Times New Roman"/>
                <a:ea typeface="Calibri"/>
                <a:cs typeface="Times New Roman"/>
              </a:rPr>
              <a:t>– </a:t>
            </a:r>
            <a:r>
              <a:rPr lang="ru-RU" sz="6400" dirty="0" err="1">
                <a:latin typeface="Times New Roman"/>
                <a:ea typeface="Calibri"/>
                <a:cs typeface="Times New Roman"/>
              </a:rPr>
              <a:t>це</a:t>
            </a:r>
            <a:r>
              <a:rPr lang="ru-RU" sz="6400" dirty="0">
                <a:latin typeface="Times New Roman"/>
                <a:ea typeface="Calibri"/>
                <a:cs typeface="Times New Roman"/>
              </a:rPr>
              <a:t> </a:t>
            </a:r>
            <a:r>
              <a:rPr lang="ru-RU" sz="6400" dirty="0" err="1">
                <a:latin typeface="Times New Roman"/>
                <a:ea typeface="Calibri"/>
                <a:cs typeface="Times New Roman"/>
              </a:rPr>
              <a:t>здатність</a:t>
            </a:r>
            <a:r>
              <a:rPr lang="ru-RU" sz="6400" dirty="0">
                <a:latin typeface="Times New Roman"/>
                <a:ea typeface="Calibri"/>
                <a:cs typeface="Times New Roman"/>
              </a:rPr>
              <a:t> </a:t>
            </a:r>
            <a:r>
              <a:rPr lang="ru-RU" sz="6400" dirty="0" err="1">
                <a:latin typeface="Times New Roman"/>
                <a:ea typeface="Calibri"/>
                <a:cs typeface="Times New Roman"/>
              </a:rPr>
              <a:t>розпізнавати</a:t>
            </a:r>
            <a:r>
              <a:rPr lang="ru-RU" sz="6400" dirty="0">
                <a:latin typeface="Times New Roman"/>
                <a:ea typeface="Calibri"/>
                <a:cs typeface="Times New Roman"/>
              </a:rPr>
              <a:t> на </a:t>
            </a:r>
            <a:r>
              <a:rPr lang="ru-RU" sz="6400" dirty="0" err="1">
                <a:latin typeface="Times New Roman"/>
                <a:ea typeface="Calibri"/>
                <a:cs typeface="Times New Roman"/>
              </a:rPr>
              <a:t>дотик</a:t>
            </a:r>
            <a:r>
              <a:rPr lang="ru-RU" sz="6400" dirty="0">
                <a:latin typeface="Times New Roman"/>
                <a:ea typeface="Calibri"/>
                <a:cs typeface="Times New Roman"/>
              </a:rPr>
              <a:t> </a:t>
            </a:r>
            <a:r>
              <a:rPr lang="ru-RU" sz="6400" dirty="0" err="1">
                <a:latin typeface="Times New Roman"/>
                <a:ea typeface="Calibri"/>
                <a:cs typeface="Times New Roman"/>
              </a:rPr>
              <a:t>поверхню</a:t>
            </a:r>
            <a:r>
              <a:rPr lang="ru-RU" sz="6400" dirty="0">
                <a:latin typeface="Times New Roman"/>
                <a:ea typeface="Calibri"/>
                <a:cs typeface="Times New Roman"/>
              </a:rPr>
              <a:t>, текстуру </a:t>
            </a:r>
            <a:r>
              <a:rPr lang="ru-RU" sz="6400" dirty="0" err="1">
                <a:latin typeface="Times New Roman"/>
                <a:ea typeface="Calibri"/>
                <a:cs typeface="Times New Roman"/>
              </a:rPr>
              <a:t>матеріалу</a:t>
            </a:r>
            <a:r>
              <a:rPr lang="ru-RU" sz="6400" dirty="0">
                <a:latin typeface="Times New Roman"/>
                <a:ea typeface="Calibri"/>
                <a:cs typeface="Times New Roman"/>
              </a:rPr>
              <a:t>; </a:t>
            </a:r>
            <a:r>
              <a:rPr lang="ru-RU" sz="6400" dirty="0" err="1">
                <a:latin typeface="Times New Roman"/>
                <a:ea typeface="Calibri"/>
                <a:cs typeface="Times New Roman"/>
              </a:rPr>
              <a:t>відтворювати</a:t>
            </a:r>
            <a:r>
              <a:rPr lang="ru-RU" sz="6400" dirty="0">
                <a:latin typeface="Times New Roman"/>
                <a:ea typeface="Calibri"/>
                <a:cs typeface="Times New Roman"/>
              </a:rPr>
              <a:t> форму предмета; а </a:t>
            </a:r>
            <a:r>
              <a:rPr lang="ru-RU" sz="6400" dirty="0" err="1">
                <a:latin typeface="Times New Roman"/>
                <a:ea typeface="Calibri"/>
                <a:cs typeface="Times New Roman"/>
              </a:rPr>
              <a:t>також</a:t>
            </a:r>
            <a:r>
              <a:rPr lang="ru-RU" sz="6400" dirty="0">
                <a:latin typeface="Times New Roman"/>
                <a:ea typeface="Calibri"/>
                <a:cs typeface="Times New Roman"/>
              </a:rPr>
              <a:t> </a:t>
            </a:r>
            <a:r>
              <a:rPr lang="ru-RU" sz="6400" dirty="0" err="1">
                <a:latin typeface="Times New Roman"/>
                <a:ea typeface="Calibri"/>
                <a:cs typeface="Times New Roman"/>
              </a:rPr>
              <a:t>приймати</a:t>
            </a:r>
            <a:r>
              <a:rPr lang="ru-RU" sz="6400" dirty="0">
                <a:latin typeface="Times New Roman"/>
                <a:ea typeface="Calibri"/>
                <a:cs typeface="Times New Roman"/>
              </a:rPr>
              <a:t> </a:t>
            </a:r>
            <a:r>
              <a:rPr lang="ru-RU" sz="6400" dirty="0" err="1">
                <a:latin typeface="Times New Roman"/>
                <a:ea typeface="Calibri"/>
                <a:cs typeface="Times New Roman"/>
              </a:rPr>
              <a:t>теплові</a:t>
            </a:r>
            <a:r>
              <a:rPr lang="ru-RU" sz="6400" dirty="0">
                <a:latin typeface="Times New Roman"/>
                <a:ea typeface="Calibri"/>
                <a:cs typeface="Times New Roman"/>
              </a:rPr>
              <a:t> та </a:t>
            </a:r>
            <a:r>
              <a:rPr lang="ru-RU" sz="6400" dirty="0" err="1">
                <a:latin typeface="Times New Roman"/>
                <a:ea typeface="Calibri"/>
                <a:cs typeface="Times New Roman"/>
              </a:rPr>
              <a:t>болючі</a:t>
            </a:r>
            <a:r>
              <a:rPr lang="ru-RU" sz="6400" dirty="0">
                <a:latin typeface="Times New Roman"/>
                <a:ea typeface="Calibri"/>
                <a:cs typeface="Times New Roman"/>
              </a:rPr>
              <a:t> </a:t>
            </a:r>
            <a:r>
              <a:rPr lang="ru-RU" sz="6400" dirty="0" err="1">
                <a:latin typeface="Times New Roman"/>
                <a:ea typeface="Calibri"/>
                <a:cs typeface="Times New Roman"/>
              </a:rPr>
              <a:t>сигнали</a:t>
            </a:r>
            <a:r>
              <a:rPr lang="ru-RU" sz="6400" dirty="0">
                <a:latin typeface="Times New Roman"/>
                <a:ea typeface="Calibri"/>
                <a:cs typeface="Times New Roman"/>
              </a:rPr>
              <a:t>.</a:t>
            </a:r>
            <a:endParaRPr lang="ru-RU" sz="6400" dirty="0">
              <a:latin typeface="Calibri"/>
              <a:ea typeface="Calibri"/>
              <a:cs typeface="Times New Roman"/>
            </a:endParaRPr>
          </a:p>
          <a:p>
            <a:pPr algn="just">
              <a:lnSpc>
                <a:spcPct val="115000"/>
              </a:lnSpc>
              <a:spcAft>
                <a:spcPts val="1000"/>
              </a:spcAft>
            </a:pPr>
            <a:r>
              <a:rPr lang="ru-RU" sz="6400" dirty="0">
                <a:latin typeface="Times New Roman"/>
                <a:ea typeface="Calibri"/>
                <a:cs typeface="Times New Roman"/>
              </a:rPr>
              <a:t>    </a:t>
            </a:r>
            <a:r>
              <a:rPr lang="ru-RU" sz="6400" dirty="0" err="1">
                <a:latin typeface="Times New Roman"/>
                <a:ea typeface="Calibri"/>
                <a:cs typeface="Times New Roman"/>
              </a:rPr>
              <a:t>Тактильний</a:t>
            </a:r>
            <a:r>
              <a:rPr lang="ru-RU" sz="6400" dirty="0">
                <a:latin typeface="Times New Roman"/>
                <a:ea typeface="Calibri"/>
                <a:cs typeface="Times New Roman"/>
              </a:rPr>
              <a:t> (</a:t>
            </a:r>
            <a:r>
              <a:rPr lang="ru-RU" sz="6400" dirty="0" err="1">
                <a:latin typeface="Times New Roman"/>
                <a:ea typeface="Calibri"/>
                <a:cs typeface="Times New Roman"/>
              </a:rPr>
              <a:t>дотиковий</a:t>
            </a:r>
            <a:r>
              <a:rPr lang="ru-RU" sz="6400" b="1" dirty="0">
                <a:latin typeface="Times New Roman"/>
                <a:ea typeface="Calibri"/>
                <a:cs typeface="Times New Roman"/>
              </a:rPr>
              <a:t>) </a:t>
            </a:r>
            <a:r>
              <a:rPr lang="ru-RU" sz="6400" b="1" dirty="0" err="1">
                <a:latin typeface="Times New Roman"/>
                <a:ea typeface="Calibri"/>
                <a:cs typeface="Times New Roman"/>
              </a:rPr>
              <a:t>гнозіс</a:t>
            </a:r>
            <a:r>
              <a:rPr lang="ru-RU" sz="6400" b="1" dirty="0">
                <a:latin typeface="Times New Roman"/>
                <a:ea typeface="Calibri"/>
                <a:cs typeface="Times New Roman"/>
              </a:rPr>
              <a:t> </a:t>
            </a:r>
            <a:r>
              <a:rPr lang="ru-RU" sz="6400" dirty="0">
                <a:latin typeface="Times New Roman"/>
                <a:ea typeface="Calibri"/>
                <a:cs typeface="Times New Roman"/>
              </a:rPr>
              <a:t>– </a:t>
            </a:r>
            <a:r>
              <a:rPr lang="ru-RU" sz="6400" dirty="0" err="1">
                <a:latin typeface="Times New Roman"/>
                <a:ea typeface="Calibri"/>
                <a:cs typeface="Times New Roman"/>
              </a:rPr>
              <a:t>функція</a:t>
            </a:r>
            <a:r>
              <a:rPr lang="ru-RU" sz="6400" dirty="0">
                <a:latin typeface="Times New Roman"/>
                <a:ea typeface="Calibri"/>
                <a:cs typeface="Times New Roman"/>
              </a:rPr>
              <a:t>, </a:t>
            </a:r>
            <a:r>
              <a:rPr lang="ru-RU" sz="6400" dirty="0" err="1">
                <a:latin typeface="Times New Roman"/>
                <a:ea typeface="Calibri"/>
                <a:cs typeface="Times New Roman"/>
              </a:rPr>
              <a:t>що</a:t>
            </a:r>
            <a:r>
              <a:rPr lang="ru-RU" sz="6400" dirty="0">
                <a:latin typeface="Times New Roman"/>
                <a:ea typeface="Calibri"/>
                <a:cs typeface="Times New Roman"/>
              </a:rPr>
              <a:t> </a:t>
            </a:r>
            <a:r>
              <a:rPr lang="ru-RU" sz="6400" dirty="0" err="1">
                <a:latin typeface="Times New Roman"/>
                <a:ea typeface="Calibri"/>
                <a:cs typeface="Times New Roman"/>
              </a:rPr>
              <a:t>здійснюється</a:t>
            </a:r>
            <a:r>
              <a:rPr lang="ru-RU" sz="6400" dirty="0">
                <a:latin typeface="Times New Roman"/>
                <a:ea typeface="Calibri"/>
                <a:cs typeface="Times New Roman"/>
              </a:rPr>
              <a:t> </a:t>
            </a:r>
            <a:r>
              <a:rPr lang="ru-RU" sz="6400" dirty="0" err="1">
                <a:latin typeface="Times New Roman"/>
                <a:ea typeface="Calibri"/>
                <a:cs typeface="Times New Roman"/>
              </a:rPr>
              <a:t>постцентральними</a:t>
            </a:r>
            <a:r>
              <a:rPr lang="ru-RU" sz="6400" dirty="0">
                <a:latin typeface="Times New Roman"/>
                <a:ea typeface="Calibri"/>
                <a:cs typeface="Times New Roman"/>
              </a:rPr>
              <a:t> (</a:t>
            </a:r>
            <a:r>
              <a:rPr lang="ru-RU" sz="6400" dirty="0" err="1">
                <a:latin typeface="Times New Roman"/>
                <a:ea typeface="Calibri"/>
                <a:cs typeface="Times New Roman"/>
              </a:rPr>
              <a:t>тім'яними</a:t>
            </a:r>
            <a:r>
              <a:rPr lang="ru-RU" sz="6400" dirty="0">
                <a:latin typeface="Times New Roman"/>
                <a:ea typeface="Calibri"/>
                <a:cs typeface="Times New Roman"/>
              </a:rPr>
              <a:t>) зонами кори </a:t>
            </a:r>
            <a:r>
              <a:rPr lang="ru-RU" sz="6400" dirty="0" err="1">
                <a:latin typeface="Times New Roman"/>
                <a:ea typeface="Calibri"/>
                <a:cs typeface="Times New Roman"/>
              </a:rPr>
              <a:t>обох</a:t>
            </a:r>
            <a:r>
              <a:rPr lang="ru-RU" sz="6400" dirty="0">
                <a:latin typeface="Times New Roman"/>
                <a:ea typeface="Calibri"/>
                <a:cs typeface="Times New Roman"/>
              </a:rPr>
              <a:t> </a:t>
            </a:r>
            <a:r>
              <a:rPr lang="ru-RU" sz="6400" dirty="0" err="1">
                <a:latin typeface="Times New Roman"/>
                <a:ea typeface="Calibri"/>
                <a:cs typeface="Times New Roman"/>
              </a:rPr>
              <a:t>півкуль</a:t>
            </a:r>
            <a:r>
              <a:rPr lang="ru-RU" sz="6400" dirty="0">
                <a:latin typeface="Times New Roman"/>
                <a:ea typeface="Calibri"/>
                <a:cs typeface="Times New Roman"/>
              </a:rPr>
              <a:t> </a:t>
            </a:r>
            <a:r>
              <a:rPr lang="ru-RU" sz="6400" dirty="0" err="1">
                <a:latin typeface="Times New Roman"/>
                <a:ea typeface="Calibri"/>
                <a:cs typeface="Times New Roman"/>
              </a:rPr>
              <a:t>мозку</a:t>
            </a:r>
            <a:r>
              <a:rPr lang="ru-RU" sz="6400" dirty="0">
                <a:latin typeface="Times New Roman"/>
                <a:ea typeface="Calibri"/>
                <a:cs typeface="Times New Roman"/>
              </a:rPr>
              <a:t>. При </a:t>
            </a:r>
            <a:r>
              <a:rPr lang="ru-RU" sz="6400" dirty="0" err="1">
                <a:latin typeface="Times New Roman"/>
                <a:ea typeface="Calibri"/>
                <a:cs typeface="Times New Roman"/>
              </a:rPr>
              <a:t>цьому</a:t>
            </a:r>
            <a:r>
              <a:rPr lang="ru-RU" sz="6400" dirty="0">
                <a:latin typeface="Times New Roman"/>
                <a:ea typeface="Calibri"/>
                <a:cs typeface="Times New Roman"/>
              </a:rPr>
              <a:t> тактильна </a:t>
            </a:r>
            <a:r>
              <a:rPr lang="ru-RU" sz="6400" dirty="0" err="1">
                <a:latin typeface="Times New Roman"/>
                <a:ea typeface="Calibri"/>
                <a:cs typeface="Times New Roman"/>
              </a:rPr>
              <a:t>здатність</a:t>
            </a:r>
            <a:r>
              <a:rPr lang="ru-RU" sz="6400" dirty="0">
                <a:latin typeface="Times New Roman"/>
                <a:ea typeface="Calibri"/>
                <a:cs typeface="Times New Roman"/>
              </a:rPr>
              <a:t> </a:t>
            </a:r>
            <a:r>
              <a:rPr lang="ru-RU" sz="6400" dirty="0" err="1">
                <a:latin typeface="Times New Roman"/>
                <a:ea typeface="Calibri"/>
                <a:cs typeface="Times New Roman"/>
              </a:rPr>
              <a:t>лівої</a:t>
            </a:r>
            <a:r>
              <a:rPr lang="ru-RU" sz="6400" dirty="0">
                <a:latin typeface="Times New Roman"/>
                <a:ea typeface="Calibri"/>
                <a:cs typeface="Times New Roman"/>
              </a:rPr>
              <a:t> руки </a:t>
            </a:r>
            <a:r>
              <a:rPr lang="ru-RU" sz="6400" dirty="0" err="1">
                <a:latin typeface="Times New Roman"/>
                <a:ea typeface="Calibri"/>
                <a:cs typeface="Times New Roman"/>
              </a:rPr>
              <a:t>пов'язана</a:t>
            </a:r>
            <a:r>
              <a:rPr lang="ru-RU" sz="6400" dirty="0">
                <a:latin typeface="Times New Roman"/>
                <a:ea typeface="Calibri"/>
                <a:cs typeface="Times New Roman"/>
              </a:rPr>
              <a:t> з правою </a:t>
            </a:r>
            <a:r>
              <a:rPr lang="ru-RU" sz="6400" dirty="0" err="1">
                <a:latin typeface="Times New Roman"/>
                <a:ea typeface="Calibri"/>
                <a:cs typeface="Times New Roman"/>
              </a:rPr>
              <a:t>півкулею</a:t>
            </a:r>
            <a:r>
              <a:rPr lang="ru-RU" sz="6400" dirty="0">
                <a:latin typeface="Times New Roman"/>
                <a:ea typeface="Calibri"/>
                <a:cs typeface="Times New Roman"/>
              </a:rPr>
              <a:t>, а </a:t>
            </a:r>
            <a:r>
              <a:rPr lang="ru-RU" sz="6400" dirty="0" err="1">
                <a:latin typeface="Times New Roman"/>
                <a:ea typeface="Calibri"/>
                <a:cs typeface="Times New Roman"/>
              </a:rPr>
              <a:t>правої</a:t>
            </a:r>
            <a:r>
              <a:rPr lang="ru-RU" sz="6400" dirty="0">
                <a:latin typeface="Times New Roman"/>
                <a:ea typeface="Calibri"/>
                <a:cs typeface="Times New Roman"/>
              </a:rPr>
              <a:t> руки з </a:t>
            </a:r>
            <a:r>
              <a:rPr lang="ru-RU" sz="6400" dirty="0" err="1">
                <a:latin typeface="Times New Roman"/>
                <a:ea typeface="Calibri"/>
                <a:cs typeface="Times New Roman"/>
              </a:rPr>
              <a:t>обома</a:t>
            </a:r>
            <a:r>
              <a:rPr lang="ru-RU" sz="6400" dirty="0">
                <a:latin typeface="Times New Roman"/>
                <a:ea typeface="Calibri"/>
                <a:cs typeface="Times New Roman"/>
              </a:rPr>
              <a:t> </a:t>
            </a:r>
            <a:r>
              <a:rPr lang="ru-RU" sz="6400" dirty="0" err="1">
                <a:latin typeface="Times New Roman"/>
                <a:ea typeface="Calibri"/>
                <a:cs typeface="Times New Roman"/>
              </a:rPr>
              <a:t>півкулями</a:t>
            </a:r>
            <a:r>
              <a:rPr lang="ru-RU" sz="6400" dirty="0">
                <a:latin typeface="Times New Roman"/>
                <a:ea typeface="Calibri"/>
                <a:cs typeface="Times New Roman"/>
              </a:rPr>
              <a:t> (</a:t>
            </a:r>
            <a:r>
              <a:rPr lang="ru-RU" sz="6400" dirty="0" err="1">
                <a:latin typeface="Times New Roman"/>
                <a:ea typeface="Calibri"/>
                <a:cs typeface="Times New Roman"/>
              </a:rPr>
              <a:t>білатерально</a:t>
            </a:r>
            <a:r>
              <a:rPr lang="ru-RU" sz="6400" dirty="0">
                <a:latin typeface="Times New Roman"/>
                <a:ea typeface="Calibri"/>
                <a:cs typeface="Times New Roman"/>
              </a:rPr>
              <a:t>).</a:t>
            </a:r>
            <a:endParaRPr lang="ru-RU" sz="6400" dirty="0">
              <a:latin typeface="Calibri"/>
              <a:ea typeface="Calibri"/>
              <a:cs typeface="Times New Roman"/>
            </a:endParaRPr>
          </a:p>
          <a:p>
            <a:pPr algn="just">
              <a:lnSpc>
                <a:spcPct val="115000"/>
              </a:lnSpc>
              <a:spcAft>
                <a:spcPts val="1000"/>
              </a:spcAft>
            </a:pPr>
            <a:r>
              <a:rPr lang="ru-RU" sz="6400" dirty="0">
                <a:latin typeface="Times New Roman"/>
                <a:ea typeface="Calibri"/>
                <a:cs typeface="Times New Roman"/>
              </a:rPr>
              <a:t>     Ядерною зоною </a:t>
            </a:r>
            <a:r>
              <a:rPr lang="ru-RU" sz="6400" dirty="0" smtClean="0">
                <a:latin typeface="Times New Roman"/>
                <a:ea typeface="Calibri"/>
                <a:cs typeface="Times New Roman"/>
              </a:rPr>
              <a:t>тактильного </a:t>
            </a:r>
            <a:r>
              <a:rPr lang="ru-RU" sz="6400" dirty="0" err="1">
                <a:latin typeface="Times New Roman"/>
                <a:ea typeface="Calibri"/>
                <a:cs typeface="Times New Roman"/>
              </a:rPr>
              <a:t>аналізатора</a:t>
            </a:r>
            <a:r>
              <a:rPr lang="ru-RU" sz="6400" dirty="0">
                <a:latin typeface="Times New Roman"/>
                <a:ea typeface="Calibri"/>
                <a:cs typeface="Times New Roman"/>
              </a:rPr>
              <a:t> є область </a:t>
            </a:r>
            <a:r>
              <a:rPr lang="ru-RU" sz="6400" dirty="0" err="1">
                <a:latin typeface="Times New Roman"/>
                <a:ea typeface="Calibri"/>
                <a:cs typeface="Times New Roman"/>
              </a:rPr>
              <a:t>задньої</a:t>
            </a:r>
            <a:r>
              <a:rPr lang="ru-RU" sz="6400" dirty="0">
                <a:latin typeface="Times New Roman"/>
                <a:ea typeface="Calibri"/>
                <a:cs typeface="Times New Roman"/>
              </a:rPr>
              <a:t> </a:t>
            </a:r>
            <a:r>
              <a:rPr lang="ru-RU" sz="6400" dirty="0" err="1">
                <a:latin typeface="Times New Roman"/>
                <a:ea typeface="Calibri"/>
                <a:cs typeface="Times New Roman"/>
              </a:rPr>
              <a:t>центральної</a:t>
            </a:r>
            <a:r>
              <a:rPr lang="ru-RU" sz="6400" dirty="0">
                <a:latin typeface="Times New Roman"/>
                <a:ea typeface="Calibri"/>
                <a:cs typeface="Times New Roman"/>
              </a:rPr>
              <a:t> </a:t>
            </a:r>
            <a:r>
              <a:rPr lang="ru-RU" sz="6400" dirty="0" err="1">
                <a:latin typeface="Times New Roman"/>
                <a:ea typeface="Calibri"/>
                <a:cs typeface="Times New Roman"/>
              </a:rPr>
              <a:t>звивини</a:t>
            </a:r>
            <a:r>
              <a:rPr lang="ru-RU" sz="6400" dirty="0">
                <a:latin typeface="Times New Roman"/>
                <a:ea typeface="Calibri"/>
                <a:cs typeface="Times New Roman"/>
              </a:rPr>
              <a:t>. </a:t>
            </a:r>
            <a:r>
              <a:rPr lang="ru-RU" sz="6400" dirty="0" err="1">
                <a:latin typeface="Times New Roman"/>
                <a:ea typeface="Calibri"/>
                <a:cs typeface="Times New Roman"/>
              </a:rPr>
              <a:t>Первинне</a:t>
            </a:r>
            <a:r>
              <a:rPr lang="ru-RU" sz="6400" dirty="0">
                <a:latin typeface="Times New Roman"/>
                <a:ea typeface="Calibri"/>
                <a:cs typeface="Times New Roman"/>
              </a:rPr>
              <a:t> поле (3) </a:t>
            </a:r>
            <a:r>
              <a:rPr lang="ru-RU" sz="6400" dirty="0" err="1">
                <a:latin typeface="Times New Roman"/>
                <a:ea typeface="Calibri"/>
                <a:cs typeface="Times New Roman"/>
              </a:rPr>
              <a:t>забезпечує</a:t>
            </a:r>
            <a:r>
              <a:rPr lang="ru-RU" sz="6400" dirty="0">
                <a:latin typeface="Times New Roman"/>
                <a:ea typeface="Calibri"/>
                <a:cs typeface="Times New Roman"/>
              </a:rPr>
              <a:t> </a:t>
            </a:r>
            <a:r>
              <a:rPr lang="ru-RU" sz="6400" dirty="0" err="1">
                <a:latin typeface="Times New Roman"/>
                <a:ea typeface="Calibri"/>
                <a:cs typeface="Times New Roman"/>
              </a:rPr>
              <a:t>шкірно-кінестетичну</a:t>
            </a:r>
            <a:r>
              <a:rPr lang="ru-RU" sz="6400" dirty="0">
                <a:latin typeface="Times New Roman"/>
                <a:ea typeface="Calibri"/>
                <a:cs typeface="Times New Roman"/>
              </a:rPr>
              <a:t> </a:t>
            </a:r>
            <a:r>
              <a:rPr lang="ru-RU" sz="6400" dirty="0" err="1">
                <a:latin typeface="Times New Roman"/>
                <a:ea typeface="Calibri"/>
                <a:cs typeface="Times New Roman"/>
              </a:rPr>
              <a:t>чутливість</a:t>
            </a:r>
            <a:r>
              <a:rPr lang="ru-RU" sz="6400" dirty="0">
                <a:latin typeface="Times New Roman"/>
                <a:ea typeface="Calibri"/>
                <a:cs typeface="Times New Roman"/>
              </a:rPr>
              <a:t> </a:t>
            </a:r>
            <a:r>
              <a:rPr lang="ru-RU" sz="6400" dirty="0" err="1">
                <a:latin typeface="Times New Roman"/>
                <a:ea typeface="Calibri"/>
                <a:cs typeface="Times New Roman"/>
              </a:rPr>
              <a:t>фізично</a:t>
            </a:r>
            <a:r>
              <a:rPr lang="ru-RU" sz="6400" dirty="0">
                <a:latin typeface="Times New Roman"/>
                <a:ea typeface="Calibri"/>
                <a:cs typeface="Times New Roman"/>
              </a:rPr>
              <a:t>. </a:t>
            </a:r>
            <a:r>
              <a:rPr lang="ru-RU" sz="6400" dirty="0" err="1">
                <a:latin typeface="Times New Roman"/>
                <a:ea typeface="Calibri"/>
                <a:cs typeface="Times New Roman"/>
              </a:rPr>
              <a:t>Вторинні</a:t>
            </a:r>
            <a:r>
              <a:rPr lang="ru-RU" sz="6400" dirty="0">
                <a:latin typeface="Times New Roman"/>
                <a:ea typeface="Calibri"/>
                <a:cs typeface="Times New Roman"/>
              </a:rPr>
              <a:t> поля (2, 1, 5, 7) </a:t>
            </a:r>
            <a:r>
              <a:rPr lang="ru-RU" sz="6400" dirty="0" err="1">
                <a:latin typeface="Times New Roman"/>
                <a:ea typeface="Calibri"/>
                <a:cs typeface="Times New Roman"/>
              </a:rPr>
              <a:t>спеціалізовані</a:t>
            </a:r>
            <a:r>
              <a:rPr lang="ru-RU" sz="6400" dirty="0">
                <a:latin typeface="Times New Roman"/>
                <a:ea typeface="Calibri"/>
                <a:cs typeface="Times New Roman"/>
              </a:rPr>
              <a:t> </a:t>
            </a:r>
            <a:r>
              <a:rPr lang="ru-RU" sz="6400" dirty="0" err="1">
                <a:latin typeface="Times New Roman"/>
                <a:ea typeface="Calibri"/>
                <a:cs typeface="Times New Roman"/>
              </a:rPr>
              <a:t>щодо</a:t>
            </a:r>
            <a:r>
              <a:rPr lang="ru-RU" sz="6400" dirty="0">
                <a:latin typeface="Times New Roman"/>
                <a:ea typeface="Calibri"/>
                <a:cs typeface="Times New Roman"/>
              </a:rPr>
              <a:t> </a:t>
            </a:r>
            <a:r>
              <a:rPr lang="ru-RU" sz="6400" dirty="0" err="1">
                <a:latin typeface="Times New Roman"/>
                <a:ea typeface="Calibri"/>
                <a:cs typeface="Times New Roman"/>
              </a:rPr>
              <a:t>складної</a:t>
            </a:r>
            <a:r>
              <a:rPr lang="ru-RU" sz="6400" dirty="0">
                <a:latin typeface="Times New Roman"/>
                <a:ea typeface="Calibri"/>
                <a:cs typeface="Times New Roman"/>
              </a:rPr>
              <a:t> </a:t>
            </a:r>
            <a:r>
              <a:rPr lang="ru-RU" sz="6400" dirty="0" err="1">
                <a:latin typeface="Times New Roman"/>
                <a:ea typeface="Calibri"/>
                <a:cs typeface="Times New Roman"/>
              </a:rPr>
              <a:t>диференціації</a:t>
            </a:r>
            <a:r>
              <a:rPr lang="ru-RU" sz="6400" dirty="0">
                <a:latin typeface="Times New Roman"/>
                <a:ea typeface="Calibri"/>
                <a:cs typeface="Times New Roman"/>
              </a:rPr>
              <a:t> </a:t>
            </a:r>
            <a:r>
              <a:rPr lang="ru-RU" sz="6400" dirty="0" err="1">
                <a:latin typeface="Times New Roman"/>
                <a:ea typeface="Calibri"/>
                <a:cs typeface="Times New Roman"/>
              </a:rPr>
              <a:t>тактильних</a:t>
            </a:r>
            <a:r>
              <a:rPr lang="ru-RU" sz="6400" dirty="0">
                <a:latin typeface="Times New Roman"/>
                <a:ea typeface="Calibri"/>
                <a:cs typeface="Times New Roman"/>
              </a:rPr>
              <a:t> </a:t>
            </a:r>
            <a:r>
              <a:rPr lang="ru-RU" sz="6400" dirty="0" err="1">
                <a:latin typeface="Times New Roman"/>
                <a:ea typeface="Calibri"/>
                <a:cs typeface="Times New Roman"/>
              </a:rPr>
              <a:t>сигналів</a:t>
            </a:r>
            <a:r>
              <a:rPr lang="ru-RU" sz="6400" dirty="0">
                <a:latin typeface="Times New Roman"/>
                <a:ea typeface="Calibri"/>
                <a:cs typeface="Times New Roman"/>
              </a:rPr>
              <a:t>. </a:t>
            </a:r>
            <a:r>
              <a:rPr lang="ru-RU" sz="6400" dirty="0" err="1">
                <a:latin typeface="Times New Roman"/>
                <a:ea typeface="Calibri"/>
                <a:cs typeface="Times New Roman"/>
              </a:rPr>
              <a:t>Завдяки</a:t>
            </a:r>
            <a:r>
              <a:rPr lang="ru-RU" sz="6400" dirty="0">
                <a:latin typeface="Times New Roman"/>
                <a:ea typeface="Calibri"/>
                <a:cs typeface="Times New Roman"/>
              </a:rPr>
              <a:t> </a:t>
            </a:r>
            <a:r>
              <a:rPr lang="ru-RU" sz="6400" dirty="0" err="1">
                <a:latin typeface="Times New Roman"/>
                <a:ea typeface="Calibri"/>
                <a:cs typeface="Times New Roman"/>
              </a:rPr>
              <a:t>їм</a:t>
            </a:r>
            <a:r>
              <a:rPr lang="ru-RU" sz="6400" dirty="0">
                <a:latin typeface="Times New Roman"/>
                <a:ea typeface="Calibri"/>
                <a:cs typeface="Times New Roman"/>
              </a:rPr>
              <a:t> </a:t>
            </a:r>
            <a:r>
              <a:rPr lang="ru-RU" sz="6400" dirty="0" err="1">
                <a:latin typeface="Times New Roman"/>
                <a:ea typeface="Calibri"/>
                <a:cs typeface="Times New Roman"/>
              </a:rPr>
              <a:t>можливе</a:t>
            </a:r>
            <a:r>
              <a:rPr lang="ru-RU" sz="6400" dirty="0">
                <a:latin typeface="Times New Roman"/>
                <a:ea typeface="Calibri"/>
                <a:cs typeface="Times New Roman"/>
              </a:rPr>
              <a:t> </a:t>
            </a:r>
            <a:r>
              <a:rPr lang="ru-RU" sz="6400" dirty="0" err="1">
                <a:latin typeface="Times New Roman"/>
                <a:ea typeface="Calibri"/>
                <a:cs typeface="Times New Roman"/>
              </a:rPr>
              <a:t>розпізнавання</a:t>
            </a:r>
            <a:r>
              <a:rPr lang="ru-RU" sz="6400" dirty="0">
                <a:latin typeface="Times New Roman"/>
                <a:ea typeface="Calibri"/>
                <a:cs typeface="Times New Roman"/>
              </a:rPr>
              <a:t> </a:t>
            </a:r>
            <a:r>
              <a:rPr lang="ru-RU" sz="6400" dirty="0" err="1">
                <a:latin typeface="Times New Roman"/>
                <a:ea typeface="Calibri"/>
                <a:cs typeface="Times New Roman"/>
              </a:rPr>
              <a:t>предметів</a:t>
            </a:r>
            <a:r>
              <a:rPr lang="ru-RU" sz="6400" dirty="0">
                <a:latin typeface="Times New Roman"/>
                <a:ea typeface="Calibri"/>
                <a:cs typeface="Times New Roman"/>
              </a:rPr>
              <a:t> на </a:t>
            </a:r>
            <a:r>
              <a:rPr lang="ru-RU" sz="6400" dirty="0" err="1">
                <a:latin typeface="Times New Roman"/>
                <a:ea typeface="Calibri"/>
                <a:cs typeface="Times New Roman"/>
              </a:rPr>
              <a:t>дотик</a:t>
            </a:r>
            <a:r>
              <a:rPr lang="ru-RU" sz="6400" dirty="0">
                <a:latin typeface="Times New Roman"/>
                <a:ea typeface="Calibri"/>
                <a:cs typeface="Times New Roman"/>
              </a:rPr>
              <a:t>. </a:t>
            </a:r>
            <a:r>
              <a:rPr lang="ru-RU" sz="6400" dirty="0" err="1">
                <a:latin typeface="Times New Roman"/>
                <a:ea typeface="Calibri"/>
                <a:cs typeface="Times New Roman"/>
              </a:rPr>
              <a:t>Порушення</a:t>
            </a:r>
            <a:r>
              <a:rPr lang="ru-RU" sz="6400" dirty="0">
                <a:latin typeface="Times New Roman"/>
                <a:ea typeface="Calibri"/>
                <a:cs typeface="Times New Roman"/>
              </a:rPr>
              <a:t> </a:t>
            </a:r>
            <a:r>
              <a:rPr lang="ru-RU" sz="6400" dirty="0" err="1">
                <a:latin typeface="Times New Roman"/>
                <a:ea typeface="Calibri"/>
                <a:cs typeface="Times New Roman"/>
              </a:rPr>
              <a:t>цієї</a:t>
            </a:r>
            <a:r>
              <a:rPr lang="ru-RU" sz="6400" dirty="0">
                <a:latin typeface="Times New Roman"/>
                <a:ea typeface="Calibri"/>
                <a:cs typeface="Times New Roman"/>
              </a:rPr>
              <a:t> </a:t>
            </a:r>
            <a:r>
              <a:rPr lang="ru-RU" sz="6400" dirty="0" err="1">
                <a:latin typeface="Times New Roman"/>
                <a:ea typeface="Calibri"/>
                <a:cs typeface="Times New Roman"/>
              </a:rPr>
              <a:t>здатності</a:t>
            </a:r>
            <a:r>
              <a:rPr lang="ru-RU" sz="6400" dirty="0">
                <a:latin typeface="Times New Roman"/>
                <a:ea typeface="Calibri"/>
                <a:cs typeface="Times New Roman"/>
              </a:rPr>
              <a:t>, </a:t>
            </a:r>
            <a:r>
              <a:rPr lang="ru-RU" sz="6400" dirty="0" err="1">
                <a:latin typeface="Times New Roman"/>
                <a:ea typeface="Calibri"/>
                <a:cs typeface="Times New Roman"/>
              </a:rPr>
              <a:t>що</a:t>
            </a:r>
            <a:r>
              <a:rPr lang="ru-RU" sz="6400" dirty="0">
                <a:latin typeface="Times New Roman"/>
                <a:ea typeface="Calibri"/>
                <a:cs typeface="Times New Roman"/>
              </a:rPr>
              <a:t> </a:t>
            </a:r>
            <a:r>
              <a:rPr lang="ru-RU" sz="6400" dirty="0" err="1">
                <a:latin typeface="Times New Roman"/>
                <a:ea typeface="Calibri"/>
                <a:cs typeface="Times New Roman"/>
              </a:rPr>
              <a:t>виникає</a:t>
            </a:r>
            <a:r>
              <a:rPr lang="ru-RU" sz="6400" dirty="0">
                <a:latin typeface="Times New Roman"/>
                <a:ea typeface="Calibri"/>
                <a:cs typeface="Times New Roman"/>
              </a:rPr>
              <a:t> при </a:t>
            </a:r>
            <a:r>
              <a:rPr lang="ru-RU" sz="6400" dirty="0" err="1">
                <a:latin typeface="Times New Roman"/>
                <a:ea typeface="Calibri"/>
                <a:cs typeface="Times New Roman"/>
              </a:rPr>
              <a:t>ураженні</a:t>
            </a:r>
            <a:r>
              <a:rPr lang="ru-RU" sz="6400" dirty="0">
                <a:latin typeface="Times New Roman"/>
                <a:ea typeface="Calibri"/>
                <a:cs typeface="Times New Roman"/>
              </a:rPr>
              <a:t> </a:t>
            </a:r>
            <a:r>
              <a:rPr lang="ru-RU" sz="6400" dirty="0" err="1">
                <a:latin typeface="Times New Roman"/>
                <a:ea typeface="Calibri"/>
                <a:cs typeface="Times New Roman"/>
              </a:rPr>
              <a:t>даної</a:t>
            </a:r>
            <a:r>
              <a:rPr lang="ru-RU" sz="6400" dirty="0">
                <a:latin typeface="Times New Roman"/>
                <a:ea typeface="Calibri"/>
                <a:cs typeface="Times New Roman"/>
              </a:rPr>
              <a:t> </a:t>
            </a:r>
            <a:r>
              <a:rPr lang="ru-RU" sz="6400" dirty="0" err="1">
                <a:latin typeface="Times New Roman"/>
                <a:ea typeface="Calibri"/>
                <a:cs typeface="Times New Roman"/>
              </a:rPr>
              <a:t>області</a:t>
            </a:r>
            <a:r>
              <a:rPr lang="ru-RU" sz="6400" dirty="0">
                <a:latin typeface="Times New Roman"/>
                <a:ea typeface="Calibri"/>
                <a:cs typeface="Times New Roman"/>
              </a:rPr>
              <a:t> </a:t>
            </a:r>
            <a:r>
              <a:rPr lang="ru-RU" sz="6400" dirty="0" err="1">
                <a:latin typeface="Times New Roman"/>
                <a:ea typeface="Calibri"/>
                <a:cs typeface="Times New Roman"/>
              </a:rPr>
              <a:t>мозку</a:t>
            </a:r>
            <a:r>
              <a:rPr lang="ru-RU" sz="6400" dirty="0">
                <a:latin typeface="Times New Roman"/>
                <a:ea typeface="Calibri"/>
                <a:cs typeface="Times New Roman"/>
              </a:rPr>
              <a:t>, </a:t>
            </a:r>
            <a:r>
              <a:rPr lang="ru-RU" sz="6400" dirty="0" err="1">
                <a:latin typeface="Times New Roman"/>
                <a:ea typeface="Calibri"/>
                <a:cs typeface="Times New Roman"/>
              </a:rPr>
              <a:t>зветься</a:t>
            </a:r>
            <a:r>
              <a:rPr lang="ru-RU" sz="6400" dirty="0">
                <a:latin typeface="Times New Roman"/>
                <a:ea typeface="Calibri"/>
                <a:cs typeface="Times New Roman"/>
              </a:rPr>
              <a:t> </a:t>
            </a:r>
            <a:r>
              <a:rPr lang="ru-RU" sz="6400" b="1" dirty="0" err="1">
                <a:latin typeface="Times New Roman"/>
                <a:ea typeface="Calibri"/>
                <a:cs typeface="Times New Roman"/>
              </a:rPr>
              <a:t>астереогнозом</a:t>
            </a:r>
            <a:r>
              <a:rPr lang="ru-RU" sz="6400" b="1" dirty="0">
                <a:latin typeface="Times New Roman"/>
                <a:ea typeface="Calibri"/>
                <a:cs typeface="Times New Roman"/>
              </a:rPr>
              <a:t>.</a:t>
            </a:r>
            <a:r>
              <a:rPr lang="ru-RU" sz="6400" dirty="0">
                <a:latin typeface="Times New Roman"/>
                <a:ea typeface="Calibri"/>
                <a:cs typeface="Times New Roman"/>
              </a:rPr>
              <a:t> </a:t>
            </a:r>
            <a:r>
              <a:rPr lang="uk-UA" sz="6400" dirty="0" smtClean="0">
                <a:latin typeface="Times New Roman"/>
                <a:ea typeface="Calibri"/>
                <a:cs typeface="Times New Roman"/>
              </a:rPr>
              <a:t> </a:t>
            </a:r>
            <a:endParaRPr lang="ru-RU" sz="6400" dirty="0">
              <a:latin typeface="Calibri"/>
              <a:ea typeface="Calibri"/>
              <a:cs typeface="Times New Roman"/>
            </a:endParaRPr>
          </a:p>
          <a:p>
            <a:pPr algn="just">
              <a:lnSpc>
                <a:spcPct val="115000"/>
              </a:lnSpc>
              <a:spcAft>
                <a:spcPts val="1000"/>
              </a:spcAft>
            </a:pPr>
            <a:r>
              <a:rPr lang="ru-RU" sz="5600" dirty="0">
                <a:latin typeface="Times New Roman"/>
                <a:ea typeface="Calibri"/>
                <a:cs typeface="Times New Roman"/>
              </a:rPr>
              <a:t>      </a:t>
            </a:r>
            <a:r>
              <a:rPr lang="ru-RU" sz="5600" dirty="0" err="1">
                <a:latin typeface="Times New Roman"/>
                <a:ea typeface="Calibri"/>
                <a:cs typeface="Times New Roman"/>
              </a:rPr>
              <a:t>Найбільш</a:t>
            </a:r>
            <a:r>
              <a:rPr lang="ru-RU" sz="5600" dirty="0">
                <a:latin typeface="Times New Roman"/>
                <a:ea typeface="Calibri"/>
                <a:cs typeface="Times New Roman"/>
              </a:rPr>
              <a:t> </a:t>
            </a:r>
            <a:r>
              <a:rPr lang="ru-RU" sz="5600" dirty="0" err="1">
                <a:latin typeface="Times New Roman"/>
                <a:ea typeface="Calibri"/>
                <a:cs typeface="Times New Roman"/>
              </a:rPr>
              <a:t>пізніми</a:t>
            </a:r>
            <a:r>
              <a:rPr lang="ru-RU" sz="5600" dirty="0">
                <a:latin typeface="Times New Roman"/>
                <a:ea typeface="Calibri"/>
                <a:cs typeface="Times New Roman"/>
              </a:rPr>
              <a:t> </a:t>
            </a:r>
            <a:r>
              <a:rPr lang="ru-RU" sz="5600" dirty="0" err="1">
                <a:latin typeface="Times New Roman"/>
                <a:ea typeface="Calibri"/>
                <a:cs typeface="Times New Roman"/>
              </a:rPr>
              <a:t>формаціями</a:t>
            </a:r>
            <a:r>
              <a:rPr lang="ru-RU" sz="5600" dirty="0">
                <a:latin typeface="Times New Roman"/>
                <a:ea typeface="Calibri"/>
                <a:cs typeface="Times New Roman"/>
              </a:rPr>
              <a:t> </a:t>
            </a:r>
            <a:r>
              <a:rPr lang="ru-RU" sz="5600" dirty="0" err="1">
                <a:latin typeface="Times New Roman"/>
                <a:ea typeface="Calibri"/>
                <a:cs typeface="Times New Roman"/>
              </a:rPr>
              <a:t>даної</a:t>
            </a:r>
            <a:r>
              <a:rPr lang="ru-RU" sz="5600" dirty="0">
                <a:latin typeface="Times New Roman"/>
                <a:ea typeface="Calibri"/>
                <a:cs typeface="Times New Roman"/>
              </a:rPr>
              <a:t> </a:t>
            </a:r>
            <a:r>
              <a:rPr lang="ru-RU" sz="5600" dirty="0" err="1">
                <a:latin typeface="Times New Roman"/>
                <a:ea typeface="Calibri"/>
                <a:cs typeface="Times New Roman"/>
              </a:rPr>
              <a:t>області</a:t>
            </a:r>
            <a:r>
              <a:rPr lang="ru-RU" sz="5600" dirty="0">
                <a:latin typeface="Times New Roman"/>
                <a:ea typeface="Calibri"/>
                <a:cs typeface="Times New Roman"/>
              </a:rPr>
              <a:t> </a:t>
            </a:r>
            <a:r>
              <a:rPr lang="ru-RU" sz="5600" dirty="0" err="1">
                <a:latin typeface="Times New Roman"/>
                <a:ea typeface="Calibri"/>
                <a:cs typeface="Times New Roman"/>
              </a:rPr>
              <a:t>мозку</a:t>
            </a:r>
            <a:r>
              <a:rPr lang="ru-RU" sz="5600" dirty="0">
                <a:latin typeface="Times New Roman"/>
                <a:ea typeface="Calibri"/>
                <a:cs typeface="Times New Roman"/>
              </a:rPr>
              <a:t> є </a:t>
            </a:r>
            <a:r>
              <a:rPr lang="ru-RU" sz="5600" dirty="0" err="1">
                <a:latin typeface="Times New Roman"/>
                <a:ea typeface="Calibri"/>
                <a:cs typeface="Times New Roman"/>
              </a:rPr>
              <a:t>потилично-тім'яні</a:t>
            </a:r>
            <a:r>
              <a:rPr lang="ru-RU" sz="5600" dirty="0">
                <a:latin typeface="Times New Roman"/>
                <a:ea typeface="Calibri"/>
                <a:cs typeface="Times New Roman"/>
              </a:rPr>
              <a:t> </a:t>
            </a:r>
            <a:r>
              <a:rPr lang="ru-RU" sz="5600" dirty="0" err="1">
                <a:latin typeface="Times New Roman"/>
                <a:ea typeface="Calibri"/>
                <a:cs typeface="Times New Roman"/>
              </a:rPr>
              <a:t>відділи</a:t>
            </a:r>
            <a:r>
              <a:rPr lang="ru-RU" sz="5600" dirty="0">
                <a:latin typeface="Times New Roman"/>
                <a:ea typeface="Calibri"/>
                <a:cs typeface="Times New Roman"/>
              </a:rPr>
              <a:t> (поля 39, 40). Вони є </a:t>
            </a:r>
            <a:r>
              <a:rPr lang="ru-RU" sz="5600" dirty="0" err="1">
                <a:latin typeface="Times New Roman"/>
                <a:ea typeface="Calibri"/>
                <a:cs typeface="Times New Roman"/>
              </a:rPr>
              <a:t>третинними</a:t>
            </a:r>
            <a:r>
              <a:rPr lang="ru-RU" sz="5600" dirty="0">
                <a:latin typeface="Times New Roman"/>
                <a:ea typeface="Calibri"/>
                <a:cs typeface="Times New Roman"/>
              </a:rPr>
              <a:t> і </a:t>
            </a:r>
            <a:r>
              <a:rPr lang="ru-RU" sz="5600" dirty="0" err="1">
                <a:latin typeface="Times New Roman"/>
                <a:ea typeface="Calibri"/>
                <a:cs typeface="Times New Roman"/>
              </a:rPr>
              <a:t>становлять</a:t>
            </a:r>
            <a:r>
              <a:rPr lang="ru-RU" sz="5600" dirty="0">
                <a:latin typeface="Times New Roman"/>
                <a:ea typeface="Calibri"/>
                <a:cs typeface="Times New Roman"/>
              </a:rPr>
              <a:t> </a:t>
            </a:r>
            <a:r>
              <a:rPr lang="ru-RU" sz="5600" dirty="0" err="1">
                <a:latin typeface="Times New Roman"/>
                <a:ea typeface="Calibri"/>
                <a:cs typeface="Times New Roman"/>
              </a:rPr>
              <a:t>значну</a:t>
            </a:r>
            <a:r>
              <a:rPr lang="ru-RU" sz="5600" dirty="0">
                <a:latin typeface="Times New Roman"/>
                <a:ea typeface="Calibri"/>
                <a:cs typeface="Times New Roman"/>
              </a:rPr>
              <a:t> </a:t>
            </a:r>
            <a:r>
              <a:rPr lang="ru-RU" sz="5600" dirty="0" err="1">
                <a:latin typeface="Times New Roman"/>
                <a:ea typeface="Calibri"/>
                <a:cs typeface="Times New Roman"/>
              </a:rPr>
              <a:t>частину</a:t>
            </a:r>
            <a:r>
              <a:rPr lang="ru-RU" sz="5600" dirty="0">
                <a:latin typeface="Times New Roman"/>
                <a:ea typeface="Calibri"/>
                <a:cs typeface="Times New Roman"/>
              </a:rPr>
              <a:t> </a:t>
            </a:r>
            <a:r>
              <a:rPr lang="ru-RU" sz="5600" dirty="0" err="1">
                <a:latin typeface="Times New Roman"/>
                <a:ea typeface="Calibri"/>
                <a:cs typeface="Times New Roman"/>
              </a:rPr>
              <a:t>зони</a:t>
            </a:r>
            <a:r>
              <a:rPr lang="ru-RU" sz="5600" dirty="0">
                <a:latin typeface="Times New Roman"/>
                <a:ea typeface="Calibri"/>
                <a:cs typeface="Times New Roman"/>
              </a:rPr>
              <a:t> ТРО, яка, </a:t>
            </a:r>
            <a:r>
              <a:rPr lang="ru-RU" sz="5600" dirty="0" err="1">
                <a:latin typeface="Times New Roman"/>
                <a:ea typeface="Calibri"/>
                <a:cs typeface="Times New Roman"/>
              </a:rPr>
              <a:t>своєю</a:t>
            </a:r>
            <a:r>
              <a:rPr lang="ru-RU" sz="5600" dirty="0">
                <a:latin typeface="Times New Roman"/>
                <a:ea typeface="Calibri"/>
                <a:cs typeface="Times New Roman"/>
              </a:rPr>
              <a:t> </a:t>
            </a:r>
            <a:r>
              <a:rPr lang="ru-RU" sz="5600" dirty="0" err="1">
                <a:latin typeface="Times New Roman"/>
                <a:ea typeface="Calibri"/>
                <a:cs typeface="Times New Roman"/>
              </a:rPr>
              <a:t>чергою</a:t>
            </a:r>
            <a:r>
              <a:rPr lang="ru-RU" sz="5600" dirty="0">
                <a:latin typeface="Times New Roman"/>
                <a:ea typeface="Calibri"/>
                <a:cs typeface="Times New Roman"/>
              </a:rPr>
              <a:t>, є зоною </a:t>
            </a:r>
            <a:r>
              <a:rPr lang="ru-RU" sz="5600" dirty="0" err="1">
                <a:latin typeface="Times New Roman"/>
                <a:ea typeface="Calibri"/>
                <a:cs typeface="Times New Roman"/>
              </a:rPr>
              <a:t>перекриття</a:t>
            </a:r>
            <a:r>
              <a:rPr lang="ru-RU" sz="5600" dirty="0">
                <a:latin typeface="Times New Roman"/>
                <a:ea typeface="Calibri"/>
                <a:cs typeface="Times New Roman"/>
              </a:rPr>
              <a:t>,  </a:t>
            </a:r>
            <a:r>
              <a:rPr lang="ru-RU" sz="5600" dirty="0" err="1">
                <a:latin typeface="Times New Roman"/>
                <a:ea typeface="Calibri"/>
                <a:cs typeface="Times New Roman"/>
              </a:rPr>
              <a:t>складена</a:t>
            </a:r>
            <a:r>
              <a:rPr lang="ru-RU" sz="5600" dirty="0">
                <a:latin typeface="Times New Roman"/>
                <a:ea typeface="Calibri"/>
                <a:cs typeface="Times New Roman"/>
              </a:rPr>
              <a:t> з </a:t>
            </a:r>
            <a:r>
              <a:rPr lang="ru-RU" sz="5600" dirty="0" err="1">
                <a:latin typeface="Times New Roman"/>
                <a:ea typeface="Calibri"/>
                <a:cs typeface="Times New Roman"/>
              </a:rPr>
              <a:t>накладених</a:t>
            </a:r>
            <a:r>
              <a:rPr lang="ru-RU" sz="5600" dirty="0">
                <a:latin typeface="Times New Roman"/>
                <a:ea typeface="Calibri"/>
                <a:cs typeface="Times New Roman"/>
              </a:rPr>
              <a:t> один на одного </a:t>
            </a:r>
            <a:r>
              <a:rPr lang="ru-RU" sz="5600" dirty="0" err="1">
                <a:latin typeface="Times New Roman"/>
                <a:ea typeface="Calibri"/>
                <a:cs typeface="Times New Roman"/>
              </a:rPr>
              <a:t>частин</a:t>
            </a:r>
            <a:r>
              <a:rPr lang="ru-RU" sz="5600" dirty="0">
                <a:latin typeface="Times New Roman"/>
                <a:ea typeface="Calibri"/>
                <a:cs typeface="Times New Roman"/>
              </a:rPr>
              <a:t> </a:t>
            </a:r>
            <a:r>
              <a:rPr lang="ru-RU" sz="5600" dirty="0" err="1">
                <a:latin typeface="Times New Roman"/>
                <a:ea typeface="Calibri"/>
                <a:cs typeface="Times New Roman"/>
              </a:rPr>
              <a:t>скроневої</a:t>
            </a:r>
            <a:r>
              <a:rPr lang="ru-RU" sz="5600" dirty="0">
                <a:latin typeface="Times New Roman"/>
                <a:ea typeface="Calibri"/>
                <a:cs typeface="Times New Roman"/>
              </a:rPr>
              <a:t>, </a:t>
            </a:r>
            <a:r>
              <a:rPr lang="ru-RU" sz="5600" dirty="0" err="1">
                <a:latin typeface="Times New Roman"/>
                <a:ea typeface="Calibri"/>
                <a:cs typeface="Times New Roman"/>
              </a:rPr>
              <a:t>тім'яної</a:t>
            </a:r>
            <a:r>
              <a:rPr lang="ru-RU" sz="5600" dirty="0">
                <a:latin typeface="Times New Roman"/>
                <a:ea typeface="Calibri"/>
                <a:cs typeface="Times New Roman"/>
              </a:rPr>
              <a:t> та </a:t>
            </a:r>
            <a:r>
              <a:rPr lang="ru-RU" sz="5600" dirty="0" err="1">
                <a:latin typeface="Times New Roman"/>
                <a:ea typeface="Calibri"/>
                <a:cs typeface="Times New Roman"/>
              </a:rPr>
              <a:t>потиличної</a:t>
            </a:r>
            <a:r>
              <a:rPr lang="ru-RU" sz="5600" dirty="0">
                <a:latin typeface="Times New Roman"/>
                <a:ea typeface="Calibri"/>
                <a:cs typeface="Times New Roman"/>
              </a:rPr>
              <a:t> кори. </a:t>
            </a:r>
            <a:r>
              <a:rPr lang="ru-RU" sz="5600" dirty="0" err="1">
                <a:latin typeface="Times New Roman"/>
                <a:ea typeface="Calibri"/>
                <a:cs typeface="Times New Roman"/>
              </a:rPr>
              <a:t>Зважаючи</a:t>
            </a:r>
            <a:r>
              <a:rPr lang="ru-RU" sz="5600" dirty="0">
                <a:latin typeface="Times New Roman"/>
                <a:ea typeface="Calibri"/>
                <a:cs typeface="Times New Roman"/>
              </a:rPr>
              <a:t> на </a:t>
            </a:r>
            <a:r>
              <a:rPr lang="ru-RU" sz="5600" dirty="0" err="1">
                <a:latin typeface="Times New Roman"/>
                <a:ea typeface="Calibri"/>
                <a:cs typeface="Times New Roman"/>
              </a:rPr>
              <a:t>таку</a:t>
            </a:r>
            <a:r>
              <a:rPr lang="ru-RU" sz="5600" dirty="0">
                <a:latin typeface="Times New Roman"/>
                <a:ea typeface="Calibri"/>
                <a:cs typeface="Times New Roman"/>
              </a:rPr>
              <a:t> </a:t>
            </a:r>
            <a:r>
              <a:rPr lang="ru-RU" sz="5600" dirty="0" err="1">
                <a:latin typeface="Times New Roman"/>
                <a:ea typeface="Calibri"/>
                <a:cs typeface="Times New Roman"/>
              </a:rPr>
              <a:t>будову</a:t>
            </a:r>
            <a:r>
              <a:rPr lang="ru-RU" sz="5600" dirty="0">
                <a:latin typeface="Times New Roman"/>
                <a:ea typeface="Calibri"/>
                <a:cs typeface="Times New Roman"/>
              </a:rPr>
              <a:t> </a:t>
            </a:r>
            <a:r>
              <a:rPr lang="ru-RU" sz="5600" dirty="0" err="1">
                <a:latin typeface="Times New Roman"/>
                <a:ea typeface="Calibri"/>
                <a:cs typeface="Times New Roman"/>
              </a:rPr>
              <a:t>ця</a:t>
            </a:r>
            <a:r>
              <a:rPr lang="ru-RU" sz="5600" dirty="0">
                <a:latin typeface="Times New Roman"/>
                <a:ea typeface="Calibri"/>
                <a:cs typeface="Times New Roman"/>
              </a:rPr>
              <a:t> область </a:t>
            </a:r>
            <a:r>
              <a:rPr lang="ru-RU" sz="5600" dirty="0" err="1">
                <a:latin typeface="Times New Roman"/>
                <a:ea typeface="Calibri"/>
                <a:cs typeface="Times New Roman"/>
              </a:rPr>
              <a:t>мозку</a:t>
            </a:r>
            <a:r>
              <a:rPr lang="ru-RU" sz="5600" dirty="0">
                <a:latin typeface="Times New Roman"/>
                <a:ea typeface="Calibri"/>
                <a:cs typeface="Times New Roman"/>
              </a:rPr>
              <a:t> є </a:t>
            </a:r>
            <a:r>
              <a:rPr lang="ru-RU" sz="5600" dirty="0" err="1">
                <a:latin typeface="Times New Roman"/>
                <a:ea typeface="Calibri"/>
                <a:cs typeface="Times New Roman"/>
              </a:rPr>
              <a:t>полімодальною</a:t>
            </a:r>
            <a:r>
              <a:rPr lang="ru-RU" sz="5600" dirty="0">
                <a:latin typeface="Times New Roman"/>
                <a:ea typeface="Calibri"/>
                <a:cs typeface="Times New Roman"/>
              </a:rPr>
              <a:t> і </a:t>
            </a:r>
            <a:r>
              <a:rPr lang="ru-RU" sz="5600" dirty="0" err="1">
                <a:latin typeface="Times New Roman"/>
                <a:ea typeface="Calibri"/>
                <a:cs typeface="Times New Roman"/>
              </a:rPr>
              <a:t>здатна</a:t>
            </a:r>
            <a:r>
              <a:rPr lang="ru-RU" sz="5600" dirty="0">
                <a:latin typeface="Times New Roman"/>
                <a:ea typeface="Calibri"/>
                <a:cs typeface="Times New Roman"/>
              </a:rPr>
              <a:t> </a:t>
            </a:r>
            <a:r>
              <a:rPr lang="ru-RU" sz="5600" dirty="0" err="1">
                <a:latin typeface="Times New Roman"/>
                <a:ea typeface="Calibri"/>
                <a:cs typeface="Times New Roman"/>
              </a:rPr>
              <a:t>здійснювати</a:t>
            </a:r>
            <a:r>
              <a:rPr lang="ru-RU" sz="5600" dirty="0">
                <a:latin typeface="Times New Roman"/>
                <a:ea typeface="Calibri"/>
                <a:cs typeface="Times New Roman"/>
              </a:rPr>
              <a:t> </a:t>
            </a:r>
            <a:r>
              <a:rPr lang="ru-RU" sz="5600" dirty="0" err="1">
                <a:latin typeface="Times New Roman"/>
                <a:ea typeface="Calibri"/>
                <a:cs typeface="Times New Roman"/>
              </a:rPr>
              <a:t>найбільш</a:t>
            </a:r>
            <a:r>
              <a:rPr lang="ru-RU" sz="5600" dirty="0">
                <a:latin typeface="Times New Roman"/>
                <a:ea typeface="Calibri"/>
                <a:cs typeface="Times New Roman"/>
              </a:rPr>
              <a:t> </a:t>
            </a:r>
            <a:r>
              <a:rPr lang="ru-RU" sz="5600" dirty="0" err="1">
                <a:latin typeface="Times New Roman"/>
                <a:ea typeface="Calibri"/>
                <a:cs typeface="Times New Roman"/>
              </a:rPr>
              <a:t>складні</a:t>
            </a:r>
            <a:r>
              <a:rPr lang="ru-RU" sz="5600" dirty="0">
                <a:latin typeface="Times New Roman"/>
                <a:ea typeface="Calibri"/>
                <a:cs typeface="Times New Roman"/>
              </a:rPr>
              <a:t> з </a:t>
            </a:r>
            <a:r>
              <a:rPr lang="ru-RU" sz="5600" dirty="0" err="1">
                <a:latin typeface="Times New Roman"/>
                <a:ea typeface="Calibri"/>
                <a:cs typeface="Times New Roman"/>
              </a:rPr>
              <a:t>локальних</a:t>
            </a:r>
            <a:r>
              <a:rPr lang="ru-RU" sz="5600" dirty="0">
                <a:latin typeface="Times New Roman"/>
                <a:ea typeface="Calibri"/>
                <a:cs typeface="Times New Roman"/>
              </a:rPr>
              <a:t> ВПФ. </a:t>
            </a:r>
            <a:r>
              <a:rPr lang="ru-RU" sz="5600" dirty="0" err="1">
                <a:latin typeface="Times New Roman"/>
                <a:ea typeface="Calibri"/>
                <a:cs typeface="Times New Roman"/>
              </a:rPr>
              <a:t>Крім</a:t>
            </a:r>
            <a:r>
              <a:rPr lang="ru-RU" sz="5600" dirty="0">
                <a:latin typeface="Times New Roman"/>
                <a:ea typeface="Calibri"/>
                <a:cs typeface="Times New Roman"/>
              </a:rPr>
              <a:t> того, зона ТРО </a:t>
            </a:r>
            <a:r>
              <a:rPr lang="ru-RU" sz="5600" dirty="0" err="1">
                <a:latin typeface="Times New Roman"/>
                <a:ea typeface="Calibri"/>
                <a:cs typeface="Times New Roman"/>
              </a:rPr>
              <a:t>має</a:t>
            </a:r>
            <a:r>
              <a:rPr lang="ru-RU" sz="5600" dirty="0">
                <a:latin typeface="Times New Roman"/>
                <a:ea typeface="Calibri"/>
                <a:cs typeface="Times New Roman"/>
              </a:rPr>
              <a:t> </a:t>
            </a:r>
            <a:r>
              <a:rPr lang="ru-RU" sz="5600" dirty="0" err="1">
                <a:latin typeface="Times New Roman"/>
                <a:ea typeface="Calibri"/>
                <a:cs typeface="Times New Roman"/>
              </a:rPr>
              <a:t>потужні</a:t>
            </a:r>
            <a:r>
              <a:rPr lang="ru-RU" sz="5600" dirty="0">
                <a:latin typeface="Times New Roman"/>
                <a:ea typeface="Calibri"/>
                <a:cs typeface="Times New Roman"/>
              </a:rPr>
              <a:t> </a:t>
            </a:r>
            <a:r>
              <a:rPr lang="ru-RU" sz="5600" dirty="0" err="1">
                <a:latin typeface="Times New Roman"/>
                <a:ea typeface="Calibri"/>
                <a:cs typeface="Times New Roman"/>
              </a:rPr>
              <a:t>зв'язки</a:t>
            </a:r>
            <a:r>
              <a:rPr lang="ru-RU" sz="5600" dirty="0">
                <a:latin typeface="Times New Roman"/>
                <a:ea typeface="Calibri"/>
                <a:cs typeface="Times New Roman"/>
              </a:rPr>
              <a:t> </a:t>
            </a:r>
            <a:r>
              <a:rPr lang="ru-RU" sz="5600" dirty="0" err="1">
                <a:latin typeface="Times New Roman"/>
                <a:ea typeface="Calibri"/>
                <a:cs typeface="Times New Roman"/>
              </a:rPr>
              <a:t>із</a:t>
            </a:r>
            <a:r>
              <a:rPr lang="ru-RU" sz="5600" dirty="0">
                <a:latin typeface="Times New Roman"/>
                <a:ea typeface="Calibri"/>
                <a:cs typeface="Times New Roman"/>
              </a:rPr>
              <a:t> </a:t>
            </a:r>
            <a:r>
              <a:rPr lang="ru-RU" sz="5600" dirty="0" err="1">
                <a:latin typeface="Times New Roman"/>
                <a:ea typeface="Calibri"/>
                <a:cs typeface="Times New Roman"/>
              </a:rPr>
              <a:t>власне</a:t>
            </a:r>
            <a:r>
              <a:rPr lang="ru-RU" sz="5600" dirty="0">
                <a:latin typeface="Times New Roman"/>
                <a:ea typeface="Calibri"/>
                <a:cs typeface="Times New Roman"/>
              </a:rPr>
              <a:t> </a:t>
            </a:r>
            <a:r>
              <a:rPr lang="ru-RU" sz="5600" dirty="0" err="1">
                <a:latin typeface="Times New Roman"/>
                <a:ea typeface="Calibri"/>
                <a:cs typeface="Times New Roman"/>
              </a:rPr>
              <a:t>кінестетичним</a:t>
            </a:r>
            <a:r>
              <a:rPr lang="ru-RU" sz="5600" dirty="0">
                <a:latin typeface="Times New Roman"/>
                <a:ea typeface="Calibri"/>
                <a:cs typeface="Times New Roman"/>
              </a:rPr>
              <a:t>, </a:t>
            </a:r>
            <a:r>
              <a:rPr lang="ru-RU" sz="5600" dirty="0" err="1">
                <a:latin typeface="Times New Roman"/>
                <a:ea typeface="Calibri"/>
                <a:cs typeface="Times New Roman"/>
              </a:rPr>
              <a:t>вестибулярним</a:t>
            </a:r>
            <a:r>
              <a:rPr lang="ru-RU" sz="5600" dirty="0">
                <a:latin typeface="Times New Roman"/>
                <a:ea typeface="Calibri"/>
                <a:cs typeface="Times New Roman"/>
              </a:rPr>
              <a:t>, </a:t>
            </a:r>
            <a:r>
              <a:rPr lang="ru-RU" sz="5600" dirty="0" err="1">
                <a:latin typeface="Times New Roman"/>
                <a:ea typeface="Calibri"/>
                <a:cs typeface="Times New Roman"/>
              </a:rPr>
              <a:t>зоровим</a:t>
            </a:r>
            <a:r>
              <a:rPr lang="ru-RU" sz="5600" dirty="0">
                <a:latin typeface="Times New Roman"/>
                <a:ea typeface="Calibri"/>
                <a:cs typeface="Times New Roman"/>
              </a:rPr>
              <a:t> </a:t>
            </a:r>
            <a:r>
              <a:rPr lang="ru-RU" sz="5600" dirty="0" err="1">
                <a:latin typeface="Times New Roman"/>
                <a:ea typeface="Calibri"/>
                <a:cs typeface="Times New Roman"/>
              </a:rPr>
              <a:t>апаратами</a:t>
            </a:r>
            <a:r>
              <a:rPr lang="ru-RU" sz="5600" dirty="0">
                <a:latin typeface="Times New Roman"/>
                <a:ea typeface="Calibri"/>
                <a:cs typeface="Times New Roman"/>
              </a:rPr>
              <a:t>. </a:t>
            </a:r>
            <a:r>
              <a:rPr lang="ru-RU" sz="5600" dirty="0" err="1">
                <a:latin typeface="Times New Roman"/>
                <a:ea typeface="Calibri"/>
                <a:cs typeface="Times New Roman"/>
              </a:rPr>
              <a:t>Завдяки</a:t>
            </a:r>
            <a:r>
              <a:rPr lang="ru-RU" sz="5600" dirty="0">
                <a:latin typeface="Times New Roman"/>
                <a:ea typeface="Calibri"/>
                <a:cs typeface="Times New Roman"/>
              </a:rPr>
              <a:t> </a:t>
            </a:r>
            <a:r>
              <a:rPr lang="ru-RU" sz="5600" dirty="0" err="1">
                <a:latin typeface="Times New Roman"/>
                <a:ea typeface="Calibri"/>
                <a:cs typeface="Times New Roman"/>
              </a:rPr>
              <a:t>цьому</a:t>
            </a:r>
            <a:r>
              <a:rPr lang="ru-RU" sz="5600" dirty="0">
                <a:latin typeface="Times New Roman"/>
                <a:ea typeface="Calibri"/>
                <a:cs typeface="Times New Roman"/>
              </a:rPr>
              <a:t> </a:t>
            </a:r>
            <a:r>
              <a:rPr lang="ru-RU" sz="5600" dirty="0" err="1">
                <a:latin typeface="Times New Roman"/>
                <a:ea typeface="Calibri"/>
                <a:cs typeface="Times New Roman"/>
              </a:rPr>
              <a:t>можлива</a:t>
            </a:r>
            <a:r>
              <a:rPr lang="ru-RU" sz="5600" dirty="0">
                <a:latin typeface="Times New Roman"/>
                <a:ea typeface="Calibri"/>
                <a:cs typeface="Times New Roman"/>
              </a:rPr>
              <a:t> </a:t>
            </a:r>
            <a:r>
              <a:rPr lang="ru-RU" sz="5600" dirty="0" err="1">
                <a:latin typeface="Times New Roman"/>
                <a:ea typeface="Calibri"/>
                <a:cs typeface="Times New Roman"/>
              </a:rPr>
              <a:t>реалізація</a:t>
            </a:r>
            <a:r>
              <a:rPr lang="ru-RU" sz="5600" dirty="0">
                <a:latin typeface="Times New Roman"/>
                <a:ea typeface="Calibri"/>
                <a:cs typeface="Times New Roman"/>
              </a:rPr>
              <a:t> </a:t>
            </a:r>
            <a:r>
              <a:rPr lang="ru-RU" sz="5600" dirty="0" err="1">
                <a:latin typeface="Times New Roman"/>
                <a:ea typeface="Calibri"/>
                <a:cs typeface="Times New Roman"/>
              </a:rPr>
              <a:t>найбільш</a:t>
            </a:r>
            <a:r>
              <a:rPr lang="ru-RU" sz="5600" dirty="0">
                <a:latin typeface="Times New Roman"/>
                <a:ea typeface="Calibri"/>
                <a:cs typeface="Times New Roman"/>
              </a:rPr>
              <a:t> </a:t>
            </a:r>
            <a:r>
              <a:rPr lang="ru-RU" sz="5600" dirty="0" err="1">
                <a:latin typeface="Times New Roman"/>
                <a:ea typeface="Calibri"/>
                <a:cs typeface="Times New Roman"/>
              </a:rPr>
              <a:t>складних</a:t>
            </a:r>
            <a:r>
              <a:rPr lang="ru-RU" sz="5600" dirty="0">
                <a:latin typeface="Times New Roman"/>
                <a:ea typeface="Calibri"/>
                <a:cs typeface="Times New Roman"/>
              </a:rPr>
              <a:t> форм </a:t>
            </a:r>
            <a:r>
              <a:rPr lang="ru-RU" sz="5600" dirty="0" err="1">
                <a:latin typeface="Times New Roman"/>
                <a:ea typeface="Calibri"/>
                <a:cs typeface="Times New Roman"/>
              </a:rPr>
              <a:t>просторового</a:t>
            </a:r>
            <a:r>
              <a:rPr lang="ru-RU" sz="5600" dirty="0">
                <a:latin typeface="Times New Roman"/>
                <a:ea typeface="Calibri"/>
                <a:cs typeface="Times New Roman"/>
              </a:rPr>
              <a:t> синтезу </a:t>
            </a:r>
            <a:r>
              <a:rPr lang="ru-RU" sz="5600" dirty="0" err="1">
                <a:latin typeface="Times New Roman"/>
                <a:ea typeface="Calibri"/>
                <a:cs typeface="Times New Roman"/>
              </a:rPr>
              <a:t>подразнень</a:t>
            </a:r>
            <a:r>
              <a:rPr lang="ru-RU" sz="5600" dirty="0">
                <a:latin typeface="Times New Roman"/>
                <a:ea typeface="Calibri"/>
                <a:cs typeface="Times New Roman"/>
              </a:rPr>
              <a:t>, </a:t>
            </a:r>
            <a:r>
              <a:rPr lang="ru-RU" sz="5600" dirty="0" err="1">
                <a:latin typeface="Times New Roman"/>
                <a:ea typeface="Calibri"/>
                <a:cs typeface="Times New Roman"/>
              </a:rPr>
              <a:t>що</a:t>
            </a:r>
            <a:r>
              <a:rPr lang="ru-RU" sz="5600" dirty="0">
                <a:latin typeface="Times New Roman"/>
                <a:ea typeface="Calibri"/>
                <a:cs typeface="Times New Roman"/>
              </a:rPr>
              <a:t> </a:t>
            </a:r>
            <a:r>
              <a:rPr lang="ru-RU" sz="5600" dirty="0" err="1">
                <a:latin typeface="Times New Roman"/>
                <a:ea typeface="Calibri"/>
                <a:cs typeface="Times New Roman"/>
              </a:rPr>
              <a:t>надходять</a:t>
            </a:r>
            <a:r>
              <a:rPr lang="ru-RU" sz="5600" dirty="0">
                <a:latin typeface="Times New Roman"/>
                <a:ea typeface="Calibri"/>
                <a:cs typeface="Times New Roman"/>
              </a:rPr>
              <a:t> у них, </a:t>
            </a:r>
            <a:r>
              <a:rPr lang="ru-RU" sz="5600" dirty="0" err="1">
                <a:latin typeface="Times New Roman"/>
                <a:ea typeface="Calibri"/>
                <a:cs typeface="Times New Roman"/>
              </a:rPr>
              <a:t>що</a:t>
            </a:r>
            <a:r>
              <a:rPr lang="ru-RU" sz="5600" dirty="0">
                <a:latin typeface="Times New Roman"/>
                <a:ea typeface="Calibri"/>
                <a:cs typeface="Times New Roman"/>
              </a:rPr>
              <a:t> і становить </a:t>
            </a:r>
            <a:r>
              <a:rPr lang="ru-RU" sz="5600" dirty="0" err="1">
                <a:latin typeface="Times New Roman"/>
                <a:ea typeface="Calibri"/>
                <a:cs typeface="Times New Roman"/>
              </a:rPr>
              <a:t>зміст</a:t>
            </a:r>
            <a:r>
              <a:rPr lang="ru-RU" sz="5600" dirty="0">
                <a:latin typeface="Times New Roman"/>
                <a:ea typeface="Calibri"/>
                <a:cs typeface="Times New Roman"/>
              </a:rPr>
              <a:t> </a:t>
            </a:r>
            <a:r>
              <a:rPr lang="ru-RU" sz="5600" dirty="0" err="1">
                <a:latin typeface="Times New Roman"/>
                <a:ea typeface="Calibri"/>
                <a:cs typeface="Times New Roman"/>
              </a:rPr>
              <a:t>орієнтовно-просторової</a:t>
            </a:r>
            <a:r>
              <a:rPr lang="ru-RU" sz="5600" dirty="0">
                <a:latin typeface="Times New Roman"/>
                <a:ea typeface="Calibri"/>
                <a:cs typeface="Times New Roman"/>
              </a:rPr>
              <a:t> та конструктивно </a:t>
            </a:r>
            <a:r>
              <a:rPr lang="ru-RU" sz="5600" dirty="0" err="1">
                <a:latin typeface="Times New Roman"/>
                <a:ea typeface="Calibri"/>
                <a:cs typeface="Times New Roman"/>
              </a:rPr>
              <a:t>просторової</a:t>
            </a:r>
            <a:r>
              <a:rPr lang="ru-RU" sz="5600" dirty="0">
                <a:latin typeface="Times New Roman"/>
                <a:ea typeface="Calibri"/>
                <a:cs typeface="Times New Roman"/>
              </a:rPr>
              <a:t> </a:t>
            </a:r>
            <a:r>
              <a:rPr lang="ru-RU" sz="5600" dirty="0" err="1">
                <a:latin typeface="Times New Roman"/>
                <a:ea typeface="Calibri"/>
                <a:cs typeface="Times New Roman"/>
              </a:rPr>
              <a:t>діяльності</a:t>
            </a:r>
            <a:r>
              <a:rPr lang="ru-RU" sz="5600" dirty="0">
                <a:latin typeface="Times New Roman"/>
                <a:ea typeface="Calibri"/>
                <a:cs typeface="Times New Roman"/>
              </a:rPr>
              <a:t>. </a:t>
            </a:r>
            <a:r>
              <a:rPr lang="ru-RU" sz="5600" dirty="0" err="1">
                <a:latin typeface="Times New Roman"/>
                <a:ea typeface="Calibri"/>
                <a:cs typeface="Times New Roman"/>
              </a:rPr>
              <a:t>Ця</a:t>
            </a:r>
            <a:r>
              <a:rPr lang="ru-RU" sz="5600" dirty="0">
                <a:latin typeface="Times New Roman"/>
                <a:ea typeface="Calibri"/>
                <a:cs typeface="Times New Roman"/>
              </a:rPr>
              <a:t> </a:t>
            </a:r>
            <a:r>
              <a:rPr lang="ru-RU" sz="5600" dirty="0" err="1">
                <a:latin typeface="Times New Roman"/>
                <a:ea typeface="Calibri"/>
                <a:cs typeface="Times New Roman"/>
              </a:rPr>
              <a:t>властивість</a:t>
            </a:r>
            <a:r>
              <a:rPr lang="ru-RU" sz="5600" dirty="0">
                <a:latin typeface="Times New Roman"/>
                <a:ea typeface="Calibri"/>
                <a:cs typeface="Times New Roman"/>
              </a:rPr>
              <a:t> </a:t>
            </a:r>
            <a:r>
              <a:rPr lang="ru-RU" sz="5600" dirty="0" err="1">
                <a:latin typeface="Times New Roman"/>
                <a:ea typeface="Calibri"/>
                <a:cs typeface="Times New Roman"/>
              </a:rPr>
              <a:t>третинної</a:t>
            </a:r>
            <a:r>
              <a:rPr lang="ru-RU" sz="5600" dirty="0">
                <a:latin typeface="Times New Roman"/>
                <a:ea typeface="Calibri"/>
                <a:cs typeface="Times New Roman"/>
              </a:rPr>
              <a:t> </a:t>
            </a:r>
            <a:r>
              <a:rPr lang="ru-RU" sz="5600" dirty="0" err="1">
                <a:latin typeface="Times New Roman"/>
                <a:ea typeface="Calibri"/>
                <a:cs typeface="Times New Roman"/>
              </a:rPr>
              <a:t>тім'яної</a:t>
            </a:r>
            <a:r>
              <a:rPr lang="ru-RU" sz="5600" dirty="0">
                <a:latin typeface="Times New Roman"/>
                <a:ea typeface="Calibri"/>
                <a:cs typeface="Times New Roman"/>
              </a:rPr>
              <a:t> кори дозволила </a:t>
            </a:r>
            <a:r>
              <a:rPr lang="ru-RU" sz="5600" dirty="0" err="1">
                <a:latin typeface="Times New Roman"/>
                <a:ea typeface="Calibri"/>
                <a:cs typeface="Times New Roman"/>
              </a:rPr>
              <a:t>їй</a:t>
            </a:r>
            <a:r>
              <a:rPr lang="ru-RU" sz="5600" dirty="0">
                <a:latin typeface="Times New Roman"/>
                <a:ea typeface="Calibri"/>
                <a:cs typeface="Times New Roman"/>
              </a:rPr>
              <a:t> стати </a:t>
            </a:r>
            <a:r>
              <a:rPr lang="ru-RU" sz="5600" dirty="0" err="1">
                <a:latin typeface="Times New Roman"/>
                <a:ea typeface="Calibri"/>
                <a:cs typeface="Times New Roman"/>
              </a:rPr>
              <a:t>місцем</a:t>
            </a:r>
            <a:r>
              <a:rPr lang="ru-RU" sz="5600" dirty="0">
                <a:latin typeface="Times New Roman"/>
                <a:ea typeface="Calibri"/>
                <a:cs typeface="Times New Roman"/>
              </a:rPr>
              <a:t> </a:t>
            </a:r>
            <a:r>
              <a:rPr lang="ru-RU" sz="5600" dirty="0" err="1">
                <a:latin typeface="Times New Roman"/>
                <a:ea typeface="Calibri"/>
                <a:cs typeface="Times New Roman"/>
              </a:rPr>
              <a:t>локалізації</a:t>
            </a:r>
            <a:r>
              <a:rPr lang="ru-RU" sz="5600" dirty="0">
                <a:latin typeface="Times New Roman"/>
                <a:ea typeface="Calibri"/>
                <a:cs typeface="Times New Roman"/>
              </a:rPr>
              <a:t> </a:t>
            </a:r>
            <a:r>
              <a:rPr lang="ru-RU" sz="5600" dirty="0" err="1">
                <a:latin typeface="Times New Roman"/>
                <a:ea typeface="Calibri"/>
                <a:cs typeface="Times New Roman"/>
              </a:rPr>
              <a:t>мовної</a:t>
            </a:r>
            <a:r>
              <a:rPr lang="ru-RU" sz="5600" dirty="0">
                <a:latin typeface="Times New Roman"/>
                <a:ea typeface="Calibri"/>
                <a:cs typeface="Times New Roman"/>
              </a:rPr>
              <a:t> </a:t>
            </a:r>
            <a:r>
              <a:rPr lang="ru-RU" sz="5600" dirty="0" err="1">
                <a:latin typeface="Times New Roman"/>
                <a:ea typeface="Calibri"/>
                <a:cs typeface="Times New Roman"/>
              </a:rPr>
              <a:t>діяльності</a:t>
            </a:r>
            <a:r>
              <a:rPr lang="ru-RU" sz="5600" dirty="0">
                <a:latin typeface="Times New Roman"/>
                <a:ea typeface="Calibri"/>
                <a:cs typeface="Times New Roman"/>
              </a:rPr>
              <a:t> </a:t>
            </a:r>
            <a:r>
              <a:rPr lang="ru-RU" sz="5600" dirty="0" err="1">
                <a:latin typeface="Times New Roman"/>
                <a:ea typeface="Calibri"/>
                <a:cs typeface="Times New Roman"/>
              </a:rPr>
              <a:t>щодо</a:t>
            </a:r>
            <a:r>
              <a:rPr lang="ru-RU" sz="5600" dirty="0">
                <a:latin typeface="Times New Roman"/>
                <a:ea typeface="Calibri"/>
                <a:cs typeface="Times New Roman"/>
              </a:rPr>
              <a:t> </a:t>
            </a:r>
            <a:r>
              <a:rPr lang="ru-RU" sz="5600" dirty="0" err="1">
                <a:latin typeface="Times New Roman"/>
                <a:ea typeface="Calibri"/>
                <a:cs typeface="Times New Roman"/>
              </a:rPr>
              <a:t>використання</a:t>
            </a:r>
            <a:r>
              <a:rPr lang="ru-RU" sz="5600" dirty="0">
                <a:latin typeface="Times New Roman"/>
                <a:ea typeface="Calibri"/>
                <a:cs typeface="Times New Roman"/>
              </a:rPr>
              <a:t> </a:t>
            </a:r>
            <a:r>
              <a:rPr lang="ru-RU" sz="5600" dirty="0" err="1">
                <a:latin typeface="Times New Roman"/>
                <a:ea typeface="Calibri"/>
                <a:cs typeface="Times New Roman"/>
              </a:rPr>
              <a:t>частин</a:t>
            </a:r>
            <a:r>
              <a:rPr lang="ru-RU" sz="5600" dirty="0">
                <a:latin typeface="Times New Roman"/>
                <a:ea typeface="Calibri"/>
                <a:cs typeface="Times New Roman"/>
              </a:rPr>
              <a:t> </a:t>
            </a:r>
            <a:r>
              <a:rPr lang="ru-RU" sz="5600" dirty="0" err="1">
                <a:latin typeface="Times New Roman"/>
                <a:ea typeface="Calibri"/>
                <a:cs typeface="Times New Roman"/>
              </a:rPr>
              <a:t>мови</a:t>
            </a:r>
            <a:r>
              <a:rPr lang="ru-RU" sz="5600" dirty="0">
                <a:latin typeface="Times New Roman"/>
                <a:ea typeface="Calibri"/>
                <a:cs typeface="Times New Roman"/>
              </a:rPr>
              <a:t>, </a:t>
            </a:r>
            <a:r>
              <a:rPr lang="ru-RU" sz="5600" dirty="0" err="1">
                <a:latin typeface="Times New Roman"/>
                <a:ea typeface="Calibri"/>
                <a:cs typeface="Times New Roman"/>
              </a:rPr>
              <a:t>що</a:t>
            </a:r>
            <a:r>
              <a:rPr lang="ru-RU" sz="5600" dirty="0">
                <a:latin typeface="Times New Roman"/>
                <a:ea typeface="Calibri"/>
                <a:cs typeface="Times New Roman"/>
              </a:rPr>
              <a:t> </a:t>
            </a:r>
            <a:r>
              <a:rPr lang="ru-RU" sz="5600" dirty="0" err="1">
                <a:latin typeface="Times New Roman"/>
                <a:ea typeface="Calibri"/>
                <a:cs typeface="Times New Roman"/>
              </a:rPr>
              <a:t>мають</a:t>
            </a:r>
            <a:r>
              <a:rPr lang="ru-RU" sz="5600" dirty="0">
                <a:latin typeface="Times New Roman"/>
                <a:ea typeface="Calibri"/>
                <a:cs typeface="Times New Roman"/>
              </a:rPr>
              <a:t> </a:t>
            </a:r>
            <a:r>
              <a:rPr lang="ru-RU" sz="5600" dirty="0" err="1">
                <a:latin typeface="Times New Roman"/>
                <a:ea typeface="Calibri"/>
                <a:cs typeface="Times New Roman"/>
              </a:rPr>
              <a:t>кількісне</a:t>
            </a:r>
            <a:r>
              <a:rPr lang="ru-RU" sz="5600" dirty="0">
                <a:latin typeface="Times New Roman"/>
                <a:ea typeface="Calibri"/>
                <a:cs typeface="Times New Roman"/>
              </a:rPr>
              <a:t>, </a:t>
            </a:r>
            <a:r>
              <a:rPr lang="ru-RU" sz="5600" dirty="0" err="1">
                <a:latin typeface="Times New Roman"/>
                <a:ea typeface="Calibri"/>
                <a:cs typeface="Times New Roman"/>
              </a:rPr>
              <a:t>просторове</a:t>
            </a:r>
            <a:r>
              <a:rPr lang="ru-RU" sz="5600" dirty="0">
                <a:latin typeface="Times New Roman"/>
                <a:ea typeface="Calibri"/>
                <a:cs typeface="Times New Roman"/>
              </a:rPr>
              <a:t> та </a:t>
            </a:r>
            <a:r>
              <a:rPr lang="ru-RU" sz="5600" dirty="0" err="1">
                <a:latin typeface="Times New Roman"/>
                <a:ea typeface="Calibri"/>
                <a:cs typeface="Times New Roman"/>
              </a:rPr>
              <a:t>тимчасове</a:t>
            </a:r>
            <a:r>
              <a:rPr lang="ru-RU" sz="5600" dirty="0">
                <a:latin typeface="Times New Roman"/>
                <a:ea typeface="Calibri"/>
                <a:cs typeface="Times New Roman"/>
              </a:rPr>
              <a:t> </a:t>
            </a:r>
            <a:r>
              <a:rPr lang="ru-RU" sz="5600" dirty="0" err="1">
                <a:latin typeface="Times New Roman"/>
                <a:ea typeface="Calibri"/>
                <a:cs typeface="Times New Roman"/>
              </a:rPr>
              <a:t>значення</a:t>
            </a:r>
            <a:r>
              <a:rPr lang="ru-RU" sz="5600" dirty="0">
                <a:latin typeface="Times New Roman"/>
                <a:ea typeface="Calibri"/>
                <a:cs typeface="Times New Roman"/>
              </a:rPr>
              <a:t>, а </a:t>
            </a:r>
            <a:r>
              <a:rPr lang="ru-RU" sz="5600" dirty="0" err="1">
                <a:latin typeface="Times New Roman"/>
                <a:ea typeface="Calibri"/>
                <a:cs typeface="Times New Roman"/>
              </a:rPr>
              <a:t>саме</a:t>
            </a:r>
            <a:r>
              <a:rPr lang="ru-RU" sz="5600" dirty="0">
                <a:latin typeface="Times New Roman"/>
                <a:ea typeface="Calibri"/>
                <a:cs typeface="Times New Roman"/>
              </a:rPr>
              <a:t>: </a:t>
            </a:r>
            <a:r>
              <a:rPr lang="ru-RU" sz="5600" dirty="0" err="1">
                <a:latin typeface="Times New Roman"/>
                <a:ea typeface="Calibri"/>
                <a:cs typeface="Times New Roman"/>
              </a:rPr>
              <a:t>префіксів</a:t>
            </a:r>
            <a:r>
              <a:rPr lang="ru-RU" sz="5600" dirty="0">
                <a:latin typeface="Times New Roman"/>
                <a:ea typeface="Calibri"/>
                <a:cs typeface="Times New Roman"/>
              </a:rPr>
              <a:t>, </a:t>
            </a:r>
            <a:r>
              <a:rPr lang="ru-RU" sz="5600" dirty="0" err="1">
                <a:latin typeface="Times New Roman"/>
                <a:ea typeface="Calibri"/>
                <a:cs typeface="Times New Roman"/>
              </a:rPr>
              <a:t>прийменників</a:t>
            </a:r>
            <a:r>
              <a:rPr lang="ru-RU" sz="5600" dirty="0">
                <a:latin typeface="Times New Roman"/>
                <a:ea typeface="Calibri"/>
                <a:cs typeface="Times New Roman"/>
              </a:rPr>
              <a:t>, </a:t>
            </a:r>
            <a:r>
              <a:rPr lang="ru-RU" sz="5600" dirty="0" err="1">
                <a:latin typeface="Times New Roman"/>
                <a:ea typeface="Calibri"/>
                <a:cs typeface="Times New Roman"/>
              </a:rPr>
              <a:t>суфіксів</a:t>
            </a:r>
            <a:r>
              <a:rPr lang="ru-RU" sz="5600" dirty="0">
                <a:latin typeface="Times New Roman"/>
                <a:ea typeface="Calibri"/>
                <a:cs typeface="Times New Roman"/>
              </a:rPr>
              <a:t>, </a:t>
            </a:r>
            <a:r>
              <a:rPr lang="ru-RU" sz="5600" dirty="0" err="1">
                <a:latin typeface="Times New Roman"/>
                <a:ea typeface="Calibri"/>
                <a:cs typeface="Times New Roman"/>
              </a:rPr>
              <a:t>дієслівних</a:t>
            </a:r>
            <a:r>
              <a:rPr lang="ru-RU" sz="5600" dirty="0">
                <a:latin typeface="Times New Roman"/>
                <a:ea typeface="Calibri"/>
                <a:cs typeface="Times New Roman"/>
              </a:rPr>
              <a:t> </a:t>
            </a:r>
            <a:r>
              <a:rPr lang="ru-RU" sz="5600" dirty="0" err="1" smtClean="0">
                <a:latin typeface="Times New Roman"/>
                <a:ea typeface="Calibri"/>
                <a:cs typeface="Times New Roman"/>
              </a:rPr>
              <a:t>часів</a:t>
            </a:r>
            <a:r>
              <a:rPr lang="ru-RU" sz="5600" dirty="0" smtClean="0">
                <a:latin typeface="Times New Roman"/>
                <a:ea typeface="Calibri"/>
                <a:cs typeface="Times New Roman"/>
              </a:rPr>
              <a:t>.</a:t>
            </a:r>
          </a:p>
          <a:p>
            <a:pPr algn="just">
              <a:lnSpc>
                <a:spcPct val="115000"/>
              </a:lnSpc>
              <a:spcAft>
                <a:spcPts val="1000"/>
              </a:spcAft>
            </a:pPr>
            <a:r>
              <a:rPr lang="ru-RU" sz="5600" dirty="0" err="1" smtClean="0">
                <a:latin typeface="Times New Roman"/>
                <a:ea typeface="Calibri"/>
              </a:rPr>
              <a:t>Порушення</a:t>
            </a:r>
            <a:r>
              <a:rPr lang="ru-RU" sz="5600" dirty="0" smtClean="0">
                <a:latin typeface="Times New Roman"/>
                <a:ea typeface="Calibri"/>
              </a:rPr>
              <a:t> </a:t>
            </a:r>
            <a:r>
              <a:rPr lang="ru-RU" sz="5600" dirty="0">
                <a:latin typeface="Times New Roman"/>
                <a:ea typeface="Calibri"/>
              </a:rPr>
              <a:t>тактильного </a:t>
            </a:r>
            <a:r>
              <a:rPr lang="ru-RU" sz="5600" dirty="0" err="1">
                <a:latin typeface="Times New Roman"/>
                <a:ea typeface="Calibri"/>
              </a:rPr>
              <a:t>гнозису</a:t>
            </a:r>
            <a:r>
              <a:rPr lang="ru-RU" sz="5600" dirty="0">
                <a:latin typeface="Times New Roman"/>
                <a:ea typeface="Calibri"/>
              </a:rPr>
              <a:t> – </a:t>
            </a:r>
            <a:r>
              <a:rPr lang="ru-RU" sz="5600" b="1" dirty="0">
                <a:latin typeface="Times New Roman"/>
                <a:ea typeface="Calibri"/>
              </a:rPr>
              <a:t>тактильна </a:t>
            </a:r>
            <a:r>
              <a:rPr lang="ru-RU" sz="5600" b="1" dirty="0" err="1">
                <a:latin typeface="Times New Roman"/>
                <a:ea typeface="Calibri"/>
              </a:rPr>
              <a:t>агнозія</a:t>
            </a:r>
            <a:r>
              <a:rPr lang="ru-RU" sz="5600" dirty="0">
                <a:latin typeface="Times New Roman"/>
                <a:ea typeface="Calibri"/>
              </a:rPr>
              <a:t>. </a:t>
            </a:r>
            <a:r>
              <a:rPr lang="uk-UA" sz="5600" dirty="0">
                <a:latin typeface="Times New Roman"/>
                <a:ea typeface="Calibri"/>
              </a:rPr>
              <a:t>  У</a:t>
            </a:r>
            <a:r>
              <a:rPr lang="ru-RU" sz="5600" dirty="0">
                <a:latin typeface="Times New Roman"/>
                <a:ea typeface="Calibri"/>
              </a:rPr>
              <a:t> хворого з </a:t>
            </a:r>
            <a:r>
              <a:rPr lang="ru-RU" sz="5600" dirty="0" err="1">
                <a:latin typeface="Times New Roman"/>
                <a:ea typeface="Calibri"/>
              </a:rPr>
              <a:t>досить</a:t>
            </a:r>
            <a:r>
              <a:rPr lang="ru-RU" sz="5600" dirty="0">
                <a:latin typeface="Times New Roman"/>
                <a:ea typeface="Calibri"/>
              </a:rPr>
              <a:t> </a:t>
            </a:r>
            <a:r>
              <a:rPr lang="ru-RU" sz="5600" dirty="0" err="1">
                <a:latin typeface="Times New Roman"/>
                <a:ea typeface="Calibri"/>
              </a:rPr>
              <a:t>збереженою</a:t>
            </a:r>
            <a:r>
              <a:rPr lang="ru-RU" sz="5600" dirty="0">
                <a:latin typeface="Times New Roman"/>
                <a:ea typeface="Calibri"/>
              </a:rPr>
              <a:t> тонкою </a:t>
            </a:r>
            <a:r>
              <a:rPr lang="ru-RU" sz="5600" dirty="0" err="1">
                <a:latin typeface="Times New Roman"/>
                <a:ea typeface="Calibri"/>
              </a:rPr>
              <a:t>дотиковою</a:t>
            </a:r>
            <a:r>
              <a:rPr lang="ru-RU" sz="5600" dirty="0">
                <a:latin typeface="Times New Roman"/>
                <a:ea typeface="Calibri"/>
              </a:rPr>
              <a:t> </a:t>
            </a:r>
            <a:r>
              <a:rPr lang="ru-RU" sz="5600" dirty="0" err="1">
                <a:latin typeface="Times New Roman"/>
                <a:ea typeface="Calibri"/>
              </a:rPr>
              <a:t>чутливістю</a:t>
            </a:r>
            <a:r>
              <a:rPr lang="ru-RU" sz="5600" dirty="0">
                <a:latin typeface="Times New Roman"/>
                <a:ea typeface="Calibri"/>
              </a:rPr>
              <a:t> </a:t>
            </a:r>
            <a:r>
              <a:rPr lang="ru-RU" sz="5600" dirty="0" err="1">
                <a:latin typeface="Times New Roman"/>
                <a:ea typeface="Calibri"/>
              </a:rPr>
              <a:t>втрачається</a:t>
            </a:r>
            <a:r>
              <a:rPr lang="ru-RU" sz="5600" dirty="0">
                <a:latin typeface="Times New Roman"/>
                <a:ea typeface="Calibri"/>
              </a:rPr>
              <a:t> </a:t>
            </a:r>
            <a:r>
              <a:rPr lang="ru-RU" sz="5600" dirty="0" err="1">
                <a:latin typeface="Times New Roman"/>
                <a:ea typeface="Calibri"/>
              </a:rPr>
              <a:t>здатність</a:t>
            </a:r>
            <a:r>
              <a:rPr lang="ru-RU" sz="5600" dirty="0">
                <a:latin typeface="Times New Roman"/>
                <a:ea typeface="Calibri"/>
              </a:rPr>
              <a:t> </a:t>
            </a:r>
            <a:r>
              <a:rPr lang="ru-RU" sz="5600" dirty="0" err="1">
                <a:latin typeface="Times New Roman"/>
                <a:ea typeface="Calibri"/>
              </a:rPr>
              <a:t>впізнавати</a:t>
            </a:r>
            <a:r>
              <a:rPr lang="ru-RU" sz="5600" dirty="0">
                <a:latin typeface="Times New Roman"/>
                <a:ea typeface="Calibri"/>
              </a:rPr>
              <a:t> </a:t>
            </a:r>
            <a:r>
              <a:rPr lang="ru-RU" sz="5600" dirty="0" err="1">
                <a:latin typeface="Times New Roman"/>
                <a:ea typeface="Calibri"/>
              </a:rPr>
              <a:t>предмети</a:t>
            </a:r>
            <a:r>
              <a:rPr lang="ru-RU" sz="5600" dirty="0">
                <a:latin typeface="Times New Roman"/>
                <a:ea typeface="Calibri"/>
              </a:rPr>
              <a:t> при </a:t>
            </a:r>
            <a:r>
              <a:rPr lang="ru-RU" sz="5600" dirty="0" err="1">
                <a:latin typeface="Times New Roman"/>
                <a:ea typeface="Calibri"/>
              </a:rPr>
              <a:t>обмацуванні</a:t>
            </a:r>
            <a:r>
              <a:rPr lang="ru-RU" sz="5600" dirty="0">
                <a:latin typeface="Times New Roman"/>
                <a:ea typeface="Calibri"/>
              </a:rPr>
              <a:t> </a:t>
            </a:r>
            <a:r>
              <a:rPr lang="ru-RU" sz="5600" dirty="0" err="1">
                <a:latin typeface="Times New Roman"/>
                <a:ea typeface="Calibri"/>
              </a:rPr>
              <a:t>із</a:t>
            </a:r>
            <a:r>
              <a:rPr lang="ru-RU" sz="5600" dirty="0">
                <a:latin typeface="Times New Roman"/>
                <a:ea typeface="Calibri"/>
              </a:rPr>
              <a:t> </a:t>
            </a:r>
            <a:r>
              <a:rPr lang="ru-RU" sz="5600" dirty="0" err="1">
                <a:latin typeface="Times New Roman"/>
                <a:ea typeface="Calibri"/>
              </a:rPr>
              <a:t>заплющеними</a:t>
            </a:r>
            <a:r>
              <a:rPr lang="ru-RU" sz="5600" dirty="0">
                <a:latin typeface="Times New Roman"/>
                <a:ea typeface="Calibri"/>
              </a:rPr>
              <a:t> </a:t>
            </a:r>
            <a:r>
              <a:rPr lang="ru-RU" sz="5600" dirty="0" err="1">
                <a:latin typeface="Times New Roman"/>
                <a:ea typeface="Calibri"/>
              </a:rPr>
              <a:t>очима</a:t>
            </a:r>
            <a:r>
              <a:rPr lang="ru-RU" sz="5600" dirty="0">
                <a:latin typeface="Times New Roman"/>
                <a:ea typeface="Calibri"/>
              </a:rPr>
              <a:t>. </a:t>
            </a:r>
            <a:r>
              <a:rPr lang="ru-RU" sz="5600" dirty="0" err="1">
                <a:latin typeface="Times New Roman"/>
                <a:ea typeface="Calibri"/>
              </a:rPr>
              <a:t>Це</a:t>
            </a:r>
            <a:r>
              <a:rPr lang="ru-RU" sz="5600" dirty="0">
                <a:latin typeface="Times New Roman"/>
                <a:ea typeface="Calibri"/>
              </a:rPr>
              <a:t> </a:t>
            </a:r>
            <a:r>
              <a:rPr lang="ru-RU" sz="5600" dirty="0" err="1">
                <a:latin typeface="Times New Roman"/>
                <a:ea typeface="Calibri"/>
              </a:rPr>
              <a:t>явище</a:t>
            </a:r>
            <a:r>
              <a:rPr lang="ru-RU" sz="5600" dirty="0">
                <a:latin typeface="Times New Roman"/>
                <a:ea typeface="Calibri"/>
              </a:rPr>
              <a:t> </a:t>
            </a:r>
            <a:r>
              <a:rPr lang="ru-RU" sz="5600" dirty="0" err="1">
                <a:latin typeface="Times New Roman"/>
                <a:ea typeface="Calibri"/>
              </a:rPr>
              <a:t>отримало</a:t>
            </a:r>
            <a:r>
              <a:rPr lang="ru-RU" sz="5600" dirty="0">
                <a:latin typeface="Times New Roman"/>
                <a:ea typeface="Calibri"/>
              </a:rPr>
              <a:t> </a:t>
            </a:r>
            <a:r>
              <a:rPr lang="ru-RU" sz="5600" dirty="0" err="1">
                <a:latin typeface="Times New Roman"/>
                <a:ea typeface="Calibri"/>
              </a:rPr>
              <a:t>назву</a:t>
            </a:r>
            <a:r>
              <a:rPr lang="ru-RU" sz="5600" dirty="0">
                <a:latin typeface="Times New Roman"/>
                <a:ea typeface="Calibri"/>
              </a:rPr>
              <a:t> </a:t>
            </a:r>
            <a:r>
              <a:rPr lang="ru-RU" sz="5600" b="1" dirty="0" err="1">
                <a:latin typeface="Times New Roman"/>
                <a:ea typeface="Calibri"/>
              </a:rPr>
              <a:t>астереогноз</a:t>
            </a:r>
            <a:r>
              <a:rPr lang="ru-RU" sz="5600" b="1" dirty="0" smtClean="0">
                <a:latin typeface="Times New Roman"/>
                <a:ea typeface="Calibri"/>
              </a:rPr>
              <a:t>.</a:t>
            </a:r>
            <a:r>
              <a:rPr lang="ru-RU" sz="5600" dirty="0" smtClean="0">
                <a:latin typeface="Times New Roman"/>
                <a:ea typeface="Calibri"/>
              </a:rPr>
              <a:t>.</a:t>
            </a:r>
          </a:p>
          <a:p>
            <a:pPr algn="just">
              <a:lnSpc>
                <a:spcPct val="115000"/>
              </a:lnSpc>
              <a:spcAft>
                <a:spcPts val="1000"/>
              </a:spcAft>
            </a:pPr>
            <a:r>
              <a:rPr lang="ru-RU" sz="5600" dirty="0" err="1">
                <a:latin typeface="Times New Roman"/>
                <a:ea typeface="Calibri"/>
                <a:cs typeface="Times New Roman"/>
              </a:rPr>
              <a:t>Просторове</a:t>
            </a:r>
            <a:r>
              <a:rPr lang="ru-RU" sz="5600" dirty="0">
                <a:latin typeface="Times New Roman"/>
                <a:ea typeface="Calibri"/>
                <a:cs typeface="Times New Roman"/>
              </a:rPr>
              <a:t> </a:t>
            </a:r>
            <a:r>
              <a:rPr lang="ru-RU" sz="5600" dirty="0" err="1">
                <a:latin typeface="Times New Roman"/>
                <a:ea typeface="Calibri"/>
                <a:cs typeface="Times New Roman"/>
              </a:rPr>
              <a:t>орієнтування</a:t>
            </a:r>
            <a:r>
              <a:rPr lang="ru-RU" sz="5600" dirty="0">
                <a:latin typeface="Times New Roman"/>
                <a:ea typeface="Calibri"/>
                <a:cs typeface="Times New Roman"/>
              </a:rPr>
              <a:t> </a:t>
            </a:r>
            <a:r>
              <a:rPr lang="ru-RU" sz="5600" dirty="0" err="1">
                <a:latin typeface="Times New Roman"/>
                <a:ea typeface="Calibri"/>
                <a:cs typeface="Times New Roman"/>
              </a:rPr>
              <a:t>пов'язані</a:t>
            </a:r>
            <a:r>
              <a:rPr lang="ru-RU" sz="5600" dirty="0">
                <a:latin typeface="Times New Roman"/>
                <a:ea typeface="Calibri"/>
                <a:cs typeface="Times New Roman"/>
              </a:rPr>
              <a:t> з </a:t>
            </a:r>
            <a:r>
              <a:rPr lang="ru-RU" sz="5600" dirty="0" err="1">
                <a:latin typeface="Times New Roman"/>
                <a:ea typeface="Calibri"/>
                <a:cs typeface="Times New Roman"/>
              </a:rPr>
              <a:t>виділенням</a:t>
            </a:r>
            <a:r>
              <a:rPr lang="ru-RU" sz="5600" dirty="0">
                <a:latin typeface="Times New Roman"/>
                <a:ea typeface="Calibri"/>
                <a:cs typeface="Times New Roman"/>
              </a:rPr>
              <a:t> у </a:t>
            </a:r>
            <a:r>
              <a:rPr lang="ru-RU" sz="5600" dirty="0" err="1">
                <a:latin typeface="Times New Roman"/>
                <a:ea typeface="Calibri"/>
                <a:cs typeface="Times New Roman"/>
              </a:rPr>
              <a:t>просторі</a:t>
            </a:r>
            <a:r>
              <a:rPr lang="ru-RU" sz="5600" dirty="0">
                <a:latin typeface="Times New Roman"/>
                <a:ea typeface="Calibri"/>
                <a:cs typeface="Times New Roman"/>
              </a:rPr>
              <a:t> правого і </a:t>
            </a:r>
            <a:r>
              <a:rPr lang="ru-RU" sz="5600" dirty="0" err="1">
                <a:latin typeface="Times New Roman"/>
                <a:ea typeface="Calibri"/>
                <a:cs typeface="Times New Roman"/>
              </a:rPr>
              <a:t>лівого</a:t>
            </a:r>
            <a:r>
              <a:rPr lang="ru-RU" sz="5600" dirty="0">
                <a:latin typeface="Times New Roman"/>
                <a:ea typeface="Calibri"/>
                <a:cs typeface="Times New Roman"/>
              </a:rPr>
              <a:t>, </a:t>
            </a:r>
            <a:r>
              <a:rPr lang="ru-RU" sz="5600" dirty="0" err="1">
                <a:latin typeface="Times New Roman"/>
                <a:ea typeface="Calibri"/>
                <a:cs typeface="Times New Roman"/>
              </a:rPr>
              <a:t>ззаду</a:t>
            </a:r>
            <a:r>
              <a:rPr lang="ru-RU" sz="5600" dirty="0">
                <a:latin typeface="Times New Roman"/>
                <a:ea typeface="Calibri"/>
                <a:cs typeface="Times New Roman"/>
              </a:rPr>
              <a:t> </a:t>
            </a:r>
            <a:r>
              <a:rPr lang="ru-RU" sz="5600" dirty="0" err="1">
                <a:latin typeface="Times New Roman"/>
                <a:ea typeface="Calibri"/>
                <a:cs typeface="Times New Roman"/>
              </a:rPr>
              <a:t>спереду</a:t>
            </a:r>
            <a:r>
              <a:rPr lang="ru-RU" sz="5600" dirty="0">
                <a:latin typeface="Times New Roman"/>
                <a:ea typeface="Calibri"/>
                <a:cs typeface="Times New Roman"/>
              </a:rPr>
              <a:t>, і </a:t>
            </a:r>
            <a:r>
              <a:rPr lang="ru-RU" sz="5600" dirty="0" err="1">
                <a:latin typeface="Times New Roman"/>
                <a:ea typeface="Calibri"/>
                <a:cs typeface="Times New Roman"/>
              </a:rPr>
              <a:t>це</a:t>
            </a:r>
            <a:r>
              <a:rPr lang="ru-RU" sz="5600" dirty="0">
                <a:latin typeface="Times New Roman"/>
                <a:ea typeface="Calibri"/>
                <a:cs typeface="Times New Roman"/>
              </a:rPr>
              <a:t> разом </a:t>
            </a:r>
            <a:r>
              <a:rPr lang="ru-RU" sz="5600" dirty="0" err="1">
                <a:latin typeface="Times New Roman"/>
                <a:ea typeface="Calibri"/>
                <a:cs typeface="Times New Roman"/>
              </a:rPr>
              <a:t>пов'язані</a:t>
            </a:r>
            <a:r>
              <a:rPr lang="ru-RU" sz="5600" dirty="0">
                <a:latin typeface="Times New Roman"/>
                <a:ea typeface="Calibri"/>
                <a:cs typeface="Times New Roman"/>
              </a:rPr>
              <a:t> з </a:t>
            </a:r>
            <a:r>
              <a:rPr lang="ru-RU" sz="5600" dirty="0" err="1">
                <a:latin typeface="Times New Roman"/>
                <a:ea typeface="Calibri"/>
                <a:cs typeface="Times New Roman"/>
              </a:rPr>
              <a:t>мовою</a:t>
            </a:r>
            <a:r>
              <a:rPr lang="ru-RU" sz="5600" dirty="0">
                <a:latin typeface="Times New Roman"/>
                <a:ea typeface="Calibri"/>
                <a:cs typeface="Times New Roman"/>
              </a:rPr>
              <a:t>. Тому </a:t>
            </a:r>
            <a:r>
              <a:rPr lang="ru-RU" sz="5600" dirty="0" err="1">
                <a:latin typeface="Times New Roman"/>
                <a:ea typeface="Calibri"/>
                <a:cs typeface="Times New Roman"/>
              </a:rPr>
              <a:t>орієнтування</a:t>
            </a:r>
            <a:r>
              <a:rPr lang="ru-RU" sz="5600" dirty="0">
                <a:latin typeface="Times New Roman"/>
                <a:ea typeface="Calibri"/>
                <a:cs typeface="Times New Roman"/>
              </a:rPr>
              <a:t> в </a:t>
            </a:r>
            <a:r>
              <a:rPr lang="ru-RU" sz="5600" dirty="0" err="1">
                <a:latin typeface="Times New Roman"/>
                <a:ea typeface="Calibri"/>
                <a:cs typeface="Times New Roman"/>
              </a:rPr>
              <a:t>просторі</a:t>
            </a:r>
            <a:r>
              <a:rPr lang="ru-RU" sz="5600" dirty="0">
                <a:latin typeface="Times New Roman"/>
                <a:ea typeface="Calibri"/>
                <a:cs typeface="Times New Roman"/>
              </a:rPr>
              <a:t> </a:t>
            </a:r>
            <a:r>
              <a:rPr lang="ru-RU" sz="5600" dirty="0" err="1">
                <a:latin typeface="Times New Roman"/>
                <a:ea typeface="Calibri"/>
                <a:cs typeface="Times New Roman"/>
              </a:rPr>
              <a:t>може</a:t>
            </a:r>
            <a:r>
              <a:rPr lang="ru-RU" sz="5600" dirty="0">
                <a:latin typeface="Times New Roman"/>
                <a:ea typeface="Calibri"/>
                <a:cs typeface="Times New Roman"/>
              </a:rPr>
              <a:t> </a:t>
            </a:r>
            <a:r>
              <a:rPr lang="ru-RU" sz="5600" dirty="0" err="1">
                <a:latin typeface="Times New Roman"/>
                <a:ea typeface="Calibri"/>
                <a:cs typeface="Times New Roman"/>
              </a:rPr>
              <a:t>порушуватися</a:t>
            </a:r>
            <a:r>
              <a:rPr lang="ru-RU" sz="5600" dirty="0">
                <a:latin typeface="Times New Roman"/>
                <a:ea typeface="Calibri"/>
                <a:cs typeface="Times New Roman"/>
              </a:rPr>
              <a:t> при </a:t>
            </a:r>
            <a:r>
              <a:rPr lang="ru-RU" sz="5600" dirty="0" err="1">
                <a:latin typeface="Times New Roman"/>
                <a:ea typeface="Calibri"/>
                <a:cs typeface="Times New Roman"/>
              </a:rPr>
              <a:t>ураженні</a:t>
            </a:r>
            <a:r>
              <a:rPr lang="ru-RU" sz="5600" dirty="0">
                <a:latin typeface="Times New Roman"/>
                <a:ea typeface="Calibri"/>
                <a:cs typeface="Times New Roman"/>
              </a:rPr>
              <a:t> </a:t>
            </a:r>
            <a:r>
              <a:rPr lang="ru-RU" sz="5600" dirty="0" err="1">
                <a:latin typeface="Times New Roman"/>
                <a:ea typeface="Calibri"/>
                <a:cs typeface="Times New Roman"/>
              </a:rPr>
              <a:t>різних</a:t>
            </a:r>
            <a:r>
              <a:rPr lang="ru-RU" sz="5600" dirty="0">
                <a:latin typeface="Times New Roman"/>
                <a:ea typeface="Calibri"/>
                <a:cs typeface="Times New Roman"/>
              </a:rPr>
              <a:t> </a:t>
            </a:r>
            <a:r>
              <a:rPr lang="ru-RU" sz="5600" dirty="0" err="1">
                <a:latin typeface="Times New Roman"/>
                <a:ea typeface="Calibri"/>
                <a:cs typeface="Times New Roman"/>
              </a:rPr>
              <a:t>факторів</a:t>
            </a:r>
            <a:r>
              <a:rPr lang="ru-RU" sz="5600" dirty="0">
                <a:latin typeface="Times New Roman"/>
                <a:ea typeface="Calibri"/>
                <a:cs typeface="Times New Roman"/>
              </a:rPr>
              <a:t>, але </a:t>
            </a:r>
            <a:r>
              <a:rPr lang="ru-RU" sz="5600" dirty="0" err="1">
                <a:latin typeface="Times New Roman"/>
                <a:ea typeface="Calibri"/>
                <a:cs typeface="Times New Roman"/>
              </a:rPr>
              <a:t>основні</a:t>
            </a:r>
            <a:r>
              <a:rPr lang="ru-RU" sz="5600" dirty="0">
                <a:latin typeface="Times New Roman"/>
                <a:ea typeface="Calibri"/>
                <a:cs typeface="Times New Roman"/>
              </a:rPr>
              <a:t> </a:t>
            </a:r>
            <a:r>
              <a:rPr lang="ru-RU" sz="5600" dirty="0" err="1">
                <a:latin typeface="Times New Roman"/>
                <a:ea typeface="Calibri"/>
                <a:cs typeface="Times New Roman"/>
              </a:rPr>
              <a:t>її</a:t>
            </a:r>
            <a:r>
              <a:rPr lang="ru-RU" sz="5600" dirty="0">
                <a:latin typeface="Times New Roman"/>
                <a:ea typeface="Calibri"/>
                <a:cs typeface="Times New Roman"/>
              </a:rPr>
              <a:t> </a:t>
            </a:r>
            <a:r>
              <a:rPr lang="ru-RU" sz="5600" dirty="0" err="1">
                <a:latin typeface="Times New Roman"/>
                <a:ea typeface="Calibri"/>
                <a:cs typeface="Times New Roman"/>
              </a:rPr>
              <a:t>форми</a:t>
            </a:r>
            <a:r>
              <a:rPr lang="ru-RU" sz="5600" dirty="0">
                <a:latin typeface="Times New Roman"/>
                <a:ea typeface="Calibri"/>
                <a:cs typeface="Times New Roman"/>
              </a:rPr>
              <a:t> </a:t>
            </a:r>
            <a:r>
              <a:rPr lang="ru-RU" sz="5600" dirty="0" err="1">
                <a:latin typeface="Times New Roman"/>
                <a:ea typeface="Calibri"/>
                <a:cs typeface="Times New Roman"/>
              </a:rPr>
              <a:t>виникають</a:t>
            </a:r>
            <a:r>
              <a:rPr lang="ru-RU" sz="5600" dirty="0">
                <a:latin typeface="Times New Roman"/>
                <a:ea typeface="Calibri"/>
                <a:cs typeface="Times New Roman"/>
              </a:rPr>
              <a:t> при </a:t>
            </a:r>
            <a:r>
              <a:rPr lang="ru-RU" sz="5600" dirty="0" err="1">
                <a:latin typeface="Times New Roman"/>
                <a:ea typeface="Calibri"/>
                <a:cs typeface="Times New Roman"/>
              </a:rPr>
              <a:t>ураженні</a:t>
            </a:r>
            <a:r>
              <a:rPr lang="ru-RU" sz="5600" dirty="0">
                <a:latin typeface="Times New Roman"/>
                <a:ea typeface="Calibri"/>
                <a:cs typeface="Times New Roman"/>
              </a:rPr>
              <a:t> </a:t>
            </a:r>
            <a:r>
              <a:rPr lang="ru-RU" sz="5600" dirty="0" err="1">
                <a:latin typeface="Times New Roman"/>
                <a:ea typeface="Calibri"/>
                <a:cs typeface="Times New Roman"/>
              </a:rPr>
              <a:t>зони</a:t>
            </a:r>
            <a:r>
              <a:rPr lang="ru-RU" sz="5600" dirty="0">
                <a:latin typeface="Times New Roman"/>
                <a:ea typeface="Calibri"/>
                <a:cs typeface="Times New Roman"/>
              </a:rPr>
              <a:t> </a:t>
            </a:r>
            <a:r>
              <a:rPr lang="ru-RU" sz="5600" dirty="0" err="1">
                <a:latin typeface="Times New Roman"/>
                <a:ea typeface="Calibri"/>
                <a:cs typeface="Times New Roman"/>
              </a:rPr>
              <a:t>спільної</a:t>
            </a:r>
            <a:r>
              <a:rPr lang="ru-RU" sz="5600" dirty="0">
                <a:latin typeface="Times New Roman"/>
                <a:ea typeface="Calibri"/>
                <a:cs typeface="Times New Roman"/>
              </a:rPr>
              <a:t> </a:t>
            </a:r>
            <a:r>
              <a:rPr lang="ru-RU" sz="5600" dirty="0" err="1">
                <a:latin typeface="Times New Roman"/>
                <a:ea typeface="Calibri"/>
                <a:cs typeface="Times New Roman"/>
              </a:rPr>
              <a:t>роботи</a:t>
            </a:r>
            <a:r>
              <a:rPr lang="ru-RU" sz="5600" dirty="0">
                <a:latin typeface="Times New Roman"/>
                <a:ea typeface="Calibri"/>
                <a:cs typeface="Times New Roman"/>
              </a:rPr>
              <a:t> </a:t>
            </a:r>
            <a:r>
              <a:rPr lang="ru-RU" sz="5600" dirty="0" err="1">
                <a:latin typeface="Times New Roman"/>
                <a:ea typeface="Calibri"/>
                <a:cs typeface="Times New Roman"/>
              </a:rPr>
              <a:t>цих</a:t>
            </a:r>
            <a:r>
              <a:rPr lang="ru-RU" sz="5600" dirty="0">
                <a:latin typeface="Times New Roman"/>
                <a:ea typeface="Calibri"/>
                <a:cs typeface="Times New Roman"/>
              </a:rPr>
              <a:t> </a:t>
            </a:r>
            <a:r>
              <a:rPr lang="ru-RU" sz="5600" dirty="0" err="1">
                <a:latin typeface="Times New Roman"/>
                <a:ea typeface="Calibri"/>
                <a:cs typeface="Times New Roman"/>
              </a:rPr>
              <a:t>аналізаторів</a:t>
            </a:r>
            <a:r>
              <a:rPr lang="ru-RU" sz="5600" dirty="0">
                <a:latin typeface="Times New Roman"/>
                <a:ea typeface="Calibri"/>
                <a:cs typeface="Times New Roman"/>
              </a:rPr>
              <a:t>, </a:t>
            </a:r>
            <a:r>
              <a:rPr lang="ru-RU" sz="5600" dirty="0" err="1">
                <a:latin typeface="Times New Roman"/>
                <a:ea typeface="Calibri"/>
                <a:cs typeface="Times New Roman"/>
              </a:rPr>
              <a:t>тобто</a:t>
            </a:r>
            <a:r>
              <a:rPr lang="ru-RU" sz="5600" dirty="0">
                <a:latin typeface="Times New Roman"/>
                <a:ea typeface="Calibri"/>
                <a:cs typeface="Times New Roman"/>
              </a:rPr>
              <a:t> </a:t>
            </a:r>
            <a:r>
              <a:rPr lang="ru-RU" sz="5600" dirty="0" err="1">
                <a:latin typeface="Times New Roman"/>
                <a:ea typeface="Calibri"/>
                <a:cs typeface="Times New Roman"/>
              </a:rPr>
              <a:t>скронево-тім'яно-потиличної</a:t>
            </a:r>
            <a:r>
              <a:rPr lang="ru-RU" sz="5600" dirty="0">
                <a:latin typeface="Times New Roman"/>
                <a:ea typeface="Calibri"/>
                <a:cs typeface="Times New Roman"/>
              </a:rPr>
              <a:t>.</a:t>
            </a:r>
            <a:endParaRPr lang="ru-RU" sz="5600" dirty="0">
              <a:latin typeface="Calibri"/>
              <a:ea typeface="Calibri"/>
              <a:cs typeface="Times New Roman"/>
            </a:endParaRPr>
          </a:p>
          <a:p>
            <a:endParaRPr lang="ru-RU" sz="5600" dirty="0"/>
          </a:p>
        </p:txBody>
      </p:sp>
    </p:spTree>
    <p:extLst>
      <p:ext uri="{BB962C8B-B14F-4D97-AF65-F5344CB8AC3E}">
        <p14:creationId xmlns:p14="http://schemas.microsoft.com/office/powerpoint/2010/main" val="3151688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40959" cy="936104"/>
          </a:xfrm>
        </p:spPr>
        <p:txBody>
          <a:bodyPr/>
          <a:lstStyle/>
          <a:p>
            <a:pPr algn="just">
              <a:lnSpc>
                <a:spcPct val="115000"/>
              </a:lnSpc>
              <a:spcAft>
                <a:spcPts val="1000"/>
              </a:spcAft>
            </a:pPr>
            <a:r>
              <a:rPr lang="ru-RU" sz="2000" dirty="0" err="1">
                <a:effectLst/>
                <a:latin typeface="Times New Roman"/>
                <a:ea typeface="Calibri"/>
                <a:cs typeface="Times New Roman"/>
              </a:rPr>
              <a:t>Слухові</a:t>
            </a:r>
            <a:r>
              <a:rPr lang="ru-RU" sz="2000" dirty="0">
                <a:effectLst/>
                <a:latin typeface="Times New Roman"/>
                <a:ea typeface="Calibri"/>
                <a:cs typeface="Times New Roman"/>
              </a:rPr>
              <a:t> </a:t>
            </a:r>
            <a:r>
              <a:rPr lang="ru-RU" sz="2000" dirty="0" err="1">
                <a:effectLst/>
                <a:latin typeface="Times New Roman"/>
                <a:ea typeface="Calibri"/>
                <a:cs typeface="Times New Roman"/>
              </a:rPr>
              <a:t>агнозії</a:t>
            </a:r>
            <a:r>
              <a:rPr lang="ru-RU" sz="2000" dirty="0">
                <a:effectLst/>
                <a:latin typeface="Times New Roman"/>
                <a:ea typeface="Calibri"/>
                <a:cs typeface="Times New Roman"/>
              </a:rPr>
              <a:t>: </a:t>
            </a:r>
            <a:r>
              <a:rPr lang="ru-RU" sz="2000" dirty="0" err="1">
                <a:effectLst/>
                <a:latin typeface="Times New Roman"/>
                <a:ea typeface="Calibri"/>
                <a:cs typeface="Times New Roman"/>
              </a:rPr>
              <a:t>види</a:t>
            </a:r>
            <a:r>
              <a:rPr lang="ru-RU" sz="2000" dirty="0">
                <a:effectLst/>
                <a:latin typeface="Times New Roman"/>
                <a:ea typeface="Calibri"/>
                <a:cs typeface="Times New Roman"/>
              </a:rPr>
              <a:t>, </a:t>
            </a:r>
            <a:r>
              <a:rPr lang="ru-RU" sz="2000" dirty="0" err="1">
                <a:effectLst/>
                <a:latin typeface="Times New Roman"/>
                <a:ea typeface="Calibri"/>
                <a:cs typeface="Times New Roman"/>
              </a:rPr>
              <a:t>локалізація</a:t>
            </a:r>
            <a:r>
              <a:rPr lang="ru-RU" sz="2000" dirty="0">
                <a:effectLst/>
                <a:latin typeface="Times New Roman"/>
                <a:ea typeface="Calibri"/>
                <a:cs typeface="Times New Roman"/>
              </a:rPr>
              <a:t> </a:t>
            </a:r>
            <a:r>
              <a:rPr lang="ru-RU" sz="2000" dirty="0" err="1">
                <a:effectLst/>
                <a:latin typeface="Times New Roman"/>
                <a:ea typeface="Calibri"/>
                <a:cs typeface="Times New Roman"/>
              </a:rPr>
              <a:t>ураження</a:t>
            </a:r>
            <a:r>
              <a:rPr lang="ru-RU" sz="2000" dirty="0">
                <a:effectLst/>
                <a:latin typeface="Times New Roman"/>
                <a:ea typeface="Calibri"/>
                <a:cs typeface="Times New Roman"/>
              </a:rPr>
              <a:t>, </a:t>
            </a:r>
            <a:r>
              <a:rPr lang="ru-RU" sz="2000" dirty="0" err="1">
                <a:effectLst/>
                <a:latin typeface="Times New Roman"/>
                <a:ea typeface="Calibri"/>
                <a:cs typeface="Times New Roman"/>
              </a:rPr>
              <a:t>методи</a:t>
            </a:r>
            <a:r>
              <a:rPr lang="ru-RU" sz="2000" dirty="0">
                <a:effectLst/>
                <a:latin typeface="Times New Roman"/>
                <a:ea typeface="Calibri"/>
                <a:cs typeface="Times New Roman"/>
              </a:rPr>
              <a:t> </a:t>
            </a:r>
            <a:r>
              <a:rPr lang="ru-RU" sz="2000" dirty="0" err="1">
                <a:effectLst/>
                <a:latin typeface="Times New Roman"/>
                <a:ea typeface="Calibri"/>
                <a:cs typeface="Times New Roman"/>
              </a:rPr>
              <a:t>дослідження</a:t>
            </a:r>
            <a:r>
              <a:rPr lang="ru-RU" sz="2000" dirty="0">
                <a:effectLst/>
                <a:latin typeface="Times New Roman"/>
                <a:ea typeface="Calibri"/>
                <a:cs typeface="Times New Roman"/>
              </a:rPr>
              <a:t>.</a:t>
            </a:r>
            <a:r>
              <a:rPr lang="ru-RU" sz="4000" dirty="0">
                <a:effectLst/>
                <a:latin typeface="Calibri"/>
                <a:ea typeface="Calibri"/>
                <a:cs typeface="Times New Roman"/>
              </a:rPr>
              <a:t/>
            </a:r>
            <a:br>
              <a:rPr lang="ru-RU" sz="4000" dirty="0">
                <a:effectLst/>
                <a:latin typeface="Calibri"/>
                <a:ea typeface="Calibri"/>
                <a:cs typeface="Times New Roman"/>
              </a:rPr>
            </a:br>
            <a:endParaRPr lang="ru-RU" dirty="0"/>
          </a:p>
        </p:txBody>
      </p:sp>
      <p:sp>
        <p:nvSpPr>
          <p:cNvPr id="3" name="Текст 2"/>
          <p:cNvSpPr>
            <a:spLocks noGrp="1"/>
          </p:cNvSpPr>
          <p:nvPr>
            <p:ph type="body" idx="1"/>
          </p:nvPr>
        </p:nvSpPr>
        <p:spPr>
          <a:xfrm>
            <a:off x="0" y="548680"/>
            <a:ext cx="9144000" cy="6192688"/>
          </a:xfrm>
        </p:spPr>
        <p:txBody>
          <a:bodyPr>
            <a:normAutofit fontScale="85000" lnSpcReduction="20000"/>
          </a:bodyPr>
          <a:lstStyle/>
          <a:p>
            <a:pPr algn="just">
              <a:lnSpc>
                <a:spcPct val="115000"/>
              </a:lnSpc>
              <a:spcAft>
                <a:spcPts val="1000"/>
              </a:spcAft>
            </a:pPr>
            <a:r>
              <a:rPr lang="ru-RU" dirty="0" err="1">
                <a:latin typeface="Times New Roman"/>
                <a:ea typeface="Calibri"/>
                <a:cs typeface="Times New Roman"/>
              </a:rPr>
              <a:t>Слуховий</a:t>
            </a:r>
            <a:r>
              <a:rPr lang="ru-RU" dirty="0">
                <a:latin typeface="Times New Roman"/>
                <a:ea typeface="Calibri"/>
                <a:cs typeface="Times New Roman"/>
              </a:rPr>
              <a:t> </a:t>
            </a:r>
            <a:r>
              <a:rPr lang="ru-RU" dirty="0" err="1">
                <a:latin typeface="Times New Roman"/>
                <a:ea typeface="Calibri"/>
                <a:cs typeface="Times New Roman"/>
              </a:rPr>
              <a:t>гноз</a:t>
            </a:r>
            <a:r>
              <a:rPr lang="ru-RU" dirty="0">
                <a:latin typeface="Times New Roman"/>
                <a:ea typeface="Calibri"/>
                <a:cs typeface="Times New Roman"/>
              </a:rPr>
              <a:t> </a:t>
            </a:r>
            <a:r>
              <a:rPr lang="ru-RU" dirty="0" err="1">
                <a:latin typeface="Times New Roman"/>
                <a:ea typeface="Calibri"/>
                <a:cs typeface="Times New Roman"/>
              </a:rPr>
              <a:t>ділиться</a:t>
            </a:r>
            <a:r>
              <a:rPr lang="ru-RU" dirty="0">
                <a:latin typeface="Times New Roman"/>
                <a:ea typeface="Calibri"/>
                <a:cs typeface="Times New Roman"/>
              </a:rPr>
              <a:t> на </a:t>
            </a:r>
            <a:r>
              <a:rPr lang="ru-RU" dirty="0" err="1">
                <a:latin typeface="Times New Roman"/>
                <a:ea typeface="Calibri"/>
                <a:cs typeface="Times New Roman"/>
              </a:rPr>
              <a:t>мовленнєвий</a:t>
            </a:r>
            <a:r>
              <a:rPr lang="ru-RU" dirty="0">
                <a:latin typeface="Times New Roman"/>
                <a:ea typeface="Calibri"/>
                <a:cs typeface="Times New Roman"/>
              </a:rPr>
              <a:t> (</a:t>
            </a:r>
            <a:r>
              <a:rPr lang="ru-RU" dirty="0" err="1">
                <a:latin typeface="Times New Roman"/>
                <a:ea typeface="Calibri"/>
                <a:cs typeface="Times New Roman"/>
              </a:rPr>
              <a:t>вербальний</a:t>
            </a:r>
            <a:r>
              <a:rPr lang="ru-RU" dirty="0">
                <a:latin typeface="Times New Roman"/>
                <a:ea typeface="Calibri"/>
                <a:cs typeface="Times New Roman"/>
              </a:rPr>
              <a:t>) і </a:t>
            </a:r>
            <a:r>
              <a:rPr lang="ru-RU" dirty="0" err="1">
                <a:latin typeface="Times New Roman"/>
                <a:ea typeface="Calibri"/>
                <a:cs typeface="Times New Roman"/>
              </a:rPr>
              <a:t>немовний</a:t>
            </a:r>
            <a:r>
              <a:rPr lang="ru-RU" dirty="0">
                <a:latin typeface="Times New Roman"/>
                <a:ea typeface="Calibri"/>
                <a:cs typeface="Times New Roman"/>
              </a:rPr>
              <a:t> (</a:t>
            </a:r>
            <a:r>
              <a:rPr lang="ru-RU" dirty="0" err="1">
                <a:latin typeface="Times New Roman"/>
                <a:ea typeface="Calibri"/>
                <a:cs typeface="Times New Roman"/>
              </a:rPr>
              <a:t>невербальний</a:t>
            </a:r>
            <a:r>
              <a:rPr lang="ru-RU" dirty="0">
                <a:latin typeface="Times New Roman"/>
                <a:ea typeface="Calibri"/>
                <a:cs typeface="Times New Roman"/>
              </a:rPr>
              <a:t>). </a:t>
            </a:r>
            <a:r>
              <a:rPr lang="ru-RU" dirty="0" err="1">
                <a:latin typeface="Times New Roman"/>
                <a:ea typeface="Calibri"/>
                <a:cs typeface="Times New Roman"/>
              </a:rPr>
              <a:t>Корковими</a:t>
            </a:r>
            <a:r>
              <a:rPr lang="ru-RU" dirty="0">
                <a:latin typeface="Times New Roman"/>
                <a:ea typeface="Calibri"/>
                <a:cs typeface="Times New Roman"/>
              </a:rPr>
              <a:t> </a:t>
            </a:r>
            <a:r>
              <a:rPr lang="ru-RU" dirty="0" err="1">
                <a:latin typeface="Times New Roman"/>
                <a:ea typeface="Calibri"/>
                <a:cs typeface="Times New Roman"/>
              </a:rPr>
              <a:t>кінцями</a:t>
            </a:r>
            <a:r>
              <a:rPr lang="ru-RU" dirty="0">
                <a:latin typeface="Times New Roman"/>
                <a:ea typeface="Calibri"/>
                <a:cs typeface="Times New Roman"/>
              </a:rPr>
              <a:t> слухового </a:t>
            </a:r>
            <a:r>
              <a:rPr lang="ru-RU" dirty="0" err="1">
                <a:latin typeface="Times New Roman"/>
                <a:ea typeface="Calibri"/>
                <a:cs typeface="Times New Roman"/>
              </a:rPr>
              <a:t>аналізатора</a:t>
            </a:r>
            <a:r>
              <a:rPr lang="ru-RU" dirty="0">
                <a:latin typeface="Times New Roman"/>
                <a:ea typeface="Calibri"/>
                <a:cs typeface="Times New Roman"/>
              </a:rPr>
              <a:t> є </a:t>
            </a:r>
            <a:r>
              <a:rPr lang="ru-RU" dirty="0" err="1">
                <a:latin typeface="Times New Roman"/>
                <a:ea typeface="Calibri"/>
                <a:cs typeface="Times New Roman"/>
              </a:rPr>
              <a:t>різні</a:t>
            </a:r>
            <a:r>
              <a:rPr lang="ru-RU" dirty="0">
                <a:latin typeface="Times New Roman"/>
                <a:ea typeface="Calibri"/>
                <a:cs typeface="Times New Roman"/>
              </a:rPr>
              <a:t> за </a:t>
            </a:r>
            <a:r>
              <a:rPr lang="ru-RU" dirty="0" err="1">
                <a:latin typeface="Times New Roman"/>
                <a:ea typeface="Calibri"/>
                <a:cs typeface="Times New Roman"/>
              </a:rPr>
              <a:t>ієрархією</a:t>
            </a:r>
            <a:r>
              <a:rPr lang="ru-RU" dirty="0">
                <a:latin typeface="Times New Roman"/>
                <a:ea typeface="Calibri"/>
                <a:cs typeface="Times New Roman"/>
              </a:rPr>
              <a:t> </a:t>
            </a:r>
            <a:r>
              <a:rPr lang="ru-RU" dirty="0" err="1">
                <a:latin typeface="Times New Roman"/>
                <a:ea typeface="Calibri"/>
                <a:cs typeface="Times New Roman"/>
              </a:rPr>
              <a:t>області</a:t>
            </a:r>
            <a:r>
              <a:rPr lang="ru-RU" dirty="0">
                <a:latin typeface="Times New Roman"/>
                <a:ea typeface="Calibri"/>
                <a:cs typeface="Times New Roman"/>
              </a:rPr>
              <a:t> </a:t>
            </a:r>
            <a:r>
              <a:rPr lang="ru-RU" dirty="0" err="1">
                <a:latin typeface="Times New Roman"/>
                <a:ea typeface="Calibri"/>
                <a:cs typeface="Times New Roman"/>
              </a:rPr>
              <a:t>скроневих</a:t>
            </a:r>
            <a:r>
              <a:rPr lang="ru-RU" dirty="0">
                <a:latin typeface="Times New Roman"/>
                <a:ea typeface="Calibri"/>
                <a:cs typeface="Times New Roman"/>
              </a:rPr>
              <a:t> </a:t>
            </a:r>
            <a:r>
              <a:rPr lang="ru-RU" dirty="0" err="1">
                <a:latin typeface="Times New Roman"/>
                <a:ea typeface="Calibri"/>
                <a:cs typeface="Times New Roman"/>
              </a:rPr>
              <a:t>часток</a:t>
            </a:r>
            <a:r>
              <a:rPr lang="ru-RU" dirty="0">
                <a:latin typeface="Times New Roman"/>
                <a:ea typeface="Calibri"/>
                <a:cs typeface="Times New Roman"/>
              </a:rPr>
              <a:t> </a:t>
            </a:r>
            <a:r>
              <a:rPr lang="ru-RU" dirty="0" err="1">
                <a:latin typeface="Times New Roman"/>
                <a:ea typeface="Calibri"/>
                <a:cs typeface="Times New Roman"/>
              </a:rPr>
              <a:t>мозку</a:t>
            </a:r>
            <a:r>
              <a:rPr lang="ru-RU" dirty="0">
                <a:latin typeface="Times New Roman"/>
                <a:ea typeface="Calibri"/>
                <a:cs typeface="Times New Roman"/>
              </a:rPr>
              <a:t>.   </a:t>
            </a:r>
            <a:r>
              <a:rPr lang="ru-RU" dirty="0" err="1">
                <a:latin typeface="Times New Roman"/>
                <a:ea typeface="Calibri"/>
                <a:cs typeface="Times New Roman"/>
              </a:rPr>
              <a:t>Ліва</a:t>
            </a:r>
            <a:r>
              <a:rPr lang="ru-RU" dirty="0">
                <a:latin typeface="Times New Roman"/>
                <a:ea typeface="Calibri"/>
                <a:cs typeface="Times New Roman"/>
              </a:rPr>
              <a:t> </a:t>
            </a:r>
            <a:r>
              <a:rPr lang="ru-RU" dirty="0" err="1">
                <a:latin typeface="Times New Roman"/>
                <a:ea typeface="Calibri"/>
                <a:cs typeface="Times New Roman"/>
              </a:rPr>
              <a:t>скронева</a:t>
            </a:r>
            <a:r>
              <a:rPr lang="ru-RU" dirty="0">
                <a:latin typeface="Times New Roman"/>
                <a:ea typeface="Calibri"/>
                <a:cs typeface="Times New Roman"/>
              </a:rPr>
              <a:t> </a:t>
            </a:r>
            <a:r>
              <a:rPr lang="ru-RU" dirty="0" err="1">
                <a:latin typeface="Times New Roman"/>
                <a:ea typeface="Calibri"/>
                <a:cs typeface="Times New Roman"/>
              </a:rPr>
              <a:t>частка</a:t>
            </a:r>
            <a:r>
              <a:rPr lang="ru-RU" dirty="0">
                <a:latin typeface="Times New Roman"/>
                <a:ea typeface="Calibri"/>
                <a:cs typeface="Times New Roman"/>
              </a:rPr>
              <a:t>, будучи </a:t>
            </a:r>
            <a:r>
              <a:rPr lang="ru-RU" dirty="0" err="1">
                <a:latin typeface="Times New Roman"/>
                <a:ea typeface="Calibri"/>
                <a:cs typeface="Times New Roman"/>
              </a:rPr>
              <a:t>мовленнєвою</a:t>
            </a:r>
            <a:r>
              <a:rPr lang="ru-RU" dirty="0">
                <a:latin typeface="Times New Roman"/>
                <a:ea typeface="Calibri"/>
                <a:cs typeface="Times New Roman"/>
              </a:rPr>
              <a:t>, </a:t>
            </a:r>
            <a:r>
              <a:rPr lang="ru-RU" dirty="0" err="1">
                <a:latin typeface="Times New Roman"/>
                <a:ea typeface="Calibri"/>
                <a:cs typeface="Times New Roman"/>
              </a:rPr>
              <a:t>здійснює</a:t>
            </a:r>
            <a:r>
              <a:rPr lang="ru-RU" dirty="0">
                <a:latin typeface="Times New Roman"/>
                <a:ea typeface="Calibri"/>
                <a:cs typeface="Times New Roman"/>
              </a:rPr>
              <a:t> </a:t>
            </a:r>
            <a:r>
              <a:rPr lang="ru-RU" dirty="0" err="1">
                <a:latin typeface="Times New Roman"/>
                <a:ea typeface="Calibri"/>
                <a:cs typeface="Times New Roman"/>
              </a:rPr>
              <a:t>складні</a:t>
            </a:r>
            <a:r>
              <a:rPr lang="ru-RU" dirty="0">
                <a:latin typeface="Times New Roman"/>
                <a:ea typeface="Calibri"/>
                <a:cs typeface="Times New Roman"/>
              </a:rPr>
              <a:t> </a:t>
            </a:r>
            <a:r>
              <a:rPr lang="ru-RU" dirty="0" err="1">
                <a:latin typeface="Times New Roman"/>
                <a:ea typeface="Calibri"/>
                <a:cs typeface="Times New Roman"/>
              </a:rPr>
              <a:t>операції</a:t>
            </a:r>
            <a:r>
              <a:rPr lang="ru-RU" dirty="0">
                <a:latin typeface="Times New Roman"/>
                <a:ea typeface="Calibri"/>
                <a:cs typeface="Times New Roman"/>
              </a:rPr>
              <a:t> </a:t>
            </a:r>
            <a:r>
              <a:rPr lang="ru-RU" dirty="0" err="1">
                <a:latin typeface="Times New Roman"/>
                <a:ea typeface="Calibri"/>
                <a:cs typeface="Times New Roman"/>
              </a:rPr>
              <a:t>сприйняття</a:t>
            </a:r>
            <a:r>
              <a:rPr lang="ru-RU" dirty="0">
                <a:latin typeface="Times New Roman"/>
                <a:ea typeface="Calibri"/>
                <a:cs typeface="Times New Roman"/>
              </a:rPr>
              <a:t> </a:t>
            </a:r>
            <a:r>
              <a:rPr lang="ru-RU" dirty="0" err="1">
                <a:latin typeface="Times New Roman"/>
                <a:ea typeface="Calibri"/>
                <a:cs typeface="Times New Roman"/>
              </a:rPr>
              <a:t>мови</a:t>
            </a:r>
            <a:r>
              <a:rPr lang="ru-RU" dirty="0">
                <a:latin typeface="Times New Roman"/>
                <a:ea typeface="Calibri"/>
                <a:cs typeface="Times New Roman"/>
              </a:rPr>
              <a:t> за </a:t>
            </a:r>
            <a:r>
              <a:rPr lang="ru-RU" dirty="0" err="1">
                <a:latin typeface="Times New Roman"/>
                <a:ea typeface="Calibri"/>
                <a:cs typeface="Times New Roman"/>
              </a:rPr>
              <a:t>рахунок</a:t>
            </a:r>
            <a:r>
              <a:rPr lang="ru-RU" dirty="0">
                <a:latin typeface="Times New Roman"/>
                <a:ea typeface="Calibri"/>
                <a:cs typeface="Times New Roman"/>
              </a:rPr>
              <a:t> </a:t>
            </a:r>
            <a:r>
              <a:rPr lang="ru-RU" dirty="0" err="1">
                <a:latin typeface="Times New Roman"/>
                <a:ea typeface="Calibri"/>
                <a:cs typeface="Times New Roman"/>
              </a:rPr>
              <a:t>здатності</a:t>
            </a:r>
            <a:r>
              <a:rPr lang="ru-RU" dirty="0">
                <a:latin typeface="Times New Roman"/>
                <a:ea typeface="Calibri"/>
                <a:cs typeface="Times New Roman"/>
              </a:rPr>
              <a:t> до </a:t>
            </a:r>
            <a:r>
              <a:rPr lang="ru-RU" dirty="0" err="1">
                <a:latin typeface="Times New Roman"/>
                <a:ea typeface="Calibri"/>
                <a:cs typeface="Times New Roman"/>
              </a:rPr>
              <a:t>декодування</a:t>
            </a:r>
            <a:r>
              <a:rPr lang="ru-RU" dirty="0">
                <a:latin typeface="Times New Roman"/>
                <a:ea typeface="Calibri"/>
                <a:cs typeface="Times New Roman"/>
              </a:rPr>
              <a:t> фонематичного складу слова. Права </a:t>
            </a:r>
            <a:r>
              <a:rPr lang="ru-RU" dirty="0" err="1">
                <a:latin typeface="Times New Roman"/>
                <a:ea typeface="Calibri"/>
                <a:cs typeface="Times New Roman"/>
              </a:rPr>
              <a:t>скронева</a:t>
            </a:r>
            <a:r>
              <a:rPr lang="ru-RU" dirty="0">
                <a:latin typeface="Times New Roman"/>
                <a:ea typeface="Calibri"/>
                <a:cs typeface="Times New Roman"/>
              </a:rPr>
              <a:t> </a:t>
            </a:r>
            <a:r>
              <a:rPr lang="ru-RU" dirty="0" err="1">
                <a:latin typeface="Times New Roman"/>
                <a:ea typeface="Calibri"/>
                <a:cs typeface="Times New Roman"/>
              </a:rPr>
              <a:t>частка</a:t>
            </a:r>
            <a:r>
              <a:rPr lang="ru-RU" dirty="0">
                <a:latin typeface="Times New Roman"/>
                <a:ea typeface="Calibri"/>
                <a:cs typeface="Times New Roman"/>
              </a:rPr>
              <a:t> </a:t>
            </a:r>
            <a:r>
              <a:rPr lang="ru-RU" dirty="0" err="1">
                <a:latin typeface="Times New Roman"/>
                <a:ea typeface="Calibri"/>
                <a:cs typeface="Times New Roman"/>
              </a:rPr>
              <a:t>відповідає</a:t>
            </a:r>
            <a:r>
              <a:rPr lang="ru-RU" dirty="0">
                <a:latin typeface="Times New Roman"/>
                <a:ea typeface="Calibri"/>
                <a:cs typeface="Times New Roman"/>
              </a:rPr>
              <a:t> за </a:t>
            </a:r>
            <a:r>
              <a:rPr lang="ru-RU" dirty="0" err="1">
                <a:latin typeface="Times New Roman"/>
                <a:ea typeface="Calibri"/>
                <a:cs typeface="Times New Roman"/>
              </a:rPr>
              <a:t>немовні</a:t>
            </a:r>
            <a:r>
              <a:rPr lang="ru-RU" dirty="0">
                <a:latin typeface="Times New Roman"/>
                <a:ea typeface="Calibri"/>
                <a:cs typeface="Times New Roman"/>
              </a:rPr>
              <a:t> звуки, </a:t>
            </a:r>
            <a:r>
              <a:rPr lang="ru-RU" dirty="0" err="1">
                <a:latin typeface="Times New Roman"/>
                <a:ea typeface="Calibri"/>
                <a:cs typeface="Times New Roman"/>
              </a:rPr>
              <a:t>включаючи</a:t>
            </a:r>
            <a:r>
              <a:rPr lang="ru-RU" dirty="0">
                <a:latin typeface="Times New Roman"/>
                <a:ea typeface="Calibri"/>
                <a:cs typeface="Times New Roman"/>
              </a:rPr>
              <a:t> </a:t>
            </a:r>
            <a:r>
              <a:rPr lang="ru-RU" dirty="0" err="1">
                <a:latin typeface="Times New Roman"/>
                <a:ea typeface="Calibri"/>
                <a:cs typeface="Times New Roman"/>
              </a:rPr>
              <a:t>музичні</a:t>
            </a:r>
            <a:r>
              <a:rPr lang="ru-RU" dirty="0">
                <a:latin typeface="Times New Roman"/>
                <a:ea typeface="Calibri"/>
                <a:cs typeface="Times New Roman"/>
              </a:rPr>
              <a:t>.  </a:t>
            </a:r>
            <a:endParaRPr lang="ru-RU" sz="16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          </a:t>
            </a:r>
            <a:r>
              <a:rPr lang="ru-RU" dirty="0" err="1">
                <a:latin typeface="Times New Roman"/>
                <a:ea typeface="Calibri"/>
                <a:cs typeface="Times New Roman"/>
              </a:rPr>
              <a:t>Повне</a:t>
            </a:r>
            <a:r>
              <a:rPr lang="ru-RU" dirty="0">
                <a:latin typeface="Times New Roman"/>
                <a:ea typeface="Calibri"/>
                <a:cs typeface="Times New Roman"/>
              </a:rPr>
              <a:t> </a:t>
            </a:r>
            <a:r>
              <a:rPr lang="ru-RU" dirty="0" err="1">
                <a:latin typeface="Times New Roman"/>
                <a:ea typeface="Calibri"/>
                <a:cs typeface="Times New Roman"/>
              </a:rPr>
              <a:t>двостороннє</a:t>
            </a:r>
            <a:r>
              <a:rPr lang="ru-RU" dirty="0">
                <a:latin typeface="Times New Roman"/>
                <a:ea typeface="Calibri"/>
                <a:cs typeface="Times New Roman"/>
              </a:rPr>
              <a:t> </a:t>
            </a:r>
            <a:r>
              <a:rPr lang="ru-RU" dirty="0" err="1">
                <a:latin typeface="Times New Roman"/>
                <a:ea typeface="Calibri"/>
                <a:cs typeface="Times New Roman"/>
              </a:rPr>
              <a:t>пошкодження</a:t>
            </a:r>
            <a:r>
              <a:rPr lang="ru-RU" dirty="0">
                <a:latin typeface="Times New Roman"/>
                <a:ea typeface="Calibri"/>
                <a:cs typeface="Times New Roman"/>
              </a:rPr>
              <a:t> </a:t>
            </a:r>
            <a:r>
              <a:rPr lang="ru-RU" dirty="0" err="1">
                <a:latin typeface="Times New Roman"/>
                <a:ea typeface="Calibri"/>
                <a:cs typeface="Times New Roman"/>
              </a:rPr>
              <a:t>слухової</a:t>
            </a:r>
            <a:r>
              <a:rPr lang="ru-RU" dirty="0">
                <a:latin typeface="Times New Roman"/>
                <a:ea typeface="Calibri"/>
                <a:cs typeface="Times New Roman"/>
              </a:rPr>
              <a:t> кори, </a:t>
            </a:r>
            <a:r>
              <a:rPr lang="ru-RU" dirty="0" err="1">
                <a:latin typeface="Times New Roman"/>
                <a:ea typeface="Calibri"/>
                <a:cs typeface="Times New Roman"/>
              </a:rPr>
              <a:t>захованої</a:t>
            </a:r>
            <a:r>
              <a:rPr lang="ru-RU" dirty="0">
                <a:latin typeface="Times New Roman"/>
                <a:ea typeface="Calibri"/>
                <a:cs typeface="Times New Roman"/>
              </a:rPr>
              <a:t> в </a:t>
            </a:r>
            <a:r>
              <a:rPr lang="ru-RU" dirty="0" err="1">
                <a:latin typeface="Times New Roman"/>
                <a:ea typeface="Calibri"/>
                <a:cs typeface="Times New Roman"/>
              </a:rPr>
              <a:t>глибині</a:t>
            </a:r>
            <a:r>
              <a:rPr lang="ru-RU" dirty="0">
                <a:latin typeface="Times New Roman"/>
                <a:ea typeface="Calibri"/>
                <a:cs typeface="Times New Roman"/>
              </a:rPr>
              <a:t> </a:t>
            </a:r>
            <a:r>
              <a:rPr lang="ru-RU" dirty="0" err="1">
                <a:latin typeface="Times New Roman"/>
                <a:ea typeface="Calibri"/>
                <a:cs typeface="Times New Roman"/>
              </a:rPr>
              <a:t>сильвієвої</a:t>
            </a:r>
            <a:r>
              <a:rPr lang="ru-RU" dirty="0">
                <a:latin typeface="Times New Roman"/>
                <a:ea typeface="Calibri"/>
                <a:cs typeface="Times New Roman"/>
              </a:rPr>
              <a:t> </a:t>
            </a:r>
            <a:r>
              <a:rPr lang="ru-RU" dirty="0" err="1">
                <a:latin typeface="Times New Roman"/>
                <a:ea typeface="Calibri"/>
                <a:cs typeface="Times New Roman"/>
              </a:rPr>
              <a:t>борозни</a:t>
            </a:r>
            <a:r>
              <a:rPr lang="ru-RU" dirty="0">
                <a:latin typeface="Times New Roman"/>
                <a:ea typeface="Calibri"/>
                <a:cs typeface="Times New Roman"/>
              </a:rPr>
              <a:t>, у </a:t>
            </a:r>
            <a:r>
              <a:rPr lang="ru-RU" dirty="0" err="1">
                <a:latin typeface="Times New Roman"/>
                <a:ea typeface="Calibri"/>
                <a:cs typeface="Times New Roman"/>
              </a:rPr>
              <a:t>людини</a:t>
            </a:r>
            <a:r>
              <a:rPr lang="ru-RU" dirty="0">
                <a:latin typeface="Times New Roman"/>
                <a:ea typeface="Calibri"/>
                <a:cs typeface="Times New Roman"/>
              </a:rPr>
              <a:t> </a:t>
            </a:r>
            <a:r>
              <a:rPr lang="ru-RU" dirty="0" err="1">
                <a:latin typeface="Times New Roman"/>
                <a:ea typeface="Calibri"/>
                <a:cs typeface="Times New Roman"/>
              </a:rPr>
              <a:t>буває</a:t>
            </a:r>
            <a:r>
              <a:rPr lang="ru-RU" dirty="0">
                <a:latin typeface="Times New Roman"/>
                <a:ea typeface="Calibri"/>
                <a:cs typeface="Times New Roman"/>
              </a:rPr>
              <a:t> </a:t>
            </a:r>
            <a:r>
              <a:rPr lang="ru-RU" dirty="0" err="1">
                <a:latin typeface="Times New Roman"/>
                <a:ea typeface="Calibri"/>
                <a:cs typeface="Times New Roman"/>
              </a:rPr>
              <a:t>дуже</a:t>
            </a:r>
            <a:r>
              <a:rPr lang="ru-RU" dirty="0">
                <a:latin typeface="Times New Roman"/>
                <a:ea typeface="Calibri"/>
                <a:cs typeface="Times New Roman"/>
              </a:rPr>
              <a:t> </a:t>
            </a:r>
            <a:r>
              <a:rPr lang="ru-RU" dirty="0" err="1">
                <a:latin typeface="Times New Roman"/>
                <a:ea typeface="Calibri"/>
                <a:cs typeface="Times New Roman"/>
              </a:rPr>
              <a:t>рідко</a:t>
            </a:r>
            <a:r>
              <a:rPr lang="ru-RU" dirty="0">
                <a:latin typeface="Times New Roman"/>
                <a:ea typeface="Calibri"/>
                <a:cs typeface="Times New Roman"/>
              </a:rPr>
              <a:t>, до того ж при таких </a:t>
            </a:r>
            <a:r>
              <a:rPr lang="ru-RU" dirty="0" err="1">
                <a:latin typeface="Times New Roman"/>
                <a:ea typeface="Calibri"/>
                <a:cs typeface="Times New Roman"/>
              </a:rPr>
              <a:t>пошкодженнях</a:t>
            </a:r>
            <a:r>
              <a:rPr lang="ru-RU" dirty="0">
                <a:latin typeface="Times New Roman"/>
                <a:ea typeface="Calibri"/>
                <a:cs typeface="Times New Roman"/>
              </a:rPr>
              <a:t> </a:t>
            </a:r>
            <a:r>
              <a:rPr lang="ru-RU" dirty="0" err="1">
                <a:latin typeface="Times New Roman"/>
                <a:ea typeface="Calibri"/>
                <a:cs typeface="Times New Roman"/>
              </a:rPr>
              <a:t>завжди</a:t>
            </a:r>
            <a:r>
              <a:rPr lang="ru-RU" dirty="0">
                <a:latin typeface="Times New Roman"/>
                <a:ea typeface="Calibri"/>
                <a:cs typeface="Times New Roman"/>
              </a:rPr>
              <a:t> </a:t>
            </a:r>
            <a:r>
              <a:rPr lang="ru-RU" dirty="0" err="1">
                <a:latin typeface="Times New Roman"/>
                <a:ea typeface="Calibri"/>
                <a:cs typeface="Times New Roman"/>
              </a:rPr>
              <a:t>страждає</a:t>
            </a:r>
            <a:r>
              <a:rPr lang="ru-RU" dirty="0">
                <a:latin typeface="Times New Roman"/>
                <a:ea typeface="Calibri"/>
                <a:cs typeface="Times New Roman"/>
              </a:rPr>
              <a:t> тканина, </a:t>
            </a:r>
            <a:r>
              <a:rPr lang="ru-RU" dirty="0" err="1">
                <a:latin typeface="Times New Roman"/>
                <a:ea typeface="Calibri"/>
                <a:cs typeface="Times New Roman"/>
              </a:rPr>
              <a:t>що</a:t>
            </a:r>
            <a:r>
              <a:rPr lang="ru-RU" dirty="0">
                <a:latin typeface="Times New Roman"/>
                <a:ea typeface="Calibri"/>
                <a:cs typeface="Times New Roman"/>
              </a:rPr>
              <a:t> </a:t>
            </a:r>
            <a:r>
              <a:rPr lang="ru-RU" dirty="0" err="1">
                <a:latin typeface="Times New Roman"/>
                <a:ea typeface="Calibri"/>
                <a:cs typeface="Times New Roman"/>
              </a:rPr>
              <a:t>оточує</a:t>
            </a:r>
            <a:r>
              <a:rPr lang="ru-RU" dirty="0">
                <a:latin typeface="Times New Roman"/>
                <a:ea typeface="Calibri"/>
                <a:cs typeface="Times New Roman"/>
              </a:rPr>
              <a:t>. </a:t>
            </a:r>
            <a:r>
              <a:rPr lang="ru-RU" dirty="0" err="1">
                <a:latin typeface="Times New Roman"/>
                <a:ea typeface="Calibri"/>
                <a:cs typeface="Times New Roman"/>
              </a:rPr>
              <a:t>Зазвичай</a:t>
            </a:r>
            <a:r>
              <a:rPr lang="ru-RU" dirty="0">
                <a:latin typeface="Times New Roman"/>
                <a:ea typeface="Calibri"/>
                <a:cs typeface="Times New Roman"/>
              </a:rPr>
              <a:t> </a:t>
            </a:r>
            <a:r>
              <a:rPr lang="ru-RU" dirty="0" err="1">
                <a:latin typeface="Times New Roman"/>
                <a:ea typeface="Calibri"/>
                <a:cs typeface="Times New Roman"/>
              </a:rPr>
              <a:t>розвивається</a:t>
            </a:r>
            <a:r>
              <a:rPr lang="ru-RU" dirty="0">
                <a:latin typeface="Times New Roman"/>
                <a:ea typeface="Calibri"/>
                <a:cs typeface="Times New Roman"/>
              </a:rPr>
              <a:t> </a:t>
            </a:r>
            <a:r>
              <a:rPr lang="ru-RU" b="1" dirty="0" err="1">
                <a:latin typeface="Times New Roman"/>
                <a:ea typeface="Calibri"/>
                <a:cs typeface="Times New Roman"/>
              </a:rPr>
              <a:t>словесна</a:t>
            </a:r>
            <a:r>
              <a:rPr lang="ru-RU" b="1" dirty="0">
                <a:latin typeface="Times New Roman"/>
                <a:ea typeface="Calibri"/>
                <a:cs typeface="Times New Roman"/>
              </a:rPr>
              <a:t> глухота</a:t>
            </a:r>
            <a:r>
              <a:rPr lang="ru-RU" dirty="0">
                <a:latin typeface="Times New Roman"/>
                <a:ea typeface="Calibri"/>
                <a:cs typeface="Times New Roman"/>
              </a:rPr>
              <a:t>, коли </a:t>
            </a:r>
            <a:r>
              <a:rPr lang="ru-RU" dirty="0" err="1">
                <a:latin typeface="Times New Roman"/>
                <a:ea typeface="Calibri"/>
                <a:cs typeface="Times New Roman"/>
              </a:rPr>
              <a:t>порушується</a:t>
            </a:r>
            <a:r>
              <a:rPr lang="ru-RU" dirty="0">
                <a:latin typeface="Times New Roman"/>
                <a:ea typeface="Calibri"/>
                <a:cs typeface="Times New Roman"/>
              </a:rPr>
              <a:t> </a:t>
            </a:r>
            <a:r>
              <a:rPr lang="ru-RU" dirty="0" err="1">
                <a:latin typeface="Times New Roman"/>
                <a:ea typeface="Calibri"/>
                <a:cs typeface="Times New Roman"/>
              </a:rPr>
              <a:t>здатність</a:t>
            </a:r>
            <a:r>
              <a:rPr lang="ru-RU" dirty="0">
                <a:latin typeface="Times New Roman"/>
                <a:ea typeface="Calibri"/>
                <a:cs typeface="Times New Roman"/>
              </a:rPr>
              <a:t> </a:t>
            </a:r>
            <a:r>
              <a:rPr lang="ru-RU" dirty="0" err="1">
                <a:latin typeface="Times New Roman"/>
                <a:ea typeface="Calibri"/>
                <a:cs typeface="Times New Roman"/>
              </a:rPr>
              <a:t>розуміти</a:t>
            </a:r>
            <a:r>
              <a:rPr lang="ru-RU" dirty="0">
                <a:latin typeface="Times New Roman"/>
                <a:ea typeface="Calibri"/>
                <a:cs typeface="Times New Roman"/>
              </a:rPr>
              <a:t> </a:t>
            </a:r>
            <a:r>
              <a:rPr lang="ru-RU" dirty="0" err="1">
                <a:latin typeface="Times New Roman"/>
                <a:ea typeface="Calibri"/>
                <a:cs typeface="Times New Roman"/>
              </a:rPr>
              <a:t>значення</a:t>
            </a:r>
            <a:r>
              <a:rPr lang="ru-RU" dirty="0">
                <a:latin typeface="Times New Roman"/>
                <a:ea typeface="Calibri"/>
                <a:cs typeface="Times New Roman"/>
              </a:rPr>
              <a:t> </a:t>
            </a:r>
            <a:r>
              <a:rPr lang="ru-RU" dirty="0" err="1">
                <a:latin typeface="Times New Roman"/>
                <a:ea typeface="Calibri"/>
                <a:cs typeface="Times New Roman"/>
              </a:rPr>
              <a:t>слів</a:t>
            </a:r>
            <a:r>
              <a:rPr lang="ru-RU" dirty="0">
                <a:latin typeface="Times New Roman"/>
                <a:ea typeface="Calibri"/>
                <a:cs typeface="Times New Roman"/>
              </a:rPr>
              <a:t>.  </a:t>
            </a:r>
            <a:endParaRPr lang="ru-RU" sz="16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      </a:t>
            </a:r>
            <a:r>
              <a:rPr lang="ru-RU" b="1" dirty="0" err="1">
                <a:latin typeface="Times New Roman"/>
                <a:ea typeface="Calibri"/>
                <a:cs typeface="Times New Roman"/>
              </a:rPr>
              <a:t>Слухова</a:t>
            </a:r>
            <a:r>
              <a:rPr lang="ru-RU" b="1" dirty="0">
                <a:latin typeface="Times New Roman"/>
                <a:ea typeface="Calibri"/>
                <a:cs typeface="Times New Roman"/>
              </a:rPr>
              <a:t> </a:t>
            </a:r>
            <a:r>
              <a:rPr lang="ru-RU" b="1" dirty="0" err="1">
                <a:latin typeface="Times New Roman"/>
                <a:ea typeface="Calibri"/>
                <a:cs typeface="Times New Roman"/>
              </a:rPr>
              <a:t>агнозія</a:t>
            </a:r>
            <a:r>
              <a:rPr lang="ru-RU" b="1" dirty="0">
                <a:latin typeface="Times New Roman"/>
                <a:ea typeface="Calibri"/>
                <a:cs typeface="Times New Roman"/>
              </a:rPr>
              <a:t> </a:t>
            </a:r>
            <a:r>
              <a:rPr lang="ru-RU" b="1" dirty="0" err="1">
                <a:latin typeface="Times New Roman"/>
                <a:ea typeface="Calibri"/>
                <a:cs typeface="Times New Roman"/>
              </a:rPr>
              <a:t>поділяється</a:t>
            </a:r>
            <a:r>
              <a:rPr lang="ru-RU" b="1" dirty="0">
                <a:latin typeface="Times New Roman"/>
                <a:ea typeface="Calibri"/>
                <a:cs typeface="Times New Roman"/>
              </a:rPr>
              <a:t> на </a:t>
            </a:r>
            <a:r>
              <a:rPr lang="ru-RU" b="1" dirty="0" err="1">
                <a:latin typeface="Times New Roman"/>
                <a:ea typeface="Calibri"/>
                <a:cs typeface="Times New Roman"/>
              </a:rPr>
              <a:t>субдомінантну</a:t>
            </a:r>
            <a:r>
              <a:rPr lang="ru-RU" b="1" dirty="0">
                <a:latin typeface="Times New Roman"/>
                <a:ea typeface="Calibri"/>
                <a:cs typeface="Times New Roman"/>
              </a:rPr>
              <a:t> та </a:t>
            </a:r>
            <a:r>
              <a:rPr lang="ru-RU" b="1" dirty="0" err="1">
                <a:latin typeface="Times New Roman"/>
                <a:ea typeface="Calibri"/>
                <a:cs typeface="Times New Roman"/>
              </a:rPr>
              <a:t>домінантну</a:t>
            </a:r>
            <a:r>
              <a:rPr lang="ru-RU" dirty="0">
                <a:latin typeface="Times New Roman"/>
                <a:ea typeface="Calibri"/>
                <a:cs typeface="Times New Roman"/>
              </a:rPr>
              <a:t>. </a:t>
            </a:r>
            <a:r>
              <a:rPr lang="ru-RU" b="1" dirty="0" err="1">
                <a:latin typeface="Times New Roman"/>
                <a:ea typeface="Calibri"/>
                <a:cs typeface="Times New Roman"/>
              </a:rPr>
              <a:t>Субдомінантна</a:t>
            </a:r>
            <a:r>
              <a:rPr lang="ru-RU" b="1" dirty="0">
                <a:latin typeface="Times New Roman"/>
                <a:ea typeface="Calibri"/>
                <a:cs typeface="Times New Roman"/>
              </a:rPr>
              <a:t> </a:t>
            </a:r>
            <a:r>
              <a:rPr lang="ru-RU" b="1" dirty="0" err="1">
                <a:latin typeface="Times New Roman"/>
                <a:ea typeface="Calibri"/>
                <a:cs typeface="Times New Roman"/>
              </a:rPr>
              <a:t>слухова</a:t>
            </a:r>
            <a:r>
              <a:rPr lang="ru-RU" b="1" dirty="0">
                <a:latin typeface="Times New Roman"/>
                <a:ea typeface="Calibri"/>
                <a:cs typeface="Times New Roman"/>
              </a:rPr>
              <a:t> </a:t>
            </a:r>
            <a:r>
              <a:rPr lang="ru-RU" dirty="0" err="1">
                <a:latin typeface="Times New Roman"/>
                <a:ea typeface="Calibri"/>
                <a:cs typeface="Times New Roman"/>
              </a:rPr>
              <a:t>агнозія</a:t>
            </a:r>
            <a:r>
              <a:rPr lang="ru-RU" dirty="0">
                <a:latin typeface="Times New Roman"/>
                <a:ea typeface="Calibri"/>
                <a:cs typeface="Times New Roman"/>
              </a:rPr>
              <a:t> </a:t>
            </a:r>
            <a:r>
              <a:rPr lang="ru-RU" dirty="0" err="1">
                <a:latin typeface="Times New Roman"/>
                <a:ea typeface="Calibri"/>
                <a:cs typeface="Times New Roman"/>
              </a:rPr>
              <a:t>проявляється</a:t>
            </a:r>
            <a:r>
              <a:rPr lang="ru-RU" dirty="0">
                <a:latin typeface="Times New Roman"/>
                <a:ea typeface="Calibri"/>
                <a:cs typeface="Times New Roman"/>
              </a:rPr>
              <a:t> в </a:t>
            </a:r>
            <a:r>
              <a:rPr lang="ru-RU" dirty="0" err="1">
                <a:latin typeface="Times New Roman"/>
                <a:ea typeface="Calibri"/>
                <a:cs typeface="Times New Roman"/>
              </a:rPr>
              <a:t>нездатності</a:t>
            </a:r>
            <a:r>
              <a:rPr lang="ru-RU" dirty="0">
                <a:latin typeface="Times New Roman"/>
                <a:ea typeface="Calibri"/>
                <a:cs typeface="Times New Roman"/>
              </a:rPr>
              <a:t> </a:t>
            </a:r>
            <a:r>
              <a:rPr lang="ru-RU" dirty="0" err="1">
                <a:latin typeface="Times New Roman"/>
                <a:ea typeface="Calibri"/>
                <a:cs typeface="Times New Roman"/>
              </a:rPr>
              <a:t>освоїти</a:t>
            </a:r>
            <a:r>
              <a:rPr lang="ru-RU" dirty="0">
                <a:latin typeface="Times New Roman"/>
                <a:ea typeface="Calibri"/>
                <a:cs typeface="Times New Roman"/>
              </a:rPr>
              <a:t> </a:t>
            </a:r>
            <a:r>
              <a:rPr lang="ru-RU" dirty="0" err="1">
                <a:latin typeface="Times New Roman"/>
                <a:ea typeface="Calibri"/>
                <a:cs typeface="Times New Roman"/>
              </a:rPr>
              <a:t>значення</a:t>
            </a:r>
            <a:r>
              <a:rPr lang="ru-RU" dirty="0">
                <a:latin typeface="Times New Roman"/>
                <a:ea typeface="Calibri"/>
                <a:cs typeface="Times New Roman"/>
              </a:rPr>
              <a:t> </a:t>
            </a:r>
            <a:r>
              <a:rPr lang="ru-RU" dirty="0" err="1">
                <a:latin typeface="Times New Roman"/>
                <a:ea typeface="Calibri"/>
                <a:cs typeface="Times New Roman"/>
              </a:rPr>
              <a:t>немовних</a:t>
            </a:r>
            <a:r>
              <a:rPr lang="ru-RU" dirty="0">
                <a:latin typeface="Times New Roman"/>
                <a:ea typeface="Calibri"/>
                <a:cs typeface="Times New Roman"/>
              </a:rPr>
              <a:t> </a:t>
            </a:r>
            <a:r>
              <a:rPr lang="ru-RU" dirty="0" err="1">
                <a:latin typeface="Times New Roman"/>
                <a:ea typeface="Calibri"/>
                <a:cs typeface="Times New Roman"/>
              </a:rPr>
              <a:t>шумів</a:t>
            </a:r>
            <a:r>
              <a:rPr lang="ru-RU" dirty="0">
                <a:latin typeface="Times New Roman"/>
                <a:ea typeface="Calibri"/>
                <a:cs typeface="Times New Roman"/>
              </a:rPr>
              <a:t>, а </a:t>
            </a:r>
            <a:r>
              <a:rPr lang="ru-RU" dirty="0" err="1">
                <a:latin typeface="Times New Roman"/>
                <a:ea typeface="Calibri"/>
                <a:cs typeface="Times New Roman"/>
              </a:rPr>
              <a:t>саме</a:t>
            </a:r>
            <a:r>
              <a:rPr lang="ru-RU" dirty="0">
                <a:latin typeface="Times New Roman"/>
                <a:ea typeface="Calibri"/>
                <a:cs typeface="Times New Roman"/>
              </a:rPr>
              <a:t> а) </a:t>
            </a:r>
            <a:r>
              <a:rPr lang="ru-RU" dirty="0" err="1">
                <a:latin typeface="Times New Roman"/>
                <a:ea typeface="Calibri"/>
                <a:cs typeface="Times New Roman"/>
              </a:rPr>
              <a:t>природних</a:t>
            </a:r>
            <a:r>
              <a:rPr lang="ru-RU" dirty="0">
                <a:latin typeface="Times New Roman"/>
                <a:ea typeface="Calibri"/>
                <a:cs typeface="Times New Roman"/>
              </a:rPr>
              <a:t>, </a:t>
            </a:r>
            <a:r>
              <a:rPr lang="ru-RU" dirty="0" err="1">
                <a:latin typeface="Times New Roman"/>
                <a:ea typeface="Calibri"/>
                <a:cs typeface="Times New Roman"/>
              </a:rPr>
              <a:t>ті</a:t>
            </a:r>
            <a:r>
              <a:rPr lang="ru-RU" dirty="0">
                <a:latin typeface="Times New Roman"/>
                <a:ea typeface="Calibri"/>
                <a:cs typeface="Times New Roman"/>
              </a:rPr>
              <a:t> </a:t>
            </a:r>
            <a:r>
              <a:rPr lang="ru-RU" dirty="0" err="1">
                <a:latin typeface="Times New Roman"/>
                <a:ea typeface="Calibri"/>
                <a:cs typeface="Times New Roman"/>
              </a:rPr>
              <a:t>що</a:t>
            </a:r>
            <a:r>
              <a:rPr lang="ru-RU" dirty="0">
                <a:latin typeface="Times New Roman"/>
                <a:ea typeface="Calibri"/>
                <a:cs typeface="Times New Roman"/>
              </a:rPr>
              <a:t> </a:t>
            </a:r>
            <a:r>
              <a:rPr lang="ru-RU" dirty="0" err="1">
                <a:latin typeface="Times New Roman"/>
                <a:ea typeface="Calibri"/>
                <a:cs typeface="Times New Roman"/>
              </a:rPr>
              <a:t>видаються</a:t>
            </a:r>
            <a:r>
              <a:rPr lang="ru-RU" dirty="0">
                <a:latin typeface="Times New Roman"/>
                <a:ea typeface="Calibri"/>
                <a:cs typeface="Times New Roman"/>
              </a:rPr>
              <a:t> </a:t>
            </a:r>
            <a:r>
              <a:rPr lang="ru-RU" dirty="0" err="1">
                <a:latin typeface="Times New Roman"/>
                <a:ea typeface="Calibri"/>
                <a:cs typeface="Times New Roman"/>
              </a:rPr>
              <a:t>об'єктами</a:t>
            </a:r>
            <a:r>
              <a:rPr lang="ru-RU" dirty="0">
                <a:latin typeface="Times New Roman"/>
                <a:ea typeface="Calibri"/>
                <a:cs typeface="Times New Roman"/>
              </a:rPr>
              <a:t> </a:t>
            </a:r>
            <a:r>
              <a:rPr lang="ru-RU" dirty="0" err="1">
                <a:latin typeface="Times New Roman"/>
                <a:ea typeface="Calibri"/>
                <a:cs typeface="Times New Roman"/>
              </a:rPr>
              <a:t>природи</a:t>
            </a:r>
            <a:r>
              <a:rPr lang="ru-RU" dirty="0">
                <a:latin typeface="Times New Roman"/>
                <a:ea typeface="Calibri"/>
                <a:cs typeface="Times New Roman"/>
              </a:rPr>
              <a:t>, б) </a:t>
            </a:r>
            <a:r>
              <a:rPr lang="ru-RU" dirty="0" err="1">
                <a:latin typeface="Times New Roman"/>
                <a:ea typeface="Calibri"/>
                <a:cs typeface="Times New Roman"/>
              </a:rPr>
              <a:t>предметних</a:t>
            </a:r>
            <a:r>
              <a:rPr lang="ru-RU" dirty="0">
                <a:latin typeface="Times New Roman"/>
                <a:ea typeface="Calibri"/>
                <a:cs typeface="Times New Roman"/>
              </a:rPr>
              <a:t>, </a:t>
            </a:r>
            <a:r>
              <a:rPr lang="ru-RU" dirty="0" err="1">
                <a:latin typeface="Times New Roman"/>
                <a:ea typeface="Calibri"/>
                <a:cs typeface="Times New Roman"/>
              </a:rPr>
              <a:t>ті</a:t>
            </a:r>
            <a:r>
              <a:rPr lang="ru-RU" dirty="0">
                <a:latin typeface="Times New Roman"/>
                <a:ea typeface="Calibri"/>
                <a:cs typeface="Times New Roman"/>
              </a:rPr>
              <a:t> </a:t>
            </a:r>
            <a:r>
              <a:rPr lang="ru-RU" dirty="0" err="1">
                <a:latin typeface="Times New Roman"/>
                <a:ea typeface="Calibri"/>
                <a:cs typeface="Times New Roman"/>
              </a:rPr>
              <a:t>що</a:t>
            </a:r>
            <a:r>
              <a:rPr lang="ru-RU" dirty="0">
                <a:latin typeface="Times New Roman"/>
                <a:ea typeface="Calibri"/>
                <a:cs typeface="Times New Roman"/>
              </a:rPr>
              <a:t> </a:t>
            </a:r>
            <a:r>
              <a:rPr lang="ru-RU" dirty="0" err="1">
                <a:latin typeface="Times New Roman"/>
                <a:ea typeface="Calibri"/>
                <a:cs typeface="Times New Roman"/>
              </a:rPr>
              <a:t>видаються</a:t>
            </a:r>
            <a:r>
              <a:rPr lang="ru-RU" dirty="0">
                <a:latin typeface="Times New Roman"/>
                <a:ea typeface="Calibri"/>
                <a:cs typeface="Times New Roman"/>
              </a:rPr>
              <a:t> предметами, </a:t>
            </a:r>
            <a:r>
              <a:rPr lang="ru-RU" dirty="0" err="1">
                <a:latin typeface="Times New Roman"/>
                <a:ea typeface="Calibri"/>
                <a:cs typeface="Times New Roman"/>
              </a:rPr>
              <a:t>що</a:t>
            </a:r>
            <a:r>
              <a:rPr lang="ru-RU" dirty="0">
                <a:latin typeface="Times New Roman"/>
                <a:ea typeface="Calibri"/>
                <a:cs typeface="Times New Roman"/>
              </a:rPr>
              <a:t> звучать.</a:t>
            </a:r>
            <a:endParaRPr lang="ru-RU" sz="16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  </a:t>
            </a:r>
            <a:r>
              <a:rPr lang="uk-UA" dirty="0">
                <a:latin typeface="Times New Roman"/>
                <a:ea typeface="Calibri"/>
                <a:cs typeface="Times New Roman"/>
              </a:rPr>
              <a:t>    </a:t>
            </a:r>
            <a:r>
              <a:rPr lang="ru-RU" dirty="0" err="1">
                <a:latin typeface="Times New Roman"/>
                <a:ea typeface="Calibri"/>
                <a:cs typeface="Times New Roman"/>
              </a:rPr>
              <a:t>Немовна</a:t>
            </a:r>
            <a:r>
              <a:rPr lang="ru-RU" dirty="0">
                <a:latin typeface="Times New Roman"/>
                <a:ea typeface="Calibri"/>
                <a:cs typeface="Times New Roman"/>
              </a:rPr>
              <a:t> </a:t>
            </a:r>
            <a:r>
              <a:rPr lang="ru-RU" dirty="0" err="1">
                <a:latin typeface="Times New Roman"/>
                <a:ea typeface="Calibri"/>
                <a:cs typeface="Times New Roman"/>
              </a:rPr>
              <a:t>слухова</a:t>
            </a:r>
            <a:r>
              <a:rPr lang="ru-RU" dirty="0">
                <a:latin typeface="Times New Roman"/>
                <a:ea typeface="Calibri"/>
                <a:cs typeface="Times New Roman"/>
              </a:rPr>
              <a:t> </a:t>
            </a:r>
            <a:r>
              <a:rPr lang="ru-RU" dirty="0" err="1">
                <a:latin typeface="Times New Roman"/>
                <a:ea typeface="Calibri"/>
                <a:cs typeface="Times New Roman"/>
              </a:rPr>
              <a:t>агнозія</a:t>
            </a:r>
            <a:r>
              <a:rPr lang="ru-RU" dirty="0">
                <a:latin typeface="Times New Roman"/>
                <a:ea typeface="Calibri"/>
                <a:cs typeface="Times New Roman"/>
              </a:rPr>
              <a:t> </a:t>
            </a:r>
            <a:r>
              <a:rPr lang="ru-RU" dirty="0" err="1">
                <a:latin typeface="Times New Roman"/>
                <a:ea typeface="Calibri"/>
                <a:cs typeface="Times New Roman"/>
              </a:rPr>
              <a:t>виникає</a:t>
            </a:r>
            <a:r>
              <a:rPr lang="ru-RU" dirty="0">
                <a:latin typeface="Times New Roman"/>
                <a:ea typeface="Calibri"/>
                <a:cs typeface="Times New Roman"/>
              </a:rPr>
              <a:t> при </a:t>
            </a:r>
            <a:r>
              <a:rPr lang="ru-RU" dirty="0" err="1">
                <a:latin typeface="Times New Roman"/>
                <a:ea typeface="Calibri"/>
                <a:cs typeface="Times New Roman"/>
              </a:rPr>
              <a:t>ураженні</a:t>
            </a:r>
            <a:r>
              <a:rPr lang="ru-RU" dirty="0">
                <a:latin typeface="Times New Roman"/>
                <a:ea typeface="Calibri"/>
                <a:cs typeface="Times New Roman"/>
              </a:rPr>
              <a:t> </a:t>
            </a:r>
            <a:r>
              <a:rPr lang="ru-RU" dirty="0" err="1">
                <a:latin typeface="Times New Roman"/>
                <a:ea typeface="Calibri"/>
                <a:cs typeface="Times New Roman"/>
              </a:rPr>
              <a:t>правої</a:t>
            </a:r>
            <a:r>
              <a:rPr lang="ru-RU" dirty="0">
                <a:latin typeface="Times New Roman"/>
                <a:ea typeface="Calibri"/>
                <a:cs typeface="Times New Roman"/>
              </a:rPr>
              <a:t> </a:t>
            </a:r>
            <a:r>
              <a:rPr lang="ru-RU" dirty="0" err="1">
                <a:latin typeface="Times New Roman"/>
                <a:ea typeface="Calibri"/>
                <a:cs typeface="Times New Roman"/>
              </a:rPr>
              <a:t>скроневої</a:t>
            </a:r>
            <a:r>
              <a:rPr lang="ru-RU" dirty="0">
                <a:latin typeface="Times New Roman"/>
                <a:ea typeface="Calibri"/>
                <a:cs typeface="Times New Roman"/>
              </a:rPr>
              <a:t> </a:t>
            </a:r>
            <a:r>
              <a:rPr lang="ru-RU" dirty="0" err="1">
                <a:latin typeface="Times New Roman"/>
                <a:ea typeface="Calibri"/>
                <a:cs typeface="Times New Roman"/>
              </a:rPr>
              <a:t>частки</a:t>
            </a:r>
            <a:r>
              <a:rPr lang="ru-RU" dirty="0">
                <a:latin typeface="Times New Roman"/>
                <a:ea typeface="Calibri"/>
                <a:cs typeface="Times New Roman"/>
              </a:rPr>
              <a:t>. У </a:t>
            </a:r>
            <a:r>
              <a:rPr lang="ru-RU" dirty="0" err="1">
                <a:latin typeface="Times New Roman"/>
                <a:ea typeface="Calibri"/>
                <a:cs typeface="Times New Roman"/>
              </a:rPr>
              <a:t>цьому</a:t>
            </a:r>
            <a:r>
              <a:rPr lang="ru-RU" dirty="0">
                <a:latin typeface="Times New Roman"/>
                <a:ea typeface="Calibri"/>
                <a:cs typeface="Times New Roman"/>
              </a:rPr>
              <a:t> </a:t>
            </a:r>
            <a:r>
              <a:rPr lang="ru-RU" dirty="0" err="1">
                <a:latin typeface="Times New Roman"/>
                <a:ea typeface="Calibri"/>
                <a:cs typeface="Times New Roman"/>
              </a:rPr>
              <a:t>випадку</a:t>
            </a:r>
            <a:r>
              <a:rPr lang="ru-RU" dirty="0">
                <a:latin typeface="Times New Roman"/>
                <a:ea typeface="Calibri"/>
                <a:cs typeface="Times New Roman"/>
              </a:rPr>
              <a:t> </a:t>
            </a:r>
            <a:r>
              <a:rPr lang="ru-RU" dirty="0" err="1">
                <a:latin typeface="Times New Roman"/>
                <a:ea typeface="Calibri"/>
                <a:cs typeface="Times New Roman"/>
              </a:rPr>
              <a:t>діти</a:t>
            </a:r>
            <a:r>
              <a:rPr lang="ru-RU" dirty="0">
                <a:latin typeface="Times New Roman"/>
                <a:ea typeface="Calibri"/>
                <a:cs typeface="Times New Roman"/>
              </a:rPr>
              <a:t> не </a:t>
            </a:r>
            <a:r>
              <a:rPr lang="ru-RU" dirty="0" err="1">
                <a:latin typeface="Times New Roman"/>
                <a:ea typeface="Calibri"/>
                <a:cs typeface="Times New Roman"/>
              </a:rPr>
              <a:t>розрізняють</a:t>
            </a:r>
            <a:r>
              <a:rPr lang="ru-RU" dirty="0">
                <a:latin typeface="Times New Roman"/>
                <a:ea typeface="Calibri"/>
                <a:cs typeface="Times New Roman"/>
              </a:rPr>
              <a:t> таких </a:t>
            </a:r>
            <a:r>
              <a:rPr lang="ru-RU" dirty="0" err="1">
                <a:latin typeface="Times New Roman"/>
                <a:ea typeface="Calibri"/>
                <a:cs typeface="Times New Roman"/>
              </a:rPr>
              <a:t>звуків</a:t>
            </a:r>
            <a:r>
              <a:rPr lang="ru-RU" dirty="0">
                <a:latin typeface="Times New Roman"/>
                <a:ea typeface="Calibri"/>
                <a:cs typeface="Times New Roman"/>
              </a:rPr>
              <a:t>, як скрипи, стуки,  гудки, шум </a:t>
            </a:r>
            <a:r>
              <a:rPr lang="ru-RU" dirty="0" err="1">
                <a:latin typeface="Times New Roman"/>
                <a:ea typeface="Calibri"/>
                <a:cs typeface="Times New Roman"/>
              </a:rPr>
              <a:t>вітру</a:t>
            </a:r>
            <a:r>
              <a:rPr lang="ru-RU" dirty="0">
                <a:latin typeface="Times New Roman"/>
                <a:ea typeface="Calibri"/>
                <a:cs typeface="Times New Roman"/>
              </a:rPr>
              <a:t>, </a:t>
            </a:r>
            <a:r>
              <a:rPr lang="ru-RU" dirty="0" err="1">
                <a:latin typeface="Times New Roman"/>
                <a:ea typeface="Calibri"/>
                <a:cs typeface="Times New Roman"/>
              </a:rPr>
              <a:t>дощу</a:t>
            </a:r>
            <a:r>
              <a:rPr lang="ru-RU" dirty="0">
                <a:latin typeface="Times New Roman"/>
                <a:ea typeface="Calibri"/>
                <a:cs typeface="Times New Roman"/>
              </a:rPr>
              <a:t> та </a:t>
            </a:r>
            <a:r>
              <a:rPr lang="ru-RU" dirty="0" err="1">
                <a:latin typeface="Times New Roman"/>
                <a:ea typeface="Calibri"/>
                <a:cs typeface="Times New Roman"/>
              </a:rPr>
              <a:t>ін</a:t>
            </a:r>
            <a:r>
              <a:rPr lang="ru-RU" dirty="0">
                <a:latin typeface="Times New Roman"/>
                <a:ea typeface="Calibri"/>
                <a:cs typeface="Times New Roman"/>
              </a:rPr>
              <a:t>. Вони не </a:t>
            </a:r>
            <a:r>
              <a:rPr lang="ru-RU" dirty="0" err="1">
                <a:latin typeface="Times New Roman"/>
                <a:ea typeface="Calibri"/>
                <a:cs typeface="Times New Roman"/>
              </a:rPr>
              <a:t>чують</a:t>
            </a:r>
            <a:r>
              <a:rPr lang="ru-RU" dirty="0">
                <a:latin typeface="Times New Roman"/>
                <a:ea typeface="Calibri"/>
                <a:cs typeface="Times New Roman"/>
              </a:rPr>
              <a:t> </a:t>
            </a:r>
            <a:r>
              <a:rPr lang="ru-RU" dirty="0" err="1">
                <a:latin typeface="Times New Roman"/>
                <a:ea typeface="Calibri"/>
                <a:cs typeface="Times New Roman"/>
              </a:rPr>
              <a:t>голосів</a:t>
            </a:r>
            <a:r>
              <a:rPr lang="ru-RU" dirty="0">
                <a:latin typeface="Times New Roman"/>
                <a:ea typeface="Calibri"/>
                <a:cs typeface="Times New Roman"/>
              </a:rPr>
              <a:t> </a:t>
            </a:r>
            <a:r>
              <a:rPr lang="ru-RU" dirty="0" err="1">
                <a:latin typeface="Times New Roman"/>
                <a:ea typeface="Calibri"/>
                <a:cs typeface="Times New Roman"/>
              </a:rPr>
              <a:t>тварин</a:t>
            </a:r>
            <a:r>
              <a:rPr lang="ru-RU" dirty="0">
                <a:latin typeface="Times New Roman"/>
                <a:ea typeface="Calibri"/>
                <a:cs typeface="Times New Roman"/>
              </a:rPr>
              <a:t> і тому не </a:t>
            </a:r>
            <a:r>
              <a:rPr lang="ru-RU" dirty="0" err="1">
                <a:latin typeface="Times New Roman"/>
                <a:ea typeface="Calibri"/>
                <a:cs typeface="Times New Roman"/>
              </a:rPr>
              <a:t>наслідують</a:t>
            </a:r>
            <a:r>
              <a:rPr lang="ru-RU" dirty="0">
                <a:latin typeface="Times New Roman"/>
                <a:ea typeface="Calibri"/>
                <a:cs typeface="Times New Roman"/>
              </a:rPr>
              <a:t> </a:t>
            </a:r>
            <a:r>
              <a:rPr lang="ru-RU" dirty="0" err="1">
                <a:latin typeface="Times New Roman"/>
                <a:ea typeface="Calibri"/>
                <a:cs typeface="Times New Roman"/>
              </a:rPr>
              <a:t>їх</a:t>
            </a:r>
            <a:r>
              <a:rPr lang="ru-RU" dirty="0">
                <a:latin typeface="Times New Roman"/>
                <a:ea typeface="Calibri"/>
                <a:cs typeface="Times New Roman"/>
              </a:rPr>
              <a:t>. У </a:t>
            </a:r>
            <a:r>
              <a:rPr lang="ru-RU" dirty="0" err="1">
                <a:latin typeface="Times New Roman"/>
                <a:ea typeface="Calibri"/>
                <a:cs typeface="Times New Roman"/>
              </a:rPr>
              <a:t>певної</a:t>
            </a:r>
            <a:r>
              <a:rPr lang="ru-RU" dirty="0">
                <a:latin typeface="Times New Roman"/>
                <a:ea typeface="Calibri"/>
                <a:cs typeface="Times New Roman"/>
              </a:rPr>
              <a:t> </a:t>
            </a:r>
            <a:r>
              <a:rPr lang="ru-RU" dirty="0" err="1">
                <a:latin typeface="Times New Roman"/>
                <a:ea typeface="Calibri"/>
                <a:cs typeface="Times New Roman"/>
              </a:rPr>
              <a:t>категорії</a:t>
            </a:r>
            <a:r>
              <a:rPr lang="ru-RU" dirty="0">
                <a:latin typeface="Times New Roman"/>
                <a:ea typeface="Calibri"/>
                <a:cs typeface="Times New Roman"/>
              </a:rPr>
              <a:t> </a:t>
            </a:r>
            <a:r>
              <a:rPr lang="ru-RU" dirty="0" err="1">
                <a:latin typeface="Times New Roman"/>
                <a:ea typeface="Calibri"/>
                <a:cs typeface="Times New Roman"/>
              </a:rPr>
              <a:t>хворих</a:t>
            </a:r>
            <a:r>
              <a:rPr lang="ru-RU" dirty="0">
                <a:latin typeface="Times New Roman"/>
                <a:ea typeface="Calibri"/>
                <a:cs typeface="Times New Roman"/>
              </a:rPr>
              <a:t> </a:t>
            </a:r>
            <a:r>
              <a:rPr lang="ru-RU" dirty="0" err="1">
                <a:latin typeface="Times New Roman"/>
                <a:ea typeface="Calibri"/>
                <a:cs typeface="Times New Roman"/>
              </a:rPr>
              <a:t>відзначаються</a:t>
            </a:r>
            <a:r>
              <a:rPr lang="ru-RU" dirty="0">
                <a:latin typeface="Times New Roman"/>
                <a:ea typeface="Calibri"/>
                <a:cs typeface="Times New Roman"/>
              </a:rPr>
              <a:t> </a:t>
            </a:r>
            <a:r>
              <a:rPr lang="ru-RU" dirty="0" err="1">
                <a:latin typeface="Times New Roman"/>
                <a:ea typeface="Calibri"/>
                <a:cs typeface="Times New Roman"/>
              </a:rPr>
              <a:t>дефекти</a:t>
            </a:r>
            <a:r>
              <a:rPr lang="ru-RU" dirty="0">
                <a:latin typeface="Times New Roman"/>
                <a:ea typeface="Calibri"/>
                <a:cs typeface="Times New Roman"/>
              </a:rPr>
              <a:t> </a:t>
            </a:r>
            <a:r>
              <a:rPr lang="ru-RU" dirty="0" err="1">
                <a:latin typeface="Times New Roman"/>
                <a:ea typeface="Calibri"/>
                <a:cs typeface="Times New Roman"/>
              </a:rPr>
              <a:t>імпресивного</a:t>
            </a:r>
            <a:r>
              <a:rPr lang="ru-RU" dirty="0">
                <a:latin typeface="Times New Roman"/>
                <a:ea typeface="Calibri"/>
                <a:cs typeface="Times New Roman"/>
              </a:rPr>
              <a:t> </a:t>
            </a:r>
            <a:r>
              <a:rPr lang="ru-RU" dirty="0" err="1">
                <a:latin typeface="Times New Roman"/>
                <a:ea typeface="Calibri"/>
                <a:cs typeface="Times New Roman"/>
              </a:rPr>
              <a:t>музичного</a:t>
            </a:r>
            <a:r>
              <a:rPr lang="ru-RU" dirty="0">
                <a:latin typeface="Times New Roman"/>
                <a:ea typeface="Calibri"/>
                <a:cs typeface="Times New Roman"/>
              </a:rPr>
              <a:t> слуху (</a:t>
            </a:r>
            <a:r>
              <a:rPr lang="ru-RU" dirty="0" err="1">
                <a:latin typeface="Times New Roman"/>
                <a:ea typeface="Calibri"/>
                <a:cs typeface="Times New Roman"/>
              </a:rPr>
              <a:t>амузія</a:t>
            </a:r>
            <a:r>
              <a:rPr lang="ru-RU" dirty="0">
                <a:latin typeface="Times New Roman"/>
                <a:ea typeface="Calibri"/>
                <a:cs typeface="Times New Roman"/>
              </a:rPr>
              <a:t>). </a:t>
            </a:r>
            <a:r>
              <a:rPr lang="ru-RU" dirty="0" err="1">
                <a:latin typeface="Times New Roman"/>
                <a:ea typeface="Calibri"/>
                <a:cs typeface="Times New Roman"/>
              </a:rPr>
              <a:t>Іноді</a:t>
            </a:r>
            <a:r>
              <a:rPr lang="ru-RU" dirty="0">
                <a:latin typeface="Times New Roman"/>
                <a:ea typeface="Calibri"/>
                <a:cs typeface="Times New Roman"/>
              </a:rPr>
              <a:t> у </a:t>
            </a:r>
            <a:r>
              <a:rPr lang="ru-RU" dirty="0" err="1">
                <a:latin typeface="Times New Roman"/>
                <a:ea typeface="Calibri"/>
                <a:cs typeface="Times New Roman"/>
              </a:rPr>
              <a:t>хворих</a:t>
            </a:r>
            <a:r>
              <a:rPr lang="ru-RU" dirty="0">
                <a:latin typeface="Times New Roman"/>
                <a:ea typeface="Calibri"/>
                <a:cs typeface="Times New Roman"/>
              </a:rPr>
              <a:t> </a:t>
            </a:r>
            <a:r>
              <a:rPr lang="ru-RU" dirty="0" err="1">
                <a:latin typeface="Times New Roman"/>
                <a:ea typeface="Calibri"/>
                <a:cs typeface="Times New Roman"/>
              </a:rPr>
              <a:t>спостерігається</a:t>
            </a:r>
            <a:r>
              <a:rPr lang="ru-RU" dirty="0">
                <a:latin typeface="Times New Roman"/>
                <a:ea typeface="Calibri"/>
                <a:cs typeface="Times New Roman"/>
              </a:rPr>
              <a:t> </a:t>
            </a:r>
            <a:r>
              <a:rPr lang="ru-RU" dirty="0" err="1">
                <a:latin typeface="Times New Roman"/>
                <a:ea typeface="Calibri"/>
                <a:cs typeface="Times New Roman"/>
              </a:rPr>
              <a:t>підвищена</a:t>
            </a:r>
            <a:r>
              <a:rPr lang="ru-RU" dirty="0">
                <a:latin typeface="Times New Roman"/>
                <a:ea typeface="Calibri"/>
                <a:cs typeface="Times New Roman"/>
              </a:rPr>
              <a:t> </a:t>
            </a:r>
            <a:r>
              <a:rPr lang="ru-RU" dirty="0" err="1">
                <a:latin typeface="Times New Roman"/>
                <a:ea typeface="Calibri"/>
                <a:cs typeface="Times New Roman"/>
              </a:rPr>
              <a:t>чутливість</a:t>
            </a:r>
            <a:r>
              <a:rPr lang="ru-RU" dirty="0">
                <a:latin typeface="Times New Roman"/>
                <a:ea typeface="Calibri"/>
                <a:cs typeface="Times New Roman"/>
              </a:rPr>
              <a:t> до </a:t>
            </a:r>
            <a:r>
              <a:rPr lang="ru-RU" dirty="0" err="1">
                <a:latin typeface="Times New Roman"/>
                <a:ea typeface="Calibri"/>
                <a:cs typeface="Times New Roman"/>
              </a:rPr>
              <a:t>шумів</a:t>
            </a:r>
            <a:r>
              <a:rPr lang="ru-RU" dirty="0">
                <a:latin typeface="Times New Roman"/>
                <a:ea typeface="Calibri"/>
                <a:cs typeface="Times New Roman"/>
              </a:rPr>
              <a:t> (</a:t>
            </a:r>
            <a:r>
              <a:rPr lang="ru-RU" dirty="0" err="1">
                <a:latin typeface="Times New Roman"/>
                <a:ea typeface="Calibri"/>
                <a:cs typeface="Times New Roman"/>
              </a:rPr>
              <a:t>гіперакузія</a:t>
            </a:r>
            <a:r>
              <a:rPr lang="ru-RU" dirty="0">
                <a:latin typeface="Times New Roman"/>
                <a:ea typeface="Calibri"/>
                <a:cs typeface="Times New Roman"/>
              </a:rPr>
              <a:t>). </a:t>
            </a:r>
            <a:r>
              <a:rPr lang="ru-RU" dirty="0" err="1">
                <a:latin typeface="Times New Roman"/>
                <a:ea typeface="Calibri"/>
                <a:cs typeface="Times New Roman"/>
              </a:rPr>
              <a:t>Спостерігаються</a:t>
            </a:r>
            <a:r>
              <a:rPr lang="ru-RU" dirty="0">
                <a:latin typeface="Times New Roman"/>
                <a:ea typeface="Calibri"/>
                <a:cs typeface="Times New Roman"/>
              </a:rPr>
              <a:t> </a:t>
            </a:r>
            <a:r>
              <a:rPr lang="ru-RU" dirty="0" err="1">
                <a:latin typeface="Times New Roman"/>
                <a:ea typeface="Calibri"/>
                <a:cs typeface="Times New Roman"/>
              </a:rPr>
              <a:t>також</a:t>
            </a:r>
            <a:r>
              <a:rPr lang="ru-RU" dirty="0">
                <a:latin typeface="Times New Roman"/>
                <a:ea typeface="Calibri"/>
                <a:cs typeface="Times New Roman"/>
              </a:rPr>
              <a:t> </a:t>
            </a:r>
            <a:r>
              <a:rPr lang="ru-RU" dirty="0" err="1">
                <a:latin typeface="Times New Roman"/>
                <a:ea typeface="Calibri"/>
                <a:cs typeface="Times New Roman"/>
              </a:rPr>
              <a:t>випадки</a:t>
            </a:r>
            <a:r>
              <a:rPr lang="ru-RU" dirty="0">
                <a:latin typeface="Times New Roman"/>
                <a:ea typeface="Calibri"/>
                <a:cs typeface="Times New Roman"/>
              </a:rPr>
              <a:t> </a:t>
            </a:r>
            <a:r>
              <a:rPr lang="ru-RU" dirty="0" err="1">
                <a:latin typeface="Times New Roman"/>
                <a:ea typeface="Calibri"/>
                <a:cs typeface="Times New Roman"/>
              </a:rPr>
              <a:t>зміни</a:t>
            </a:r>
            <a:r>
              <a:rPr lang="ru-RU" dirty="0">
                <a:latin typeface="Times New Roman"/>
                <a:ea typeface="Calibri"/>
                <a:cs typeface="Times New Roman"/>
              </a:rPr>
              <a:t> </a:t>
            </a:r>
            <a:r>
              <a:rPr lang="ru-RU" dirty="0" err="1">
                <a:latin typeface="Times New Roman"/>
                <a:ea typeface="Calibri"/>
                <a:cs typeface="Times New Roman"/>
              </a:rPr>
              <a:t>інтонаційно-мелодійної</a:t>
            </a:r>
            <a:r>
              <a:rPr lang="ru-RU" dirty="0">
                <a:latin typeface="Times New Roman"/>
                <a:ea typeface="Calibri"/>
                <a:cs typeface="Times New Roman"/>
              </a:rPr>
              <a:t> </a:t>
            </a:r>
            <a:r>
              <a:rPr lang="ru-RU" dirty="0" err="1">
                <a:latin typeface="Times New Roman"/>
                <a:ea typeface="Calibri"/>
                <a:cs typeface="Times New Roman"/>
              </a:rPr>
              <a:t>сторони</a:t>
            </a:r>
            <a:r>
              <a:rPr lang="ru-RU" dirty="0">
                <a:latin typeface="Times New Roman"/>
                <a:ea typeface="Calibri"/>
                <a:cs typeface="Times New Roman"/>
              </a:rPr>
              <a:t> </a:t>
            </a:r>
            <a:r>
              <a:rPr lang="ru-RU" dirty="0" err="1">
                <a:latin typeface="Times New Roman"/>
                <a:ea typeface="Calibri"/>
                <a:cs typeface="Times New Roman"/>
              </a:rPr>
              <a:t>мови</a:t>
            </a:r>
            <a:r>
              <a:rPr lang="ru-RU" dirty="0">
                <a:latin typeface="Times New Roman"/>
                <a:ea typeface="Calibri"/>
                <a:cs typeface="Times New Roman"/>
              </a:rPr>
              <a:t>, голосу, </a:t>
            </a:r>
            <a:r>
              <a:rPr lang="ru-RU" dirty="0" err="1">
                <a:latin typeface="Times New Roman"/>
                <a:ea typeface="Calibri"/>
                <a:cs typeface="Times New Roman"/>
              </a:rPr>
              <a:t>елементи</a:t>
            </a:r>
            <a:r>
              <a:rPr lang="ru-RU" dirty="0">
                <a:latin typeface="Times New Roman"/>
                <a:ea typeface="Calibri"/>
                <a:cs typeface="Times New Roman"/>
              </a:rPr>
              <a:t> </a:t>
            </a:r>
            <a:r>
              <a:rPr lang="ru-RU" dirty="0" err="1">
                <a:latin typeface="Times New Roman"/>
                <a:ea typeface="Calibri"/>
                <a:cs typeface="Times New Roman"/>
              </a:rPr>
              <a:t>дизартрії</a:t>
            </a:r>
            <a:r>
              <a:rPr lang="ru-RU" dirty="0">
                <a:latin typeface="Times New Roman"/>
                <a:ea typeface="Calibri"/>
                <a:cs typeface="Times New Roman"/>
              </a:rPr>
              <a:t>.  </a:t>
            </a:r>
            <a:endParaRPr lang="ru-RU" sz="1600" dirty="0">
              <a:latin typeface="Calibri"/>
              <a:ea typeface="Calibri"/>
              <a:cs typeface="Times New Roman"/>
            </a:endParaRPr>
          </a:p>
          <a:p>
            <a:pPr algn="just">
              <a:lnSpc>
                <a:spcPct val="115000"/>
              </a:lnSpc>
              <a:spcAft>
                <a:spcPts val="1000"/>
              </a:spcAft>
            </a:pPr>
            <a:r>
              <a:rPr lang="ru-RU" dirty="0">
                <a:latin typeface="Times New Roman"/>
                <a:ea typeface="Calibri"/>
                <a:cs typeface="Times New Roman"/>
              </a:rPr>
              <a:t>       </a:t>
            </a:r>
            <a:r>
              <a:rPr lang="ru-RU" b="1" dirty="0" err="1">
                <a:latin typeface="Times New Roman"/>
                <a:ea typeface="Calibri"/>
                <a:cs typeface="Times New Roman"/>
              </a:rPr>
              <a:t>Домінантна</a:t>
            </a:r>
            <a:r>
              <a:rPr lang="ru-RU" b="1" dirty="0">
                <a:latin typeface="Times New Roman"/>
                <a:ea typeface="Calibri"/>
                <a:cs typeface="Times New Roman"/>
              </a:rPr>
              <a:t> </a:t>
            </a:r>
            <a:r>
              <a:rPr lang="ru-RU" b="1" dirty="0" err="1">
                <a:latin typeface="Times New Roman"/>
                <a:ea typeface="Calibri"/>
                <a:cs typeface="Times New Roman"/>
              </a:rPr>
              <a:t>слухова</a:t>
            </a:r>
            <a:r>
              <a:rPr lang="ru-RU" b="1" dirty="0">
                <a:latin typeface="Times New Roman"/>
                <a:ea typeface="Calibri"/>
                <a:cs typeface="Times New Roman"/>
              </a:rPr>
              <a:t> </a:t>
            </a:r>
            <a:r>
              <a:rPr lang="ru-RU" dirty="0" err="1">
                <a:latin typeface="Times New Roman"/>
                <a:ea typeface="Calibri"/>
                <a:cs typeface="Times New Roman"/>
              </a:rPr>
              <a:t>агнозія</a:t>
            </a:r>
            <a:r>
              <a:rPr lang="ru-RU" dirty="0">
                <a:latin typeface="Times New Roman"/>
                <a:ea typeface="Calibri"/>
                <a:cs typeface="Times New Roman"/>
              </a:rPr>
              <a:t> </a:t>
            </a:r>
            <a:r>
              <a:rPr lang="ru-RU" dirty="0" err="1">
                <a:latin typeface="Times New Roman"/>
                <a:ea typeface="Calibri"/>
                <a:cs typeface="Times New Roman"/>
              </a:rPr>
              <a:t>виникає</a:t>
            </a:r>
            <a:r>
              <a:rPr lang="ru-RU" dirty="0">
                <a:latin typeface="Times New Roman"/>
                <a:ea typeface="Calibri"/>
                <a:cs typeface="Times New Roman"/>
              </a:rPr>
              <a:t> при </a:t>
            </a:r>
            <a:r>
              <a:rPr lang="ru-RU" dirty="0" err="1">
                <a:latin typeface="Times New Roman"/>
                <a:ea typeface="Calibri"/>
                <a:cs typeface="Times New Roman"/>
              </a:rPr>
              <a:t>вогнищах</a:t>
            </a:r>
            <a:r>
              <a:rPr lang="ru-RU" dirty="0">
                <a:latin typeface="Times New Roman"/>
                <a:ea typeface="Calibri"/>
                <a:cs typeface="Times New Roman"/>
              </a:rPr>
              <a:t> </a:t>
            </a:r>
            <a:r>
              <a:rPr lang="ru-RU" dirty="0" err="1">
                <a:latin typeface="Times New Roman"/>
                <a:ea typeface="Calibri"/>
                <a:cs typeface="Times New Roman"/>
              </a:rPr>
              <a:t>ураження</a:t>
            </a:r>
            <a:r>
              <a:rPr lang="ru-RU" dirty="0">
                <a:latin typeface="Times New Roman"/>
                <a:ea typeface="Calibri"/>
                <a:cs typeface="Times New Roman"/>
              </a:rPr>
              <a:t>, </a:t>
            </a:r>
            <a:r>
              <a:rPr lang="ru-RU" dirty="0" err="1">
                <a:latin typeface="Times New Roman"/>
                <a:ea typeface="Calibri"/>
                <a:cs typeface="Times New Roman"/>
              </a:rPr>
              <a:t>розташованих</a:t>
            </a:r>
            <a:r>
              <a:rPr lang="ru-RU" dirty="0">
                <a:latin typeface="Times New Roman"/>
                <a:ea typeface="Calibri"/>
                <a:cs typeface="Times New Roman"/>
              </a:rPr>
              <a:t> у </a:t>
            </a:r>
            <a:r>
              <a:rPr lang="ru-RU" dirty="0" err="1">
                <a:latin typeface="Times New Roman"/>
                <a:ea typeface="Calibri"/>
                <a:cs typeface="Times New Roman"/>
              </a:rPr>
              <a:t>лівій</a:t>
            </a:r>
            <a:r>
              <a:rPr lang="ru-RU" dirty="0">
                <a:latin typeface="Times New Roman"/>
                <a:ea typeface="Calibri"/>
                <a:cs typeface="Times New Roman"/>
              </a:rPr>
              <a:t> </a:t>
            </a:r>
            <a:r>
              <a:rPr lang="ru-RU" dirty="0" err="1">
                <a:latin typeface="Times New Roman"/>
                <a:ea typeface="Calibri"/>
                <a:cs typeface="Times New Roman"/>
              </a:rPr>
              <a:t>півкулі</a:t>
            </a:r>
            <a:r>
              <a:rPr lang="ru-RU" dirty="0">
                <a:latin typeface="Times New Roman"/>
                <a:ea typeface="Calibri"/>
                <a:cs typeface="Times New Roman"/>
              </a:rPr>
              <a:t> </a:t>
            </a:r>
            <a:r>
              <a:rPr lang="ru-RU" dirty="0" err="1">
                <a:latin typeface="Times New Roman"/>
                <a:ea typeface="Calibri"/>
                <a:cs typeface="Times New Roman"/>
              </a:rPr>
              <a:t>мозку</a:t>
            </a:r>
            <a:r>
              <a:rPr lang="ru-RU" dirty="0">
                <a:latin typeface="Times New Roman"/>
                <a:ea typeface="Calibri"/>
                <a:cs typeface="Times New Roman"/>
              </a:rPr>
              <a:t>. Вона є </a:t>
            </a:r>
            <a:r>
              <a:rPr lang="ru-RU" dirty="0" err="1">
                <a:latin typeface="Times New Roman"/>
                <a:ea typeface="Calibri"/>
                <a:cs typeface="Times New Roman"/>
              </a:rPr>
              <a:t>мовною</a:t>
            </a:r>
            <a:r>
              <a:rPr lang="ru-RU" dirty="0">
                <a:latin typeface="Times New Roman"/>
                <a:ea typeface="Calibri"/>
                <a:cs typeface="Times New Roman"/>
              </a:rPr>
              <a:t> і </a:t>
            </a:r>
            <a:r>
              <a:rPr lang="ru-RU" dirty="0" err="1">
                <a:latin typeface="Times New Roman"/>
                <a:ea typeface="Calibri"/>
                <a:cs typeface="Times New Roman"/>
              </a:rPr>
              <a:t>проявляється</a:t>
            </a:r>
            <a:r>
              <a:rPr lang="ru-RU" dirty="0">
                <a:latin typeface="Times New Roman"/>
                <a:ea typeface="Calibri"/>
                <a:cs typeface="Times New Roman"/>
              </a:rPr>
              <a:t> у </a:t>
            </a:r>
            <a:r>
              <a:rPr lang="ru-RU" dirty="0" err="1">
                <a:latin typeface="Times New Roman"/>
                <a:ea typeface="Calibri"/>
                <a:cs typeface="Times New Roman"/>
              </a:rPr>
              <a:t>труднощах</a:t>
            </a:r>
            <a:r>
              <a:rPr lang="ru-RU" dirty="0">
                <a:latin typeface="Times New Roman"/>
                <a:ea typeface="Calibri"/>
                <a:cs typeface="Times New Roman"/>
              </a:rPr>
              <a:t> </a:t>
            </a:r>
            <a:r>
              <a:rPr lang="ru-RU" dirty="0" err="1">
                <a:latin typeface="Times New Roman"/>
                <a:ea typeface="Calibri"/>
                <a:cs typeface="Times New Roman"/>
              </a:rPr>
              <a:t>розуміння</a:t>
            </a:r>
            <a:r>
              <a:rPr lang="ru-RU" dirty="0">
                <a:latin typeface="Times New Roman"/>
                <a:ea typeface="Calibri"/>
                <a:cs typeface="Times New Roman"/>
              </a:rPr>
              <a:t> </a:t>
            </a:r>
            <a:r>
              <a:rPr lang="ru-RU" dirty="0" err="1">
                <a:latin typeface="Times New Roman"/>
                <a:ea typeface="Calibri"/>
                <a:cs typeface="Times New Roman"/>
              </a:rPr>
              <a:t>мови</a:t>
            </a:r>
            <a:r>
              <a:rPr lang="ru-RU" dirty="0">
                <a:latin typeface="Times New Roman"/>
                <a:ea typeface="Calibri"/>
                <a:cs typeface="Times New Roman"/>
              </a:rPr>
              <a:t>.  </a:t>
            </a:r>
            <a:endParaRPr lang="ru-RU" sz="1600" dirty="0">
              <a:latin typeface="Calibri"/>
              <a:ea typeface="Calibri"/>
              <a:cs typeface="Times New Roman"/>
            </a:endParaRPr>
          </a:p>
          <a:p>
            <a:endParaRPr lang="ru-RU" dirty="0"/>
          </a:p>
        </p:txBody>
      </p:sp>
    </p:spTree>
    <p:extLst>
      <p:ext uri="{BB962C8B-B14F-4D97-AF65-F5344CB8AC3E}">
        <p14:creationId xmlns:p14="http://schemas.microsoft.com/office/powerpoint/2010/main" val="3805647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702970" cy="576064"/>
          </a:xfrm>
        </p:spPr>
        <p:txBody>
          <a:bodyPr/>
          <a:lstStyle/>
          <a:p>
            <a:r>
              <a:rPr lang="ru-RU" sz="2000" dirty="0" err="1">
                <a:effectLst/>
                <a:latin typeface="Times New Roman"/>
                <a:ea typeface="Calibri"/>
              </a:rPr>
              <a:t>Розлади</a:t>
            </a:r>
            <a:r>
              <a:rPr lang="ru-RU" sz="2000" dirty="0">
                <a:effectLst/>
                <a:latin typeface="Times New Roman"/>
                <a:ea typeface="Calibri"/>
              </a:rPr>
              <a:t> </a:t>
            </a:r>
            <a:r>
              <a:rPr lang="ru-RU" sz="2000" dirty="0" err="1">
                <a:effectLst/>
                <a:latin typeface="Times New Roman"/>
                <a:ea typeface="Calibri"/>
              </a:rPr>
              <a:t>довільних</a:t>
            </a:r>
            <a:r>
              <a:rPr lang="ru-RU" sz="2000" dirty="0">
                <a:effectLst/>
                <a:latin typeface="Times New Roman"/>
                <a:ea typeface="Calibri"/>
              </a:rPr>
              <a:t> </a:t>
            </a:r>
            <a:r>
              <a:rPr lang="ru-RU" sz="2000" dirty="0" err="1">
                <a:effectLst/>
                <a:latin typeface="Times New Roman"/>
                <a:ea typeface="Calibri"/>
              </a:rPr>
              <a:t>рухів</a:t>
            </a:r>
            <a:r>
              <a:rPr lang="ru-RU" sz="2000" dirty="0">
                <a:effectLst/>
                <a:latin typeface="Times New Roman"/>
                <a:ea typeface="Calibri"/>
              </a:rPr>
              <a:t> та </a:t>
            </a:r>
            <a:r>
              <a:rPr lang="ru-RU" sz="2000" dirty="0" err="1">
                <a:effectLst/>
                <a:latin typeface="Times New Roman"/>
                <a:ea typeface="Calibri"/>
              </a:rPr>
              <a:t>дій</a:t>
            </a:r>
            <a:r>
              <a:rPr lang="ru-RU" sz="2000" dirty="0">
                <a:effectLst/>
                <a:latin typeface="Times New Roman"/>
                <a:ea typeface="Calibri"/>
              </a:rPr>
              <a:t> при </a:t>
            </a:r>
            <a:r>
              <a:rPr lang="ru-RU" sz="2000" dirty="0" err="1">
                <a:effectLst/>
                <a:latin typeface="Times New Roman"/>
                <a:ea typeface="Calibri"/>
              </a:rPr>
              <a:t>локальних</a:t>
            </a:r>
            <a:r>
              <a:rPr lang="ru-RU" sz="2000" dirty="0">
                <a:effectLst/>
                <a:latin typeface="Times New Roman"/>
                <a:ea typeface="Calibri"/>
              </a:rPr>
              <a:t> </a:t>
            </a:r>
            <a:r>
              <a:rPr lang="ru-RU" sz="2000" dirty="0" err="1">
                <a:effectLst/>
                <a:latin typeface="Times New Roman"/>
                <a:ea typeface="Calibri"/>
              </a:rPr>
              <a:t>ураженнях</a:t>
            </a:r>
            <a:r>
              <a:rPr lang="ru-RU" sz="2000" dirty="0">
                <a:effectLst/>
                <a:latin typeface="Times New Roman"/>
                <a:ea typeface="Calibri"/>
              </a:rPr>
              <a:t> </a:t>
            </a:r>
            <a:r>
              <a:rPr lang="ru-RU" sz="2000" dirty="0" err="1">
                <a:effectLst/>
                <a:latin typeface="Times New Roman"/>
                <a:ea typeface="Calibri"/>
              </a:rPr>
              <a:t>мозку</a:t>
            </a:r>
            <a:r>
              <a:rPr lang="ru-RU" sz="2000" dirty="0">
                <a:effectLst/>
                <a:latin typeface="Times New Roman"/>
                <a:ea typeface="Calibri"/>
              </a:rPr>
              <a:t>: </a:t>
            </a:r>
            <a:r>
              <a:rPr lang="ru-RU" sz="2000" dirty="0" err="1">
                <a:effectLst/>
                <a:latin typeface="Times New Roman"/>
                <a:ea typeface="Calibri"/>
              </a:rPr>
              <a:t>види</a:t>
            </a:r>
            <a:r>
              <a:rPr lang="ru-RU" sz="2000" dirty="0">
                <a:effectLst/>
                <a:latin typeface="Times New Roman"/>
                <a:ea typeface="Calibri"/>
              </a:rPr>
              <a:t>, </a:t>
            </a:r>
            <a:r>
              <a:rPr lang="ru-RU" sz="2000" dirty="0" err="1">
                <a:effectLst/>
                <a:latin typeface="Times New Roman"/>
                <a:ea typeface="Calibri"/>
              </a:rPr>
              <a:t>локалізація</a:t>
            </a:r>
            <a:r>
              <a:rPr lang="ru-RU" sz="2000" dirty="0">
                <a:effectLst/>
                <a:latin typeface="Times New Roman"/>
                <a:ea typeface="Calibri"/>
              </a:rPr>
              <a:t> </a:t>
            </a:r>
            <a:r>
              <a:rPr lang="ru-RU" sz="2000" dirty="0" err="1">
                <a:effectLst/>
                <a:latin typeface="Times New Roman"/>
                <a:ea typeface="Calibri"/>
              </a:rPr>
              <a:t>ураження</a:t>
            </a:r>
            <a:r>
              <a:rPr lang="ru-RU" sz="2000" dirty="0">
                <a:effectLst/>
                <a:latin typeface="Times New Roman"/>
                <a:ea typeface="Calibri"/>
              </a:rPr>
              <a:t>, </a:t>
            </a:r>
            <a:r>
              <a:rPr lang="ru-RU" sz="2000" dirty="0" err="1">
                <a:effectLst/>
                <a:latin typeface="Times New Roman"/>
                <a:ea typeface="Calibri"/>
              </a:rPr>
              <a:t>методи</a:t>
            </a:r>
            <a:r>
              <a:rPr lang="ru-RU" sz="2000" dirty="0">
                <a:effectLst/>
                <a:latin typeface="Times New Roman"/>
                <a:ea typeface="Calibri"/>
              </a:rPr>
              <a:t> </a:t>
            </a:r>
            <a:r>
              <a:rPr lang="ru-RU" sz="2000" dirty="0" err="1">
                <a:effectLst/>
                <a:latin typeface="Times New Roman"/>
                <a:ea typeface="Calibri"/>
              </a:rPr>
              <a:t>дослідження</a:t>
            </a:r>
            <a:r>
              <a:rPr lang="ru-RU" sz="2000" dirty="0">
                <a:effectLst/>
                <a:latin typeface="Times New Roman"/>
                <a:ea typeface="Calibri"/>
              </a:rPr>
              <a:t>.</a:t>
            </a:r>
            <a:endParaRPr lang="ru-RU" sz="2000" dirty="0"/>
          </a:p>
        </p:txBody>
      </p:sp>
      <p:sp>
        <p:nvSpPr>
          <p:cNvPr id="3" name="Текст 2"/>
          <p:cNvSpPr>
            <a:spLocks noGrp="1"/>
          </p:cNvSpPr>
          <p:nvPr>
            <p:ph type="body" idx="1"/>
          </p:nvPr>
        </p:nvSpPr>
        <p:spPr>
          <a:xfrm>
            <a:off x="0" y="836712"/>
            <a:ext cx="9036496" cy="6336704"/>
          </a:xfrm>
        </p:spPr>
        <p:txBody>
          <a:bodyPr>
            <a:noAutofit/>
          </a:bodyPr>
          <a:lstStyle/>
          <a:p>
            <a:pPr algn="just">
              <a:lnSpc>
                <a:spcPct val="115000"/>
              </a:lnSpc>
              <a:spcAft>
                <a:spcPts val="1000"/>
              </a:spcAft>
            </a:pPr>
            <a:r>
              <a:rPr lang="ru-RU" sz="1400" b="1" dirty="0" err="1">
                <a:latin typeface="Times New Roman"/>
                <a:ea typeface="Calibri"/>
                <a:cs typeface="Times New Roman"/>
              </a:rPr>
              <a:t>Праксис</a:t>
            </a:r>
            <a:r>
              <a:rPr lang="ru-RU" sz="1400" b="1" dirty="0">
                <a:latin typeface="Times New Roman"/>
                <a:ea typeface="Calibri"/>
                <a:cs typeface="Times New Roman"/>
              </a:rPr>
              <a:t> (</a:t>
            </a:r>
            <a:r>
              <a:rPr lang="ru-RU" sz="1400" dirty="0" err="1">
                <a:latin typeface="Times New Roman"/>
                <a:ea typeface="Calibri"/>
                <a:cs typeface="Times New Roman"/>
              </a:rPr>
              <a:t>від</a:t>
            </a:r>
            <a:r>
              <a:rPr lang="ru-RU" sz="1400" dirty="0">
                <a:latin typeface="Times New Roman"/>
                <a:ea typeface="Calibri"/>
                <a:cs typeface="Times New Roman"/>
              </a:rPr>
              <a:t> </a:t>
            </a:r>
            <a:r>
              <a:rPr lang="ru-RU" sz="1400" dirty="0" err="1">
                <a:latin typeface="Times New Roman"/>
                <a:ea typeface="Calibri"/>
                <a:cs typeface="Times New Roman"/>
              </a:rPr>
              <a:t>грецьк</a:t>
            </a:r>
            <a:r>
              <a:rPr lang="ru-RU" sz="1400" dirty="0">
                <a:latin typeface="Times New Roman"/>
                <a:ea typeface="Calibri"/>
                <a:cs typeface="Times New Roman"/>
              </a:rPr>
              <a:t>. </a:t>
            </a:r>
            <a:r>
              <a:rPr lang="ru-RU" sz="1400" dirty="0" err="1">
                <a:latin typeface="Times New Roman"/>
                <a:ea typeface="Calibri"/>
                <a:cs typeface="Times New Roman"/>
              </a:rPr>
              <a:t>praxis</a:t>
            </a:r>
            <a:r>
              <a:rPr lang="ru-RU" sz="1400" dirty="0">
                <a:latin typeface="Times New Roman"/>
                <a:ea typeface="Calibri"/>
                <a:cs typeface="Times New Roman"/>
              </a:rPr>
              <a:t> - </a:t>
            </a:r>
            <a:r>
              <a:rPr lang="ru-RU" sz="1400" dirty="0" err="1">
                <a:latin typeface="Times New Roman"/>
                <a:ea typeface="Calibri"/>
                <a:cs typeface="Times New Roman"/>
              </a:rPr>
              <a:t>дія</a:t>
            </a:r>
            <a:r>
              <a:rPr lang="ru-RU" sz="1400" dirty="0">
                <a:latin typeface="Times New Roman"/>
                <a:ea typeface="Calibri"/>
                <a:cs typeface="Times New Roman"/>
              </a:rPr>
              <a:t>) - </a:t>
            </a:r>
            <a:r>
              <a:rPr lang="ru-RU" sz="1400" dirty="0" err="1">
                <a:latin typeface="Times New Roman"/>
                <a:ea typeface="Calibri"/>
                <a:cs typeface="Times New Roman"/>
              </a:rPr>
              <a:t>здатність</a:t>
            </a:r>
            <a:r>
              <a:rPr lang="ru-RU" sz="1400" dirty="0">
                <a:latin typeface="Times New Roman"/>
                <a:ea typeface="Calibri"/>
                <a:cs typeface="Times New Roman"/>
              </a:rPr>
              <a:t> </a:t>
            </a:r>
            <a:r>
              <a:rPr lang="ru-RU" sz="1400" dirty="0" err="1">
                <a:latin typeface="Times New Roman"/>
                <a:ea typeface="Calibri"/>
                <a:cs typeface="Times New Roman"/>
              </a:rPr>
              <a:t>виконувати</a:t>
            </a:r>
            <a:r>
              <a:rPr lang="ru-RU" sz="1400" dirty="0">
                <a:latin typeface="Times New Roman"/>
                <a:ea typeface="Calibri"/>
                <a:cs typeface="Times New Roman"/>
              </a:rPr>
              <a:t> </a:t>
            </a:r>
            <a:r>
              <a:rPr lang="ru-RU" sz="1400" dirty="0" err="1">
                <a:latin typeface="Times New Roman"/>
                <a:ea typeface="Calibri"/>
                <a:cs typeface="Times New Roman"/>
              </a:rPr>
              <a:t>послідовні</a:t>
            </a:r>
            <a:r>
              <a:rPr lang="ru-RU" sz="1400" dirty="0">
                <a:latin typeface="Times New Roman"/>
                <a:ea typeface="Calibri"/>
                <a:cs typeface="Times New Roman"/>
              </a:rPr>
              <a:t> </a:t>
            </a:r>
            <a:r>
              <a:rPr lang="ru-RU" sz="1400" dirty="0" err="1">
                <a:latin typeface="Times New Roman"/>
                <a:ea typeface="Calibri"/>
                <a:cs typeface="Times New Roman"/>
              </a:rPr>
              <a:t>комплекси</a:t>
            </a:r>
            <a:r>
              <a:rPr lang="ru-RU" sz="1400" dirty="0">
                <a:latin typeface="Times New Roman"/>
                <a:ea typeface="Calibri"/>
                <a:cs typeface="Times New Roman"/>
              </a:rPr>
              <a:t> </a:t>
            </a:r>
            <a:r>
              <a:rPr lang="ru-RU" sz="1400" dirty="0" err="1">
                <a:latin typeface="Times New Roman"/>
                <a:ea typeface="Calibri"/>
                <a:cs typeface="Times New Roman"/>
              </a:rPr>
              <a:t>рухів</a:t>
            </a:r>
            <a:r>
              <a:rPr lang="ru-RU" sz="1400" dirty="0">
                <a:latin typeface="Times New Roman"/>
                <a:ea typeface="Calibri"/>
                <a:cs typeface="Times New Roman"/>
              </a:rPr>
              <a:t> та </a:t>
            </a:r>
            <a:r>
              <a:rPr lang="ru-RU" sz="1400" dirty="0" err="1">
                <a:latin typeface="Times New Roman"/>
                <a:ea typeface="Calibri"/>
                <a:cs typeface="Times New Roman"/>
              </a:rPr>
              <a:t>здійснювати</a:t>
            </a:r>
            <a:r>
              <a:rPr lang="ru-RU" sz="1400" dirty="0">
                <a:latin typeface="Times New Roman"/>
                <a:ea typeface="Calibri"/>
                <a:cs typeface="Times New Roman"/>
              </a:rPr>
              <a:t> </a:t>
            </a:r>
            <a:r>
              <a:rPr lang="ru-RU" sz="1400" dirty="0" err="1">
                <a:latin typeface="Times New Roman"/>
                <a:ea typeface="Calibri"/>
                <a:cs typeface="Times New Roman"/>
              </a:rPr>
              <a:t>цілеспрямовані</a:t>
            </a:r>
            <a:r>
              <a:rPr lang="ru-RU" sz="1400" dirty="0">
                <a:latin typeface="Times New Roman"/>
                <a:ea typeface="Calibri"/>
                <a:cs typeface="Times New Roman"/>
              </a:rPr>
              <a:t> </a:t>
            </a:r>
            <a:r>
              <a:rPr lang="ru-RU" sz="1400" dirty="0" err="1">
                <a:latin typeface="Times New Roman"/>
                <a:ea typeface="Calibri"/>
                <a:cs typeface="Times New Roman"/>
              </a:rPr>
              <a:t>дії</a:t>
            </a:r>
            <a:r>
              <a:rPr lang="ru-RU" sz="1400" dirty="0">
                <a:latin typeface="Times New Roman"/>
                <a:ea typeface="Calibri"/>
                <a:cs typeface="Times New Roman"/>
              </a:rPr>
              <a:t> за </a:t>
            </a:r>
            <a:r>
              <a:rPr lang="ru-RU" sz="1400" dirty="0" err="1">
                <a:latin typeface="Times New Roman"/>
                <a:ea typeface="Calibri"/>
                <a:cs typeface="Times New Roman"/>
              </a:rPr>
              <a:t>виробленим</a:t>
            </a:r>
            <a:r>
              <a:rPr lang="ru-RU" sz="1400" dirty="0">
                <a:latin typeface="Times New Roman"/>
                <a:ea typeface="Calibri"/>
                <a:cs typeface="Times New Roman"/>
              </a:rPr>
              <a:t> планом. При </a:t>
            </a:r>
            <a:r>
              <a:rPr lang="ru-RU" sz="1400" dirty="0" err="1">
                <a:latin typeface="Times New Roman"/>
                <a:ea typeface="Calibri"/>
                <a:cs typeface="Times New Roman"/>
              </a:rPr>
              <a:t>здійсненні</a:t>
            </a:r>
            <a:r>
              <a:rPr lang="ru-RU" sz="1400" dirty="0">
                <a:latin typeface="Times New Roman"/>
                <a:ea typeface="Calibri"/>
                <a:cs typeface="Times New Roman"/>
              </a:rPr>
              <a:t> </a:t>
            </a:r>
            <a:r>
              <a:rPr lang="ru-RU" sz="1400" dirty="0" err="1">
                <a:latin typeface="Times New Roman"/>
                <a:ea typeface="Calibri"/>
                <a:cs typeface="Times New Roman"/>
              </a:rPr>
              <a:t>складних</a:t>
            </a:r>
            <a:r>
              <a:rPr lang="ru-RU" sz="1400" dirty="0">
                <a:latin typeface="Times New Roman"/>
                <a:ea typeface="Calibri"/>
                <a:cs typeface="Times New Roman"/>
              </a:rPr>
              <a:t> </a:t>
            </a:r>
            <a:r>
              <a:rPr lang="ru-RU" sz="1400" dirty="0" err="1">
                <a:latin typeface="Times New Roman"/>
                <a:ea typeface="Calibri"/>
                <a:cs typeface="Times New Roman"/>
              </a:rPr>
              <a:t>рухових</a:t>
            </a:r>
            <a:r>
              <a:rPr lang="ru-RU" sz="1400" dirty="0">
                <a:latin typeface="Times New Roman"/>
                <a:ea typeface="Calibri"/>
                <a:cs typeface="Times New Roman"/>
              </a:rPr>
              <a:t> </a:t>
            </a:r>
            <a:r>
              <a:rPr lang="ru-RU" sz="1400" dirty="0" err="1">
                <a:latin typeface="Times New Roman"/>
                <a:ea typeface="Calibri"/>
                <a:cs typeface="Times New Roman"/>
              </a:rPr>
              <a:t>актів</a:t>
            </a:r>
            <a:r>
              <a:rPr lang="ru-RU" sz="1400" dirty="0">
                <a:latin typeface="Times New Roman"/>
                <a:ea typeface="Calibri"/>
                <a:cs typeface="Times New Roman"/>
              </a:rPr>
              <a:t> робота </a:t>
            </a:r>
            <a:r>
              <a:rPr lang="ru-RU" sz="1400" dirty="0" err="1">
                <a:latin typeface="Times New Roman"/>
                <a:ea typeface="Calibri"/>
                <a:cs typeface="Times New Roman"/>
              </a:rPr>
              <a:t>скелетної</a:t>
            </a:r>
            <a:r>
              <a:rPr lang="ru-RU" sz="1400" dirty="0">
                <a:latin typeface="Times New Roman"/>
                <a:ea typeface="Calibri"/>
                <a:cs typeface="Times New Roman"/>
              </a:rPr>
              <a:t> </a:t>
            </a:r>
            <a:r>
              <a:rPr lang="ru-RU" sz="1400" dirty="0" err="1">
                <a:latin typeface="Times New Roman"/>
                <a:ea typeface="Calibri"/>
                <a:cs typeface="Times New Roman"/>
              </a:rPr>
              <a:t>мускулатури</a:t>
            </a:r>
            <a:r>
              <a:rPr lang="ru-RU" sz="1400" dirty="0">
                <a:latin typeface="Times New Roman"/>
                <a:ea typeface="Calibri"/>
                <a:cs typeface="Times New Roman"/>
              </a:rPr>
              <a:t> </a:t>
            </a:r>
            <a:r>
              <a:rPr lang="ru-RU" sz="1400" dirty="0" err="1">
                <a:latin typeface="Times New Roman"/>
                <a:ea typeface="Calibri"/>
                <a:cs typeface="Times New Roman"/>
              </a:rPr>
              <a:t>має</a:t>
            </a:r>
            <a:r>
              <a:rPr lang="ru-RU" sz="1400" dirty="0">
                <a:latin typeface="Times New Roman"/>
                <a:ea typeface="Calibri"/>
                <a:cs typeface="Times New Roman"/>
              </a:rPr>
              <a:t> </a:t>
            </a:r>
            <a:r>
              <a:rPr lang="ru-RU" sz="1400" dirty="0" err="1">
                <a:latin typeface="Times New Roman"/>
                <a:ea typeface="Calibri"/>
                <a:cs typeface="Times New Roman"/>
              </a:rPr>
              <a:t>відбуватися</a:t>
            </a:r>
            <a:r>
              <a:rPr lang="ru-RU" sz="1400" dirty="0">
                <a:latin typeface="Times New Roman"/>
                <a:ea typeface="Calibri"/>
                <a:cs typeface="Times New Roman"/>
              </a:rPr>
              <a:t> у </a:t>
            </a:r>
            <a:r>
              <a:rPr lang="ru-RU" sz="1400" dirty="0" err="1">
                <a:latin typeface="Times New Roman"/>
                <a:ea typeface="Calibri"/>
                <a:cs typeface="Times New Roman"/>
              </a:rPr>
              <a:t>правильній</a:t>
            </a:r>
            <a:r>
              <a:rPr lang="ru-RU" sz="1400" dirty="0">
                <a:latin typeface="Times New Roman"/>
                <a:ea typeface="Calibri"/>
                <a:cs typeface="Times New Roman"/>
              </a:rPr>
              <a:t> </a:t>
            </a:r>
            <a:r>
              <a:rPr lang="ru-RU" sz="1400" dirty="0" err="1">
                <a:latin typeface="Times New Roman"/>
                <a:ea typeface="Calibri"/>
                <a:cs typeface="Times New Roman"/>
              </a:rPr>
              <a:t>послідовності</a:t>
            </a:r>
            <a:r>
              <a:rPr lang="ru-RU" sz="1400" dirty="0">
                <a:latin typeface="Times New Roman"/>
                <a:ea typeface="Calibri"/>
                <a:cs typeface="Times New Roman"/>
              </a:rPr>
              <a:t> за </a:t>
            </a:r>
            <a:r>
              <a:rPr lang="ru-RU" sz="1400" dirty="0" err="1">
                <a:latin typeface="Times New Roman"/>
                <a:ea typeface="Calibri"/>
                <a:cs typeface="Times New Roman"/>
              </a:rPr>
              <a:t>одночасно</a:t>
            </a:r>
            <a:r>
              <a:rPr lang="ru-RU" sz="1400" dirty="0">
                <a:latin typeface="Times New Roman"/>
                <a:ea typeface="Calibri"/>
                <a:cs typeface="Times New Roman"/>
              </a:rPr>
              <a:t> </a:t>
            </a:r>
            <a:r>
              <a:rPr lang="ru-RU" sz="1400" dirty="0" err="1">
                <a:latin typeface="Times New Roman"/>
                <a:ea typeface="Calibri"/>
                <a:cs typeface="Times New Roman"/>
              </a:rPr>
              <a:t>узгоджених</a:t>
            </a:r>
            <a:r>
              <a:rPr lang="ru-RU" sz="1400" dirty="0">
                <a:latin typeface="Times New Roman"/>
                <a:ea typeface="Calibri"/>
                <a:cs typeface="Times New Roman"/>
              </a:rPr>
              <a:t> </a:t>
            </a:r>
            <a:r>
              <a:rPr lang="ru-RU" sz="1400" dirty="0" err="1">
                <a:latin typeface="Times New Roman"/>
                <a:ea typeface="Calibri"/>
                <a:cs typeface="Times New Roman"/>
              </a:rPr>
              <a:t>скорочення</a:t>
            </a:r>
            <a:r>
              <a:rPr lang="ru-RU" sz="1400" dirty="0">
                <a:latin typeface="Times New Roman"/>
                <a:ea typeface="Calibri"/>
                <a:cs typeface="Times New Roman"/>
              </a:rPr>
              <a:t> </a:t>
            </a:r>
            <a:r>
              <a:rPr lang="ru-RU" sz="1400" dirty="0" err="1">
                <a:latin typeface="Times New Roman"/>
                <a:ea typeface="Calibri"/>
                <a:cs typeface="Times New Roman"/>
              </a:rPr>
              <a:t>багатьох</a:t>
            </a:r>
            <a:r>
              <a:rPr lang="ru-RU" sz="1400" dirty="0">
                <a:latin typeface="Times New Roman"/>
                <a:ea typeface="Calibri"/>
                <a:cs typeface="Times New Roman"/>
              </a:rPr>
              <a:t> </a:t>
            </a:r>
            <a:r>
              <a:rPr lang="ru-RU" sz="1400" dirty="0" err="1">
                <a:latin typeface="Times New Roman"/>
                <a:ea typeface="Calibri"/>
                <a:cs typeface="Times New Roman"/>
              </a:rPr>
              <a:t>м'язових</a:t>
            </a:r>
            <a:r>
              <a:rPr lang="ru-RU" sz="1400" dirty="0">
                <a:latin typeface="Times New Roman"/>
                <a:ea typeface="Calibri"/>
                <a:cs typeface="Times New Roman"/>
              </a:rPr>
              <a:t> </a:t>
            </a:r>
            <a:r>
              <a:rPr lang="ru-RU" sz="1400" dirty="0" err="1">
                <a:latin typeface="Times New Roman"/>
                <a:ea typeface="Calibri"/>
                <a:cs typeface="Times New Roman"/>
              </a:rPr>
              <a:t>груп</a:t>
            </a:r>
            <a:r>
              <a:rPr lang="ru-RU" sz="1400" dirty="0">
                <a:latin typeface="Times New Roman"/>
                <a:ea typeface="Calibri"/>
                <a:cs typeface="Times New Roman"/>
              </a:rPr>
              <a:t>. </a:t>
            </a:r>
            <a:r>
              <a:rPr lang="ru-RU" sz="1400" dirty="0" err="1">
                <a:latin typeface="Times New Roman"/>
                <a:ea typeface="Calibri"/>
                <a:cs typeface="Times New Roman"/>
              </a:rPr>
              <a:t>Такі</a:t>
            </a:r>
            <a:r>
              <a:rPr lang="ru-RU" sz="1400" dirty="0">
                <a:latin typeface="Times New Roman"/>
                <a:ea typeface="Calibri"/>
                <a:cs typeface="Times New Roman"/>
              </a:rPr>
              <a:t> </a:t>
            </a:r>
            <a:r>
              <a:rPr lang="ru-RU" sz="1400" dirty="0" err="1">
                <a:latin typeface="Times New Roman"/>
                <a:ea typeface="Calibri"/>
                <a:cs typeface="Times New Roman"/>
              </a:rPr>
              <a:t>дії</a:t>
            </a:r>
            <a:r>
              <a:rPr lang="ru-RU" sz="1400" dirty="0">
                <a:latin typeface="Times New Roman"/>
                <a:ea typeface="Calibri"/>
                <a:cs typeface="Times New Roman"/>
              </a:rPr>
              <a:t> </a:t>
            </a:r>
            <a:r>
              <a:rPr lang="ru-RU" sz="1400" dirty="0" err="1">
                <a:latin typeface="Times New Roman"/>
                <a:ea typeface="Calibri"/>
                <a:cs typeface="Times New Roman"/>
              </a:rPr>
              <a:t>виникають</a:t>
            </a:r>
            <a:r>
              <a:rPr lang="ru-RU" sz="1400" dirty="0">
                <a:latin typeface="Times New Roman"/>
                <a:ea typeface="Calibri"/>
                <a:cs typeface="Times New Roman"/>
              </a:rPr>
              <a:t> у </a:t>
            </a:r>
            <a:r>
              <a:rPr lang="ru-RU" sz="1400" dirty="0" err="1">
                <a:latin typeface="Times New Roman"/>
                <a:ea typeface="Calibri"/>
                <a:cs typeface="Times New Roman"/>
              </a:rPr>
              <a:t>процесі</a:t>
            </a:r>
            <a:r>
              <a:rPr lang="ru-RU" sz="1400" dirty="0">
                <a:latin typeface="Times New Roman"/>
                <a:ea typeface="Calibri"/>
                <a:cs typeface="Times New Roman"/>
              </a:rPr>
              <a:t> </a:t>
            </a:r>
            <a:r>
              <a:rPr lang="ru-RU" sz="1400" dirty="0" err="1">
                <a:latin typeface="Times New Roman"/>
                <a:ea typeface="Calibri"/>
                <a:cs typeface="Times New Roman"/>
              </a:rPr>
              <a:t>професійного</a:t>
            </a:r>
            <a:r>
              <a:rPr lang="ru-RU" sz="1400" dirty="0">
                <a:latin typeface="Times New Roman"/>
                <a:ea typeface="Calibri"/>
                <a:cs typeface="Times New Roman"/>
              </a:rPr>
              <a:t> </a:t>
            </a:r>
            <a:r>
              <a:rPr lang="ru-RU" sz="1400" dirty="0" err="1">
                <a:latin typeface="Times New Roman"/>
                <a:ea typeface="Calibri"/>
                <a:cs typeface="Times New Roman"/>
              </a:rPr>
              <a:t>навчання</a:t>
            </a:r>
            <a:r>
              <a:rPr lang="ru-RU" sz="1400" dirty="0">
                <a:latin typeface="Times New Roman"/>
                <a:ea typeface="Calibri"/>
                <a:cs typeface="Times New Roman"/>
              </a:rPr>
              <a:t>.</a:t>
            </a:r>
            <a:endParaRPr lang="ru-RU" sz="1400" dirty="0">
              <a:latin typeface="Calibri"/>
              <a:ea typeface="Calibri"/>
              <a:cs typeface="Times New Roman"/>
            </a:endParaRPr>
          </a:p>
          <a:p>
            <a:pPr algn="just"/>
            <a:r>
              <a:rPr lang="ru-RU" sz="1400" dirty="0">
                <a:latin typeface="Times New Roman"/>
                <a:ea typeface="Calibri"/>
              </a:rPr>
              <a:t>    </a:t>
            </a:r>
            <a:r>
              <a:rPr lang="ru-RU" sz="1400" dirty="0" err="1">
                <a:latin typeface="Times New Roman"/>
                <a:ea typeface="Calibri"/>
              </a:rPr>
              <a:t>Складні</a:t>
            </a:r>
            <a:r>
              <a:rPr lang="ru-RU" sz="1400" dirty="0">
                <a:latin typeface="Times New Roman"/>
                <a:ea typeface="Calibri"/>
              </a:rPr>
              <a:t> </a:t>
            </a:r>
            <a:r>
              <a:rPr lang="ru-RU" sz="1400" dirty="0" err="1">
                <a:latin typeface="Times New Roman"/>
                <a:ea typeface="Calibri"/>
              </a:rPr>
              <a:t>дії</a:t>
            </a:r>
            <a:r>
              <a:rPr lang="ru-RU" sz="1400" dirty="0">
                <a:latin typeface="Times New Roman"/>
                <a:ea typeface="Calibri"/>
              </a:rPr>
              <a:t> </a:t>
            </a:r>
            <a:r>
              <a:rPr lang="ru-RU" sz="1400" dirty="0" err="1">
                <a:latin typeface="Times New Roman"/>
                <a:ea typeface="Calibri"/>
              </a:rPr>
              <a:t>формуються</a:t>
            </a:r>
            <a:r>
              <a:rPr lang="ru-RU" sz="1400" dirty="0">
                <a:latin typeface="Times New Roman"/>
                <a:ea typeface="Calibri"/>
              </a:rPr>
              <a:t> на </a:t>
            </a:r>
            <a:r>
              <a:rPr lang="ru-RU" sz="1400" b="1" dirty="0" err="1">
                <a:latin typeface="Times New Roman"/>
                <a:ea typeface="Calibri"/>
              </a:rPr>
              <a:t>основі</a:t>
            </a:r>
            <a:r>
              <a:rPr lang="ru-RU" sz="1400" b="1" dirty="0">
                <a:latin typeface="Times New Roman"/>
                <a:ea typeface="Calibri"/>
              </a:rPr>
              <a:t> </a:t>
            </a:r>
            <a:r>
              <a:rPr lang="ru-RU" sz="1400" b="1" dirty="0" err="1">
                <a:latin typeface="Times New Roman"/>
                <a:ea typeface="Calibri"/>
              </a:rPr>
              <a:t>кінестезії</a:t>
            </a:r>
            <a:r>
              <a:rPr lang="ru-RU" sz="1400" b="1" dirty="0">
                <a:latin typeface="Times New Roman"/>
                <a:ea typeface="Calibri"/>
              </a:rPr>
              <a:t> </a:t>
            </a:r>
            <a:r>
              <a:rPr lang="ru-RU" sz="1400" dirty="0">
                <a:latin typeface="Times New Roman"/>
                <a:ea typeface="Calibri"/>
              </a:rPr>
              <a:t>- </a:t>
            </a:r>
            <a:r>
              <a:rPr lang="ru-RU" sz="1400" dirty="0" err="1">
                <a:latin typeface="Times New Roman"/>
                <a:ea typeface="Calibri"/>
              </a:rPr>
              <a:t>інформації</a:t>
            </a:r>
            <a:r>
              <a:rPr lang="ru-RU" sz="1400" dirty="0">
                <a:latin typeface="Times New Roman"/>
                <a:ea typeface="Calibri"/>
              </a:rPr>
              <a:t>, </a:t>
            </a:r>
            <a:r>
              <a:rPr lang="ru-RU" sz="1400" dirty="0" err="1">
                <a:latin typeface="Times New Roman"/>
                <a:ea typeface="Calibri"/>
              </a:rPr>
              <a:t>що</a:t>
            </a:r>
            <a:r>
              <a:rPr lang="ru-RU" sz="1400" dirty="0">
                <a:latin typeface="Times New Roman"/>
                <a:ea typeface="Calibri"/>
              </a:rPr>
              <a:t> </a:t>
            </a:r>
            <a:r>
              <a:rPr lang="ru-RU" sz="1400" dirty="0" err="1">
                <a:latin typeface="Times New Roman"/>
                <a:ea typeface="Calibri"/>
              </a:rPr>
              <a:t>безперервно</a:t>
            </a:r>
            <a:r>
              <a:rPr lang="ru-RU" sz="1400" dirty="0">
                <a:latin typeface="Times New Roman"/>
                <a:ea typeface="Calibri"/>
              </a:rPr>
              <a:t> </a:t>
            </a:r>
            <a:r>
              <a:rPr lang="ru-RU" sz="1400" dirty="0" err="1">
                <a:latin typeface="Times New Roman"/>
                <a:ea typeface="Calibri"/>
              </a:rPr>
              <a:t>надходить</a:t>
            </a:r>
            <a:r>
              <a:rPr lang="ru-RU" sz="1400" dirty="0">
                <a:latin typeface="Times New Roman"/>
                <a:ea typeface="Calibri"/>
              </a:rPr>
              <a:t> </a:t>
            </a:r>
            <a:r>
              <a:rPr lang="ru-RU" sz="1400" dirty="0" err="1">
                <a:latin typeface="Times New Roman"/>
                <a:ea typeface="Calibri"/>
              </a:rPr>
              <a:t>від</a:t>
            </a:r>
            <a:r>
              <a:rPr lang="ru-RU" sz="1400" dirty="0">
                <a:latin typeface="Times New Roman"/>
                <a:ea typeface="Calibri"/>
              </a:rPr>
              <a:t> </a:t>
            </a:r>
            <a:r>
              <a:rPr lang="ru-RU" sz="1400" dirty="0" err="1">
                <a:latin typeface="Times New Roman"/>
                <a:ea typeface="Calibri"/>
              </a:rPr>
              <a:t>пропріоцепторів</a:t>
            </a:r>
            <a:r>
              <a:rPr lang="ru-RU" sz="1400" dirty="0">
                <a:latin typeface="Times New Roman"/>
                <a:ea typeface="Calibri"/>
              </a:rPr>
              <a:t> при </a:t>
            </a:r>
            <a:r>
              <a:rPr lang="ru-RU" sz="1400" dirty="0" err="1">
                <a:latin typeface="Times New Roman"/>
                <a:ea typeface="Calibri"/>
              </a:rPr>
              <a:t>виконанні</a:t>
            </a:r>
            <a:r>
              <a:rPr lang="ru-RU" sz="1400" dirty="0">
                <a:latin typeface="Times New Roman"/>
                <a:ea typeface="Calibri"/>
              </a:rPr>
              <a:t> будь-</a:t>
            </a:r>
            <a:r>
              <a:rPr lang="ru-RU" sz="1400" dirty="0" err="1">
                <a:latin typeface="Times New Roman"/>
                <a:ea typeface="Calibri"/>
              </a:rPr>
              <a:t>яких</a:t>
            </a:r>
            <a:r>
              <a:rPr lang="ru-RU" sz="1400" dirty="0">
                <a:latin typeface="Times New Roman"/>
                <a:ea typeface="Calibri"/>
              </a:rPr>
              <a:t> </a:t>
            </a:r>
            <a:r>
              <a:rPr lang="ru-RU" sz="1400" dirty="0" err="1">
                <a:latin typeface="Times New Roman"/>
                <a:ea typeface="Calibri"/>
              </a:rPr>
              <a:t>рухів</a:t>
            </a:r>
            <a:r>
              <a:rPr lang="ru-RU" sz="1400" dirty="0">
                <a:latin typeface="Times New Roman"/>
                <a:ea typeface="Calibri"/>
              </a:rPr>
              <a:t>. </a:t>
            </a:r>
            <a:r>
              <a:rPr lang="ru-RU" sz="1400" dirty="0" err="1">
                <a:latin typeface="Times New Roman"/>
                <a:ea typeface="Calibri"/>
              </a:rPr>
              <a:t>Значна</a:t>
            </a:r>
            <a:r>
              <a:rPr lang="ru-RU" sz="1400" dirty="0">
                <a:latin typeface="Times New Roman"/>
                <a:ea typeface="Calibri"/>
              </a:rPr>
              <a:t> роль </a:t>
            </a:r>
            <a:r>
              <a:rPr lang="ru-RU" sz="1400" dirty="0" err="1">
                <a:latin typeface="Times New Roman"/>
                <a:ea typeface="Calibri"/>
              </a:rPr>
              <a:t>належить</a:t>
            </a:r>
            <a:r>
              <a:rPr lang="ru-RU" sz="1400" dirty="0">
                <a:latin typeface="Times New Roman"/>
                <a:ea typeface="Calibri"/>
              </a:rPr>
              <a:t> і </a:t>
            </a:r>
            <a:r>
              <a:rPr lang="ru-RU" sz="1400" dirty="0" err="1">
                <a:latin typeface="Times New Roman"/>
                <a:ea typeface="Calibri"/>
              </a:rPr>
              <a:t>зоровому</a:t>
            </a:r>
            <a:r>
              <a:rPr lang="ru-RU" sz="1400" dirty="0">
                <a:latin typeface="Times New Roman"/>
                <a:ea typeface="Calibri"/>
              </a:rPr>
              <a:t> </a:t>
            </a:r>
            <a:r>
              <a:rPr lang="ru-RU" sz="1400" dirty="0" err="1">
                <a:latin typeface="Times New Roman"/>
                <a:ea typeface="Calibri"/>
              </a:rPr>
              <a:t>аналізатору</a:t>
            </a:r>
            <a:r>
              <a:rPr lang="ru-RU" sz="1400" dirty="0">
                <a:latin typeface="Times New Roman"/>
                <a:ea typeface="Calibri"/>
              </a:rPr>
              <a:t>. У </a:t>
            </a:r>
            <a:r>
              <a:rPr lang="ru-RU" sz="1400" dirty="0" err="1">
                <a:latin typeface="Times New Roman"/>
                <a:ea typeface="Calibri"/>
              </a:rPr>
              <a:t>навчанні</a:t>
            </a:r>
            <a:r>
              <a:rPr lang="ru-RU" sz="1400" dirty="0">
                <a:latin typeface="Times New Roman"/>
                <a:ea typeface="Calibri"/>
              </a:rPr>
              <a:t> та </a:t>
            </a:r>
            <a:r>
              <a:rPr lang="ru-RU" sz="1400" dirty="0" err="1">
                <a:latin typeface="Times New Roman"/>
                <a:ea typeface="Calibri"/>
              </a:rPr>
              <a:t>виконанні</a:t>
            </a:r>
            <a:r>
              <a:rPr lang="ru-RU" sz="1400" dirty="0">
                <a:latin typeface="Times New Roman"/>
                <a:ea typeface="Calibri"/>
              </a:rPr>
              <a:t> </a:t>
            </a:r>
            <a:r>
              <a:rPr lang="ru-RU" sz="1400" dirty="0" err="1">
                <a:latin typeface="Times New Roman"/>
                <a:ea typeface="Calibri"/>
              </a:rPr>
              <a:t>складних</a:t>
            </a:r>
            <a:r>
              <a:rPr lang="ru-RU" sz="1400" dirty="0">
                <a:latin typeface="Times New Roman"/>
                <a:ea typeface="Calibri"/>
              </a:rPr>
              <a:t> </a:t>
            </a:r>
            <a:r>
              <a:rPr lang="ru-RU" sz="1400" dirty="0" err="1">
                <a:latin typeface="Times New Roman"/>
                <a:ea typeface="Calibri"/>
              </a:rPr>
              <a:t>рухових</a:t>
            </a:r>
            <a:r>
              <a:rPr lang="ru-RU" sz="1400" dirty="0">
                <a:latin typeface="Times New Roman"/>
                <a:ea typeface="Calibri"/>
              </a:rPr>
              <a:t> </a:t>
            </a:r>
            <a:r>
              <a:rPr lang="ru-RU" sz="1400" dirty="0" err="1">
                <a:latin typeface="Times New Roman"/>
                <a:ea typeface="Calibri"/>
              </a:rPr>
              <a:t>актів</a:t>
            </a:r>
            <a:r>
              <a:rPr lang="ru-RU" sz="1400" dirty="0">
                <a:latin typeface="Times New Roman"/>
                <a:ea typeface="Calibri"/>
              </a:rPr>
              <a:t> </a:t>
            </a:r>
            <a:r>
              <a:rPr lang="ru-RU" sz="1400" dirty="0" err="1">
                <a:latin typeface="Times New Roman"/>
                <a:ea typeface="Calibri"/>
              </a:rPr>
              <a:t>людини</a:t>
            </a:r>
            <a:r>
              <a:rPr lang="ru-RU" sz="1400" dirty="0">
                <a:latin typeface="Times New Roman"/>
                <a:ea typeface="Calibri"/>
              </a:rPr>
              <a:t> особливо </a:t>
            </a:r>
            <a:r>
              <a:rPr lang="ru-RU" sz="1400" dirty="0" err="1">
                <a:latin typeface="Times New Roman"/>
                <a:ea typeface="Calibri"/>
              </a:rPr>
              <a:t>важливе</a:t>
            </a:r>
            <a:r>
              <a:rPr lang="ru-RU" sz="1400" dirty="0">
                <a:latin typeface="Times New Roman"/>
                <a:ea typeface="Calibri"/>
              </a:rPr>
              <a:t> </a:t>
            </a:r>
            <a:r>
              <a:rPr lang="ru-RU" sz="1400" dirty="0" err="1">
                <a:latin typeface="Times New Roman"/>
                <a:ea typeface="Calibri"/>
              </a:rPr>
              <a:t>значення</a:t>
            </a:r>
            <a:r>
              <a:rPr lang="ru-RU" sz="1400" dirty="0">
                <a:latin typeface="Times New Roman"/>
                <a:ea typeface="Calibri"/>
              </a:rPr>
              <a:t> </a:t>
            </a:r>
            <a:r>
              <a:rPr lang="ru-RU" sz="1400" dirty="0" err="1">
                <a:latin typeface="Times New Roman"/>
                <a:ea typeface="Calibri"/>
              </a:rPr>
              <a:t>має</a:t>
            </a:r>
            <a:r>
              <a:rPr lang="ru-RU" sz="1400" dirty="0">
                <a:latin typeface="Times New Roman"/>
                <a:ea typeface="Calibri"/>
              </a:rPr>
              <a:t> </a:t>
            </a:r>
            <a:r>
              <a:rPr lang="ru-RU" sz="1400" dirty="0" err="1">
                <a:latin typeface="Times New Roman"/>
                <a:ea typeface="Calibri"/>
              </a:rPr>
              <a:t>мовна</a:t>
            </a:r>
            <a:r>
              <a:rPr lang="ru-RU" sz="1400" dirty="0">
                <a:latin typeface="Times New Roman"/>
                <a:ea typeface="Calibri"/>
              </a:rPr>
              <a:t> </a:t>
            </a:r>
            <a:r>
              <a:rPr lang="ru-RU" sz="1400" dirty="0" err="1">
                <a:latin typeface="Times New Roman"/>
                <a:ea typeface="Calibri"/>
              </a:rPr>
              <a:t>сигналізація</a:t>
            </a:r>
            <a:r>
              <a:rPr lang="ru-RU" sz="1400" dirty="0">
                <a:latin typeface="Times New Roman"/>
                <a:ea typeface="Calibri"/>
              </a:rPr>
              <a:t> (</a:t>
            </a:r>
            <a:r>
              <a:rPr lang="ru-RU" sz="1400" dirty="0" err="1">
                <a:latin typeface="Times New Roman"/>
                <a:ea typeface="Calibri"/>
              </a:rPr>
              <a:t>усна</a:t>
            </a:r>
            <a:r>
              <a:rPr lang="ru-RU" sz="1400" dirty="0">
                <a:latin typeface="Times New Roman"/>
                <a:ea typeface="Calibri"/>
              </a:rPr>
              <a:t> та </a:t>
            </a:r>
            <a:r>
              <a:rPr lang="ru-RU" sz="1400" dirty="0" err="1">
                <a:latin typeface="Times New Roman"/>
                <a:ea typeface="Calibri"/>
              </a:rPr>
              <a:t>письмова</a:t>
            </a:r>
            <a:r>
              <a:rPr lang="ru-RU" sz="1400" dirty="0">
                <a:latin typeface="Times New Roman"/>
                <a:ea typeface="Calibri"/>
              </a:rPr>
              <a:t>). Тому </a:t>
            </a:r>
            <a:r>
              <a:rPr lang="ru-RU" sz="1400" dirty="0" err="1">
                <a:latin typeface="Times New Roman"/>
                <a:ea typeface="Calibri"/>
              </a:rPr>
              <a:t>розлади</a:t>
            </a:r>
            <a:r>
              <a:rPr lang="ru-RU" sz="1400" dirty="0">
                <a:latin typeface="Times New Roman"/>
                <a:ea typeface="Calibri"/>
              </a:rPr>
              <a:t> </a:t>
            </a:r>
            <a:r>
              <a:rPr lang="ru-RU" sz="1400" dirty="0" err="1">
                <a:latin typeface="Times New Roman"/>
                <a:ea typeface="Calibri"/>
              </a:rPr>
              <a:t>праксису</a:t>
            </a:r>
            <a:r>
              <a:rPr lang="ru-RU" sz="1400" dirty="0">
                <a:latin typeface="Times New Roman"/>
                <a:ea typeface="Calibri"/>
              </a:rPr>
              <a:t>, </a:t>
            </a:r>
            <a:r>
              <a:rPr lang="ru-RU" sz="1400" dirty="0" err="1">
                <a:latin typeface="Times New Roman"/>
                <a:ea typeface="Calibri"/>
              </a:rPr>
              <a:t>пов'язані</a:t>
            </a:r>
            <a:r>
              <a:rPr lang="ru-RU" sz="1400" dirty="0">
                <a:latin typeface="Times New Roman"/>
                <a:ea typeface="Calibri"/>
              </a:rPr>
              <a:t> </a:t>
            </a:r>
            <a:r>
              <a:rPr lang="ru-RU" sz="1400" dirty="0" err="1">
                <a:latin typeface="Times New Roman"/>
                <a:ea typeface="Calibri"/>
              </a:rPr>
              <a:t>насамперед</a:t>
            </a:r>
            <a:r>
              <a:rPr lang="ru-RU" sz="1400" dirty="0">
                <a:latin typeface="Times New Roman"/>
                <a:ea typeface="Calibri"/>
              </a:rPr>
              <a:t> </a:t>
            </a:r>
            <a:r>
              <a:rPr lang="ru-RU" sz="1400" dirty="0" err="1">
                <a:latin typeface="Times New Roman"/>
                <a:ea typeface="Calibri"/>
              </a:rPr>
              <a:t>із</a:t>
            </a:r>
            <a:r>
              <a:rPr lang="ru-RU" sz="1400" dirty="0">
                <a:latin typeface="Times New Roman"/>
                <a:ea typeface="Calibri"/>
              </a:rPr>
              <a:t> </a:t>
            </a:r>
            <a:r>
              <a:rPr lang="ru-RU" sz="1400" dirty="0" err="1">
                <a:latin typeface="Times New Roman"/>
                <a:ea typeface="Calibri"/>
              </a:rPr>
              <a:t>патологією</a:t>
            </a:r>
            <a:r>
              <a:rPr lang="ru-RU" sz="1400" dirty="0">
                <a:latin typeface="Times New Roman"/>
                <a:ea typeface="Calibri"/>
              </a:rPr>
              <a:t> </a:t>
            </a:r>
            <a:r>
              <a:rPr lang="ru-RU" sz="1400" dirty="0" err="1">
                <a:latin typeface="Times New Roman"/>
                <a:ea typeface="Calibri"/>
              </a:rPr>
              <a:t>кінестетичного</a:t>
            </a:r>
            <a:r>
              <a:rPr lang="ru-RU" sz="1400" dirty="0">
                <a:latin typeface="Times New Roman"/>
                <a:ea typeface="Calibri"/>
              </a:rPr>
              <a:t> </a:t>
            </a:r>
            <a:r>
              <a:rPr lang="ru-RU" sz="1400" dirty="0" err="1">
                <a:latin typeface="Times New Roman"/>
                <a:ea typeface="Calibri"/>
              </a:rPr>
              <a:t>аналізатора</a:t>
            </a:r>
            <a:r>
              <a:rPr lang="ru-RU" sz="1400" dirty="0">
                <a:latin typeface="Times New Roman"/>
                <a:ea typeface="Calibri"/>
              </a:rPr>
              <a:t>, </a:t>
            </a:r>
            <a:r>
              <a:rPr lang="ru-RU" sz="1400" dirty="0" err="1">
                <a:latin typeface="Times New Roman"/>
                <a:ea typeface="Calibri"/>
              </a:rPr>
              <a:t>залежать</a:t>
            </a:r>
            <a:r>
              <a:rPr lang="ru-RU" sz="1400" dirty="0">
                <a:latin typeface="Times New Roman"/>
                <a:ea typeface="Calibri"/>
              </a:rPr>
              <a:t> і </a:t>
            </a:r>
            <a:r>
              <a:rPr lang="ru-RU" sz="1400" dirty="0" err="1">
                <a:latin typeface="Times New Roman"/>
                <a:ea typeface="Calibri"/>
              </a:rPr>
              <a:t>від</a:t>
            </a:r>
            <a:r>
              <a:rPr lang="ru-RU" sz="1400" dirty="0">
                <a:latin typeface="Times New Roman"/>
                <a:ea typeface="Calibri"/>
              </a:rPr>
              <a:t> </a:t>
            </a:r>
            <a:r>
              <a:rPr lang="ru-RU" sz="1400" dirty="0" err="1">
                <a:latin typeface="Times New Roman"/>
                <a:ea typeface="Calibri"/>
              </a:rPr>
              <a:t>ураження</a:t>
            </a:r>
            <a:r>
              <a:rPr lang="ru-RU" sz="1400" dirty="0">
                <a:latin typeface="Times New Roman"/>
                <a:ea typeface="Calibri"/>
              </a:rPr>
              <a:t> </a:t>
            </a:r>
            <a:r>
              <a:rPr lang="ru-RU" sz="1400" dirty="0" err="1">
                <a:latin typeface="Times New Roman"/>
                <a:ea typeface="Calibri"/>
              </a:rPr>
              <a:t>мовних</a:t>
            </a:r>
            <a:r>
              <a:rPr lang="ru-RU" sz="1400" dirty="0">
                <a:latin typeface="Times New Roman"/>
                <a:ea typeface="Calibri"/>
              </a:rPr>
              <a:t> </a:t>
            </a:r>
            <a:r>
              <a:rPr lang="ru-RU" sz="1400" dirty="0" err="1">
                <a:latin typeface="Times New Roman"/>
                <a:ea typeface="Calibri"/>
              </a:rPr>
              <a:t>функцій</a:t>
            </a:r>
            <a:r>
              <a:rPr lang="ru-RU" sz="1400" dirty="0">
                <a:latin typeface="Times New Roman"/>
                <a:ea typeface="Calibri"/>
              </a:rPr>
              <a:t>. З </a:t>
            </a:r>
            <a:r>
              <a:rPr lang="ru-RU" sz="1400" dirty="0" err="1">
                <a:latin typeface="Times New Roman"/>
                <a:ea typeface="Calibri"/>
              </a:rPr>
              <a:t>іншого</a:t>
            </a:r>
            <a:r>
              <a:rPr lang="ru-RU" sz="1400" dirty="0">
                <a:latin typeface="Times New Roman"/>
                <a:ea typeface="Calibri"/>
              </a:rPr>
              <a:t> боку, </a:t>
            </a:r>
            <a:r>
              <a:rPr lang="ru-RU" sz="1400" dirty="0" err="1">
                <a:latin typeface="Times New Roman"/>
                <a:ea typeface="Calibri"/>
              </a:rPr>
              <a:t>реалізації</a:t>
            </a:r>
            <a:r>
              <a:rPr lang="ru-RU" sz="1400" dirty="0">
                <a:latin typeface="Times New Roman"/>
                <a:ea typeface="Calibri"/>
              </a:rPr>
              <a:t> </a:t>
            </a:r>
            <a:r>
              <a:rPr lang="ru-RU" sz="1400" dirty="0" err="1">
                <a:latin typeface="Times New Roman"/>
                <a:ea typeface="Calibri"/>
              </a:rPr>
              <a:t>останніх</a:t>
            </a:r>
            <a:r>
              <a:rPr lang="ru-RU" sz="1400" dirty="0">
                <a:latin typeface="Times New Roman"/>
                <a:ea typeface="Calibri"/>
              </a:rPr>
              <a:t> </a:t>
            </a:r>
            <a:r>
              <a:rPr lang="ru-RU" sz="1400" dirty="0" err="1">
                <a:latin typeface="Times New Roman"/>
                <a:ea typeface="Calibri"/>
              </a:rPr>
              <a:t>необхідний</a:t>
            </a:r>
            <a:r>
              <a:rPr lang="ru-RU" sz="1400" dirty="0">
                <a:latin typeface="Times New Roman"/>
                <a:ea typeface="Calibri"/>
              </a:rPr>
              <a:t> </a:t>
            </a:r>
            <a:r>
              <a:rPr lang="ru-RU" sz="1400" dirty="0" err="1">
                <a:latin typeface="Times New Roman"/>
                <a:ea typeface="Calibri"/>
              </a:rPr>
              <a:t>бездоганний</a:t>
            </a:r>
            <a:r>
              <a:rPr lang="ru-RU" sz="1400" dirty="0">
                <a:latin typeface="Times New Roman"/>
                <a:ea typeface="Calibri"/>
              </a:rPr>
              <a:t> </a:t>
            </a:r>
            <a:r>
              <a:rPr lang="ru-RU" sz="1400" dirty="0" err="1">
                <a:latin typeface="Times New Roman"/>
                <a:ea typeface="Calibri"/>
              </a:rPr>
              <a:t>праксис</a:t>
            </a:r>
            <a:r>
              <a:rPr lang="ru-RU" sz="1400" dirty="0">
                <a:latin typeface="Times New Roman"/>
                <a:ea typeface="Calibri"/>
              </a:rPr>
              <a:t> </a:t>
            </a:r>
            <a:r>
              <a:rPr lang="ru-RU" sz="1400" dirty="0" err="1">
                <a:latin typeface="Times New Roman"/>
                <a:ea typeface="Calibri"/>
              </a:rPr>
              <a:t>мовних</a:t>
            </a:r>
            <a:r>
              <a:rPr lang="ru-RU" sz="1400" dirty="0">
                <a:latin typeface="Times New Roman"/>
                <a:ea typeface="Calibri"/>
              </a:rPr>
              <a:t> </a:t>
            </a:r>
            <a:r>
              <a:rPr lang="ru-RU" sz="1400" dirty="0" err="1" smtClean="0">
                <a:latin typeface="Times New Roman"/>
                <a:ea typeface="Calibri"/>
              </a:rPr>
              <a:t>органів</a:t>
            </a:r>
            <a:r>
              <a:rPr lang="ru-RU" sz="1400" dirty="0" smtClean="0">
                <a:latin typeface="Times New Roman"/>
                <a:ea typeface="Calibri"/>
              </a:rPr>
              <a:t>.</a:t>
            </a:r>
          </a:p>
          <a:p>
            <a:pPr algn="just"/>
            <a:r>
              <a:rPr lang="uk-UA" sz="1400" dirty="0" smtClean="0">
                <a:latin typeface="Times New Roman"/>
                <a:ea typeface="Calibri"/>
              </a:rPr>
              <a:t>Моторна афазія-при ураженні зони </a:t>
            </a:r>
            <a:r>
              <a:rPr lang="uk-UA" sz="1400" dirty="0" err="1" smtClean="0">
                <a:latin typeface="Times New Roman"/>
                <a:ea typeface="Calibri"/>
              </a:rPr>
              <a:t>Брока</a:t>
            </a:r>
            <a:r>
              <a:rPr lang="uk-UA" sz="1400" dirty="0" smtClean="0">
                <a:latin typeface="Times New Roman"/>
                <a:ea typeface="Calibri"/>
              </a:rPr>
              <a:t>. Просторовий </a:t>
            </a:r>
            <a:r>
              <a:rPr lang="uk-UA" sz="1400" dirty="0" err="1" smtClean="0">
                <a:latin typeface="Times New Roman"/>
                <a:ea typeface="Calibri"/>
              </a:rPr>
              <a:t>праксис-не</a:t>
            </a:r>
            <a:r>
              <a:rPr lang="uk-UA" sz="1400" dirty="0" smtClean="0">
                <a:latin typeface="Times New Roman"/>
                <a:ea typeface="Calibri"/>
              </a:rPr>
              <a:t> можуть намалювати щось.</a:t>
            </a:r>
          </a:p>
          <a:p>
            <a:pPr algn="just">
              <a:lnSpc>
                <a:spcPct val="115000"/>
              </a:lnSpc>
              <a:spcAft>
                <a:spcPts val="1000"/>
              </a:spcAft>
            </a:pPr>
            <a:r>
              <a:rPr lang="uk-UA" sz="1400" b="1" dirty="0" err="1" smtClean="0">
                <a:latin typeface="Times New Roman"/>
                <a:ea typeface="Calibri"/>
              </a:rPr>
              <a:t>Апраксія</a:t>
            </a:r>
            <a:r>
              <a:rPr lang="uk-UA" sz="1400" dirty="0" err="1" smtClean="0">
                <a:latin typeface="Times New Roman"/>
                <a:ea typeface="Calibri"/>
              </a:rPr>
              <a:t>-</a:t>
            </a:r>
            <a:r>
              <a:rPr lang="ru-RU" sz="1400" dirty="0">
                <a:latin typeface="Times New Roman"/>
                <a:ea typeface="Calibri"/>
                <a:cs typeface="Times New Roman"/>
              </a:rPr>
              <a:t> </a:t>
            </a:r>
            <a:r>
              <a:rPr lang="ru-RU" sz="1400" dirty="0" err="1">
                <a:latin typeface="Times New Roman"/>
                <a:ea typeface="Calibri"/>
                <a:cs typeface="Times New Roman"/>
              </a:rPr>
              <a:t>втрачає</a:t>
            </a:r>
            <a:r>
              <a:rPr lang="ru-RU" sz="1400" dirty="0">
                <a:latin typeface="Times New Roman"/>
                <a:ea typeface="Calibri"/>
                <a:cs typeface="Times New Roman"/>
              </a:rPr>
              <a:t> </a:t>
            </a:r>
            <a:r>
              <a:rPr lang="ru-RU" sz="1400" dirty="0" err="1">
                <a:latin typeface="Times New Roman"/>
                <a:ea typeface="Calibri"/>
                <a:cs typeface="Times New Roman"/>
              </a:rPr>
              <a:t>навички</a:t>
            </a:r>
            <a:r>
              <a:rPr lang="ru-RU" sz="1400" dirty="0">
                <a:latin typeface="Times New Roman"/>
                <a:ea typeface="Calibri"/>
                <a:cs typeface="Times New Roman"/>
              </a:rPr>
              <a:t> </a:t>
            </a:r>
            <a:r>
              <a:rPr lang="ru-RU" sz="1400" dirty="0" err="1">
                <a:latin typeface="Times New Roman"/>
                <a:ea typeface="Calibri"/>
                <a:cs typeface="Times New Roman"/>
              </a:rPr>
              <a:t>користування</a:t>
            </a:r>
            <a:r>
              <a:rPr lang="ru-RU" sz="1400" dirty="0">
                <a:latin typeface="Times New Roman"/>
                <a:ea typeface="Calibri"/>
                <a:cs typeface="Times New Roman"/>
              </a:rPr>
              <a:t> </a:t>
            </a:r>
            <a:r>
              <a:rPr lang="ru-RU" sz="1400" dirty="0" err="1">
                <a:latin typeface="Times New Roman"/>
                <a:ea typeface="Calibri"/>
                <a:cs typeface="Times New Roman"/>
              </a:rPr>
              <a:t>побутовими</a:t>
            </a:r>
            <a:r>
              <a:rPr lang="ru-RU" sz="1400" dirty="0">
                <a:latin typeface="Times New Roman"/>
                <a:ea typeface="Calibri"/>
                <a:cs typeface="Times New Roman"/>
              </a:rPr>
              <a:t> </a:t>
            </a:r>
            <a:r>
              <a:rPr lang="ru-RU" sz="1400" dirty="0" err="1">
                <a:latin typeface="Times New Roman"/>
                <a:ea typeface="Calibri"/>
                <a:cs typeface="Times New Roman"/>
              </a:rPr>
              <a:t>приладами</a:t>
            </a:r>
            <a:r>
              <a:rPr lang="ru-RU" sz="1400" dirty="0">
                <a:latin typeface="Times New Roman"/>
                <a:ea typeface="Calibri"/>
                <a:cs typeface="Times New Roman"/>
              </a:rPr>
              <a:t>, </a:t>
            </a:r>
            <a:r>
              <a:rPr lang="ru-RU" sz="1400" dirty="0" err="1">
                <a:latin typeface="Times New Roman"/>
                <a:ea typeface="Calibri"/>
                <a:cs typeface="Times New Roman"/>
              </a:rPr>
              <a:t>навички</a:t>
            </a:r>
            <a:r>
              <a:rPr lang="ru-RU" sz="1400" dirty="0">
                <a:latin typeface="Times New Roman"/>
                <a:ea typeface="Calibri"/>
                <a:cs typeface="Times New Roman"/>
              </a:rPr>
              <a:t> </a:t>
            </a:r>
            <a:r>
              <a:rPr lang="ru-RU" sz="1400" dirty="0" err="1">
                <a:latin typeface="Times New Roman"/>
                <a:ea typeface="Calibri"/>
                <a:cs typeface="Times New Roman"/>
              </a:rPr>
              <a:t>самообслуговування</a:t>
            </a:r>
            <a:r>
              <a:rPr lang="ru-RU" sz="1400" dirty="0">
                <a:latin typeface="Times New Roman"/>
                <a:ea typeface="Calibri"/>
                <a:cs typeface="Times New Roman"/>
              </a:rPr>
              <a:t>.</a:t>
            </a:r>
            <a:endParaRPr lang="ru-RU" sz="1400" dirty="0">
              <a:latin typeface="Calibri"/>
              <a:ea typeface="Calibri"/>
              <a:cs typeface="Times New Roman"/>
            </a:endParaRPr>
          </a:p>
          <a:p>
            <a:pPr algn="just">
              <a:lnSpc>
                <a:spcPct val="115000"/>
              </a:lnSpc>
              <a:spcAft>
                <a:spcPts val="1000"/>
              </a:spcAft>
            </a:pPr>
            <a:r>
              <a:rPr lang="uk-UA" sz="1400" dirty="0">
                <a:latin typeface="Times New Roman"/>
                <a:ea typeface="Calibri"/>
                <a:cs typeface="Times New Roman"/>
              </a:rPr>
              <a:t>    </a:t>
            </a:r>
            <a:r>
              <a:rPr lang="ru-RU" sz="1400" b="1" dirty="0" err="1">
                <a:latin typeface="Times New Roman"/>
                <a:ea typeface="Calibri"/>
                <a:cs typeface="Times New Roman"/>
              </a:rPr>
              <a:t>Праксія</a:t>
            </a:r>
            <a:r>
              <a:rPr lang="ru-RU" sz="1400" dirty="0">
                <a:latin typeface="Times New Roman"/>
                <a:ea typeface="Calibri"/>
                <a:cs typeface="Times New Roman"/>
              </a:rPr>
              <a:t> — </a:t>
            </a:r>
            <a:r>
              <a:rPr lang="ru-RU" sz="1400" dirty="0" err="1">
                <a:latin typeface="Times New Roman"/>
                <a:ea typeface="Calibri"/>
                <a:cs typeface="Times New Roman"/>
              </a:rPr>
              <a:t>це</a:t>
            </a:r>
            <a:r>
              <a:rPr lang="ru-RU" sz="1400" dirty="0">
                <a:latin typeface="Times New Roman"/>
                <a:ea typeface="Calibri"/>
                <a:cs typeface="Times New Roman"/>
              </a:rPr>
              <a:t> </a:t>
            </a:r>
            <a:r>
              <a:rPr lang="ru-RU" sz="1400" dirty="0" err="1">
                <a:latin typeface="Times New Roman"/>
                <a:ea typeface="Calibri"/>
                <a:cs typeface="Times New Roman"/>
              </a:rPr>
              <a:t>здатність</a:t>
            </a:r>
            <a:r>
              <a:rPr lang="ru-RU" sz="1400" dirty="0">
                <a:latin typeface="Times New Roman"/>
                <a:ea typeface="Calibri"/>
                <a:cs typeface="Times New Roman"/>
              </a:rPr>
              <a:t> </a:t>
            </a:r>
            <a:r>
              <a:rPr lang="ru-RU" sz="1400" dirty="0" err="1">
                <a:latin typeface="Times New Roman"/>
                <a:ea typeface="Calibri"/>
                <a:cs typeface="Times New Roman"/>
              </a:rPr>
              <a:t>виконувати</a:t>
            </a:r>
            <a:r>
              <a:rPr lang="ru-RU" sz="1400" dirty="0">
                <a:latin typeface="Times New Roman"/>
                <a:ea typeface="Calibri"/>
                <a:cs typeface="Times New Roman"/>
              </a:rPr>
              <a:t> </a:t>
            </a:r>
            <a:r>
              <a:rPr lang="ru-RU" sz="1400" dirty="0" err="1">
                <a:latin typeface="Times New Roman"/>
                <a:ea typeface="Calibri"/>
                <a:cs typeface="Times New Roman"/>
              </a:rPr>
              <a:t>комплекси</a:t>
            </a:r>
            <a:r>
              <a:rPr lang="ru-RU" sz="1400" dirty="0">
                <a:latin typeface="Times New Roman"/>
                <a:ea typeface="Calibri"/>
                <a:cs typeface="Times New Roman"/>
              </a:rPr>
              <a:t> </a:t>
            </a:r>
            <a:r>
              <a:rPr lang="ru-RU" sz="1400" dirty="0" err="1">
                <a:latin typeface="Times New Roman"/>
                <a:ea typeface="Calibri"/>
                <a:cs typeface="Times New Roman"/>
              </a:rPr>
              <a:t>рухів</a:t>
            </a:r>
            <a:r>
              <a:rPr lang="ru-RU" sz="1400" dirty="0">
                <a:latin typeface="Times New Roman"/>
                <a:ea typeface="Calibri"/>
                <a:cs typeface="Times New Roman"/>
              </a:rPr>
              <a:t>, </a:t>
            </a:r>
            <a:r>
              <a:rPr lang="ru-RU" sz="1400" dirty="0" err="1">
                <a:latin typeface="Times New Roman"/>
                <a:ea typeface="Calibri"/>
                <a:cs typeface="Times New Roman"/>
              </a:rPr>
              <a:t>які</a:t>
            </a:r>
            <a:r>
              <a:rPr lang="ru-RU" sz="1400" dirty="0">
                <a:latin typeface="Times New Roman"/>
                <a:ea typeface="Calibri"/>
                <a:cs typeface="Times New Roman"/>
              </a:rPr>
              <a:t> </a:t>
            </a:r>
            <a:r>
              <a:rPr lang="ru-RU" sz="1400" dirty="0" err="1">
                <a:latin typeface="Times New Roman"/>
                <a:ea typeface="Calibri"/>
                <a:cs typeface="Times New Roman"/>
              </a:rPr>
              <a:t>спрямовані</a:t>
            </a:r>
            <a:r>
              <a:rPr lang="ru-RU" sz="1400" dirty="0">
                <a:latin typeface="Times New Roman"/>
                <a:ea typeface="Calibri"/>
                <a:cs typeface="Times New Roman"/>
              </a:rPr>
              <a:t> на </a:t>
            </a:r>
            <a:r>
              <a:rPr lang="ru-RU" sz="1400" dirty="0" err="1">
                <a:latin typeface="Times New Roman"/>
                <a:ea typeface="Calibri"/>
                <a:cs typeface="Times New Roman"/>
              </a:rPr>
              <a:t>виконання</a:t>
            </a:r>
            <a:r>
              <a:rPr lang="ru-RU" sz="1400" dirty="0">
                <a:latin typeface="Times New Roman"/>
                <a:ea typeface="Calibri"/>
                <a:cs typeface="Times New Roman"/>
              </a:rPr>
              <a:t> </a:t>
            </a:r>
            <a:r>
              <a:rPr lang="ru-RU" sz="1400" dirty="0" err="1">
                <a:latin typeface="Times New Roman"/>
                <a:ea typeface="Calibri"/>
                <a:cs typeface="Times New Roman"/>
              </a:rPr>
              <a:t>тієї</a:t>
            </a:r>
            <a:r>
              <a:rPr lang="ru-RU" sz="1400" dirty="0">
                <a:latin typeface="Times New Roman"/>
                <a:ea typeface="Calibri"/>
                <a:cs typeface="Times New Roman"/>
              </a:rPr>
              <a:t> </a:t>
            </a:r>
            <a:r>
              <a:rPr lang="ru-RU" sz="1400" dirty="0" err="1">
                <a:latin typeface="Times New Roman"/>
                <a:ea typeface="Calibri"/>
                <a:cs typeface="Times New Roman"/>
              </a:rPr>
              <a:t>чи</a:t>
            </a:r>
            <a:r>
              <a:rPr lang="ru-RU" sz="1400" dirty="0">
                <a:latin typeface="Times New Roman"/>
                <a:ea typeface="Calibri"/>
                <a:cs typeface="Times New Roman"/>
              </a:rPr>
              <a:t> </a:t>
            </a:r>
            <a:r>
              <a:rPr lang="ru-RU" sz="1400" dirty="0" err="1">
                <a:latin typeface="Times New Roman"/>
                <a:ea typeface="Calibri"/>
                <a:cs typeface="Times New Roman"/>
              </a:rPr>
              <a:t>іншої</a:t>
            </a:r>
            <a:r>
              <a:rPr lang="ru-RU" sz="1400" dirty="0">
                <a:latin typeface="Times New Roman"/>
                <a:ea typeface="Calibri"/>
                <a:cs typeface="Times New Roman"/>
              </a:rPr>
              <a:t> </a:t>
            </a:r>
            <a:r>
              <a:rPr lang="ru-RU" sz="1400" dirty="0" err="1">
                <a:latin typeface="Times New Roman"/>
                <a:ea typeface="Calibri"/>
                <a:cs typeface="Times New Roman"/>
              </a:rPr>
              <a:t>дії</a:t>
            </a:r>
            <a:r>
              <a:rPr lang="ru-RU" sz="1400" dirty="0">
                <a:latin typeface="Times New Roman"/>
                <a:ea typeface="Calibri"/>
                <a:cs typeface="Times New Roman"/>
              </a:rPr>
              <a:t> за </a:t>
            </a:r>
            <a:r>
              <a:rPr lang="ru-RU" sz="1400" dirty="0" err="1">
                <a:latin typeface="Times New Roman"/>
                <a:ea typeface="Calibri"/>
                <a:cs typeface="Times New Roman"/>
              </a:rPr>
              <a:t>розробленим</a:t>
            </a:r>
            <a:r>
              <a:rPr lang="ru-RU" sz="1400" dirty="0">
                <a:latin typeface="Times New Roman"/>
                <a:ea typeface="Calibri"/>
                <a:cs typeface="Times New Roman"/>
              </a:rPr>
              <a:t> планом. </a:t>
            </a:r>
            <a:r>
              <a:rPr lang="uk-UA" sz="1400" dirty="0">
                <a:latin typeface="Times New Roman"/>
                <a:ea typeface="Calibri"/>
                <a:cs typeface="Times New Roman"/>
              </a:rPr>
              <a:t> Такі складні дії (</a:t>
            </a:r>
            <a:r>
              <a:rPr lang="uk-UA" sz="1400" dirty="0" err="1">
                <a:latin typeface="Times New Roman"/>
                <a:ea typeface="Calibri"/>
                <a:cs typeface="Times New Roman"/>
              </a:rPr>
              <a:t>праксії</a:t>
            </a:r>
            <a:r>
              <a:rPr lang="uk-UA" sz="1400" dirty="0">
                <a:latin typeface="Times New Roman"/>
                <a:ea typeface="Calibri"/>
                <a:cs typeface="Times New Roman"/>
              </a:rPr>
              <a:t>) набуваються в процесі спеціального навчання або наслідування при взаємодії людини з навколишнім світом.</a:t>
            </a:r>
            <a:endParaRPr lang="ru-RU" sz="1400" dirty="0">
              <a:latin typeface="Calibri"/>
              <a:ea typeface="Calibri"/>
              <a:cs typeface="Times New Roman"/>
            </a:endParaRPr>
          </a:p>
          <a:p>
            <a:pPr algn="just">
              <a:lnSpc>
                <a:spcPct val="115000"/>
              </a:lnSpc>
              <a:spcAft>
                <a:spcPts val="1000"/>
              </a:spcAft>
            </a:pPr>
            <a:r>
              <a:rPr lang="ru-RU" sz="1400" dirty="0" smtClean="0">
                <a:latin typeface="Times New Roman"/>
                <a:ea typeface="Calibri"/>
                <a:cs typeface="Times New Roman"/>
              </a:rPr>
              <a:t>У </a:t>
            </a:r>
            <a:r>
              <a:rPr lang="ru-RU" sz="1400" dirty="0" err="1" smtClean="0">
                <a:latin typeface="Times New Roman"/>
                <a:ea typeface="Calibri"/>
                <a:cs typeface="Times New Roman"/>
              </a:rPr>
              <a:t>клініці</a:t>
            </a:r>
            <a:r>
              <a:rPr lang="ru-RU" sz="1400" dirty="0" smtClean="0">
                <a:latin typeface="Times New Roman"/>
                <a:ea typeface="Calibri"/>
                <a:cs typeface="Times New Roman"/>
              </a:rPr>
              <a:t> </a:t>
            </a:r>
            <a:r>
              <a:rPr lang="ru-RU" sz="1400" dirty="0" err="1">
                <a:latin typeface="Times New Roman"/>
                <a:ea typeface="Calibri"/>
                <a:cs typeface="Times New Roman"/>
              </a:rPr>
              <a:t>виділяють</a:t>
            </a:r>
            <a:r>
              <a:rPr lang="ru-RU" sz="1400" dirty="0">
                <a:latin typeface="Times New Roman"/>
                <a:ea typeface="Calibri"/>
                <a:cs typeface="Times New Roman"/>
              </a:rPr>
              <a:t> </a:t>
            </a:r>
            <a:r>
              <a:rPr lang="ru-RU" sz="1400" dirty="0" err="1">
                <a:latin typeface="Times New Roman"/>
                <a:ea typeface="Calibri"/>
                <a:cs typeface="Times New Roman"/>
              </a:rPr>
              <a:t>такі</a:t>
            </a:r>
            <a:r>
              <a:rPr lang="ru-RU" sz="1400" dirty="0">
                <a:latin typeface="Times New Roman"/>
                <a:ea typeface="Calibri"/>
                <a:cs typeface="Times New Roman"/>
              </a:rPr>
              <a:t> </a:t>
            </a:r>
            <a:r>
              <a:rPr lang="ru-RU" sz="1400" dirty="0" err="1">
                <a:latin typeface="Times New Roman"/>
                <a:ea typeface="Calibri"/>
                <a:cs typeface="Times New Roman"/>
              </a:rPr>
              <a:t>основні</a:t>
            </a:r>
            <a:r>
              <a:rPr lang="ru-RU" sz="1400" dirty="0">
                <a:latin typeface="Times New Roman"/>
                <a:ea typeface="Calibri"/>
                <a:cs typeface="Times New Roman"/>
              </a:rPr>
              <a:t> </a:t>
            </a:r>
            <a:r>
              <a:rPr lang="ru-RU" sz="1400" dirty="0" err="1">
                <a:latin typeface="Times New Roman"/>
                <a:ea typeface="Calibri"/>
                <a:cs typeface="Times New Roman"/>
              </a:rPr>
              <a:t>види</a:t>
            </a:r>
            <a:r>
              <a:rPr lang="ru-RU" sz="1400" dirty="0">
                <a:latin typeface="Times New Roman"/>
                <a:ea typeface="Calibri"/>
                <a:cs typeface="Times New Roman"/>
              </a:rPr>
              <a:t> </a:t>
            </a:r>
            <a:r>
              <a:rPr lang="ru-RU" sz="1400" dirty="0" err="1">
                <a:latin typeface="Times New Roman"/>
                <a:ea typeface="Calibri"/>
                <a:cs typeface="Times New Roman"/>
              </a:rPr>
              <a:t>апраксії</a:t>
            </a:r>
            <a:r>
              <a:rPr lang="ru-RU" sz="1400" b="1" dirty="0">
                <a:latin typeface="Times New Roman"/>
                <a:ea typeface="Calibri"/>
                <a:cs typeface="Times New Roman"/>
              </a:rPr>
              <a:t>: </a:t>
            </a:r>
            <a:r>
              <a:rPr lang="ru-RU" sz="1400" b="1" dirty="0" err="1">
                <a:latin typeface="Times New Roman"/>
                <a:ea typeface="Calibri"/>
                <a:cs typeface="Times New Roman"/>
              </a:rPr>
              <a:t>ідеаторну</a:t>
            </a:r>
            <a:r>
              <a:rPr lang="ru-RU" sz="1400" b="1" dirty="0">
                <a:latin typeface="Times New Roman"/>
                <a:ea typeface="Calibri"/>
                <a:cs typeface="Times New Roman"/>
              </a:rPr>
              <a:t>, </a:t>
            </a:r>
            <a:r>
              <a:rPr lang="ru-RU" sz="1400" b="1" dirty="0" err="1">
                <a:latin typeface="Times New Roman"/>
                <a:ea typeface="Calibri"/>
                <a:cs typeface="Times New Roman"/>
              </a:rPr>
              <a:t>конструктивну</a:t>
            </a:r>
            <a:r>
              <a:rPr lang="ru-RU" sz="1400" b="1" dirty="0">
                <a:latin typeface="Times New Roman"/>
                <a:ea typeface="Calibri"/>
                <a:cs typeface="Times New Roman"/>
              </a:rPr>
              <a:t> й </a:t>
            </a:r>
            <a:r>
              <a:rPr lang="ru-RU" sz="1400" b="1" dirty="0" err="1">
                <a:latin typeface="Times New Roman"/>
                <a:ea typeface="Calibri"/>
                <a:cs typeface="Times New Roman"/>
              </a:rPr>
              <a:t>моторну</a:t>
            </a:r>
            <a:r>
              <a:rPr lang="ru-RU" sz="1400" dirty="0">
                <a:latin typeface="Times New Roman"/>
                <a:ea typeface="Calibri"/>
                <a:cs typeface="Times New Roman"/>
              </a:rPr>
              <a:t>.</a:t>
            </a:r>
            <a:endParaRPr lang="ru-RU" sz="1400" dirty="0">
              <a:latin typeface="Calibri"/>
              <a:ea typeface="Calibri"/>
              <a:cs typeface="Times New Roman"/>
            </a:endParaRPr>
          </a:p>
          <a:p>
            <a:pPr algn="just">
              <a:lnSpc>
                <a:spcPct val="115000"/>
              </a:lnSpc>
              <a:spcAft>
                <a:spcPts val="1000"/>
              </a:spcAft>
            </a:pPr>
            <a:r>
              <a:rPr lang="uk-UA" sz="1400" b="1" dirty="0">
                <a:latin typeface="Times New Roman"/>
                <a:ea typeface="Calibri"/>
                <a:cs typeface="Times New Roman"/>
              </a:rPr>
              <a:t>   </a:t>
            </a:r>
            <a:r>
              <a:rPr lang="ru-RU" sz="1400" b="1" dirty="0" err="1">
                <a:latin typeface="Times New Roman"/>
                <a:ea typeface="Calibri"/>
                <a:cs typeface="Times New Roman"/>
              </a:rPr>
              <a:t>Ідеаторна</a:t>
            </a:r>
            <a:r>
              <a:rPr lang="ru-RU" sz="1400" b="1" dirty="0">
                <a:latin typeface="Times New Roman"/>
                <a:ea typeface="Calibri"/>
                <a:cs typeface="Times New Roman"/>
              </a:rPr>
              <a:t> </a:t>
            </a:r>
            <a:r>
              <a:rPr lang="ru-RU" sz="1400" b="1" dirty="0" err="1">
                <a:latin typeface="Times New Roman"/>
                <a:ea typeface="Calibri"/>
                <a:cs typeface="Times New Roman"/>
              </a:rPr>
              <a:t>апраксія</a:t>
            </a:r>
            <a:r>
              <a:rPr lang="ru-RU" sz="1400" b="1" dirty="0">
                <a:latin typeface="Times New Roman"/>
                <a:ea typeface="Calibri"/>
                <a:cs typeface="Times New Roman"/>
              </a:rPr>
              <a:t> </a:t>
            </a:r>
            <a:r>
              <a:rPr lang="ru-RU" sz="1400" dirty="0" err="1">
                <a:latin typeface="Times New Roman"/>
                <a:ea typeface="Calibri"/>
                <a:cs typeface="Times New Roman"/>
              </a:rPr>
              <a:t>характеризується</a:t>
            </a:r>
            <a:r>
              <a:rPr lang="ru-RU" sz="1400" dirty="0">
                <a:latin typeface="Times New Roman"/>
                <a:ea typeface="Calibri"/>
                <a:cs typeface="Times New Roman"/>
              </a:rPr>
              <a:t> </a:t>
            </a:r>
            <a:r>
              <a:rPr lang="ru-RU" sz="1400" dirty="0" err="1">
                <a:latin typeface="Times New Roman"/>
                <a:ea typeface="Calibri"/>
                <a:cs typeface="Times New Roman"/>
              </a:rPr>
              <a:t>втратою</a:t>
            </a:r>
            <a:r>
              <a:rPr lang="ru-RU" sz="1400" dirty="0">
                <a:latin typeface="Times New Roman"/>
                <a:ea typeface="Calibri"/>
                <a:cs typeface="Times New Roman"/>
              </a:rPr>
              <a:t> плану </a:t>
            </a:r>
            <a:r>
              <a:rPr lang="ru-RU" sz="1400" dirty="0" err="1">
                <a:latin typeface="Times New Roman"/>
                <a:ea typeface="Calibri"/>
                <a:cs typeface="Times New Roman"/>
              </a:rPr>
              <a:t>або</a:t>
            </a:r>
            <a:r>
              <a:rPr lang="ru-RU" sz="1400" dirty="0">
                <a:latin typeface="Times New Roman"/>
                <a:ea typeface="Calibri"/>
                <a:cs typeface="Times New Roman"/>
              </a:rPr>
              <a:t> </a:t>
            </a:r>
            <a:r>
              <a:rPr lang="ru-RU" sz="1400" dirty="0" err="1">
                <a:latin typeface="Times New Roman"/>
                <a:ea typeface="Calibri"/>
                <a:cs typeface="Times New Roman"/>
              </a:rPr>
              <a:t>задуму</a:t>
            </a:r>
            <a:r>
              <a:rPr lang="ru-RU" sz="1400" dirty="0">
                <a:latin typeface="Times New Roman"/>
                <a:ea typeface="Calibri"/>
                <a:cs typeface="Times New Roman"/>
              </a:rPr>
              <a:t> </a:t>
            </a:r>
            <a:r>
              <a:rPr lang="ru-RU" sz="1400" dirty="0" err="1">
                <a:latin typeface="Times New Roman"/>
                <a:ea typeface="Calibri"/>
                <a:cs typeface="Times New Roman"/>
              </a:rPr>
              <a:t>складних</a:t>
            </a:r>
            <a:r>
              <a:rPr lang="ru-RU" sz="1400" dirty="0">
                <a:latin typeface="Times New Roman"/>
                <a:ea typeface="Calibri"/>
                <a:cs typeface="Times New Roman"/>
              </a:rPr>
              <a:t> </a:t>
            </a:r>
            <a:r>
              <a:rPr lang="ru-RU" sz="1400" dirty="0" err="1" smtClean="0">
                <a:latin typeface="Times New Roman"/>
                <a:ea typeface="Calibri"/>
                <a:cs typeface="Times New Roman"/>
              </a:rPr>
              <a:t>дій</a:t>
            </a:r>
            <a:r>
              <a:rPr lang="ru-RU" sz="1400" dirty="0" smtClean="0">
                <a:latin typeface="Times New Roman"/>
                <a:ea typeface="Calibri"/>
                <a:cs typeface="Times New Roman"/>
              </a:rPr>
              <a:t> </a:t>
            </a:r>
            <a:r>
              <a:rPr lang="ru-RU" sz="1400" dirty="0" err="1" smtClean="0">
                <a:latin typeface="Times New Roman"/>
                <a:ea typeface="Calibri"/>
                <a:cs typeface="Times New Roman"/>
              </a:rPr>
              <a:t>Водночас</a:t>
            </a:r>
            <a:r>
              <a:rPr lang="ru-RU" sz="1400" dirty="0" smtClean="0">
                <a:latin typeface="Times New Roman"/>
                <a:ea typeface="Calibri"/>
                <a:cs typeface="Times New Roman"/>
              </a:rPr>
              <a:t> </a:t>
            </a:r>
            <a:r>
              <a:rPr lang="ru-RU" sz="1400" dirty="0" err="1">
                <a:latin typeface="Times New Roman"/>
                <a:ea typeface="Calibri"/>
                <a:cs typeface="Times New Roman"/>
              </a:rPr>
              <a:t>такі</a:t>
            </a:r>
            <a:r>
              <a:rPr lang="ru-RU" sz="1400" dirty="0">
                <a:latin typeface="Times New Roman"/>
                <a:ea typeface="Calibri"/>
                <a:cs typeface="Times New Roman"/>
              </a:rPr>
              <a:t> </a:t>
            </a:r>
            <a:r>
              <a:rPr lang="ru-RU" sz="1400" dirty="0" err="1">
                <a:latin typeface="Times New Roman"/>
                <a:ea typeface="Calibri"/>
                <a:cs typeface="Times New Roman"/>
              </a:rPr>
              <a:t>хворі</a:t>
            </a:r>
            <a:r>
              <a:rPr lang="ru-RU" sz="1400" dirty="0">
                <a:latin typeface="Times New Roman"/>
                <a:ea typeface="Calibri"/>
                <a:cs typeface="Times New Roman"/>
              </a:rPr>
              <a:t> </a:t>
            </a:r>
            <a:r>
              <a:rPr lang="ru-RU" sz="1400" dirty="0" err="1">
                <a:latin typeface="Times New Roman"/>
                <a:ea typeface="Calibri"/>
                <a:cs typeface="Times New Roman"/>
              </a:rPr>
              <a:t>здатні</a:t>
            </a:r>
            <a:r>
              <a:rPr lang="ru-RU" sz="1400" dirty="0">
                <a:latin typeface="Times New Roman"/>
                <a:ea typeface="Calibri"/>
                <a:cs typeface="Times New Roman"/>
              </a:rPr>
              <a:t> </a:t>
            </a:r>
            <a:r>
              <a:rPr lang="ru-RU" sz="1400" dirty="0" err="1">
                <a:latin typeface="Times New Roman"/>
                <a:ea typeface="Calibri"/>
                <a:cs typeface="Times New Roman"/>
              </a:rPr>
              <a:t>повторювати</a:t>
            </a:r>
            <a:r>
              <a:rPr lang="ru-RU" sz="1400" dirty="0">
                <a:latin typeface="Times New Roman"/>
                <a:ea typeface="Calibri"/>
                <a:cs typeface="Times New Roman"/>
              </a:rPr>
              <a:t>, </a:t>
            </a:r>
            <a:r>
              <a:rPr lang="ru-RU" sz="1400" dirty="0" err="1">
                <a:latin typeface="Times New Roman"/>
                <a:ea typeface="Calibri"/>
                <a:cs typeface="Times New Roman"/>
              </a:rPr>
              <a:t>наслідувати</a:t>
            </a:r>
            <a:r>
              <a:rPr lang="ru-RU" sz="1400" dirty="0">
                <a:latin typeface="Times New Roman"/>
                <a:ea typeface="Calibri"/>
                <a:cs typeface="Times New Roman"/>
              </a:rPr>
              <a:t> </a:t>
            </a:r>
            <a:r>
              <a:rPr lang="ru-RU" sz="1400" dirty="0" err="1">
                <a:latin typeface="Times New Roman"/>
                <a:ea typeface="Calibri"/>
                <a:cs typeface="Times New Roman"/>
              </a:rPr>
              <a:t>дії</a:t>
            </a:r>
            <a:r>
              <a:rPr lang="ru-RU" sz="1400" dirty="0">
                <a:latin typeface="Times New Roman"/>
                <a:ea typeface="Calibri"/>
                <a:cs typeface="Times New Roman"/>
              </a:rPr>
              <a:t> </a:t>
            </a:r>
            <a:r>
              <a:rPr lang="ru-RU" sz="1400" dirty="0" err="1">
                <a:latin typeface="Times New Roman"/>
                <a:ea typeface="Calibri"/>
                <a:cs typeface="Times New Roman"/>
              </a:rPr>
              <a:t>дослідника</a:t>
            </a:r>
            <a:r>
              <a:rPr lang="ru-RU" sz="1400" dirty="0" smtClean="0">
                <a:latin typeface="Times New Roman"/>
                <a:ea typeface="Calibri"/>
                <a:cs typeface="Times New Roman"/>
              </a:rPr>
              <a:t>.</a:t>
            </a:r>
            <a:r>
              <a:rPr lang="uk-UA" sz="1400" dirty="0" smtClean="0">
                <a:latin typeface="Times New Roman"/>
                <a:ea typeface="Calibri"/>
                <a:cs typeface="Times New Roman"/>
              </a:rPr>
              <a:t>    </a:t>
            </a:r>
            <a:r>
              <a:rPr lang="ru-RU" sz="1400" dirty="0" err="1">
                <a:latin typeface="Times New Roman"/>
                <a:ea typeface="Calibri"/>
                <a:cs typeface="Times New Roman"/>
              </a:rPr>
              <a:t>Ідеаторна</a:t>
            </a:r>
            <a:r>
              <a:rPr lang="ru-RU" sz="1400" dirty="0">
                <a:latin typeface="Times New Roman"/>
                <a:ea typeface="Calibri"/>
                <a:cs typeface="Times New Roman"/>
              </a:rPr>
              <a:t> </a:t>
            </a:r>
            <a:r>
              <a:rPr lang="ru-RU" sz="1400" dirty="0" err="1">
                <a:latin typeface="Times New Roman"/>
                <a:ea typeface="Calibri"/>
                <a:cs typeface="Times New Roman"/>
              </a:rPr>
              <a:t>апраксія</a:t>
            </a:r>
            <a:r>
              <a:rPr lang="ru-RU" sz="1400" dirty="0">
                <a:latin typeface="Times New Roman"/>
                <a:ea typeface="Calibri"/>
                <a:cs typeface="Times New Roman"/>
              </a:rPr>
              <a:t> </a:t>
            </a:r>
            <a:r>
              <a:rPr lang="ru-RU" sz="1400" dirty="0" err="1">
                <a:latin typeface="Times New Roman"/>
                <a:ea typeface="Calibri"/>
                <a:cs typeface="Times New Roman"/>
              </a:rPr>
              <a:t>виникає</a:t>
            </a:r>
            <a:r>
              <a:rPr lang="ru-RU" sz="1400" dirty="0">
                <a:latin typeface="Times New Roman"/>
                <a:ea typeface="Calibri"/>
                <a:cs typeface="Times New Roman"/>
              </a:rPr>
              <a:t> при </a:t>
            </a:r>
            <a:r>
              <a:rPr lang="ru-RU" sz="1400" dirty="0" err="1">
                <a:latin typeface="Times New Roman"/>
                <a:ea typeface="Calibri"/>
                <a:cs typeface="Times New Roman"/>
              </a:rPr>
              <a:t>ураженні</a:t>
            </a:r>
            <a:r>
              <a:rPr lang="ru-RU" sz="1400" dirty="0">
                <a:latin typeface="Times New Roman"/>
                <a:ea typeface="Calibri"/>
                <a:cs typeface="Times New Roman"/>
              </a:rPr>
              <a:t> </a:t>
            </a:r>
            <a:r>
              <a:rPr lang="ru-RU" sz="1400" dirty="0" err="1">
                <a:latin typeface="Times New Roman"/>
                <a:ea typeface="Calibri"/>
                <a:cs typeface="Times New Roman"/>
              </a:rPr>
              <a:t>надкраєвої</a:t>
            </a:r>
            <a:r>
              <a:rPr lang="ru-RU" sz="1400" dirty="0">
                <a:latin typeface="Times New Roman"/>
                <a:ea typeface="Calibri"/>
                <a:cs typeface="Times New Roman"/>
              </a:rPr>
              <a:t> </a:t>
            </a:r>
            <a:r>
              <a:rPr lang="ru-RU" sz="1400" dirty="0" err="1">
                <a:latin typeface="Times New Roman"/>
                <a:ea typeface="Calibri"/>
                <a:cs typeface="Times New Roman"/>
              </a:rPr>
              <a:t>звивини</a:t>
            </a:r>
            <a:r>
              <a:rPr lang="ru-RU" sz="1400" dirty="0">
                <a:latin typeface="Times New Roman"/>
                <a:ea typeface="Calibri"/>
                <a:cs typeface="Times New Roman"/>
              </a:rPr>
              <a:t> </a:t>
            </a:r>
            <a:r>
              <a:rPr lang="ru-RU" sz="1400" dirty="0" err="1">
                <a:latin typeface="Times New Roman"/>
                <a:ea typeface="Calibri"/>
                <a:cs typeface="Times New Roman"/>
              </a:rPr>
              <a:t>тім’яної</a:t>
            </a:r>
            <a:r>
              <a:rPr lang="ru-RU" sz="1400" dirty="0">
                <a:latin typeface="Times New Roman"/>
                <a:ea typeface="Calibri"/>
                <a:cs typeface="Times New Roman"/>
              </a:rPr>
              <a:t> </a:t>
            </a:r>
            <a:r>
              <a:rPr lang="ru-RU" sz="1400" dirty="0" err="1">
                <a:latin typeface="Times New Roman"/>
                <a:ea typeface="Calibri"/>
                <a:cs typeface="Times New Roman"/>
              </a:rPr>
              <a:t>частки</a:t>
            </a:r>
            <a:r>
              <a:rPr lang="ru-RU" sz="1400" dirty="0">
                <a:latin typeface="Times New Roman"/>
                <a:ea typeface="Calibri"/>
                <a:cs typeface="Times New Roman"/>
              </a:rPr>
              <a:t> </a:t>
            </a:r>
            <a:r>
              <a:rPr lang="ru-RU" sz="1400" dirty="0" err="1">
                <a:latin typeface="Times New Roman"/>
                <a:ea typeface="Calibri"/>
                <a:cs typeface="Times New Roman"/>
              </a:rPr>
              <a:t>домінантної</a:t>
            </a:r>
            <a:r>
              <a:rPr lang="ru-RU" sz="1400" dirty="0">
                <a:latin typeface="Times New Roman"/>
                <a:ea typeface="Calibri"/>
                <a:cs typeface="Times New Roman"/>
              </a:rPr>
              <a:t> </a:t>
            </a:r>
            <a:r>
              <a:rPr lang="ru-RU" sz="1400" dirty="0" err="1">
                <a:latin typeface="Times New Roman"/>
                <a:ea typeface="Calibri"/>
                <a:cs typeface="Times New Roman"/>
              </a:rPr>
              <a:t>півкулі</a:t>
            </a:r>
            <a:r>
              <a:rPr lang="ru-RU" sz="1400" dirty="0">
                <a:latin typeface="Times New Roman"/>
                <a:ea typeface="Calibri"/>
                <a:cs typeface="Times New Roman"/>
              </a:rPr>
              <a:t> (у </a:t>
            </a:r>
            <a:r>
              <a:rPr lang="ru-RU" sz="1400" dirty="0" err="1">
                <a:latin typeface="Times New Roman"/>
                <a:ea typeface="Calibri"/>
                <a:cs typeface="Times New Roman"/>
              </a:rPr>
              <a:t>правші</a:t>
            </a:r>
            <a:r>
              <a:rPr lang="ru-RU" sz="1400" dirty="0">
                <a:latin typeface="Times New Roman"/>
                <a:ea typeface="Calibri"/>
                <a:cs typeface="Times New Roman"/>
              </a:rPr>
              <a:t> — </a:t>
            </a:r>
            <a:r>
              <a:rPr lang="ru-RU" sz="1400" dirty="0" err="1">
                <a:latin typeface="Times New Roman"/>
                <a:ea typeface="Calibri"/>
                <a:cs typeface="Times New Roman"/>
              </a:rPr>
              <a:t>лівої</a:t>
            </a:r>
            <a:r>
              <a:rPr lang="ru-RU" sz="1400" dirty="0">
                <a:latin typeface="Times New Roman"/>
                <a:ea typeface="Calibri"/>
                <a:cs typeface="Times New Roman"/>
              </a:rPr>
              <a:t>, у </a:t>
            </a:r>
            <a:r>
              <a:rPr lang="ru-RU" sz="1400" dirty="0" err="1">
                <a:latin typeface="Times New Roman"/>
                <a:ea typeface="Calibri"/>
                <a:cs typeface="Times New Roman"/>
              </a:rPr>
              <a:t>лівші</a:t>
            </a:r>
            <a:r>
              <a:rPr lang="ru-RU" sz="1400" dirty="0">
                <a:latin typeface="Times New Roman"/>
                <a:ea typeface="Calibri"/>
                <a:cs typeface="Times New Roman"/>
              </a:rPr>
              <a:t> — </a:t>
            </a:r>
            <a:r>
              <a:rPr lang="ru-RU" sz="1400" dirty="0" err="1" smtClean="0">
                <a:latin typeface="Times New Roman"/>
                <a:ea typeface="Calibri"/>
                <a:cs typeface="Times New Roman"/>
              </a:rPr>
              <a:t>правої</a:t>
            </a:r>
            <a:r>
              <a:rPr lang="ru-RU" sz="1400" b="1" dirty="0" smtClean="0">
                <a:latin typeface="Times New Roman"/>
                <a:ea typeface="Calibri"/>
                <a:cs typeface="Times New Roman"/>
              </a:rPr>
              <a:t>.</a:t>
            </a:r>
            <a:r>
              <a:rPr lang="uk-UA" sz="1400" b="1" dirty="0" smtClean="0">
                <a:latin typeface="Times New Roman"/>
                <a:ea typeface="Calibri"/>
                <a:cs typeface="Times New Roman"/>
              </a:rPr>
              <a:t>   </a:t>
            </a:r>
            <a:r>
              <a:rPr lang="ru-RU" sz="1400" b="1" dirty="0">
                <a:latin typeface="Times New Roman"/>
                <a:ea typeface="Calibri"/>
                <a:cs typeface="Times New Roman"/>
              </a:rPr>
              <a:t>Конструктивна </a:t>
            </a:r>
            <a:r>
              <a:rPr lang="ru-RU" sz="1400" dirty="0" err="1">
                <a:latin typeface="Times New Roman"/>
                <a:ea typeface="Calibri"/>
                <a:cs typeface="Times New Roman"/>
              </a:rPr>
              <a:t>апраксія</a:t>
            </a:r>
            <a:r>
              <a:rPr lang="ru-RU" sz="1400" dirty="0">
                <a:latin typeface="Times New Roman"/>
                <a:ea typeface="Calibri"/>
                <a:cs typeface="Times New Roman"/>
              </a:rPr>
              <a:t> </a:t>
            </a:r>
            <a:r>
              <a:rPr lang="ru-RU" sz="1400" dirty="0" err="1">
                <a:latin typeface="Times New Roman"/>
                <a:ea typeface="Calibri"/>
                <a:cs typeface="Times New Roman"/>
              </a:rPr>
              <a:t>виявляється</a:t>
            </a:r>
            <a:r>
              <a:rPr lang="ru-RU" sz="1400" dirty="0">
                <a:latin typeface="Times New Roman"/>
                <a:ea typeface="Calibri"/>
                <a:cs typeface="Times New Roman"/>
              </a:rPr>
              <a:t> </a:t>
            </a:r>
            <a:r>
              <a:rPr lang="ru-RU" sz="1400" dirty="0" err="1">
                <a:latin typeface="Times New Roman"/>
                <a:ea typeface="Calibri"/>
                <a:cs typeface="Times New Roman"/>
              </a:rPr>
              <a:t>насамперед</a:t>
            </a:r>
            <a:r>
              <a:rPr lang="ru-RU" sz="1400" dirty="0">
                <a:latin typeface="Times New Roman"/>
                <a:ea typeface="Calibri"/>
                <a:cs typeface="Times New Roman"/>
              </a:rPr>
              <a:t> у неправильному </a:t>
            </a:r>
            <a:r>
              <a:rPr lang="ru-RU" sz="1400" dirty="0" err="1">
                <a:latin typeface="Times New Roman"/>
                <a:ea typeface="Calibri"/>
                <a:cs typeface="Times New Roman"/>
              </a:rPr>
              <a:t>напрямку</a:t>
            </a:r>
            <a:r>
              <a:rPr lang="ru-RU" sz="1400" dirty="0">
                <a:latin typeface="Times New Roman"/>
                <a:ea typeface="Calibri"/>
                <a:cs typeface="Times New Roman"/>
              </a:rPr>
              <a:t> </a:t>
            </a:r>
            <a:r>
              <a:rPr lang="ru-RU" sz="1400" dirty="0" err="1">
                <a:latin typeface="Times New Roman"/>
                <a:ea typeface="Calibri"/>
                <a:cs typeface="Times New Roman"/>
              </a:rPr>
              <a:t>дій</a:t>
            </a:r>
            <a:r>
              <a:rPr lang="ru-RU" sz="1400" dirty="0">
                <a:latin typeface="Times New Roman"/>
                <a:ea typeface="Calibri"/>
                <a:cs typeface="Times New Roman"/>
              </a:rPr>
              <a:t>: </a:t>
            </a:r>
            <a:r>
              <a:rPr lang="ru-RU" sz="1400" dirty="0" err="1">
                <a:latin typeface="Times New Roman"/>
                <a:ea typeface="Calibri"/>
                <a:cs typeface="Times New Roman"/>
              </a:rPr>
              <a:t>хворим</a:t>
            </a:r>
            <a:r>
              <a:rPr lang="ru-RU" sz="1400" dirty="0">
                <a:latin typeface="Times New Roman"/>
                <a:ea typeface="Calibri"/>
                <a:cs typeface="Times New Roman"/>
              </a:rPr>
              <a:t> </a:t>
            </a:r>
            <a:r>
              <a:rPr lang="ru-RU" sz="1400" dirty="0" err="1">
                <a:latin typeface="Times New Roman"/>
                <a:ea typeface="Calibri"/>
                <a:cs typeface="Times New Roman"/>
              </a:rPr>
              <a:t>важко</a:t>
            </a:r>
            <a:r>
              <a:rPr lang="ru-RU" sz="1400" dirty="0">
                <a:latin typeface="Times New Roman"/>
                <a:ea typeface="Calibri"/>
                <a:cs typeface="Times New Roman"/>
              </a:rPr>
              <a:t> </a:t>
            </a:r>
            <a:r>
              <a:rPr lang="ru-RU" sz="1400" dirty="0" err="1">
                <a:latin typeface="Times New Roman"/>
                <a:ea typeface="Calibri"/>
                <a:cs typeface="Times New Roman"/>
              </a:rPr>
              <a:t>конструювати</a:t>
            </a:r>
            <a:r>
              <a:rPr lang="ru-RU" sz="1400" dirty="0">
                <a:latin typeface="Times New Roman"/>
                <a:ea typeface="Calibri"/>
                <a:cs typeface="Times New Roman"/>
              </a:rPr>
              <a:t> </a:t>
            </a:r>
            <a:r>
              <a:rPr lang="ru-RU" sz="1400" dirty="0" err="1">
                <a:latin typeface="Times New Roman"/>
                <a:ea typeface="Calibri"/>
                <a:cs typeface="Times New Roman"/>
              </a:rPr>
              <a:t>ціле</a:t>
            </a:r>
            <a:r>
              <a:rPr lang="ru-RU" sz="1400" dirty="0">
                <a:latin typeface="Times New Roman"/>
                <a:ea typeface="Calibri"/>
                <a:cs typeface="Times New Roman"/>
              </a:rPr>
              <a:t> </a:t>
            </a:r>
            <a:r>
              <a:rPr lang="ru-RU" sz="1400" dirty="0" err="1">
                <a:latin typeface="Times New Roman"/>
                <a:ea typeface="Calibri"/>
                <a:cs typeface="Times New Roman"/>
              </a:rPr>
              <a:t>із</a:t>
            </a:r>
            <a:r>
              <a:rPr lang="ru-RU" sz="1400" dirty="0">
                <a:latin typeface="Times New Roman"/>
                <a:ea typeface="Calibri"/>
                <a:cs typeface="Times New Roman"/>
              </a:rPr>
              <a:t> </a:t>
            </a:r>
            <a:r>
              <a:rPr lang="ru-RU" sz="1400" dirty="0" err="1" smtClean="0">
                <a:latin typeface="Times New Roman"/>
                <a:ea typeface="Calibri"/>
                <a:cs typeface="Times New Roman"/>
              </a:rPr>
              <a:t>частин.</a:t>
            </a:r>
            <a:r>
              <a:rPr lang="ru-RU" sz="1400" b="1" dirty="0" err="1" smtClean="0">
                <a:latin typeface="Times New Roman"/>
                <a:ea typeface="Calibri"/>
                <a:cs typeface="Times New Roman"/>
              </a:rPr>
              <a:t>Моторна</a:t>
            </a:r>
            <a:r>
              <a:rPr lang="ru-RU" sz="1400" dirty="0" smtClean="0">
                <a:latin typeface="Times New Roman"/>
                <a:ea typeface="Calibri"/>
                <a:cs typeface="Times New Roman"/>
              </a:rPr>
              <a:t> </a:t>
            </a:r>
            <a:r>
              <a:rPr lang="ru-RU" sz="1400" dirty="0" err="1">
                <a:latin typeface="Times New Roman"/>
                <a:ea typeface="Calibri"/>
                <a:cs typeface="Times New Roman"/>
              </a:rPr>
              <a:t>апраксія</a:t>
            </a:r>
            <a:r>
              <a:rPr lang="ru-RU" sz="1400" dirty="0">
                <a:latin typeface="Times New Roman"/>
                <a:ea typeface="Calibri"/>
                <a:cs typeface="Times New Roman"/>
              </a:rPr>
              <a:t>, </a:t>
            </a:r>
            <a:r>
              <a:rPr lang="ru-RU" sz="1400" dirty="0" err="1">
                <a:latin typeface="Times New Roman"/>
                <a:ea typeface="Calibri"/>
                <a:cs typeface="Times New Roman"/>
              </a:rPr>
              <a:t>або</a:t>
            </a:r>
            <a:r>
              <a:rPr lang="ru-RU" sz="1400" dirty="0">
                <a:latin typeface="Times New Roman"/>
                <a:ea typeface="Calibri"/>
                <a:cs typeface="Times New Roman"/>
              </a:rPr>
              <a:t> </a:t>
            </a:r>
            <a:r>
              <a:rPr lang="ru-RU" sz="1400" dirty="0" err="1">
                <a:latin typeface="Times New Roman"/>
                <a:ea typeface="Calibri"/>
                <a:cs typeface="Times New Roman"/>
              </a:rPr>
              <a:t>апраксія</a:t>
            </a:r>
            <a:r>
              <a:rPr lang="ru-RU" sz="1400" dirty="0">
                <a:latin typeface="Times New Roman"/>
                <a:ea typeface="Calibri"/>
                <a:cs typeface="Times New Roman"/>
              </a:rPr>
              <a:t> </a:t>
            </a:r>
            <a:r>
              <a:rPr lang="ru-RU" sz="1400" dirty="0" err="1">
                <a:latin typeface="Times New Roman"/>
                <a:ea typeface="Calibri"/>
                <a:cs typeface="Times New Roman"/>
              </a:rPr>
              <a:t>виконання</a:t>
            </a:r>
            <a:r>
              <a:rPr lang="ru-RU" sz="1400" dirty="0">
                <a:latin typeface="Times New Roman"/>
                <a:ea typeface="Calibri"/>
                <a:cs typeface="Times New Roman"/>
              </a:rPr>
              <a:t>, </a:t>
            </a:r>
            <a:r>
              <a:rPr lang="ru-RU" sz="1400" dirty="0" err="1">
                <a:latin typeface="Times New Roman"/>
                <a:ea typeface="Calibri"/>
                <a:cs typeface="Times New Roman"/>
              </a:rPr>
              <a:t>характеризується</a:t>
            </a:r>
            <a:r>
              <a:rPr lang="ru-RU" sz="1400" dirty="0">
                <a:latin typeface="Times New Roman"/>
                <a:ea typeface="Calibri"/>
                <a:cs typeface="Times New Roman"/>
              </a:rPr>
              <a:t> </a:t>
            </a:r>
            <a:r>
              <a:rPr lang="ru-RU" sz="1400" dirty="0" err="1">
                <a:latin typeface="Times New Roman"/>
                <a:ea typeface="Calibri"/>
                <a:cs typeface="Times New Roman"/>
              </a:rPr>
              <a:t>порушенням</a:t>
            </a:r>
            <a:r>
              <a:rPr lang="ru-RU" sz="1400" dirty="0">
                <a:latin typeface="Times New Roman"/>
                <a:ea typeface="Calibri"/>
                <a:cs typeface="Times New Roman"/>
              </a:rPr>
              <a:t> </a:t>
            </a:r>
            <a:r>
              <a:rPr lang="ru-RU" sz="1400" dirty="0" err="1">
                <a:latin typeface="Times New Roman"/>
                <a:ea typeface="Calibri"/>
                <a:cs typeface="Times New Roman"/>
              </a:rPr>
              <a:t>дій</a:t>
            </a:r>
            <a:r>
              <a:rPr lang="ru-RU" sz="1400" dirty="0">
                <a:latin typeface="Times New Roman"/>
                <a:ea typeface="Calibri"/>
                <a:cs typeface="Times New Roman"/>
              </a:rPr>
              <a:t> не </a:t>
            </a:r>
            <a:r>
              <a:rPr lang="ru-RU" sz="1400" dirty="0" err="1">
                <a:latin typeface="Times New Roman"/>
                <a:ea typeface="Calibri"/>
                <a:cs typeface="Times New Roman"/>
              </a:rPr>
              <a:t>лише</a:t>
            </a:r>
            <a:r>
              <a:rPr lang="ru-RU" sz="1400" dirty="0">
                <a:latin typeface="Times New Roman"/>
                <a:ea typeface="Calibri"/>
                <a:cs typeface="Times New Roman"/>
              </a:rPr>
              <a:t> </a:t>
            </a:r>
            <a:r>
              <a:rPr lang="ru-RU" sz="1400" dirty="0" err="1">
                <a:latin typeface="Times New Roman"/>
                <a:ea typeface="Calibri"/>
                <a:cs typeface="Times New Roman"/>
              </a:rPr>
              <a:t>спонтанних</a:t>
            </a:r>
            <a:r>
              <a:rPr lang="ru-RU" sz="1400" dirty="0">
                <a:latin typeface="Times New Roman"/>
                <a:ea typeface="Calibri"/>
                <a:cs typeface="Times New Roman"/>
              </a:rPr>
              <a:t> і за </a:t>
            </a:r>
            <a:r>
              <a:rPr lang="ru-RU" sz="1400" dirty="0" err="1">
                <a:latin typeface="Times New Roman"/>
                <a:ea typeface="Calibri"/>
                <a:cs typeface="Times New Roman"/>
              </a:rPr>
              <a:t>завданням</a:t>
            </a:r>
            <a:r>
              <a:rPr lang="ru-RU" sz="1400" dirty="0">
                <a:latin typeface="Times New Roman"/>
                <a:ea typeface="Calibri"/>
                <a:cs typeface="Times New Roman"/>
              </a:rPr>
              <a:t>, а й за </a:t>
            </a:r>
            <a:r>
              <a:rPr lang="ru-RU" sz="1400" dirty="0" err="1">
                <a:latin typeface="Times New Roman"/>
                <a:ea typeface="Calibri"/>
                <a:cs typeface="Times New Roman"/>
              </a:rPr>
              <a:t>наслідуванням</a:t>
            </a:r>
            <a:r>
              <a:rPr lang="ru-RU" sz="1400" dirty="0">
                <a:latin typeface="Times New Roman"/>
                <a:ea typeface="Calibri"/>
                <a:cs typeface="Times New Roman"/>
              </a:rPr>
              <a:t>. Вона часто </a:t>
            </a:r>
            <a:r>
              <a:rPr lang="ru-RU" sz="1400" dirty="0" err="1">
                <a:latin typeface="Times New Roman"/>
                <a:ea typeface="Calibri"/>
                <a:cs typeface="Times New Roman"/>
              </a:rPr>
              <a:t>однобічна</a:t>
            </a:r>
            <a:r>
              <a:rPr lang="ru-RU" sz="1400" dirty="0">
                <a:latin typeface="Times New Roman"/>
                <a:ea typeface="Calibri"/>
                <a:cs typeface="Times New Roman"/>
              </a:rPr>
              <a:t> (</a:t>
            </a:r>
            <a:r>
              <a:rPr lang="ru-RU" sz="1400" dirty="0" err="1">
                <a:latin typeface="Times New Roman"/>
                <a:ea typeface="Calibri"/>
                <a:cs typeface="Times New Roman"/>
              </a:rPr>
              <a:t>наприклад</a:t>
            </a:r>
            <a:r>
              <a:rPr lang="ru-RU" sz="1400" dirty="0">
                <a:latin typeface="Times New Roman"/>
                <a:ea typeface="Calibri"/>
                <a:cs typeface="Times New Roman"/>
              </a:rPr>
              <a:t>, при </a:t>
            </a:r>
            <a:r>
              <a:rPr lang="ru-RU" sz="1400" dirty="0" err="1">
                <a:latin typeface="Times New Roman"/>
                <a:ea typeface="Calibri"/>
                <a:cs typeface="Times New Roman"/>
              </a:rPr>
              <a:t>ураженні</a:t>
            </a:r>
            <a:r>
              <a:rPr lang="ru-RU" sz="1400" dirty="0">
                <a:latin typeface="Times New Roman"/>
                <a:ea typeface="Calibri"/>
                <a:cs typeface="Times New Roman"/>
              </a:rPr>
              <a:t> мозолистого </a:t>
            </a:r>
            <a:r>
              <a:rPr lang="ru-RU" sz="1400" dirty="0" err="1">
                <a:latin typeface="Times New Roman"/>
                <a:ea typeface="Calibri"/>
                <a:cs typeface="Times New Roman"/>
              </a:rPr>
              <a:t>тіла</a:t>
            </a:r>
            <a:r>
              <a:rPr lang="ru-RU" sz="1400" dirty="0">
                <a:latin typeface="Times New Roman"/>
                <a:ea typeface="Calibri"/>
                <a:cs typeface="Times New Roman"/>
              </a:rPr>
              <a:t> </a:t>
            </a:r>
            <a:r>
              <a:rPr lang="ru-RU" sz="1400" dirty="0" err="1">
                <a:latin typeface="Times New Roman"/>
                <a:ea typeface="Calibri"/>
                <a:cs typeface="Times New Roman"/>
              </a:rPr>
              <a:t>моторна</a:t>
            </a:r>
            <a:r>
              <a:rPr lang="ru-RU" sz="1400" dirty="0">
                <a:latin typeface="Times New Roman"/>
                <a:ea typeface="Calibri"/>
                <a:cs typeface="Times New Roman"/>
              </a:rPr>
              <a:t> </a:t>
            </a:r>
            <a:r>
              <a:rPr lang="ru-RU" sz="1400" dirty="0" err="1">
                <a:latin typeface="Times New Roman"/>
                <a:ea typeface="Calibri"/>
                <a:cs typeface="Times New Roman"/>
              </a:rPr>
              <a:t>апраксія</a:t>
            </a:r>
            <a:r>
              <a:rPr lang="ru-RU" sz="1400" dirty="0">
                <a:latin typeface="Times New Roman"/>
                <a:ea typeface="Calibri"/>
                <a:cs typeface="Times New Roman"/>
              </a:rPr>
              <a:t> </a:t>
            </a:r>
            <a:r>
              <a:rPr lang="ru-RU" sz="1400" dirty="0" err="1">
                <a:latin typeface="Times New Roman"/>
                <a:ea typeface="Calibri"/>
                <a:cs typeface="Times New Roman"/>
              </a:rPr>
              <a:t>може</a:t>
            </a:r>
            <a:r>
              <a:rPr lang="ru-RU" sz="1400" dirty="0">
                <a:latin typeface="Times New Roman"/>
                <a:ea typeface="Calibri"/>
                <a:cs typeface="Times New Roman"/>
              </a:rPr>
              <a:t> </a:t>
            </a:r>
            <a:r>
              <a:rPr lang="ru-RU" sz="1400" dirty="0" err="1">
                <a:latin typeface="Times New Roman"/>
                <a:ea typeface="Calibri"/>
                <a:cs typeface="Times New Roman"/>
              </a:rPr>
              <a:t>виникнути</a:t>
            </a:r>
            <a:r>
              <a:rPr lang="ru-RU" sz="1400" dirty="0">
                <a:latin typeface="Times New Roman"/>
                <a:ea typeface="Calibri"/>
                <a:cs typeface="Times New Roman"/>
              </a:rPr>
              <a:t> </a:t>
            </a:r>
            <a:r>
              <a:rPr lang="ru-RU" sz="1400" dirty="0" err="1">
                <a:latin typeface="Times New Roman"/>
                <a:ea typeface="Calibri"/>
                <a:cs typeface="Times New Roman"/>
              </a:rPr>
              <a:t>тільки</a:t>
            </a:r>
            <a:r>
              <a:rPr lang="ru-RU" sz="1400" dirty="0">
                <a:latin typeface="Times New Roman"/>
                <a:ea typeface="Calibri"/>
                <a:cs typeface="Times New Roman"/>
              </a:rPr>
              <a:t> в </a:t>
            </a:r>
            <a:r>
              <a:rPr lang="ru-RU" sz="1400" dirty="0" err="1">
                <a:latin typeface="Times New Roman"/>
                <a:ea typeface="Calibri"/>
                <a:cs typeface="Times New Roman"/>
              </a:rPr>
              <a:t>лівій</a:t>
            </a:r>
            <a:r>
              <a:rPr lang="ru-RU" sz="1400" dirty="0">
                <a:latin typeface="Times New Roman"/>
                <a:ea typeface="Calibri"/>
                <a:cs typeface="Times New Roman"/>
              </a:rPr>
              <a:t> </a:t>
            </a:r>
            <a:r>
              <a:rPr lang="ru-RU" sz="1400" dirty="0" err="1">
                <a:latin typeface="Times New Roman"/>
                <a:ea typeface="Calibri"/>
                <a:cs typeface="Times New Roman"/>
              </a:rPr>
              <a:t>руці</a:t>
            </a:r>
            <a:r>
              <a:rPr lang="ru-RU" sz="1400" dirty="0">
                <a:latin typeface="Times New Roman"/>
                <a:ea typeface="Calibri"/>
                <a:cs typeface="Times New Roman"/>
              </a:rPr>
              <a:t>).</a:t>
            </a:r>
            <a:endParaRPr lang="ru-RU" sz="1400" dirty="0">
              <a:latin typeface="Calibri"/>
              <a:ea typeface="Calibri"/>
              <a:cs typeface="Times New Roman"/>
            </a:endParaRPr>
          </a:p>
          <a:p>
            <a:pPr algn="just">
              <a:lnSpc>
                <a:spcPct val="115000"/>
              </a:lnSpc>
              <a:spcAft>
                <a:spcPts val="1000"/>
              </a:spcAft>
            </a:pPr>
            <a:endParaRPr lang="ru-RU" sz="1400" dirty="0">
              <a:latin typeface="Calibri"/>
              <a:ea typeface="Calibri"/>
              <a:cs typeface="Times New Roman"/>
            </a:endParaRPr>
          </a:p>
          <a:p>
            <a:pPr algn="just"/>
            <a:endParaRPr lang="ru-RU" sz="1400" dirty="0"/>
          </a:p>
        </p:txBody>
      </p:sp>
    </p:spTree>
    <p:extLst>
      <p:ext uri="{BB962C8B-B14F-4D97-AF65-F5344CB8AC3E}">
        <p14:creationId xmlns:p14="http://schemas.microsoft.com/office/powerpoint/2010/main" val="774665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036496" cy="792088"/>
          </a:xfrm>
        </p:spPr>
        <p:txBody>
          <a:bodyPr/>
          <a:lstStyle/>
          <a:p>
            <a:pPr algn="just">
              <a:lnSpc>
                <a:spcPct val="115000"/>
              </a:lnSpc>
              <a:spcAft>
                <a:spcPts val="1000"/>
              </a:spcAft>
            </a:pPr>
            <a:r>
              <a:rPr lang="uk-UA" sz="2000" dirty="0">
                <a:effectLst/>
                <a:latin typeface="Times New Roman"/>
                <a:ea typeface="Calibri"/>
                <a:cs typeface="Times New Roman"/>
              </a:rPr>
              <a:t>Розлади пам’яті при локальних ураженнях мозку: види, локалізація ураження, методи дослідження.</a:t>
            </a:r>
            <a:r>
              <a:rPr lang="ru-RU" sz="4000" dirty="0">
                <a:effectLst/>
                <a:latin typeface="Calibri"/>
                <a:ea typeface="Calibri"/>
                <a:cs typeface="Times New Roman"/>
              </a:rPr>
              <a:t/>
            </a:r>
            <a:br>
              <a:rPr lang="ru-RU" sz="4000" dirty="0">
                <a:effectLst/>
                <a:latin typeface="Calibri"/>
                <a:ea typeface="Calibri"/>
                <a:cs typeface="Times New Roman"/>
              </a:rPr>
            </a:br>
            <a:endParaRPr lang="ru-RU" dirty="0"/>
          </a:p>
        </p:txBody>
      </p:sp>
      <p:sp>
        <p:nvSpPr>
          <p:cNvPr id="3" name="Текст 2"/>
          <p:cNvSpPr>
            <a:spLocks noGrp="1"/>
          </p:cNvSpPr>
          <p:nvPr>
            <p:ph type="body" idx="1"/>
          </p:nvPr>
        </p:nvSpPr>
        <p:spPr>
          <a:xfrm>
            <a:off x="323528" y="836712"/>
            <a:ext cx="8640960" cy="6021288"/>
          </a:xfrm>
        </p:spPr>
        <p:txBody>
          <a:bodyPr>
            <a:normAutofit fontScale="25000" lnSpcReduction="20000"/>
          </a:bodyPr>
          <a:lstStyle/>
          <a:p>
            <a:pPr algn="just">
              <a:lnSpc>
                <a:spcPct val="115000"/>
              </a:lnSpc>
              <a:spcAft>
                <a:spcPts val="1000"/>
              </a:spcAft>
            </a:pPr>
            <a:r>
              <a:rPr lang="uk-UA" sz="4900" b="1" dirty="0">
                <a:latin typeface="Times New Roman"/>
                <a:ea typeface="Calibri"/>
                <a:cs typeface="Times New Roman"/>
              </a:rPr>
              <a:t>Пам’яттю називається </a:t>
            </a:r>
            <a:r>
              <a:rPr lang="uk-UA" sz="4900" dirty="0">
                <a:latin typeface="Times New Roman"/>
                <a:ea typeface="Calibri"/>
                <a:cs typeface="Times New Roman"/>
              </a:rPr>
              <a:t>збереження інформації про подразник після того, як його дія вже припинилася. В даний час розрізняють пам’ять як біологічну функцію і пам’ять як функцію психічну (або </a:t>
            </a:r>
            <a:r>
              <a:rPr lang="uk-UA" sz="4900" dirty="0" err="1">
                <a:latin typeface="Times New Roman"/>
                <a:ea typeface="Calibri"/>
                <a:cs typeface="Times New Roman"/>
              </a:rPr>
              <a:t>нервово-</a:t>
            </a:r>
            <a:r>
              <a:rPr lang="uk-UA" sz="4900" dirty="0">
                <a:latin typeface="Times New Roman"/>
                <a:ea typeface="Calibri"/>
                <a:cs typeface="Times New Roman"/>
              </a:rPr>
              <a:t> психічну).</a:t>
            </a:r>
            <a:endParaRPr lang="ru-RU" sz="4900" dirty="0">
              <a:latin typeface="Calibri"/>
              <a:ea typeface="Calibri"/>
              <a:cs typeface="Times New Roman"/>
            </a:endParaRPr>
          </a:p>
          <a:p>
            <a:pPr algn="just">
              <a:lnSpc>
                <a:spcPct val="115000"/>
              </a:lnSpc>
              <a:spcAft>
                <a:spcPts val="1000"/>
              </a:spcAft>
            </a:pPr>
            <a:r>
              <a:rPr lang="uk-UA" sz="4900" dirty="0">
                <a:latin typeface="Times New Roman"/>
                <a:ea typeface="Calibri"/>
                <a:cs typeface="Times New Roman"/>
              </a:rPr>
              <a:t>      Пам’ять як біологічна функція – це насамперед пам’ять філогенетична, або спадкова, яка визначає будову кожного організму відповідно з історією його виду. До останньої належать, наприклад, явище імунітету, придбаного в процесі онтогенезу.. Пам’ять як психічна функція теж відноситься до онтогенетичної пам’яті.</a:t>
            </a:r>
            <a:endParaRPr lang="ru-RU" sz="4900" dirty="0">
              <a:latin typeface="Calibri"/>
              <a:ea typeface="Calibri"/>
              <a:cs typeface="Times New Roman"/>
            </a:endParaRPr>
          </a:p>
          <a:p>
            <a:pPr algn="just">
              <a:lnSpc>
                <a:spcPct val="115000"/>
              </a:lnSpc>
              <a:spcAft>
                <a:spcPts val="1000"/>
              </a:spcAft>
            </a:pPr>
            <a:r>
              <a:rPr lang="uk-UA" sz="4900" dirty="0">
                <a:latin typeface="Times New Roman"/>
                <a:ea typeface="Calibri"/>
                <a:cs typeface="Times New Roman"/>
              </a:rPr>
              <a:t>       Основними характеристиками пам’яті як біологічної та психічної функції є: </a:t>
            </a:r>
            <a:r>
              <a:rPr lang="uk-UA" sz="4900" b="1" dirty="0">
                <a:latin typeface="Times New Roman"/>
                <a:ea typeface="Calibri"/>
                <a:cs typeface="Times New Roman"/>
              </a:rPr>
              <a:t>триваліст</a:t>
            </a:r>
            <a:r>
              <a:rPr lang="uk-UA" sz="4900" dirty="0">
                <a:latin typeface="Times New Roman"/>
                <a:ea typeface="Calibri"/>
                <a:cs typeface="Times New Roman"/>
              </a:rPr>
              <a:t>ь формування слідів; їх </a:t>
            </a:r>
            <a:r>
              <a:rPr lang="uk-UA" sz="4900" b="1" dirty="0">
                <a:latin typeface="Times New Roman"/>
                <a:ea typeface="Calibri"/>
                <a:cs typeface="Times New Roman"/>
              </a:rPr>
              <a:t>міцніст</a:t>
            </a:r>
            <a:r>
              <a:rPr lang="uk-UA" sz="4900" dirty="0">
                <a:latin typeface="Times New Roman"/>
                <a:ea typeface="Calibri"/>
                <a:cs typeface="Times New Roman"/>
              </a:rPr>
              <a:t>ь і тривалість утримання; </a:t>
            </a:r>
            <a:r>
              <a:rPr lang="uk-UA" sz="4900" b="1" dirty="0">
                <a:latin typeface="Times New Roman"/>
                <a:ea typeface="Calibri"/>
                <a:cs typeface="Times New Roman"/>
              </a:rPr>
              <a:t>обсяг</a:t>
            </a:r>
            <a:r>
              <a:rPr lang="uk-UA" sz="4900" dirty="0">
                <a:latin typeface="Times New Roman"/>
                <a:ea typeface="Calibri"/>
                <a:cs typeface="Times New Roman"/>
              </a:rPr>
              <a:t> зафіксованого матеріалу; </a:t>
            </a:r>
            <a:r>
              <a:rPr lang="uk-UA" sz="4900" b="1" dirty="0">
                <a:latin typeface="Times New Roman"/>
                <a:ea typeface="Calibri"/>
                <a:cs typeface="Times New Roman"/>
              </a:rPr>
              <a:t>точніст</a:t>
            </a:r>
            <a:r>
              <a:rPr lang="uk-UA" sz="4900" dirty="0">
                <a:latin typeface="Times New Roman"/>
                <a:ea typeface="Calibri"/>
                <a:cs typeface="Times New Roman"/>
              </a:rPr>
              <a:t>ь його зчитування; особливості його відтворення.</a:t>
            </a:r>
            <a:endParaRPr lang="ru-RU" sz="4900" dirty="0">
              <a:latin typeface="Calibri"/>
              <a:ea typeface="Calibri"/>
              <a:cs typeface="Times New Roman"/>
            </a:endParaRPr>
          </a:p>
          <a:p>
            <a:pPr algn="just">
              <a:lnSpc>
                <a:spcPct val="115000"/>
              </a:lnSpc>
              <a:spcAft>
                <a:spcPts val="1000"/>
              </a:spcAft>
            </a:pPr>
            <a:r>
              <a:rPr lang="uk-UA" sz="4900" dirty="0">
                <a:latin typeface="Times New Roman"/>
                <a:ea typeface="Calibri"/>
                <a:cs typeface="Times New Roman"/>
              </a:rPr>
              <a:t>  За т</a:t>
            </a:r>
            <a:r>
              <a:rPr lang="uk-UA" sz="4900" b="1" dirty="0">
                <a:latin typeface="Times New Roman"/>
                <a:ea typeface="Calibri"/>
                <a:cs typeface="Times New Roman"/>
              </a:rPr>
              <a:t>ривалістю процеси пам’яті </a:t>
            </a:r>
            <a:r>
              <a:rPr lang="uk-UA" sz="4900" dirty="0">
                <a:latin typeface="Times New Roman"/>
                <a:ea typeface="Calibri"/>
                <a:cs typeface="Times New Roman"/>
              </a:rPr>
              <a:t>поділяються на три </a:t>
            </a:r>
            <a:r>
              <a:rPr lang="uk-UA" sz="4900" dirty="0" smtClean="0">
                <a:latin typeface="Times New Roman"/>
                <a:ea typeface="Calibri"/>
                <a:cs typeface="Times New Roman"/>
              </a:rPr>
              <a:t>категорії.1.</a:t>
            </a:r>
            <a:r>
              <a:rPr lang="uk-UA" sz="4900" b="1" dirty="0" smtClean="0">
                <a:latin typeface="Times New Roman"/>
                <a:ea typeface="Calibri"/>
                <a:cs typeface="Times New Roman"/>
              </a:rPr>
              <a:t>Миттєва </a:t>
            </a:r>
            <a:r>
              <a:rPr lang="uk-UA" sz="4900" b="1" dirty="0">
                <a:latin typeface="Times New Roman"/>
                <a:ea typeface="Calibri"/>
                <a:cs typeface="Times New Roman"/>
              </a:rPr>
              <a:t>пам’ять </a:t>
            </a:r>
            <a:r>
              <a:rPr lang="uk-UA" sz="4900" dirty="0">
                <a:latin typeface="Times New Roman"/>
                <a:ea typeface="Calibri"/>
                <a:cs typeface="Times New Roman"/>
              </a:rPr>
              <a:t>– короткочасне запам’ятовування слідів, яке триває кілька </a:t>
            </a:r>
            <a:r>
              <a:rPr lang="uk-UA" sz="4900" dirty="0" smtClean="0">
                <a:latin typeface="Times New Roman"/>
                <a:ea typeface="Calibri"/>
                <a:cs typeface="Times New Roman"/>
              </a:rPr>
              <a:t>секунд.2</a:t>
            </a:r>
            <a:r>
              <a:rPr lang="uk-UA" sz="4900" dirty="0">
                <a:latin typeface="Times New Roman"/>
                <a:ea typeface="Calibri"/>
                <a:cs typeface="Times New Roman"/>
              </a:rPr>
              <a:t>.	</a:t>
            </a:r>
            <a:r>
              <a:rPr lang="uk-UA" sz="4900" b="1" dirty="0">
                <a:latin typeface="Times New Roman"/>
                <a:ea typeface="Calibri"/>
                <a:cs typeface="Times New Roman"/>
              </a:rPr>
              <a:t>Короткочасна пам’ять </a:t>
            </a:r>
            <a:r>
              <a:rPr lang="uk-UA" sz="4900" dirty="0">
                <a:latin typeface="Times New Roman"/>
                <a:ea typeface="Calibri"/>
                <a:cs typeface="Times New Roman"/>
              </a:rPr>
              <a:t>– процеси фіксації, які тривають кілька </a:t>
            </a:r>
            <a:r>
              <a:rPr lang="uk-UA" sz="4900" dirty="0" smtClean="0">
                <a:latin typeface="Times New Roman"/>
                <a:ea typeface="Calibri"/>
                <a:cs typeface="Times New Roman"/>
              </a:rPr>
              <a:t>хвилин.3</a:t>
            </a:r>
            <a:r>
              <a:rPr lang="uk-UA" sz="4900" dirty="0">
                <a:latin typeface="Times New Roman"/>
                <a:ea typeface="Calibri"/>
                <a:cs typeface="Times New Roman"/>
              </a:rPr>
              <a:t>.	</a:t>
            </a:r>
            <a:r>
              <a:rPr lang="uk-UA" sz="4900" b="1" dirty="0">
                <a:latin typeface="Times New Roman"/>
                <a:ea typeface="Calibri"/>
                <a:cs typeface="Times New Roman"/>
              </a:rPr>
              <a:t>Довготривала</a:t>
            </a:r>
            <a:r>
              <a:rPr lang="uk-UA" sz="4900" dirty="0">
                <a:latin typeface="Times New Roman"/>
                <a:ea typeface="Calibri"/>
                <a:cs typeface="Times New Roman"/>
              </a:rPr>
              <a:t> пам’ять – тривале (можливо, протягом усього життя) збереження слідів. Передбачається, що в основі цих видів пам’яті лежать різні механізми (фізіологічні, структурні та ін.)</a:t>
            </a:r>
            <a:endParaRPr lang="ru-RU" sz="4900" dirty="0">
              <a:latin typeface="Calibri"/>
              <a:ea typeface="Calibri"/>
              <a:cs typeface="Times New Roman"/>
            </a:endParaRPr>
          </a:p>
          <a:p>
            <a:pPr algn="just">
              <a:lnSpc>
                <a:spcPct val="115000"/>
              </a:lnSpc>
              <a:spcAft>
                <a:spcPts val="1000"/>
              </a:spcAft>
            </a:pPr>
            <a:r>
              <a:rPr lang="uk-UA" sz="4900" dirty="0">
                <a:latin typeface="Times New Roman"/>
                <a:ea typeface="Calibri"/>
                <a:cs typeface="Times New Roman"/>
              </a:rPr>
              <a:t>      </a:t>
            </a:r>
            <a:r>
              <a:rPr lang="uk-UA" sz="4900" b="1" dirty="0" err="1">
                <a:latin typeface="Times New Roman"/>
                <a:ea typeface="Calibri"/>
                <a:cs typeface="Times New Roman"/>
              </a:rPr>
              <a:t>Мнестичні</a:t>
            </a:r>
            <a:r>
              <a:rPr lang="uk-UA" sz="4900" b="1" dirty="0">
                <a:latin typeface="Times New Roman"/>
                <a:ea typeface="Calibri"/>
                <a:cs typeface="Times New Roman"/>
              </a:rPr>
              <a:t> процеси </a:t>
            </a:r>
            <a:r>
              <a:rPr lang="uk-UA" sz="4900" dirty="0">
                <a:latin typeface="Times New Roman"/>
                <a:ea typeface="Calibri"/>
                <a:cs typeface="Times New Roman"/>
              </a:rPr>
              <a:t>можуть протікати в різних аналізаторних системах; відповідно, виділяють різні модально-специфічні </a:t>
            </a:r>
            <a:r>
              <a:rPr lang="uk-UA" sz="4900" b="1" dirty="0">
                <a:latin typeface="Times New Roman"/>
                <a:ea typeface="Calibri"/>
                <a:cs typeface="Times New Roman"/>
              </a:rPr>
              <a:t>форми пам’яті: зорову; слухову; тактильну; рухову (або моторну); нюхову та ін.</a:t>
            </a:r>
            <a:endParaRPr lang="ru-RU" sz="4900" b="1" dirty="0">
              <a:latin typeface="Calibri"/>
              <a:ea typeface="Calibri"/>
              <a:cs typeface="Times New Roman"/>
            </a:endParaRPr>
          </a:p>
          <a:p>
            <a:pPr algn="just">
              <a:lnSpc>
                <a:spcPct val="115000"/>
              </a:lnSpc>
              <a:spcAft>
                <a:spcPts val="1000"/>
              </a:spcAft>
            </a:pPr>
            <a:r>
              <a:rPr lang="uk-UA" sz="4900" dirty="0">
                <a:latin typeface="Times New Roman"/>
                <a:ea typeface="Calibri"/>
                <a:cs typeface="Times New Roman"/>
              </a:rPr>
              <a:t>       Існує також </a:t>
            </a:r>
            <a:r>
              <a:rPr lang="uk-UA" sz="4900" b="1" dirty="0">
                <a:latin typeface="Times New Roman"/>
                <a:ea typeface="Calibri"/>
                <a:cs typeface="Times New Roman"/>
              </a:rPr>
              <a:t>афективна, або емоційна</a:t>
            </a:r>
            <a:r>
              <a:rPr lang="uk-UA" sz="4900" dirty="0">
                <a:latin typeface="Times New Roman"/>
                <a:ea typeface="Calibri"/>
                <a:cs typeface="Times New Roman"/>
              </a:rPr>
              <a:t>, пам’ять, або пам’ять на емоційно забарвлені події.</a:t>
            </a:r>
            <a:endParaRPr lang="ru-RU" sz="4900" dirty="0">
              <a:latin typeface="Calibri"/>
              <a:ea typeface="Calibri"/>
              <a:cs typeface="Times New Roman"/>
            </a:endParaRPr>
          </a:p>
          <a:p>
            <a:pPr algn="just">
              <a:lnSpc>
                <a:spcPct val="115000"/>
              </a:lnSpc>
              <a:spcAft>
                <a:spcPts val="1000"/>
              </a:spcAft>
            </a:pPr>
            <a:r>
              <a:rPr lang="uk-UA" sz="4900" dirty="0">
                <a:latin typeface="Times New Roman"/>
                <a:ea typeface="Calibri"/>
                <a:cs typeface="Times New Roman"/>
              </a:rPr>
              <a:t>        Пам’ять підрозділяється на </a:t>
            </a:r>
            <a:r>
              <a:rPr lang="uk-UA" sz="4900" b="1" dirty="0">
                <a:latin typeface="Times New Roman"/>
                <a:ea typeface="Calibri"/>
                <a:cs typeface="Times New Roman"/>
              </a:rPr>
              <a:t>неосмислену (механічну) і семантично організовану (семантичну – це пам'ять значень, розумінь, і інших знань, що не залежать від досвіду.).  </a:t>
            </a:r>
            <a:endParaRPr lang="ru-RU" sz="4900" b="1" dirty="0">
              <a:latin typeface="Calibri"/>
              <a:ea typeface="Calibri"/>
              <a:cs typeface="Times New Roman"/>
            </a:endParaRPr>
          </a:p>
          <a:p>
            <a:pPr algn="just">
              <a:lnSpc>
                <a:spcPct val="115000"/>
              </a:lnSpc>
              <a:spcAft>
                <a:spcPts val="1000"/>
              </a:spcAft>
            </a:pPr>
            <a:r>
              <a:rPr lang="uk-UA" sz="4900" dirty="0">
                <a:latin typeface="Times New Roman"/>
                <a:ea typeface="Calibri"/>
                <a:cs typeface="Times New Roman"/>
              </a:rPr>
              <a:t>       Види порушень пам’яті. Модально-неспецифічні і модально-специфічні порушення </a:t>
            </a:r>
            <a:r>
              <a:rPr lang="uk-UA" sz="4900" dirty="0" err="1">
                <a:latin typeface="Times New Roman"/>
                <a:ea typeface="Calibri"/>
                <a:cs typeface="Times New Roman"/>
              </a:rPr>
              <a:t>пам’яті.Порушення</a:t>
            </a:r>
            <a:r>
              <a:rPr lang="uk-UA" sz="4900" dirty="0">
                <a:latin typeface="Times New Roman"/>
                <a:ea typeface="Calibri"/>
                <a:cs typeface="Times New Roman"/>
              </a:rPr>
              <a:t> пам’яті бувають надзвичайно різноманітними.        Ослаблення або повне випадання пам’яті, але і її посилення. </a:t>
            </a:r>
            <a:r>
              <a:rPr lang="uk-UA" sz="4900" b="1" dirty="0">
                <a:latin typeface="Times New Roman"/>
                <a:ea typeface="Calibri"/>
                <a:cs typeface="Times New Roman"/>
              </a:rPr>
              <a:t>Гіпомнезія, або ослаблення пам’яті, може мати різне походження. Вона може бути пов’язана з віковими змінами, або бути вродженою</a:t>
            </a:r>
            <a:r>
              <a:rPr lang="uk-UA" sz="4900" dirty="0">
                <a:latin typeface="Times New Roman"/>
                <a:ea typeface="Calibri"/>
                <a:cs typeface="Times New Roman"/>
              </a:rPr>
              <a:t>,  або з’явитися як наслідок-якого мозкового захворювання (склерозу мозкових судин та ін.) Такі хворі, як правило, характеризуються ослабленням всіх видів пам’яті</a:t>
            </a:r>
            <a:r>
              <a:rPr lang="uk-UA" sz="4900" dirty="0" smtClean="0">
                <a:latin typeface="Times New Roman"/>
                <a:ea typeface="Calibri"/>
                <a:cs typeface="Times New Roman"/>
              </a:rPr>
              <a:t>.</a:t>
            </a:r>
          </a:p>
          <a:p>
            <a:pPr algn="just">
              <a:lnSpc>
                <a:spcPct val="115000"/>
              </a:lnSpc>
              <a:spcAft>
                <a:spcPts val="1000"/>
              </a:spcAft>
            </a:pPr>
            <a:r>
              <a:rPr lang="uk-UA" sz="4900" dirty="0">
                <a:latin typeface="Times New Roman"/>
                <a:ea typeface="Calibri"/>
                <a:cs typeface="Times New Roman"/>
              </a:rPr>
              <a:t>Однією з аномалій пам’яті є </a:t>
            </a:r>
            <a:r>
              <a:rPr lang="uk-UA" sz="4900" b="1" dirty="0" err="1">
                <a:latin typeface="Times New Roman"/>
                <a:ea typeface="Calibri"/>
                <a:cs typeface="Times New Roman"/>
              </a:rPr>
              <a:t>гіпермнезія</a:t>
            </a:r>
            <a:r>
              <a:rPr lang="uk-UA" sz="4900" b="1" dirty="0">
                <a:latin typeface="Times New Roman"/>
                <a:ea typeface="Calibri"/>
                <a:cs typeface="Times New Roman"/>
              </a:rPr>
              <a:t> – загострення пам’яті, різке збільшення обсягу і міцності запам’ятовування матеріалу порівняно з середніми нормальними показниками. Відомі випадки вроджених </a:t>
            </a:r>
            <a:r>
              <a:rPr lang="uk-UA" sz="4900" b="1" dirty="0" err="1">
                <a:latin typeface="Times New Roman"/>
                <a:ea typeface="Calibri"/>
                <a:cs typeface="Times New Roman"/>
              </a:rPr>
              <a:t>гіпермнезій</a:t>
            </a:r>
            <a:r>
              <a:rPr lang="uk-UA" sz="4900" dirty="0">
                <a:latin typeface="Times New Roman"/>
                <a:ea typeface="Calibri"/>
                <a:cs typeface="Times New Roman"/>
              </a:rPr>
              <a:t>.   </a:t>
            </a:r>
            <a:endParaRPr lang="ru-RU" sz="4900" dirty="0">
              <a:latin typeface="Calibri"/>
              <a:ea typeface="Calibri"/>
              <a:cs typeface="Times New Roman"/>
            </a:endParaRPr>
          </a:p>
          <a:p>
            <a:pPr algn="just">
              <a:lnSpc>
                <a:spcPct val="115000"/>
              </a:lnSpc>
              <a:spcAft>
                <a:spcPts val="1000"/>
              </a:spcAft>
            </a:pPr>
            <a:r>
              <a:rPr lang="uk-UA" sz="4900" dirty="0">
                <a:latin typeface="Times New Roman"/>
                <a:ea typeface="Calibri"/>
                <a:cs typeface="Times New Roman"/>
              </a:rPr>
              <a:t>     Особливий тип аномалій пам’яті становлять </a:t>
            </a:r>
            <a:r>
              <a:rPr lang="uk-UA" sz="4900" b="1" dirty="0">
                <a:latin typeface="Times New Roman"/>
                <a:ea typeface="Calibri"/>
                <a:cs typeface="Times New Roman"/>
              </a:rPr>
              <a:t>амнезі</a:t>
            </a:r>
            <a:r>
              <a:rPr lang="uk-UA" sz="4900" dirty="0">
                <a:latin typeface="Times New Roman"/>
                <a:ea typeface="Calibri"/>
                <a:cs typeface="Times New Roman"/>
              </a:rPr>
              <a:t>ї (значне зниження або  відсутність пам’яті). Серед різного роду амнезій самостійну групу складають амнезії (або порушення пам’яті), що виникають при локальних ураженнях мозку.</a:t>
            </a:r>
            <a:endParaRPr lang="ru-RU" sz="4900" dirty="0">
              <a:latin typeface="Calibri"/>
              <a:ea typeface="Calibri"/>
              <a:cs typeface="Times New Roman"/>
            </a:endParaRPr>
          </a:p>
          <a:p>
            <a:pPr algn="just">
              <a:lnSpc>
                <a:spcPct val="115000"/>
              </a:lnSpc>
              <a:spcAft>
                <a:spcPts val="1000"/>
              </a:spcAft>
            </a:pPr>
            <a:endParaRPr lang="ru-RU" sz="1600" dirty="0">
              <a:latin typeface="Calibri"/>
              <a:ea typeface="Calibri"/>
              <a:cs typeface="Times New Roman"/>
            </a:endParaRPr>
          </a:p>
          <a:p>
            <a:endParaRPr lang="ru-RU" dirty="0"/>
          </a:p>
        </p:txBody>
      </p:sp>
    </p:spTree>
    <p:extLst>
      <p:ext uri="{BB962C8B-B14F-4D97-AF65-F5344CB8AC3E}">
        <p14:creationId xmlns:p14="http://schemas.microsoft.com/office/powerpoint/2010/main" val="2124093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3999" cy="720080"/>
          </a:xfrm>
        </p:spPr>
        <p:txBody>
          <a:bodyPr/>
          <a:lstStyle/>
          <a:p>
            <a:pPr algn="just">
              <a:lnSpc>
                <a:spcPct val="115000"/>
              </a:lnSpc>
              <a:spcAft>
                <a:spcPts val="1000"/>
              </a:spcAft>
            </a:pPr>
            <a:r>
              <a:rPr lang="uk-UA" sz="1800" dirty="0">
                <a:effectLst/>
                <a:latin typeface="Times New Roman"/>
                <a:ea typeface="Calibri"/>
                <a:cs typeface="Times New Roman"/>
              </a:rPr>
              <a:t>Розлади мовлення при локальних ураженнях мозку: види, локалізація ураження, методи дослідження.</a:t>
            </a:r>
            <a:r>
              <a:rPr lang="ru-RU" sz="1800" dirty="0">
                <a:effectLst/>
                <a:latin typeface="Calibri"/>
                <a:ea typeface="Calibri"/>
                <a:cs typeface="Times New Roman"/>
              </a:rPr>
              <a:t/>
            </a:r>
            <a:br>
              <a:rPr lang="ru-RU" sz="1800" dirty="0">
                <a:effectLst/>
                <a:latin typeface="Calibri"/>
                <a:ea typeface="Calibri"/>
                <a:cs typeface="Times New Roman"/>
              </a:rPr>
            </a:br>
            <a:endParaRPr lang="ru-RU" sz="1800" dirty="0"/>
          </a:p>
        </p:txBody>
      </p:sp>
      <p:sp>
        <p:nvSpPr>
          <p:cNvPr id="3" name="Текст 2"/>
          <p:cNvSpPr>
            <a:spLocks noGrp="1"/>
          </p:cNvSpPr>
          <p:nvPr>
            <p:ph type="body" idx="1"/>
          </p:nvPr>
        </p:nvSpPr>
        <p:spPr>
          <a:xfrm>
            <a:off x="0" y="620688"/>
            <a:ext cx="8892480" cy="6237312"/>
          </a:xfrm>
        </p:spPr>
        <p:txBody>
          <a:bodyPr>
            <a:normAutofit fontScale="85000" lnSpcReduction="10000"/>
          </a:bodyPr>
          <a:lstStyle/>
          <a:p>
            <a:pPr algn="just">
              <a:lnSpc>
                <a:spcPct val="115000"/>
              </a:lnSpc>
              <a:spcAft>
                <a:spcPts val="1000"/>
              </a:spcAft>
            </a:pPr>
            <a:r>
              <a:rPr lang="uk-UA" dirty="0">
                <a:latin typeface="Times New Roman"/>
                <a:ea typeface="Calibri"/>
                <a:cs typeface="Times New Roman"/>
              </a:rPr>
              <a:t>Мовні розлади становлять одну із найскладніших проблем клінічної та медичної психології. </a:t>
            </a:r>
            <a:r>
              <a:rPr lang="uk-UA" b="1" dirty="0">
                <a:latin typeface="Times New Roman"/>
                <a:ea typeface="Calibri"/>
                <a:cs typeface="Times New Roman"/>
              </a:rPr>
              <a:t>Афазії</a:t>
            </a:r>
            <a:r>
              <a:rPr lang="uk-UA" dirty="0">
                <a:latin typeface="Times New Roman"/>
                <a:ea typeface="Calibri"/>
                <a:cs typeface="Times New Roman"/>
              </a:rPr>
              <a:t> — розлади мови без парезів мовних м’язів (гортанних, дихальних м’язів). Найосновніші з цих мовних розладів — це сенсорна й моторна афазії.</a:t>
            </a:r>
            <a:endParaRPr lang="ru-RU" sz="1600" dirty="0">
              <a:latin typeface="Calibri"/>
              <a:ea typeface="Calibri"/>
              <a:cs typeface="Times New Roman"/>
            </a:endParaRPr>
          </a:p>
          <a:p>
            <a:pPr algn="just">
              <a:lnSpc>
                <a:spcPct val="115000"/>
              </a:lnSpc>
              <a:spcAft>
                <a:spcPts val="1000"/>
              </a:spcAft>
            </a:pPr>
            <a:r>
              <a:rPr lang="uk-UA" b="1" dirty="0">
                <a:latin typeface="Times New Roman"/>
                <a:ea typeface="Calibri"/>
                <a:cs typeface="Times New Roman"/>
              </a:rPr>
              <a:t>        Сенсорна афазія </a:t>
            </a:r>
            <a:r>
              <a:rPr lang="uk-UA" dirty="0">
                <a:latin typeface="Times New Roman"/>
                <a:ea typeface="Calibri"/>
                <a:cs typeface="Times New Roman"/>
              </a:rPr>
              <a:t>характеризується тим, що хворі не розуміють мови. </a:t>
            </a:r>
            <a:r>
              <a:rPr lang="uk-UA" b="1" dirty="0">
                <a:latin typeface="Times New Roman"/>
                <a:ea typeface="Calibri"/>
                <a:cs typeface="Times New Roman"/>
              </a:rPr>
              <a:t>Моторна афазія </a:t>
            </a:r>
            <a:r>
              <a:rPr lang="uk-UA" dirty="0">
                <a:latin typeface="Times New Roman"/>
                <a:ea typeface="Calibri"/>
                <a:cs typeface="Times New Roman"/>
              </a:rPr>
              <a:t>виявляється в тому, що хворі не можуть розмовляти. Моторна афазія пов’язана з ураженням заднього відділу третьої лобової звивини в лівій півкулі у </a:t>
            </a:r>
            <a:r>
              <a:rPr lang="uk-UA" dirty="0" err="1">
                <a:latin typeface="Times New Roman"/>
                <a:ea typeface="Calibri"/>
                <a:cs typeface="Times New Roman"/>
              </a:rPr>
              <a:t>правшів</a:t>
            </a:r>
            <a:r>
              <a:rPr lang="uk-UA" dirty="0">
                <a:latin typeface="Times New Roman"/>
                <a:ea typeface="Calibri"/>
                <a:cs typeface="Times New Roman"/>
              </a:rPr>
              <a:t> (зона </a:t>
            </a:r>
            <a:r>
              <a:rPr lang="uk-UA" dirty="0" err="1">
                <a:latin typeface="Times New Roman"/>
                <a:ea typeface="Calibri"/>
                <a:cs typeface="Times New Roman"/>
              </a:rPr>
              <a:t>Брока</a:t>
            </a:r>
            <a:r>
              <a:rPr lang="uk-UA" dirty="0">
                <a:latin typeface="Times New Roman"/>
                <a:ea typeface="Calibri"/>
                <a:cs typeface="Times New Roman"/>
              </a:rPr>
              <a:t>). Ця зона знаходиться поряд із зонами м’язів обличчя, гортані, язика в </a:t>
            </a:r>
            <a:r>
              <a:rPr lang="uk-UA" dirty="0" err="1">
                <a:latin typeface="Times New Roman"/>
                <a:ea typeface="Calibri"/>
                <a:cs typeface="Times New Roman"/>
              </a:rPr>
              <a:t>прецентральній</a:t>
            </a:r>
            <a:r>
              <a:rPr lang="uk-UA" dirty="0">
                <a:latin typeface="Times New Roman"/>
                <a:ea typeface="Calibri"/>
                <a:cs typeface="Times New Roman"/>
              </a:rPr>
              <a:t> звивині.   Сенсорна частина мови формується переважно за допомогою слухового аналізатора, кіркове закінчення якого розміщене безпосередньо в скроневій частці. Слово для людини є сигналом різних, часто комплексних, чуттєвих розладів.</a:t>
            </a:r>
            <a:endParaRPr lang="ru-RU" sz="1600" dirty="0">
              <a:latin typeface="Calibri"/>
              <a:ea typeface="Calibri"/>
              <a:cs typeface="Times New Roman"/>
            </a:endParaRPr>
          </a:p>
          <a:p>
            <a:pPr algn="just">
              <a:lnSpc>
                <a:spcPct val="115000"/>
              </a:lnSpc>
              <a:spcAft>
                <a:spcPts val="1000"/>
              </a:spcAft>
            </a:pPr>
            <a:r>
              <a:rPr lang="uk-UA" dirty="0">
                <a:latin typeface="Times New Roman"/>
                <a:ea typeface="Calibri"/>
              </a:rPr>
              <a:t>       Мовні функції людини формуються в процесі онтогенезу. Спочатку розвивається розуміння чужої усної мови (рецептивна мова), потім — вимовляння слів, окремих виразів і речень (експресивна мова), після цього — розуміння мови письмової (</a:t>
            </a:r>
            <a:r>
              <a:rPr lang="uk-UA" dirty="0" err="1">
                <a:latin typeface="Times New Roman"/>
                <a:ea typeface="Calibri"/>
              </a:rPr>
              <a:t>лексія</a:t>
            </a:r>
            <a:r>
              <a:rPr lang="uk-UA" dirty="0">
                <a:latin typeface="Times New Roman"/>
                <a:ea typeface="Calibri"/>
              </a:rPr>
              <a:t>), а потім — письмо (</a:t>
            </a:r>
            <a:r>
              <a:rPr lang="uk-UA" dirty="0" err="1">
                <a:latin typeface="Times New Roman"/>
                <a:ea typeface="Calibri"/>
              </a:rPr>
              <a:t>графія</a:t>
            </a:r>
            <a:r>
              <a:rPr lang="uk-UA" dirty="0">
                <a:latin typeface="Times New Roman"/>
                <a:ea typeface="Calibri"/>
              </a:rPr>
              <a:t>). При ураженнях мозку можуть порушуватись усі мовні функції — тотальна </a:t>
            </a:r>
            <a:r>
              <a:rPr lang="uk-UA" dirty="0" smtClean="0">
                <a:latin typeface="Times New Roman"/>
                <a:ea typeface="Calibri"/>
              </a:rPr>
              <a:t>афазія.</a:t>
            </a:r>
            <a:r>
              <a:rPr lang="uk-UA" dirty="0">
                <a:latin typeface="Times New Roman"/>
                <a:ea typeface="Calibri"/>
                <a:cs typeface="Times New Roman"/>
              </a:rPr>
              <a:t> </a:t>
            </a:r>
            <a:r>
              <a:rPr lang="uk-UA" b="1" dirty="0" smtClean="0">
                <a:latin typeface="Times New Roman"/>
                <a:ea typeface="Calibri"/>
                <a:cs typeface="Times New Roman"/>
              </a:rPr>
              <a:t>Семантична афазія</a:t>
            </a:r>
            <a:r>
              <a:rPr lang="uk-UA" b="1" dirty="0">
                <a:latin typeface="Times New Roman"/>
                <a:ea typeface="Calibri"/>
                <a:cs typeface="Times New Roman"/>
              </a:rPr>
              <a:t> </a:t>
            </a:r>
            <a:r>
              <a:rPr lang="uk-UA" dirty="0" smtClean="0">
                <a:latin typeface="Times New Roman"/>
                <a:ea typeface="Calibri"/>
                <a:cs typeface="Times New Roman"/>
              </a:rPr>
              <a:t>- </a:t>
            </a:r>
            <a:r>
              <a:rPr lang="uk-UA" dirty="0">
                <a:latin typeface="Times New Roman"/>
                <a:ea typeface="Calibri"/>
                <a:cs typeface="Times New Roman"/>
              </a:rPr>
              <a:t>характерне </a:t>
            </a:r>
            <a:r>
              <a:rPr lang="uk-UA" dirty="0" err="1">
                <a:latin typeface="Times New Roman"/>
                <a:ea typeface="Calibri"/>
                <a:cs typeface="Times New Roman"/>
              </a:rPr>
              <a:t>невпізнавання</a:t>
            </a:r>
            <a:r>
              <a:rPr lang="uk-UA" dirty="0">
                <a:latin typeface="Times New Roman"/>
                <a:ea typeface="Calibri"/>
                <a:cs typeface="Times New Roman"/>
              </a:rPr>
              <a:t> не значень окремих слів, а їх граматичних і семантичних зв’язків. Такі хворі не можуть, наприклад, відрізнити вирази «брат батька» і «батько брата» або «кішка з’їла мишку» і «кішка, з’їдена мишкою».</a:t>
            </a:r>
            <a:endParaRPr lang="ru-RU" sz="1600" dirty="0">
              <a:latin typeface="Calibri"/>
              <a:ea typeface="Calibri"/>
              <a:cs typeface="Times New Roman"/>
            </a:endParaRPr>
          </a:p>
          <a:p>
            <a:pPr algn="just">
              <a:lnSpc>
                <a:spcPct val="115000"/>
              </a:lnSpc>
              <a:spcAft>
                <a:spcPts val="1000"/>
              </a:spcAft>
            </a:pPr>
            <a:r>
              <a:rPr lang="uk-UA" dirty="0">
                <a:latin typeface="Times New Roman"/>
                <a:ea typeface="Calibri"/>
                <a:cs typeface="Times New Roman"/>
              </a:rPr>
              <a:t>      У неврології і медичній психології виділяють ще один вид афазії — </a:t>
            </a:r>
            <a:r>
              <a:rPr lang="uk-UA" b="1" dirty="0" err="1">
                <a:latin typeface="Times New Roman"/>
                <a:ea typeface="Calibri"/>
                <a:cs typeface="Times New Roman"/>
              </a:rPr>
              <a:t>амнестичну</a:t>
            </a:r>
            <a:r>
              <a:rPr lang="uk-UA" dirty="0">
                <a:latin typeface="Times New Roman"/>
                <a:ea typeface="Calibri"/>
                <a:cs typeface="Times New Roman"/>
              </a:rPr>
              <a:t>. При цьому виді афазії хворим важко назвати різні предмети, які їм показують. Вони забувають їх назви, але в звичайній спонтанній мові можуть їх використовувати.  </a:t>
            </a:r>
            <a:endParaRPr lang="ru-RU" sz="1600" dirty="0">
              <a:latin typeface="Calibri"/>
              <a:ea typeface="Calibri"/>
              <a:cs typeface="Times New Roman"/>
            </a:endParaRPr>
          </a:p>
          <a:p>
            <a:pPr algn="just"/>
            <a:endParaRPr lang="uk-UA" dirty="0" smtClean="0">
              <a:latin typeface="Times New Roman"/>
              <a:ea typeface="Calibri"/>
            </a:endParaRPr>
          </a:p>
          <a:p>
            <a:pPr algn="just"/>
            <a:endParaRPr lang="ru-RU" dirty="0"/>
          </a:p>
        </p:txBody>
      </p:sp>
    </p:spTree>
    <p:extLst>
      <p:ext uri="{BB962C8B-B14F-4D97-AF65-F5344CB8AC3E}">
        <p14:creationId xmlns:p14="http://schemas.microsoft.com/office/powerpoint/2010/main" val="1170959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899453" cy="1152128"/>
          </a:xfrm>
        </p:spPr>
        <p:txBody>
          <a:bodyPr/>
          <a:lstStyle/>
          <a:p>
            <a:pPr algn="just">
              <a:lnSpc>
                <a:spcPct val="115000"/>
              </a:lnSpc>
              <a:spcAft>
                <a:spcPts val="1000"/>
              </a:spcAft>
            </a:pPr>
            <a:r>
              <a:rPr lang="uk-UA" sz="2000" dirty="0">
                <a:effectLst/>
                <a:latin typeface="Times New Roman"/>
                <a:ea typeface="Calibri"/>
                <a:cs typeface="Times New Roman"/>
              </a:rPr>
              <a:t>Розлади мислення при локальних ураженнях мозку: види, локалізація ураження, методи дослідження.</a:t>
            </a:r>
            <a:r>
              <a:rPr lang="ru-RU" sz="4000" dirty="0">
                <a:effectLst/>
                <a:latin typeface="Calibri"/>
                <a:ea typeface="Calibri"/>
                <a:cs typeface="Times New Roman"/>
              </a:rPr>
              <a:t/>
            </a:r>
            <a:br>
              <a:rPr lang="ru-RU" sz="4000" dirty="0">
                <a:effectLst/>
                <a:latin typeface="Calibri"/>
                <a:ea typeface="Calibri"/>
                <a:cs typeface="Times New Roman"/>
              </a:rPr>
            </a:br>
            <a:endParaRPr lang="ru-RU" dirty="0"/>
          </a:p>
        </p:txBody>
      </p:sp>
      <p:sp>
        <p:nvSpPr>
          <p:cNvPr id="3" name="Текст 2"/>
          <p:cNvSpPr>
            <a:spLocks noGrp="1"/>
          </p:cNvSpPr>
          <p:nvPr>
            <p:ph type="body" idx="1"/>
          </p:nvPr>
        </p:nvSpPr>
        <p:spPr>
          <a:xfrm>
            <a:off x="0" y="692696"/>
            <a:ext cx="9144000" cy="6165304"/>
          </a:xfrm>
        </p:spPr>
        <p:txBody>
          <a:bodyPr>
            <a:noAutofit/>
          </a:bodyPr>
          <a:lstStyle/>
          <a:p>
            <a:pPr algn="just">
              <a:lnSpc>
                <a:spcPct val="115000"/>
              </a:lnSpc>
              <a:spcAft>
                <a:spcPts val="1000"/>
              </a:spcAft>
            </a:pPr>
            <a:r>
              <a:rPr lang="uk-UA" sz="1400" dirty="0">
                <a:latin typeface="Times New Roman"/>
                <a:ea typeface="Calibri"/>
                <a:cs typeface="Times New Roman"/>
              </a:rPr>
              <a:t>Сучасна психологічна наука розглядає мислення як активну психічну діяльність, спрямовану на вирішення певної задачі, яка підкоряється всім законам психічної діяльності. Мислення виникає лише за наявності відповідного мотиву і постановці певної задачі.</a:t>
            </a:r>
            <a:endParaRPr lang="ru-RU" sz="1400" dirty="0">
              <a:latin typeface="Calibri"/>
              <a:ea typeface="Calibri"/>
              <a:cs typeface="Times New Roman"/>
            </a:endParaRPr>
          </a:p>
          <a:p>
            <a:pPr algn="just">
              <a:lnSpc>
                <a:spcPct val="115000"/>
              </a:lnSpc>
              <a:spcAft>
                <a:spcPts val="1000"/>
              </a:spcAft>
            </a:pPr>
            <a:r>
              <a:rPr lang="uk-UA" sz="1400" dirty="0">
                <a:latin typeface="Times New Roman"/>
                <a:ea typeface="Calibri"/>
                <a:cs typeface="Times New Roman"/>
              </a:rPr>
              <a:t>  </a:t>
            </a:r>
            <a:r>
              <a:rPr lang="uk-UA" sz="1400" dirty="0" smtClean="0">
                <a:latin typeface="Times New Roman"/>
                <a:ea typeface="Calibri"/>
                <a:cs typeface="Times New Roman"/>
              </a:rPr>
              <a:t>Порушення </a:t>
            </a:r>
            <a:r>
              <a:rPr lang="uk-UA" sz="1400" dirty="0">
                <a:latin typeface="Times New Roman"/>
                <a:ea typeface="Calibri"/>
                <a:cs typeface="Times New Roman"/>
              </a:rPr>
              <a:t>мислення при різних по локалізації ураженнях головного мозку.</a:t>
            </a:r>
            <a:endParaRPr lang="ru-RU" sz="1400" dirty="0">
              <a:latin typeface="Calibri"/>
              <a:ea typeface="Calibri"/>
              <a:cs typeface="Times New Roman"/>
            </a:endParaRPr>
          </a:p>
          <a:p>
            <a:pPr algn="just">
              <a:lnSpc>
                <a:spcPct val="115000"/>
              </a:lnSpc>
              <a:spcAft>
                <a:spcPts val="1000"/>
              </a:spcAft>
            </a:pPr>
            <a:r>
              <a:rPr lang="uk-UA" sz="1400" dirty="0">
                <a:latin typeface="Times New Roman"/>
                <a:ea typeface="Calibri"/>
                <a:cs typeface="Times New Roman"/>
              </a:rPr>
              <a:t>     Поразка </a:t>
            </a:r>
            <a:r>
              <a:rPr lang="uk-UA" sz="1400" b="1" dirty="0">
                <a:latin typeface="Times New Roman"/>
                <a:ea typeface="Calibri"/>
                <a:cs typeface="Times New Roman"/>
              </a:rPr>
              <a:t>скроневої області </a:t>
            </a:r>
            <a:r>
              <a:rPr lang="uk-UA" sz="1400" dirty="0" smtClean="0">
                <a:latin typeface="Times New Roman"/>
                <a:ea typeface="Calibri"/>
                <a:cs typeface="Times New Roman"/>
              </a:rPr>
              <a:t> </a:t>
            </a:r>
            <a:r>
              <a:rPr lang="uk-UA" sz="1400" dirty="0">
                <a:latin typeface="Times New Roman"/>
                <a:ea typeface="Calibri"/>
                <a:cs typeface="Times New Roman"/>
              </a:rPr>
              <a:t>лише порушує її звукову структуру (через випадання або ослаблення слухового чинника мовної системи). Семантична сторона мови в значній мірі залишається </a:t>
            </a:r>
            <a:r>
              <a:rPr lang="uk-UA" sz="1400" dirty="0" err="1">
                <a:latin typeface="Times New Roman"/>
                <a:ea typeface="Calibri"/>
                <a:cs typeface="Times New Roman"/>
              </a:rPr>
              <a:t>збереженою.При</a:t>
            </a:r>
            <a:r>
              <a:rPr lang="uk-UA" sz="1400" dirty="0">
                <a:latin typeface="Times New Roman"/>
                <a:ea typeface="Calibri"/>
                <a:cs typeface="Times New Roman"/>
              </a:rPr>
              <a:t> ураженні </a:t>
            </a:r>
            <a:r>
              <a:rPr lang="uk-UA" sz="1400" b="1" dirty="0">
                <a:latin typeface="Times New Roman"/>
                <a:ea typeface="Calibri"/>
                <a:cs typeface="Times New Roman"/>
              </a:rPr>
              <a:t>тім’яно</a:t>
            </a:r>
            <a:r>
              <a:rPr lang="uk-UA" sz="1400" dirty="0">
                <a:latin typeface="Times New Roman"/>
                <a:ea typeface="Calibri"/>
                <a:cs typeface="Times New Roman"/>
              </a:rPr>
              <a:t>-</a:t>
            </a:r>
            <a:r>
              <a:rPr lang="uk-UA" sz="1400" b="1" dirty="0">
                <a:latin typeface="Times New Roman"/>
                <a:ea typeface="Calibri"/>
                <a:cs typeface="Times New Roman"/>
              </a:rPr>
              <a:t>потиличних відділів </a:t>
            </a:r>
            <a:r>
              <a:rPr lang="uk-UA" sz="1400" dirty="0">
                <a:latin typeface="Times New Roman"/>
                <a:ea typeface="Calibri"/>
                <a:cs typeface="Times New Roman"/>
              </a:rPr>
              <a:t>мозку, </a:t>
            </a:r>
            <a:r>
              <a:rPr lang="uk-UA" sz="1400" dirty="0" smtClean="0">
                <a:latin typeface="Times New Roman"/>
                <a:ea typeface="Calibri"/>
                <a:cs typeface="Times New Roman"/>
              </a:rPr>
              <a:t> </a:t>
            </a:r>
            <a:r>
              <a:rPr lang="uk-UA" sz="1400" dirty="0">
                <a:latin typeface="Times New Roman"/>
                <a:ea typeface="Calibri"/>
                <a:cs typeface="Times New Roman"/>
              </a:rPr>
              <a:t>виникає ціла сукупність </a:t>
            </a:r>
            <a:r>
              <a:rPr lang="uk-UA" sz="1400" dirty="0" smtClean="0">
                <a:latin typeface="Times New Roman"/>
                <a:ea typeface="Calibri"/>
                <a:cs typeface="Times New Roman"/>
              </a:rPr>
              <a:t>дефектів </a:t>
            </a:r>
            <a:r>
              <a:rPr lang="uk-UA" sz="1400" dirty="0">
                <a:latin typeface="Times New Roman"/>
                <a:ea typeface="Calibri"/>
                <a:cs typeface="Times New Roman"/>
              </a:rPr>
              <a:t>з труднощами просторового аналізу і </a:t>
            </a:r>
            <a:r>
              <a:rPr lang="uk-UA" sz="1400" dirty="0" smtClean="0">
                <a:latin typeface="Times New Roman"/>
                <a:ea typeface="Calibri"/>
                <a:cs typeface="Times New Roman"/>
              </a:rPr>
              <a:t>синтезу,  </a:t>
            </a:r>
            <a:r>
              <a:rPr lang="uk-UA" sz="1400" dirty="0">
                <a:latin typeface="Times New Roman"/>
                <a:ea typeface="Calibri"/>
                <a:cs typeface="Times New Roman"/>
              </a:rPr>
              <a:t>проте внаслідок труднощів здійснення просторових операцій вони не здатні виконати саме завдання. Аналогічні труднощі виступають у них і при вирішенні арифметичних </a:t>
            </a:r>
            <a:r>
              <a:rPr lang="uk-UA" sz="1400" dirty="0" smtClean="0">
                <a:latin typeface="Times New Roman"/>
                <a:ea typeface="Calibri"/>
                <a:cs typeface="Times New Roman"/>
              </a:rPr>
              <a:t>завдань.   </a:t>
            </a:r>
            <a:r>
              <a:rPr lang="uk-UA" sz="1400" dirty="0">
                <a:latin typeface="Times New Roman"/>
                <a:ea typeface="Calibri"/>
                <a:cs typeface="Times New Roman"/>
              </a:rPr>
              <a:t>У першу чергу при цьому страждають наочно-образні форми мислення, які вимагають виконання операцій на просторовий аналіз і синтез, а також розуміння семантики «</a:t>
            </a:r>
            <a:r>
              <a:rPr lang="uk-UA" sz="1400" dirty="0" err="1">
                <a:latin typeface="Times New Roman"/>
                <a:ea typeface="Calibri"/>
                <a:cs typeface="Times New Roman"/>
              </a:rPr>
              <a:t>квазіпрострорових</a:t>
            </a:r>
            <a:r>
              <a:rPr lang="uk-UA" sz="1400" dirty="0">
                <a:latin typeface="Times New Roman"/>
                <a:ea typeface="Calibri"/>
                <a:cs typeface="Times New Roman"/>
              </a:rPr>
              <a:t>» відносин, яке складає сутність «так званої семантичної афазії».</a:t>
            </a:r>
            <a:endParaRPr lang="ru-RU" sz="1400" dirty="0">
              <a:latin typeface="Calibri"/>
              <a:ea typeface="Calibri"/>
              <a:cs typeface="Times New Roman"/>
            </a:endParaRPr>
          </a:p>
          <a:p>
            <a:pPr algn="just">
              <a:lnSpc>
                <a:spcPct val="115000"/>
              </a:lnSpc>
              <a:spcAft>
                <a:spcPts val="1000"/>
              </a:spcAft>
            </a:pPr>
            <a:r>
              <a:rPr lang="uk-UA" sz="1400" dirty="0">
                <a:latin typeface="Times New Roman"/>
                <a:ea typeface="Calibri"/>
                <a:cs typeface="Times New Roman"/>
              </a:rPr>
              <a:t>    Поразка </a:t>
            </a:r>
            <a:r>
              <a:rPr lang="uk-UA" sz="1400" b="1" dirty="0" err="1">
                <a:latin typeface="Times New Roman"/>
                <a:ea typeface="Calibri"/>
                <a:cs typeface="Times New Roman"/>
              </a:rPr>
              <a:t>премоторних</a:t>
            </a:r>
            <a:r>
              <a:rPr lang="uk-UA" sz="1400" b="1" dirty="0">
                <a:latin typeface="Times New Roman"/>
                <a:ea typeface="Calibri"/>
                <a:cs typeface="Times New Roman"/>
              </a:rPr>
              <a:t> відділів </a:t>
            </a:r>
            <a:r>
              <a:rPr lang="uk-UA" sz="1400" dirty="0">
                <a:latin typeface="Times New Roman"/>
                <a:ea typeface="Calibri"/>
                <a:cs typeface="Times New Roman"/>
              </a:rPr>
              <a:t>лівої півкулі головного мозку веде до інших за характером порушень інтелектуальної діяльності. Ці порушення входять до складу </a:t>
            </a:r>
            <a:r>
              <a:rPr lang="uk-UA" sz="1400" dirty="0" err="1">
                <a:latin typeface="Times New Roman"/>
                <a:ea typeface="Calibri"/>
                <a:cs typeface="Times New Roman"/>
              </a:rPr>
              <a:t>премоторного</a:t>
            </a:r>
            <a:r>
              <a:rPr lang="uk-UA" sz="1400" dirty="0">
                <a:latin typeface="Times New Roman"/>
                <a:ea typeface="Calibri"/>
                <a:cs typeface="Times New Roman"/>
              </a:rPr>
              <a:t> синдрому, який характеризується труднощами тимчасової організації всіх психічних процесів, включаючи і інтелектуальні. У даної категорії хворих спостерігається не тільки розпад «кінетичних схем» рухів і труднощі перемикання з одного рухового акту на інший, а й порушення динаміки розумового процесу.   </a:t>
            </a:r>
            <a:r>
              <a:rPr lang="uk-UA" sz="1400" dirty="0" smtClean="0">
                <a:latin typeface="Times New Roman"/>
                <a:ea typeface="Calibri"/>
                <a:cs typeface="Times New Roman"/>
              </a:rPr>
              <a:t> </a:t>
            </a:r>
            <a:endParaRPr lang="ru-RU" sz="1400" dirty="0">
              <a:latin typeface="Calibri"/>
              <a:ea typeface="Calibri"/>
              <a:cs typeface="Times New Roman"/>
            </a:endParaRPr>
          </a:p>
          <a:p>
            <a:pPr algn="just">
              <a:lnSpc>
                <a:spcPct val="115000"/>
              </a:lnSpc>
              <a:spcAft>
                <a:spcPts val="1000"/>
              </a:spcAft>
            </a:pPr>
            <a:r>
              <a:rPr lang="uk-UA" sz="1400" dirty="0" smtClean="0">
                <a:latin typeface="Times New Roman"/>
                <a:ea typeface="Calibri"/>
                <a:cs typeface="Times New Roman"/>
              </a:rPr>
              <a:t> </a:t>
            </a:r>
            <a:r>
              <a:rPr lang="uk-UA" sz="1400" dirty="0" smtClean="0">
                <a:latin typeface="Times New Roman"/>
                <a:ea typeface="Calibri"/>
              </a:rPr>
              <a:t>  Порушення </a:t>
            </a:r>
            <a:r>
              <a:rPr lang="uk-UA" sz="1400" dirty="0">
                <a:latin typeface="Times New Roman"/>
                <a:ea typeface="Calibri"/>
              </a:rPr>
              <a:t>мислення у хворих з ураженням </a:t>
            </a:r>
            <a:r>
              <a:rPr lang="uk-UA" sz="1400" b="1" dirty="0">
                <a:latin typeface="Times New Roman"/>
                <a:ea typeface="Calibri"/>
              </a:rPr>
              <a:t>лобових часток </a:t>
            </a:r>
            <a:r>
              <a:rPr lang="uk-UA" sz="1400" dirty="0">
                <a:latin typeface="Times New Roman"/>
                <a:ea typeface="Calibri"/>
              </a:rPr>
              <a:t>мозку пов’язані в першу чергу з розпадом самої структури </a:t>
            </a:r>
            <a:r>
              <a:rPr lang="uk-UA" sz="1400" dirty="0" smtClean="0">
                <a:latin typeface="Times New Roman"/>
                <a:ea typeface="Calibri"/>
              </a:rPr>
              <a:t>інтелектуальної діяльності.</a:t>
            </a:r>
            <a:r>
              <a:rPr lang="uk-UA" sz="1400" dirty="0">
                <a:latin typeface="Times New Roman"/>
                <a:ea typeface="Calibri"/>
                <a:cs typeface="Times New Roman"/>
              </a:rPr>
              <a:t> При ураженні </a:t>
            </a:r>
            <a:r>
              <a:rPr lang="uk-UA" sz="1400" b="1" dirty="0">
                <a:latin typeface="Times New Roman"/>
                <a:ea typeface="Calibri"/>
                <a:cs typeface="Times New Roman"/>
              </a:rPr>
              <a:t>скроневої області </a:t>
            </a:r>
            <a:r>
              <a:rPr lang="uk-UA" sz="1400" dirty="0">
                <a:latin typeface="Times New Roman"/>
                <a:ea typeface="Calibri"/>
                <a:cs typeface="Times New Roman"/>
              </a:rPr>
              <a:t>лівої півкулі інтелектуальні дефекти виникають внаслідок порушень модально-специфічних факторів: </a:t>
            </a:r>
            <a:r>
              <a:rPr lang="uk-UA" sz="1400" dirty="0" err="1">
                <a:latin typeface="Times New Roman"/>
                <a:ea typeface="Calibri"/>
                <a:cs typeface="Times New Roman"/>
              </a:rPr>
              <a:t>слухомовного</a:t>
            </a:r>
            <a:r>
              <a:rPr lang="uk-UA" sz="1400" dirty="0">
                <a:latin typeface="Times New Roman"/>
                <a:ea typeface="Calibri"/>
                <a:cs typeface="Times New Roman"/>
              </a:rPr>
              <a:t> </a:t>
            </a:r>
            <a:r>
              <a:rPr lang="uk-UA" sz="1400" dirty="0" err="1">
                <a:latin typeface="Times New Roman"/>
                <a:ea typeface="Calibri"/>
                <a:cs typeface="Times New Roman"/>
              </a:rPr>
              <a:t>Гнозису</a:t>
            </a:r>
            <a:r>
              <a:rPr lang="uk-UA" sz="1400" dirty="0">
                <a:latin typeface="Times New Roman"/>
                <a:ea typeface="Calibri"/>
                <a:cs typeface="Times New Roman"/>
              </a:rPr>
              <a:t> або </a:t>
            </a:r>
            <a:r>
              <a:rPr lang="uk-UA" sz="1400" dirty="0" err="1">
                <a:latin typeface="Times New Roman"/>
                <a:ea typeface="Calibri"/>
                <a:cs typeface="Times New Roman"/>
              </a:rPr>
              <a:t>слухомовної</a:t>
            </a:r>
            <a:r>
              <a:rPr lang="uk-UA" sz="1400" dirty="0">
                <a:latin typeface="Times New Roman"/>
                <a:ea typeface="Calibri"/>
                <a:cs typeface="Times New Roman"/>
              </a:rPr>
              <a:t> пам’яті, – що веде до вторинних порушень і вербально-логічних, семантичних операцій</a:t>
            </a:r>
            <a:r>
              <a:rPr lang="uk-UA" sz="1400" dirty="0" smtClean="0">
                <a:latin typeface="Times New Roman"/>
                <a:ea typeface="Calibri"/>
                <a:cs typeface="Times New Roman"/>
              </a:rPr>
              <a:t>.</a:t>
            </a:r>
            <a:endParaRPr lang="ru-RU" sz="1400" dirty="0" smtClean="0">
              <a:latin typeface="Calibri"/>
              <a:ea typeface="Calibri"/>
              <a:cs typeface="Times New Roman"/>
            </a:endParaRPr>
          </a:p>
          <a:p>
            <a:pPr algn="just">
              <a:lnSpc>
                <a:spcPct val="115000"/>
              </a:lnSpc>
              <a:spcAft>
                <a:spcPts val="1000"/>
              </a:spcAft>
            </a:pPr>
            <a:r>
              <a:rPr lang="uk-UA" sz="1400" dirty="0" smtClean="0">
                <a:latin typeface="Times New Roman"/>
                <a:ea typeface="Calibri"/>
              </a:rPr>
              <a:t>   </a:t>
            </a:r>
            <a:r>
              <a:rPr lang="uk-UA" sz="1400" dirty="0">
                <a:latin typeface="Times New Roman"/>
                <a:ea typeface="Calibri"/>
              </a:rPr>
              <a:t>При </a:t>
            </a:r>
            <a:r>
              <a:rPr lang="uk-UA" sz="1400" b="1" dirty="0">
                <a:latin typeface="Times New Roman"/>
                <a:ea typeface="Calibri"/>
              </a:rPr>
              <a:t>тім’яно-потилични</a:t>
            </a:r>
            <a:r>
              <a:rPr lang="uk-UA" sz="1400" dirty="0">
                <a:latin typeface="Times New Roman"/>
                <a:ea typeface="Calibri"/>
              </a:rPr>
              <a:t>х осередках ураження </a:t>
            </a:r>
            <a:r>
              <a:rPr lang="uk-UA" sz="1400" dirty="0" smtClean="0">
                <a:latin typeface="Times New Roman"/>
                <a:ea typeface="Calibri"/>
              </a:rPr>
              <a:t>страждає </a:t>
            </a:r>
            <a:r>
              <a:rPr lang="uk-UA" sz="1400" dirty="0">
                <a:latin typeface="Times New Roman"/>
                <a:ea typeface="Calibri"/>
              </a:rPr>
              <a:t>оптико-просторовий аналіз і синтез, </a:t>
            </a:r>
            <a:endParaRPr lang="ru-RU" sz="1400" dirty="0">
              <a:latin typeface="Calibri"/>
              <a:ea typeface="Calibri"/>
              <a:cs typeface="Times New Roman"/>
            </a:endParaRPr>
          </a:p>
          <a:p>
            <a:endParaRPr lang="ru-RU" sz="1400" dirty="0"/>
          </a:p>
        </p:txBody>
      </p:sp>
    </p:spTree>
    <p:extLst>
      <p:ext uri="{BB962C8B-B14F-4D97-AF65-F5344CB8AC3E}">
        <p14:creationId xmlns:p14="http://schemas.microsoft.com/office/powerpoint/2010/main" val="3150756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712968" cy="576064"/>
          </a:xfrm>
        </p:spPr>
        <p:txBody>
          <a:bodyPr/>
          <a:lstStyle/>
          <a:p>
            <a:pPr algn="just">
              <a:lnSpc>
                <a:spcPct val="115000"/>
              </a:lnSpc>
              <a:spcAft>
                <a:spcPts val="1000"/>
              </a:spcAft>
            </a:pPr>
            <a:r>
              <a:rPr lang="uk-UA" sz="1800" dirty="0">
                <a:effectLst/>
                <a:latin typeface="Times New Roman"/>
                <a:ea typeface="Calibri"/>
                <a:cs typeface="Times New Roman"/>
              </a:rPr>
              <a:t>Розлади емоцій при локальних ураженнях мозку: види, локалізація ураження, методи дослідження.</a:t>
            </a:r>
            <a:r>
              <a:rPr lang="ru-RU" sz="1800" dirty="0">
                <a:effectLst/>
                <a:latin typeface="Calibri"/>
                <a:ea typeface="Calibri"/>
                <a:cs typeface="Times New Roman"/>
              </a:rPr>
              <a:t/>
            </a:r>
            <a:br>
              <a:rPr lang="ru-RU" sz="1800" dirty="0">
                <a:effectLst/>
                <a:latin typeface="Calibri"/>
                <a:ea typeface="Calibri"/>
                <a:cs typeface="Times New Roman"/>
              </a:rPr>
            </a:br>
            <a:endParaRPr lang="ru-RU" sz="1800" dirty="0"/>
          </a:p>
        </p:txBody>
      </p:sp>
      <p:sp>
        <p:nvSpPr>
          <p:cNvPr id="3" name="Текст 2"/>
          <p:cNvSpPr>
            <a:spLocks noGrp="1"/>
          </p:cNvSpPr>
          <p:nvPr>
            <p:ph type="body" idx="1"/>
          </p:nvPr>
        </p:nvSpPr>
        <p:spPr>
          <a:xfrm>
            <a:off x="0" y="692696"/>
            <a:ext cx="8964488" cy="5976664"/>
          </a:xfrm>
        </p:spPr>
        <p:txBody>
          <a:bodyPr>
            <a:normAutofit fontScale="25000" lnSpcReduction="20000"/>
          </a:bodyPr>
          <a:lstStyle/>
          <a:p>
            <a:pPr algn="just">
              <a:lnSpc>
                <a:spcPct val="115000"/>
              </a:lnSpc>
              <a:spcAft>
                <a:spcPts val="1000"/>
              </a:spcAft>
            </a:pPr>
            <a:r>
              <a:rPr lang="uk-UA" sz="3500" dirty="0">
                <a:latin typeface="Times New Roman"/>
                <a:ea typeface="Calibri"/>
                <a:cs typeface="Times New Roman"/>
              </a:rPr>
              <a:t>У сучасній психології прийнято виділяти  основні, або  </a:t>
            </a:r>
            <a:r>
              <a:rPr lang="uk-UA" sz="3500" b="1" dirty="0">
                <a:latin typeface="Times New Roman"/>
                <a:ea typeface="Calibri"/>
                <a:cs typeface="Times New Roman"/>
              </a:rPr>
              <a:t>базальні, емоції і вищі емоції.  До числа базальних емоцій відносимо:  радість, горе, страх, гнів, інтерес, відраза, презирство, подив, сором, вина.   Ці емоції розглядаються більшістю авторів як вроджені</a:t>
            </a:r>
            <a:r>
              <a:rPr lang="uk-UA" sz="3500" dirty="0">
                <a:latin typeface="Times New Roman"/>
                <a:ea typeface="Calibri"/>
                <a:cs typeface="Times New Roman"/>
              </a:rPr>
              <a:t>, притаманні усім людям незалежно від національної чи статевої приналежності, віку чи культури. Іншими словами, їх розглядають як якісь міжкультурні </a:t>
            </a:r>
            <a:r>
              <a:rPr lang="uk-UA" sz="3500" dirty="0" err="1">
                <a:latin typeface="Times New Roman"/>
                <a:ea typeface="Calibri"/>
                <a:cs typeface="Times New Roman"/>
              </a:rPr>
              <a:t>феномени.Базальні</a:t>
            </a:r>
            <a:r>
              <a:rPr lang="uk-UA" sz="3500" dirty="0">
                <a:latin typeface="Times New Roman"/>
                <a:ea typeface="Calibri"/>
                <a:cs typeface="Times New Roman"/>
              </a:rPr>
              <a:t> емоції є найважливішими засобами невербальної  комунікації</a:t>
            </a:r>
            <a:r>
              <a:rPr lang="uk-UA" sz="2500" dirty="0">
                <a:latin typeface="Times New Roman"/>
                <a:ea typeface="Calibri"/>
                <a:cs typeface="Times New Roman"/>
              </a:rPr>
              <a:t>.  </a:t>
            </a:r>
            <a:endParaRPr lang="ru-RU" sz="2500" dirty="0">
              <a:latin typeface="Calibri"/>
              <a:ea typeface="Calibri"/>
              <a:cs typeface="Times New Roman"/>
            </a:endParaRPr>
          </a:p>
          <a:p>
            <a:pPr algn="just">
              <a:lnSpc>
                <a:spcPct val="115000"/>
              </a:lnSpc>
              <a:spcAft>
                <a:spcPts val="1000"/>
              </a:spcAft>
            </a:pPr>
            <a:r>
              <a:rPr lang="uk-UA" sz="3500" dirty="0">
                <a:latin typeface="Times New Roman"/>
                <a:ea typeface="Calibri"/>
                <a:cs typeface="Times New Roman"/>
              </a:rPr>
              <a:t>      У відповідності з уявленнями багатьох авторів (Л.С. Виготський, С.Л. </a:t>
            </a:r>
            <a:r>
              <a:rPr lang="uk-UA" sz="3500" dirty="0" err="1">
                <a:latin typeface="Times New Roman"/>
                <a:ea typeface="Calibri"/>
                <a:cs typeface="Times New Roman"/>
              </a:rPr>
              <a:t>Рубінштейн</a:t>
            </a:r>
            <a:r>
              <a:rPr lang="uk-UA" sz="3500" dirty="0">
                <a:latin typeface="Times New Roman"/>
                <a:ea typeface="Calibri"/>
                <a:cs typeface="Times New Roman"/>
              </a:rPr>
              <a:t>, В.К. </a:t>
            </a:r>
            <a:r>
              <a:rPr lang="uk-UA" sz="3500" dirty="0" err="1">
                <a:latin typeface="Times New Roman"/>
                <a:ea typeface="Calibri"/>
                <a:cs typeface="Times New Roman"/>
              </a:rPr>
              <a:t>Вілюнас</a:t>
            </a:r>
            <a:r>
              <a:rPr lang="uk-UA" sz="3500" dirty="0">
                <a:latin typeface="Times New Roman"/>
                <a:ea typeface="Calibri"/>
                <a:cs typeface="Times New Roman"/>
              </a:rPr>
              <a:t> та ін.) однією з найважливіших характеристик емоцій є їх зв’язок з  пізнавальними процесами.  </a:t>
            </a:r>
            <a:r>
              <a:rPr lang="uk-UA" sz="3500" dirty="0" smtClean="0">
                <a:latin typeface="Times New Roman"/>
                <a:ea typeface="Calibri"/>
                <a:cs typeface="Times New Roman"/>
              </a:rPr>
              <a:t>        </a:t>
            </a:r>
            <a:r>
              <a:rPr lang="uk-UA" sz="3500" dirty="0">
                <a:latin typeface="Times New Roman"/>
                <a:ea typeface="Calibri"/>
                <a:cs typeface="Times New Roman"/>
              </a:rPr>
              <a:t>Таким  чином,  в  будь-якій  пізнавальній  діяльності  −  гностичній,  </a:t>
            </a:r>
            <a:r>
              <a:rPr lang="uk-UA" sz="3500" dirty="0" err="1">
                <a:latin typeface="Times New Roman"/>
                <a:ea typeface="Calibri"/>
                <a:cs typeface="Times New Roman"/>
              </a:rPr>
              <a:t>мнестичесній</a:t>
            </a:r>
            <a:r>
              <a:rPr lang="uk-UA" sz="3500" dirty="0">
                <a:latin typeface="Times New Roman"/>
                <a:ea typeface="Calibri"/>
                <a:cs typeface="Times New Roman"/>
              </a:rPr>
              <a:t>,  інтелектуальній   −   емоції,   з   одного   боку,   виступають   як   такі,   що   мотивують, «запускають»  компоненти  цієї діяльності, з іншого  - як компоненти, що контролюють, регулюють (за допомогою механізму оцінки) її перебіг відповідно з потребою, на  задоволенні якої вона спрямована.</a:t>
            </a:r>
            <a:endParaRPr lang="ru-RU" sz="3500" dirty="0">
              <a:latin typeface="Calibri"/>
              <a:ea typeface="Calibri"/>
              <a:cs typeface="Times New Roman"/>
            </a:endParaRPr>
          </a:p>
          <a:p>
            <a:pPr algn="just">
              <a:lnSpc>
                <a:spcPct val="115000"/>
              </a:lnSpc>
              <a:spcAft>
                <a:spcPts val="1000"/>
              </a:spcAft>
            </a:pPr>
            <a:r>
              <a:rPr lang="uk-UA" sz="2500" dirty="0">
                <a:latin typeface="Times New Roman"/>
                <a:ea typeface="Calibri"/>
                <a:cs typeface="Times New Roman"/>
              </a:rPr>
              <a:t>     </a:t>
            </a:r>
            <a:r>
              <a:rPr lang="uk-UA" sz="5600" dirty="0">
                <a:latin typeface="Times New Roman"/>
                <a:ea typeface="Calibri"/>
                <a:cs typeface="Times New Roman"/>
              </a:rPr>
              <a:t>Емоційні стани більшою мірою відображають загальне ставлення людини до навколишньої ситуації, до самого себе і більше пов’язані з її особистісними характеристиками.</a:t>
            </a:r>
            <a:endParaRPr lang="ru-RU" sz="5600" dirty="0">
              <a:latin typeface="Calibri"/>
              <a:ea typeface="Calibri"/>
              <a:cs typeface="Times New Roman"/>
            </a:endParaRPr>
          </a:p>
          <a:p>
            <a:pPr algn="just">
              <a:lnSpc>
                <a:spcPct val="115000"/>
              </a:lnSpc>
              <a:spcAft>
                <a:spcPts val="1000"/>
              </a:spcAft>
            </a:pPr>
            <a:r>
              <a:rPr lang="uk-UA" sz="5600" dirty="0">
                <a:latin typeface="Times New Roman"/>
                <a:ea typeface="Calibri"/>
                <a:cs typeface="Times New Roman"/>
              </a:rPr>
              <a:t>      Рівень емоційно-особистісної сфери − емоційно-особистісні якості. Цей рівень являє собою ті особистісні якості людини, які відображають її емоційні особливості (оптимізм, песимізм, сміливість, боягузтво, агресивність і т. п.), певним чином пов’язані з особливостями її базальних емоцій.  </a:t>
            </a:r>
            <a:endParaRPr lang="ru-RU" sz="5600" dirty="0">
              <a:latin typeface="Calibri"/>
              <a:ea typeface="Calibri"/>
              <a:cs typeface="Times New Roman"/>
            </a:endParaRPr>
          </a:p>
          <a:p>
            <a:pPr algn="just">
              <a:lnSpc>
                <a:spcPct val="115000"/>
              </a:lnSpc>
              <a:spcAft>
                <a:spcPts val="1000"/>
              </a:spcAft>
            </a:pPr>
            <a:r>
              <a:rPr lang="uk-UA" sz="5600" dirty="0">
                <a:latin typeface="Times New Roman"/>
                <a:ea typeface="Calibri"/>
                <a:cs typeface="Times New Roman"/>
              </a:rPr>
              <a:t>         Усвідомлення власних емоцій (їх когнітивна самооцінка) виконує не тільки функцію регуляції діяльності та поведінки в цілому.</a:t>
            </a:r>
            <a:endParaRPr lang="ru-RU" sz="5600" dirty="0">
              <a:latin typeface="Calibri"/>
              <a:ea typeface="Calibri"/>
              <a:cs typeface="Times New Roman"/>
            </a:endParaRPr>
          </a:p>
          <a:p>
            <a:pPr algn="just">
              <a:lnSpc>
                <a:spcPct val="115000"/>
              </a:lnSpc>
              <a:spcAft>
                <a:spcPts val="1000"/>
              </a:spcAft>
            </a:pPr>
            <a:r>
              <a:rPr lang="uk-UA" sz="5600" dirty="0">
                <a:latin typeface="Times New Roman"/>
                <a:ea typeface="Calibri"/>
                <a:cs typeface="Times New Roman"/>
              </a:rPr>
              <a:t>         Таким	чином,	емоції	  як	складні	системні психологічні	утворення  характеризуються  багатьма  параметрами : інтенсивність; тривалість; реактивність,   ступінь усвідомленості; ступінь довільного контролю та ін.</a:t>
            </a:r>
            <a:endParaRPr lang="ru-RU" sz="5600" dirty="0">
              <a:latin typeface="Calibri"/>
              <a:ea typeface="Calibri"/>
              <a:cs typeface="Times New Roman"/>
            </a:endParaRPr>
          </a:p>
          <a:p>
            <a:pPr algn="just">
              <a:lnSpc>
                <a:spcPct val="115000"/>
              </a:lnSpc>
              <a:spcAft>
                <a:spcPts val="1000"/>
              </a:spcAft>
            </a:pPr>
            <a:r>
              <a:rPr lang="uk-UA" sz="5600" dirty="0">
                <a:latin typeface="Times New Roman"/>
                <a:ea typeface="Calibri"/>
                <a:cs typeface="Times New Roman"/>
              </a:rPr>
              <a:t>       Порушення емоційно-особистісної сфери при локальних ураженнях мозку.</a:t>
            </a:r>
            <a:endParaRPr lang="ru-RU" sz="5600" dirty="0">
              <a:latin typeface="Calibri"/>
              <a:ea typeface="Calibri"/>
              <a:cs typeface="Times New Roman"/>
            </a:endParaRPr>
          </a:p>
          <a:p>
            <a:pPr algn="just">
              <a:lnSpc>
                <a:spcPct val="115000"/>
              </a:lnSpc>
              <a:spcAft>
                <a:spcPts val="1000"/>
              </a:spcAft>
            </a:pPr>
            <a:r>
              <a:rPr lang="uk-UA" sz="5600" dirty="0">
                <a:latin typeface="Times New Roman"/>
                <a:ea typeface="Calibri"/>
                <a:cs typeface="Times New Roman"/>
              </a:rPr>
              <a:t>         Порушення емоцій при ураженні лобових часток мозку описуються як «емоційна байдужість», «благодушність», «ейфорія» або навіть «емоційний параліч». Ці емоційні порушення у «лобових» хворих поєднуються з особистісними змінами у вигляді «некритичність», «зникнення почуття відповідальності», «порушення системи відносин» і т.д.</a:t>
            </a:r>
            <a:endParaRPr lang="ru-RU" sz="5600" dirty="0">
              <a:latin typeface="Calibri"/>
              <a:ea typeface="Calibri"/>
              <a:cs typeface="Times New Roman"/>
            </a:endParaRPr>
          </a:p>
          <a:p>
            <a:pPr algn="just">
              <a:lnSpc>
                <a:spcPct val="115000"/>
              </a:lnSpc>
              <a:spcAft>
                <a:spcPts val="1000"/>
              </a:spcAft>
            </a:pPr>
            <a:r>
              <a:rPr lang="uk-UA" sz="5600" dirty="0">
                <a:latin typeface="Times New Roman"/>
                <a:ea typeface="Calibri"/>
                <a:cs typeface="Times New Roman"/>
              </a:rPr>
              <a:t>         Особливо демонстративні зміни характеру виникають при ураженні орбітальної поверхні лобових часток. У цих випадках в емоційно-особистісній сфері на перший план виступає розгальмовування примітивних потягів (харчових, статевих та ін.)  </a:t>
            </a:r>
            <a:endParaRPr lang="ru-RU" sz="5600" dirty="0">
              <a:latin typeface="Calibri"/>
              <a:ea typeface="Calibri"/>
              <a:cs typeface="Times New Roman"/>
            </a:endParaRPr>
          </a:p>
          <a:p>
            <a:endParaRPr lang="ru-RU" dirty="0"/>
          </a:p>
        </p:txBody>
      </p:sp>
    </p:spTree>
    <p:extLst>
      <p:ext uri="{BB962C8B-B14F-4D97-AF65-F5344CB8AC3E}">
        <p14:creationId xmlns:p14="http://schemas.microsoft.com/office/powerpoint/2010/main" val="3951621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648072"/>
          </a:xfrm>
        </p:spPr>
        <p:txBody>
          <a:bodyPr>
            <a:normAutofit/>
          </a:bodyPr>
          <a:lstStyle/>
          <a:p>
            <a:endParaRPr lang="ru-RU" sz="2800" b="1" dirty="0">
              <a:latin typeface="Times New Roman" pitchFamily="18" charset="0"/>
              <a:cs typeface="Times New Roman" pitchFamily="18" charset="0"/>
            </a:endParaRPr>
          </a:p>
        </p:txBody>
      </p:sp>
      <p:sp>
        <p:nvSpPr>
          <p:cNvPr id="3" name="Объект 2"/>
          <p:cNvSpPr>
            <a:spLocks noGrp="1"/>
          </p:cNvSpPr>
          <p:nvPr>
            <p:ph sz="quarter" idx="13"/>
          </p:nvPr>
        </p:nvSpPr>
        <p:spPr>
          <a:xfrm>
            <a:off x="107504" y="836712"/>
            <a:ext cx="4824536" cy="5976664"/>
          </a:xfrm>
        </p:spPr>
        <p:txBody>
          <a:bodyPr>
            <a:normAutofit/>
          </a:bodyPr>
          <a:lstStyle/>
          <a:p>
            <a:pPr marL="0" indent="0">
              <a:buNone/>
            </a:pPr>
            <a:r>
              <a:rPr lang="ru-RU" sz="2600" b="1" dirty="0" err="1" smtClean="0">
                <a:latin typeface="Times New Roman" pitchFamily="18" charset="0"/>
                <a:cs typeface="Times New Roman" pitchFamily="18" charset="0"/>
              </a:rPr>
              <a:t>Нейропсихологія</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започаткована</a:t>
            </a:r>
            <a:r>
              <a:rPr lang="ru-RU" sz="2600" b="1" dirty="0" smtClean="0">
                <a:latin typeface="Times New Roman" pitchFamily="18" charset="0"/>
                <a:cs typeface="Times New Roman" pitchFamily="18" charset="0"/>
              </a:rPr>
              <a:t> у 20-40-і роки XX ст.</a:t>
            </a:r>
          </a:p>
          <a:p>
            <a:pPr marL="0" indent="0">
              <a:buNone/>
            </a:pP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Перші</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нейропсихологічні</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дослідження</a:t>
            </a:r>
            <a:r>
              <a:rPr lang="ru-RU" sz="2600" b="1" dirty="0" smtClean="0">
                <a:latin typeface="Times New Roman" pitchFamily="18" charset="0"/>
                <a:cs typeface="Times New Roman" pitchFamily="18" charset="0"/>
              </a:rPr>
              <a:t> </a:t>
            </a:r>
            <a:r>
              <a:rPr lang="ru-RU" sz="2600" b="1" dirty="0">
                <a:latin typeface="Times New Roman" pitchFamily="18" charset="0"/>
                <a:cs typeface="Times New Roman" pitchFamily="18" charset="0"/>
              </a:rPr>
              <a:t>проводились </a:t>
            </a:r>
            <a:r>
              <a:rPr lang="ru-RU" sz="2600" b="1" dirty="0" smtClean="0">
                <a:latin typeface="Times New Roman" pitchFamily="18" charset="0"/>
                <a:cs typeface="Times New Roman" pitchFamily="18" charset="0"/>
              </a:rPr>
              <a:t>у 20-і роки </a:t>
            </a:r>
            <a:r>
              <a:rPr lang="ru-RU" sz="2600" b="1" dirty="0">
                <a:solidFill>
                  <a:srgbClr val="FF0000"/>
                </a:solidFill>
                <a:latin typeface="Times New Roman" pitchFamily="18" charset="0"/>
                <a:cs typeface="Times New Roman" pitchFamily="18" charset="0"/>
              </a:rPr>
              <a:t>Л.С. </a:t>
            </a:r>
            <a:r>
              <a:rPr lang="ru-RU" sz="2600" b="1" dirty="0" err="1" smtClean="0">
                <a:solidFill>
                  <a:srgbClr val="FF0000"/>
                </a:solidFill>
                <a:latin typeface="Times New Roman" pitchFamily="18" charset="0"/>
                <a:cs typeface="Times New Roman" pitchFamily="18" charset="0"/>
              </a:rPr>
              <a:t>Виготським</a:t>
            </a:r>
            <a:r>
              <a:rPr lang="ru-RU" sz="2600" b="1" dirty="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однак</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створення</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нейропсихології</a:t>
            </a:r>
            <a:r>
              <a:rPr lang="ru-RU" sz="2600" b="1" dirty="0" smtClean="0">
                <a:latin typeface="Times New Roman" pitchFamily="18" charset="0"/>
                <a:cs typeface="Times New Roman" pitchFamily="18" charset="0"/>
              </a:rPr>
              <a:t> як </a:t>
            </a:r>
            <a:r>
              <a:rPr lang="ru-RU" sz="2600" b="1" dirty="0" err="1" smtClean="0">
                <a:latin typeface="Times New Roman" pitchFamily="18" charset="0"/>
                <a:cs typeface="Times New Roman" pitchFamily="18" charset="0"/>
              </a:rPr>
              <a:t>самостійної</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галузі</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психологічних</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знань</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належить</a:t>
            </a:r>
            <a:r>
              <a:rPr lang="ru-RU" sz="2600" b="1" dirty="0" smtClean="0">
                <a:latin typeface="Times New Roman" pitchFamily="18" charset="0"/>
                <a:cs typeface="Times New Roman" pitchFamily="18" charset="0"/>
              </a:rPr>
              <a:t>  </a:t>
            </a:r>
            <a:r>
              <a:rPr lang="ru-RU" sz="2600" b="1" dirty="0" smtClean="0">
                <a:solidFill>
                  <a:srgbClr val="FF0000"/>
                </a:solidFill>
                <a:latin typeface="Times New Roman" pitchFamily="18" charset="0"/>
                <a:cs typeface="Times New Roman" pitchFamily="18" charset="0"/>
              </a:rPr>
              <a:t>О.Р</a:t>
            </a:r>
            <a:r>
              <a:rPr lang="ru-RU" sz="2600" b="1" dirty="0">
                <a:solidFill>
                  <a:srgbClr val="FF0000"/>
                </a:solidFill>
                <a:latin typeface="Times New Roman" pitchFamily="18" charset="0"/>
                <a:cs typeface="Times New Roman" pitchFamily="18" charset="0"/>
              </a:rPr>
              <a:t>. </a:t>
            </a:r>
            <a:r>
              <a:rPr lang="ru-RU" sz="2600" b="1" dirty="0" err="1" smtClean="0">
                <a:solidFill>
                  <a:srgbClr val="FF0000"/>
                </a:solidFill>
                <a:latin typeface="Times New Roman" pitchFamily="18" charset="0"/>
                <a:cs typeface="Times New Roman" pitchFamily="18" charset="0"/>
              </a:rPr>
              <a:t>Лурія</a:t>
            </a:r>
            <a:r>
              <a:rPr lang="ru-RU" sz="2600" b="1" dirty="0">
                <a:solidFill>
                  <a:srgbClr val="FF0000"/>
                </a:solidFill>
                <a:latin typeface="Times New Roman" pitchFamily="18" charset="0"/>
                <a:cs typeface="Times New Roman" pitchFamily="18" charset="0"/>
              </a:rPr>
              <a:t>. </a:t>
            </a:r>
          </a:p>
          <a:p>
            <a:endParaRPr lang="ru-RU" b="1" dirty="0">
              <a:solidFill>
                <a:srgbClr val="FF0000"/>
              </a:solidFill>
            </a:endParaRPr>
          </a:p>
        </p:txBody>
      </p:sp>
      <p:sp>
        <p:nvSpPr>
          <p:cNvPr id="4" name="Объект 3"/>
          <p:cNvSpPr>
            <a:spLocks noGrp="1"/>
          </p:cNvSpPr>
          <p:nvPr>
            <p:ph sz="quarter" idx="14"/>
          </p:nvPr>
        </p:nvSpPr>
        <p:spPr>
          <a:xfrm>
            <a:off x="5076056" y="764704"/>
            <a:ext cx="4067944" cy="6093296"/>
          </a:xfrm>
        </p:spPr>
        <p:txBody>
          <a:bodyPr>
            <a:normAutofit/>
          </a:bodyPr>
          <a:lstStyle/>
          <a:p>
            <a:pPr marL="0" indent="0">
              <a:buNone/>
            </a:pPr>
            <a:r>
              <a:rPr lang="ru-RU" dirty="0" smtClean="0">
                <a:latin typeface="Times New Roman" pitchFamily="18" charset="0"/>
                <a:cs typeface="Times New Roman" pitchFamily="18" charset="0"/>
              </a:rPr>
              <a:t>    Л.С. </a:t>
            </a:r>
            <a:r>
              <a:rPr lang="ru-RU" dirty="0" err="1" smtClean="0">
                <a:latin typeface="Times New Roman" pitchFamily="18" charset="0"/>
                <a:cs typeface="Times New Roman" pitchFamily="18" charset="0"/>
              </a:rPr>
              <a:t>Виготський</a:t>
            </a:r>
            <a:endParaRPr lang="ru-RU" dirty="0">
              <a:latin typeface="Times New Roman" pitchFamily="18" charset="0"/>
              <a:cs typeface="Times New Roman" pitchFamily="18" charset="0"/>
            </a:endParaRPr>
          </a:p>
          <a:p>
            <a:pPr marL="0" indent="0">
              <a:buNone/>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3" y="1142984"/>
            <a:ext cx="2770213" cy="221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43570" y="3571876"/>
            <a:ext cx="2770530" cy="300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862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412776"/>
            <a:ext cx="7820349" cy="288032"/>
          </a:xfrm>
        </p:spPr>
        <p:txBody>
          <a:bodyPr/>
          <a:lstStyle/>
          <a:p>
            <a:pPr algn="just">
              <a:lnSpc>
                <a:spcPct val="115000"/>
              </a:lnSpc>
              <a:spcAft>
                <a:spcPts val="1000"/>
              </a:spcAft>
            </a:pPr>
            <a:r>
              <a:rPr lang="uk-UA" sz="1800" dirty="0">
                <a:effectLst/>
                <a:latin typeface="Times New Roman"/>
                <a:ea typeface="Calibri"/>
                <a:cs typeface="Times New Roman"/>
              </a:rPr>
              <a:t>Розлади уваги при локальних ураженнях мозку: види, локалізація ураження, методи дослідження.</a:t>
            </a:r>
            <a:r>
              <a:rPr lang="ru-RU" sz="4000" dirty="0">
                <a:effectLst/>
                <a:latin typeface="Calibri"/>
                <a:ea typeface="Calibri"/>
                <a:cs typeface="Times New Roman"/>
              </a:rPr>
              <a:t/>
            </a:r>
            <a:br>
              <a:rPr lang="ru-RU" sz="4000" dirty="0">
                <a:effectLst/>
                <a:latin typeface="Calibri"/>
                <a:ea typeface="Calibri"/>
                <a:cs typeface="Times New Roman"/>
              </a:rPr>
            </a:br>
            <a:endParaRPr lang="ru-RU" dirty="0"/>
          </a:p>
        </p:txBody>
      </p:sp>
      <p:sp>
        <p:nvSpPr>
          <p:cNvPr id="3" name="Текст 2"/>
          <p:cNvSpPr>
            <a:spLocks noGrp="1"/>
          </p:cNvSpPr>
          <p:nvPr>
            <p:ph type="body" idx="1"/>
          </p:nvPr>
        </p:nvSpPr>
        <p:spPr>
          <a:xfrm>
            <a:off x="107504" y="908720"/>
            <a:ext cx="8634790" cy="5688632"/>
          </a:xfrm>
        </p:spPr>
        <p:txBody>
          <a:bodyPr>
            <a:normAutofit fontScale="85000" lnSpcReduction="10000"/>
          </a:bodyPr>
          <a:lstStyle/>
          <a:p>
            <a:pPr algn="just">
              <a:lnSpc>
                <a:spcPct val="115000"/>
              </a:lnSpc>
              <a:spcAft>
                <a:spcPts val="1000"/>
              </a:spcAft>
            </a:pPr>
            <a:r>
              <a:rPr lang="uk-UA" dirty="0">
                <a:latin typeface="Times New Roman"/>
                <a:ea typeface="Calibri"/>
                <a:cs typeface="Times New Roman"/>
              </a:rPr>
              <a:t> Увага характеризує динаміку будь-якого психічного процесу; це той фактор, який забезпечує селективність, вибірковість протікання будь-якої психічної діяльності – як простої, так і складної.  </a:t>
            </a:r>
            <a:endParaRPr lang="ru-RU" sz="1600" dirty="0">
              <a:latin typeface="Calibri"/>
              <a:ea typeface="Calibri"/>
              <a:cs typeface="Times New Roman"/>
            </a:endParaRPr>
          </a:p>
          <a:p>
            <a:pPr algn="just">
              <a:lnSpc>
                <a:spcPct val="115000"/>
              </a:lnSpc>
              <a:spcAft>
                <a:spcPts val="1000"/>
              </a:spcAft>
            </a:pPr>
            <a:r>
              <a:rPr lang="uk-UA" dirty="0">
                <a:latin typeface="Times New Roman"/>
                <a:ea typeface="Calibri"/>
                <a:cs typeface="Times New Roman"/>
              </a:rPr>
              <a:t>        Раніше увага трактувалася як виключно сенсорний феномен (зорова, слухова, тактильна увагу</a:t>
            </a:r>
            <a:r>
              <a:rPr lang="uk-UA" dirty="0" smtClean="0">
                <a:latin typeface="Times New Roman"/>
                <a:ea typeface="Calibri"/>
                <a:cs typeface="Times New Roman"/>
              </a:rPr>
              <a:t>).</a:t>
            </a:r>
            <a:endParaRPr lang="ru-RU" sz="1600" dirty="0">
              <a:latin typeface="Calibri"/>
              <a:ea typeface="Calibri"/>
              <a:cs typeface="Times New Roman"/>
            </a:endParaRPr>
          </a:p>
          <a:p>
            <a:pPr algn="just">
              <a:lnSpc>
                <a:spcPct val="115000"/>
              </a:lnSpc>
              <a:spcAft>
                <a:spcPts val="1000"/>
              </a:spcAft>
            </a:pPr>
            <a:r>
              <a:rPr lang="uk-UA" dirty="0">
                <a:latin typeface="Times New Roman"/>
                <a:ea typeface="Calibri"/>
                <a:cs typeface="Times New Roman"/>
              </a:rPr>
              <a:t>         Сенсорна увага – одна з найбільш докладно вивчених форм; всі основні закономірності уваги були отримані при вивченні саме цієї форми. Порівняно добре вивчено і рухову увагу – її роль в регуляції рухів і дій, навичок, автоматизованих актів. Однак емоційна і особливо інтелектуальна форми уваги вивчені істотно менше </a:t>
            </a:r>
            <a:r>
              <a:rPr lang="uk-UA" dirty="0" smtClean="0">
                <a:latin typeface="Times New Roman"/>
                <a:ea typeface="Calibri"/>
                <a:cs typeface="Times New Roman"/>
              </a:rPr>
              <a:t>.</a:t>
            </a:r>
          </a:p>
          <a:p>
            <a:pPr algn="just">
              <a:lnSpc>
                <a:spcPct val="115000"/>
              </a:lnSpc>
              <a:spcAft>
                <a:spcPts val="1000"/>
              </a:spcAft>
            </a:pPr>
            <a:r>
              <a:rPr lang="uk-UA" dirty="0" smtClean="0">
                <a:latin typeface="Times New Roman"/>
                <a:ea typeface="Calibri"/>
                <a:cs typeface="Times New Roman"/>
              </a:rPr>
              <a:t>Є увага мимовільна і довільна.</a:t>
            </a:r>
            <a:r>
              <a:rPr lang="uk-UA" dirty="0">
                <a:latin typeface="Times New Roman"/>
                <a:ea typeface="Calibri"/>
              </a:rPr>
              <a:t> </a:t>
            </a:r>
            <a:r>
              <a:rPr lang="uk-UA" dirty="0" smtClean="0">
                <a:latin typeface="Times New Roman"/>
                <a:ea typeface="Calibri"/>
              </a:rPr>
              <a:t>У </a:t>
            </a:r>
            <a:r>
              <a:rPr lang="uk-UA" dirty="0">
                <a:latin typeface="Times New Roman"/>
                <a:ea typeface="Calibri"/>
              </a:rPr>
              <a:t>хворих з ураженням нижніх відділів неспецифічних структур мозку в більшій мірі страждають мимовільні форми уваги. Таким хворим легше зосередитися на якомусь завданні при підвищеній зацікавленості в результатах його виконання. </a:t>
            </a:r>
            <a:r>
              <a:rPr lang="uk-UA" dirty="0" smtClean="0">
                <a:latin typeface="Times New Roman"/>
                <a:ea typeface="Calibri"/>
              </a:rPr>
              <a:t>(</a:t>
            </a:r>
            <a:r>
              <a:rPr lang="uk-UA" dirty="0" err="1" smtClean="0">
                <a:latin typeface="Times New Roman"/>
                <a:ea typeface="Calibri"/>
              </a:rPr>
              <a:t>модально-неспецифічні-</a:t>
            </a:r>
            <a:r>
              <a:rPr lang="uk-UA" dirty="0" smtClean="0">
                <a:latin typeface="Times New Roman"/>
                <a:ea typeface="Calibri"/>
              </a:rPr>
              <a:t> травми мозку, польова поведінка.)</a:t>
            </a:r>
          </a:p>
          <a:p>
            <a:pPr algn="just">
              <a:lnSpc>
                <a:spcPct val="115000"/>
              </a:lnSpc>
              <a:spcAft>
                <a:spcPts val="1000"/>
              </a:spcAft>
            </a:pPr>
            <a:r>
              <a:rPr lang="uk-UA" dirty="0" smtClean="0">
                <a:latin typeface="Times New Roman"/>
                <a:ea typeface="Calibri"/>
                <a:cs typeface="Times New Roman"/>
              </a:rPr>
              <a:t>Модально-специфічні</a:t>
            </a:r>
            <a:r>
              <a:rPr lang="uk-UA" dirty="0">
                <a:latin typeface="Times New Roman"/>
                <a:ea typeface="Calibri"/>
                <a:cs typeface="Times New Roman"/>
              </a:rPr>
              <a:t>. Ці порушення уваги виявляються тільки в одній сфері (тобто по відношенню до стимулів однієї модальності), наприклад в зорової, слухової, тактильної або у сфері рухів, і описуються клініцистами як явища ігнорування тих чи інших стимулів</a:t>
            </a:r>
            <a:r>
              <a:rPr lang="uk-UA" dirty="0" smtClean="0">
                <a:latin typeface="Times New Roman"/>
                <a:ea typeface="Calibri"/>
                <a:cs typeface="Times New Roman"/>
              </a:rPr>
              <a:t>. ( Зорова, слухова,тактильна, рухова неувага)</a:t>
            </a:r>
            <a:endParaRPr lang="ru-RU" sz="1600" dirty="0">
              <a:latin typeface="Calibri"/>
              <a:ea typeface="Calibri"/>
              <a:cs typeface="Times New Roman"/>
            </a:endParaRPr>
          </a:p>
          <a:p>
            <a:pPr algn="just">
              <a:lnSpc>
                <a:spcPct val="115000"/>
              </a:lnSpc>
              <a:spcAft>
                <a:spcPts val="1000"/>
              </a:spcAft>
            </a:pPr>
            <a:endParaRPr lang="ru-RU" dirty="0"/>
          </a:p>
        </p:txBody>
      </p:sp>
    </p:spTree>
    <p:extLst>
      <p:ext uri="{BB962C8B-B14F-4D97-AF65-F5344CB8AC3E}">
        <p14:creationId xmlns:p14="http://schemas.microsoft.com/office/powerpoint/2010/main" val="2714480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7999861" cy="1512168"/>
          </a:xfrm>
        </p:spPr>
        <p:txBody>
          <a:bodyPr/>
          <a:lstStyle/>
          <a:p>
            <a:pPr algn="just">
              <a:lnSpc>
                <a:spcPct val="115000"/>
              </a:lnSpc>
              <a:spcAft>
                <a:spcPts val="1000"/>
              </a:spcAft>
            </a:pPr>
            <a:r>
              <a:rPr lang="uk-UA" sz="1800" dirty="0">
                <a:effectLst/>
                <a:latin typeface="Times New Roman"/>
                <a:ea typeface="Calibri"/>
                <a:cs typeface="Times New Roman"/>
              </a:rPr>
              <a:t>Дослідження уваги в нейропсихології.</a:t>
            </a:r>
            <a:r>
              <a:rPr lang="ru-RU" sz="4000" dirty="0">
                <a:effectLst/>
                <a:latin typeface="Calibri"/>
                <a:ea typeface="Calibri"/>
                <a:cs typeface="Times New Roman"/>
              </a:rPr>
              <a:t/>
            </a:r>
            <a:br>
              <a:rPr lang="ru-RU" sz="4000" dirty="0">
                <a:effectLst/>
                <a:latin typeface="Calibri"/>
                <a:ea typeface="Calibri"/>
                <a:cs typeface="Times New Roman"/>
              </a:rPr>
            </a:br>
            <a:endParaRPr lang="ru-RU" dirty="0"/>
          </a:p>
        </p:txBody>
      </p:sp>
      <p:sp>
        <p:nvSpPr>
          <p:cNvPr id="3" name="Текст 2"/>
          <p:cNvSpPr>
            <a:spLocks noGrp="1"/>
          </p:cNvSpPr>
          <p:nvPr>
            <p:ph type="body" idx="1"/>
          </p:nvPr>
        </p:nvSpPr>
        <p:spPr>
          <a:xfrm>
            <a:off x="179512" y="908720"/>
            <a:ext cx="8712968" cy="5616624"/>
          </a:xfrm>
        </p:spPr>
        <p:txBody>
          <a:bodyPr>
            <a:normAutofit fontScale="25000" lnSpcReduction="20000"/>
          </a:bodyPr>
          <a:lstStyle/>
          <a:p>
            <a:pPr algn="just">
              <a:lnSpc>
                <a:spcPct val="115000"/>
              </a:lnSpc>
              <a:spcAft>
                <a:spcPts val="1000"/>
              </a:spcAft>
            </a:pPr>
            <a:r>
              <a:rPr lang="uk-UA" sz="4800" b="1" dirty="0">
                <a:latin typeface="Times New Roman"/>
                <a:ea typeface="Calibri"/>
                <a:cs typeface="Times New Roman"/>
              </a:rPr>
              <a:t>Зорова неувага. У зоровій сфері цей симптом був вперше виявлений при вивченні полів зору, коли хворому, який концентрував увагу на центральній точці, одночасно пред’являлося відразу два стимули. Хворому пропонувалося відповідати, який зі стимулів він помітив. При стандартній процедурі вивчення полів зору за допомогою периметра хворому пред’являється тільки один стимул (ліворуч або праворуч) і визначається схоронність окремо лівої і окремо правої половини полів зору (у градусах).</a:t>
            </a:r>
            <a:endParaRPr lang="ru-RU" sz="4800" b="1" dirty="0">
              <a:latin typeface="Calibri"/>
              <a:ea typeface="Calibri"/>
              <a:cs typeface="Times New Roman"/>
            </a:endParaRPr>
          </a:p>
          <a:p>
            <a:pPr algn="just"/>
            <a:r>
              <a:rPr lang="uk-UA" sz="4800" b="1" dirty="0">
                <a:latin typeface="Times New Roman"/>
                <a:ea typeface="Calibri"/>
              </a:rPr>
              <a:t>      Подібні порушення зорової уваги також можна виявити, коли хворому пропонується розглянути сюжетну картинку з великою кількістю дійових осіб і деталей і висловитися з приводу її змісту. У таких випадках може чітко проявлятися симптом ігнорування одного боку зображення.  Симптом ігнорування зорових стимулів часто відображає легку (або початкову) стадію ураження зорових аналізаторів структур і в міру подальшого розвитку захворювання може перейти в гностичні розлади або в одностороннє порушення полів зору (</a:t>
            </a:r>
            <a:r>
              <a:rPr lang="uk-UA" sz="4800" b="1" dirty="0" err="1" smtClean="0">
                <a:latin typeface="Times New Roman"/>
                <a:ea typeface="Calibri"/>
              </a:rPr>
              <a:t>геміанопсію</a:t>
            </a:r>
            <a:r>
              <a:rPr lang="uk-UA" sz="4800" b="1" dirty="0" smtClean="0">
                <a:latin typeface="Times New Roman"/>
                <a:ea typeface="Calibri"/>
              </a:rPr>
              <a:t>)</a:t>
            </a:r>
          </a:p>
          <a:p>
            <a:pPr algn="just">
              <a:lnSpc>
                <a:spcPct val="115000"/>
              </a:lnSpc>
              <a:spcAft>
                <a:spcPts val="1000"/>
              </a:spcAft>
            </a:pPr>
            <a:r>
              <a:rPr lang="uk-UA" sz="4800" b="1" dirty="0">
                <a:latin typeface="Times New Roman"/>
                <a:ea typeface="Calibri"/>
                <a:cs typeface="Times New Roman"/>
              </a:rPr>
              <a:t>Слухова неувага.  Методика одночасного пред’явлення звукових стимулів в обидва вуха (або методика </a:t>
            </a:r>
            <a:r>
              <a:rPr lang="uk-UA" sz="4800" b="1" dirty="0" err="1">
                <a:latin typeface="Times New Roman"/>
                <a:ea typeface="Calibri"/>
                <a:cs typeface="Times New Roman"/>
              </a:rPr>
              <a:t>дихотичного</a:t>
            </a:r>
            <a:r>
              <a:rPr lang="uk-UA" sz="4800" b="1" dirty="0">
                <a:latin typeface="Times New Roman"/>
                <a:ea typeface="Calibri"/>
                <a:cs typeface="Times New Roman"/>
              </a:rPr>
              <a:t> прослуховування), запропонована Д. </a:t>
            </a:r>
            <a:r>
              <a:rPr lang="uk-UA" sz="4800" b="1" dirty="0" err="1">
                <a:latin typeface="Times New Roman"/>
                <a:ea typeface="Calibri"/>
                <a:cs typeface="Times New Roman"/>
              </a:rPr>
              <a:t>Кимурою</a:t>
            </a:r>
            <a:r>
              <a:rPr lang="uk-UA" sz="4800" b="1" dirty="0">
                <a:latin typeface="Times New Roman"/>
                <a:ea typeface="Calibri"/>
                <a:cs typeface="Times New Roman"/>
              </a:rPr>
              <a:t>, виявилася вельми адекватною для вивчення цілого ряду проблем, і насамперед для оцінки латеральних особливостей слухової уваги і </a:t>
            </a:r>
            <a:r>
              <a:rPr lang="uk-UA" sz="4800" b="1" dirty="0" err="1">
                <a:latin typeface="Times New Roman"/>
                <a:ea typeface="Calibri"/>
                <a:cs typeface="Times New Roman"/>
              </a:rPr>
              <a:t>слухомовної</a:t>
            </a:r>
            <a:r>
              <a:rPr lang="uk-UA" sz="4800" b="1" dirty="0">
                <a:latin typeface="Times New Roman"/>
                <a:ea typeface="Calibri"/>
                <a:cs typeface="Times New Roman"/>
              </a:rPr>
              <a:t> пам’яті.</a:t>
            </a:r>
            <a:endParaRPr lang="ru-RU" sz="4800" b="1" dirty="0">
              <a:latin typeface="Calibri"/>
              <a:ea typeface="Calibri"/>
              <a:cs typeface="Times New Roman"/>
            </a:endParaRPr>
          </a:p>
          <a:p>
            <a:pPr algn="just">
              <a:lnSpc>
                <a:spcPct val="115000"/>
              </a:lnSpc>
              <a:spcAft>
                <a:spcPts val="1000"/>
              </a:spcAft>
            </a:pPr>
            <a:r>
              <a:rPr lang="uk-UA" sz="4800" b="1" dirty="0">
                <a:latin typeface="Times New Roman"/>
                <a:ea typeface="Calibri"/>
                <a:cs typeface="Times New Roman"/>
              </a:rPr>
              <a:t>         Тактильна неувага. </a:t>
            </a:r>
            <a:r>
              <a:rPr lang="uk-UA" sz="4800" b="1" dirty="0" smtClean="0">
                <a:latin typeface="Times New Roman"/>
                <a:ea typeface="Calibri"/>
                <a:cs typeface="Times New Roman"/>
              </a:rPr>
              <a:t> </a:t>
            </a:r>
            <a:r>
              <a:rPr lang="uk-UA" sz="4800" b="1" dirty="0">
                <a:latin typeface="Times New Roman"/>
                <a:ea typeface="Calibri"/>
                <a:cs typeface="Times New Roman"/>
              </a:rPr>
              <a:t>Від хворого потрібно, щоб він, закривши очі, визначив, скільки було дотиків – одне або два. Дотик наноситься локально двома однаково гострими предметами . </a:t>
            </a:r>
            <a:endParaRPr lang="uk-UA" sz="4800" b="1" dirty="0" smtClean="0">
              <a:latin typeface="Times New Roman"/>
              <a:ea typeface="Calibri"/>
              <a:cs typeface="Times New Roman"/>
            </a:endParaRPr>
          </a:p>
          <a:p>
            <a:pPr algn="just">
              <a:lnSpc>
                <a:spcPct val="115000"/>
              </a:lnSpc>
              <a:spcAft>
                <a:spcPts val="1000"/>
              </a:spcAft>
            </a:pPr>
            <a:r>
              <a:rPr lang="uk-UA" sz="4800" b="1" dirty="0" err="1">
                <a:latin typeface="Times New Roman"/>
                <a:ea typeface="Calibri"/>
                <a:cs typeface="Times New Roman"/>
              </a:rPr>
              <a:t>Г</a:t>
            </a:r>
            <a:r>
              <a:rPr lang="uk-UA" sz="4800" b="1" dirty="0" err="1" smtClean="0">
                <a:latin typeface="Times New Roman"/>
                <a:ea typeface="Calibri"/>
                <a:cs typeface="Times New Roman"/>
              </a:rPr>
              <a:t>іпермнезія</a:t>
            </a:r>
            <a:r>
              <a:rPr lang="uk-UA" sz="4800" b="1" dirty="0" smtClean="0">
                <a:latin typeface="Times New Roman"/>
                <a:ea typeface="Calibri"/>
                <a:cs typeface="Times New Roman"/>
              </a:rPr>
              <a:t> </a:t>
            </a:r>
            <a:r>
              <a:rPr lang="uk-UA" sz="4800" b="1" dirty="0">
                <a:latin typeface="Times New Roman"/>
                <a:ea typeface="Calibri"/>
                <a:cs typeface="Times New Roman"/>
              </a:rPr>
              <a:t>– загострення пам’яті, різке збільшення обсягу і міцності запам’ятовування матеріалу. Особливий тип аномалій пам’яті становлять амнезії (значне зниження або  відсутність </a:t>
            </a:r>
            <a:r>
              <a:rPr lang="uk-UA" sz="4800" b="1" dirty="0" smtClean="0">
                <a:latin typeface="Times New Roman"/>
                <a:ea typeface="Calibri"/>
                <a:cs typeface="Times New Roman"/>
              </a:rPr>
              <a:t>пам’яті.</a:t>
            </a:r>
            <a:endParaRPr lang="ru-RU" sz="4800" b="1" dirty="0">
              <a:latin typeface="Calibri"/>
              <a:ea typeface="Calibri"/>
              <a:cs typeface="Times New Roman"/>
            </a:endParaRPr>
          </a:p>
          <a:p>
            <a:pPr algn="just">
              <a:lnSpc>
                <a:spcPct val="115000"/>
              </a:lnSpc>
              <a:spcAft>
                <a:spcPts val="1000"/>
              </a:spcAft>
            </a:pPr>
            <a:r>
              <a:rPr lang="uk-UA" sz="4800" b="1" dirty="0">
                <a:latin typeface="Times New Roman"/>
                <a:ea typeface="Calibri"/>
                <a:cs typeface="Times New Roman"/>
              </a:rPr>
              <a:t>       </a:t>
            </a:r>
            <a:r>
              <a:rPr lang="uk-UA" sz="4800" b="1" dirty="0" err="1">
                <a:latin typeface="Times New Roman"/>
                <a:ea typeface="Calibri"/>
                <a:cs typeface="Times New Roman"/>
              </a:rPr>
              <a:t>Псевдоамнезия</a:t>
            </a:r>
            <a:r>
              <a:rPr lang="uk-UA" sz="4800" b="1" dirty="0">
                <a:latin typeface="Times New Roman"/>
                <a:ea typeface="Calibri"/>
                <a:cs typeface="Times New Roman"/>
              </a:rPr>
              <a:t>.  Це ціла група патологічних явищ, неоднорідних за своїм характером, для яких спільним є погане запам’ятовування інформації будь-якої модальності. Модально-неспецифічні порушення пам’яті виникають при ураженні різних рівнів серединних неспецифічних структур мозку. </a:t>
            </a:r>
            <a:r>
              <a:rPr lang="uk-UA" sz="4800" b="1" dirty="0" smtClean="0">
                <a:latin typeface="Times New Roman"/>
                <a:ea typeface="Calibri"/>
                <a:cs typeface="Times New Roman"/>
              </a:rPr>
              <a:t> </a:t>
            </a:r>
            <a:endParaRPr lang="ru-RU" sz="4800" b="1" dirty="0">
              <a:latin typeface="Calibri"/>
              <a:ea typeface="Calibri"/>
              <a:cs typeface="Times New Roman"/>
            </a:endParaRPr>
          </a:p>
          <a:p>
            <a:pPr algn="just">
              <a:lnSpc>
                <a:spcPct val="115000"/>
              </a:lnSpc>
              <a:spcAft>
                <a:spcPts val="1000"/>
              </a:spcAft>
            </a:pPr>
            <a:r>
              <a:rPr lang="uk-UA" sz="4800" b="1" dirty="0">
                <a:latin typeface="Times New Roman"/>
                <a:ea typeface="Calibri"/>
                <a:cs typeface="Times New Roman"/>
              </a:rPr>
              <a:t>      При    ураженні    рівня    довгастого    мозку    (стовбура)    порушення    пам’яті протікають у синдромі порушень свідомості, уваги, циклу «сон-неспання». Ці порушення пам’яті характерні для травматичних уражень мозку і описані в клінічній літературі як ретроградна і </a:t>
            </a:r>
            <a:r>
              <a:rPr lang="uk-UA" sz="4800" b="1" dirty="0" err="1">
                <a:latin typeface="Times New Roman"/>
                <a:ea typeface="Calibri"/>
                <a:cs typeface="Times New Roman"/>
              </a:rPr>
              <a:t>антероградна</a:t>
            </a:r>
            <a:r>
              <a:rPr lang="uk-UA" sz="4800" b="1" dirty="0">
                <a:latin typeface="Times New Roman"/>
                <a:ea typeface="Calibri"/>
                <a:cs typeface="Times New Roman"/>
              </a:rPr>
              <a:t> амнезія, супроводжуюча травму.  </a:t>
            </a:r>
            <a:endParaRPr lang="ru-RU" sz="4800" b="1" dirty="0">
              <a:latin typeface="Calibri"/>
              <a:ea typeface="Calibri"/>
              <a:cs typeface="Times New Roman"/>
            </a:endParaRPr>
          </a:p>
          <a:p>
            <a:pPr algn="just">
              <a:lnSpc>
                <a:spcPct val="115000"/>
              </a:lnSpc>
              <a:spcAft>
                <a:spcPts val="1000"/>
              </a:spcAft>
            </a:pPr>
            <a:r>
              <a:rPr lang="uk-UA" sz="4800" b="1" dirty="0" smtClean="0">
                <a:latin typeface="Times New Roman"/>
                <a:ea typeface="Calibri"/>
              </a:rPr>
              <a:t>    </a:t>
            </a:r>
            <a:r>
              <a:rPr lang="uk-UA" sz="4800" b="1" dirty="0">
                <a:latin typeface="Times New Roman"/>
                <a:ea typeface="Calibri"/>
              </a:rPr>
              <a:t>Рухова неувага. </a:t>
            </a:r>
            <a:r>
              <a:rPr lang="uk-UA" sz="4800" b="1" dirty="0" smtClean="0">
                <a:latin typeface="Times New Roman"/>
                <a:ea typeface="Calibri"/>
              </a:rPr>
              <a:t> Характерні </a:t>
            </a:r>
            <a:r>
              <a:rPr lang="uk-UA" sz="4800" b="1" dirty="0">
                <a:latin typeface="Times New Roman"/>
                <a:ea typeface="Calibri"/>
              </a:rPr>
              <a:t>для хворих з ураженням передніх відділів великих півкуль (частіше правого) – </a:t>
            </a:r>
            <a:r>
              <a:rPr lang="uk-UA" sz="4800" b="1" dirty="0" err="1">
                <a:latin typeface="Times New Roman"/>
                <a:ea typeface="Calibri"/>
              </a:rPr>
              <a:t>премоторних</a:t>
            </a:r>
            <a:r>
              <a:rPr lang="uk-UA" sz="4800" b="1" dirty="0">
                <a:latin typeface="Times New Roman"/>
                <a:ea typeface="Calibri"/>
              </a:rPr>
              <a:t>, </a:t>
            </a:r>
            <a:r>
              <a:rPr lang="uk-UA" sz="4800" b="1" dirty="0" err="1">
                <a:latin typeface="Times New Roman"/>
                <a:ea typeface="Calibri"/>
              </a:rPr>
              <a:t>префронтальних</a:t>
            </a:r>
            <a:r>
              <a:rPr lang="uk-UA" sz="4800" b="1" dirty="0">
                <a:latin typeface="Times New Roman"/>
                <a:ea typeface="Calibri"/>
              </a:rPr>
              <a:t> областей кори, а також глибинних структур мозку, включаючи базальні </a:t>
            </a:r>
            <a:r>
              <a:rPr lang="uk-UA" sz="4800" b="1" dirty="0" smtClean="0">
                <a:latin typeface="Times New Roman"/>
                <a:ea typeface="Calibri"/>
              </a:rPr>
              <a:t>ядра.</a:t>
            </a:r>
            <a:r>
              <a:rPr lang="uk-UA" sz="4800" b="1" dirty="0">
                <a:latin typeface="Times New Roman"/>
                <a:ea typeface="Calibri"/>
                <a:cs typeface="Times New Roman"/>
              </a:rPr>
              <a:t> Порушення довільної і мимовільної уваги. Дослідження мимовільної уваги у хворих з ураженням різних рівнів неспецифічних структур (методом оцінки змін спектру ЕЕГ та ін.) показали, що мимовільна увага пов’язана переважно з роботою нижніх відділів стовбура і середнього мозку, в той час як довільні форми уваги, безсумнівно, є корковою функцією.</a:t>
            </a:r>
            <a:endParaRPr lang="ru-RU" sz="4800" b="1" dirty="0">
              <a:latin typeface="Calibri"/>
              <a:ea typeface="Calibri"/>
              <a:cs typeface="Times New Roman"/>
            </a:endParaRPr>
          </a:p>
          <a:p>
            <a:endParaRPr lang="ru-RU" dirty="0"/>
          </a:p>
        </p:txBody>
      </p:sp>
    </p:spTree>
    <p:extLst>
      <p:ext uri="{BB962C8B-B14F-4D97-AF65-F5344CB8AC3E}">
        <p14:creationId xmlns:p14="http://schemas.microsoft.com/office/powerpoint/2010/main" val="346747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0688"/>
            <a:ext cx="7999861" cy="648072"/>
          </a:xfrm>
        </p:spPr>
        <p:txBody>
          <a:bodyPr/>
          <a:lstStyle/>
          <a:p>
            <a:pPr algn="just">
              <a:lnSpc>
                <a:spcPct val="115000"/>
              </a:lnSpc>
              <a:spcAft>
                <a:spcPts val="1000"/>
              </a:spcAft>
            </a:pPr>
            <a:r>
              <a:rPr lang="uk-UA" sz="1800" dirty="0">
                <a:effectLst/>
                <a:latin typeface="Times New Roman"/>
                <a:ea typeface="Calibri"/>
                <a:cs typeface="Times New Roman"/>
              </a:rPr>
              <a:t>Дослідження пам’яті в нейропсихології.</a:t>
            </a:r>
            <a:r>
              <a:rPr lang="ru-RU" sz="4000" dirty="0">
                <a:effectLst/>
                <a:latin typeface="Calibri"/>
                <a:ea typeface="Calibri"/>
                <a:cs typeface="Times New Roman"/>
              </a:rPr>
              <a:t/>
            </a:r>
            <a:br>
              <a:rPr lang="ru-RU" sz="4000" dirty="0">
                <a:effectLst/>
                <a:latin typeface="Calibri"/>
                <a:ea typeface="Calibri"/>
                <a:cs typeface="Times New Roman"/>
              </a:rPr>
            </a:br>
            <a:endParaRPr lang="ru-RU" dirty="0"/>
          </a:p>
        </p:txBody>
      </p:sp>
      <p:sp>
        <p:nvSpPr>
          <p:cNvPr id="3" name="Текст 2"/>
          <p:cNvSpPr>
            <a:spLocks noGrp="1"/>
          </p:cNvSpPr>
          <p:nvPr>
            <p:ph type="body" idx="1"/>
          </p:nvPr>
        </p:nvSpPr>
        <p:spPr>
          <a:xfrm>
            <a:off x="467544" y="620688"/>
            <a:ext cx="8424936" cy="5976664"/>
          </a:xfrm>
        </p:spPr>
        <p:txBody>
          <a:bodyPr>
            <a:normAutofit lnSpcReduction="10000"/>
          </a:bodyPr>
          <a:lstStyle/>
          <a:p>
            <a:pPr algn="just">
              <a:lnSpc>
                <a:spcPct val="115000"/>
              </a:lnSpc>
              <a:spcAft>
                <a:spcPts val="1000"/>
              </a:spcAft>
            </a:pPr>
            <a:r>
              <a:rPr lang="uk-UA" dirty="0">
                <a:latin typeface="Times New Roman"/>
                <a:ea typeface="Calibri"/>
                <a:cs typeface="Times New Roman"/>
              </a:rPr>
              <a:t>Порушення пам’яті бувають надзвичайно різноманітними. </a:t>
            </a:r>
            <a:r>
              <a:rPr lang="uk-UA" dirty="0" smtClean="0">
                <a:latin typeface="Times New Roman"/>
                <a:ea typeface="Calibri"/>
                <a:cs typeface="Times New Roman"/>
              </a:rPr>
              <a:t> </a:t>
            </a:r>
            <a:r>
              <a:rPr lang="uk-UA" b="1" dirty="0" smtClean="0">
                <a:latin typeface="Times New Roman"/>
                <a:ea typeface="Calibri"/>
                <a:cs typeface="Times New Roman"/>
              </a:rPr>
              <a:t>Гіпомнезія</a:t>
            </a:r>
            <a:r>
              <a:rPr lang="uk-UA" dirty="0">
                <a:latin typeface="Times New Roman"/>
                <a:ea typeface="Calibri"/>
                <a:cs typeface="Times New Roman"/>
              </a:rPr>
              <a:t>, або ослаблення пам’яті, може мати різне походження. Вона може бути пов’язана з віковими змінами, або бути вродженою,  або з’явитися як </a:t>
            </a:r>
            <a:r>
              <a:rPr lang="uk-UA" dirty="0" smtClean="0">
                <a:latin typeface="Times New Roman"/>
                <a:ea typeface="Calibri"/>
                <a:cs typeface="Times New Roman"/>
              </a:rPr>
              <a:t>наслідок якогось </a:t>
            </a:r>
            <a:r>
              <a:rPr lang="uk-UA" dirty="0">
                <a:latin typeface="Times New Roman"/>
                <a:ea typeface="Calibri"/>
                <a:cs typeface="Times New Roman"/>
              </a:rPr>
              <a:t>мозкового захворювання (склерозу мозкових судин та ін.) Такі хворі, як правило, характеризуються ослабленням всіх видів пам’яті</a:t>
            </a:r>
            <a:r>
              <a:rPr lang="uk-UA" dirty="0" smtClean="0">
                <a:latin typeface="Times New Roman"/>
                <a:ea typeface="Calibri"/>
                <a:cs typeface="Times New Roman"/>
              </a:rPr>
              <a:t>.</a:t>
            </a:r>
          </a:p>
          <a:p>
            <a:pPr algn="just">
              <a:lnSpc>
                <a:spcPct val="115000"/>
              </a:lnSpc>
              <a:spcAft>
                <a:spcPts val="1000"/>
              </a:spcAft>
            </a:pPr>
            <a:r>
              <a:rPr lang="uk-UA" sz="1600" b="1" dirty="0" err="1" smtClean="0">
                <a:latin typeface="Times New Roman"/>
                <a:ea typeface="Calibri"/>
                <a:cs typeface="Times New Roman"/>
              </a:rPr>
              <a:t>Гіпермнезія</a:t>
            </a:r>
            <a:r>
              <a:rPr lang="uk-UA" sz="1600" dirty="0" smtClean="0">
                <a:latin typeface="Times New Roman"/>
                <a:ea typeface="Calibri"/>
                <a:cs typeface="Times New Roman"/>
              </a:rPr>
              <a:t> </a:t>
            </a:r>
            <a:r>
              <a:rPr lang="uk-UA" sz="1600" dirty="0">
                <a:latin typeface="Times New Roman"/>
                <a:ea typeface="Calibri"/>
                <a:cs typeface="Times New Roman"/>
              </a:rPr>
              <a:t>– загострення пам’яті, різке збільшення обсягу і міцності запам’ятовування матеріалу. </a:t>
            </a:r>
            <a:r>
              <a:rPr lang="uk-UA" sz="1600" dirty="0" smtClean="0">
                <a:latin typeface="Times New Roman"/>
                <a:ea typeface="Calibri"/>
                <a:cs typeface="Times New Roman"/>
              </a:rPr>
              <a:t>Амнезії </a:t>
            </a:r>
            <a:r>
              <a:rPr lang="uk-UA" sz="1600" dirty="0">
                <a:latin typeface="Times New Roman"/>
                <a:ea typeface="Calibri"/>
                <a:cs typeface="Times New Roman"/>
              </a:rPr>
              <a:t>(значне зниження або  відсутність пам’яті). Серед різного роду амнезій самостійну групу складають амнезії (або порушення пам’яті), що виникають при локальних ураженнях мозку.</a:t>
            </a:r>
            <a:endParaRPr lang="ru-RU" sz="1200" dirty="0">
              <a:latin typeface="Calibri"/>
              <a:ea typeface="Calibri"/>
              <a:cs typeface="Times New Roman"/>
            </a:endParaRPr>
          </a:p>
          <a:p>
            <a:pPr algn="just">
              <a:lnSpc>
                <a:spcPct val="115000"/>
              </a:lnSpc>
              <a:spcAft>
                <a:spcPts val="1000"/>
              </a:spcAft>
            </a:pPr>
            <a:r>
              <a:rPr lang="uk-UA" sz="1600" b="1" dirty="0">
                <a:latin typeface="Times New Roman"/>
                <a:ea typeface="Calibri"/>
                <a:cs typeface="Times New Roman"/>
              </a:rPr>
              <a:t>       </a:t>
            </a:r>
            <a:r>
              <a:rPr lang="uk-UA" sz="1600" b="1" dirty="0" err="1">
                <a:latin typeface="Times New Roman"/>
                <a:ea typeface="Calibri"/>
                <a:cs typeface="Times New Roman"/>
              </a:rPr>
              <a:t>Псевдоамнезия</a:t>
            </a:r>
            <a:r>
              <a:rPr lang="uk-UA" sz="1600" dirty="0">
                <a:latin typeface="Times New Roman"/>
                <a:ea typeface="Calibri"/>
                <a:cs typeface="Times New Roman"/>
              </a:rPr>
              <a:t>.  Це ціла група патологічних явищ, неоднорідних за своїм характером, для яких спільним є погане запам’ятовування інформації будь-якої модальності. </a:t>
            </a:r>
            <a:r>
              <a:rPr lang="uk-UA" sz="1600" dirty="0" smtClean="0">
                <a:latin typeface="Times New Roman"/>
                <a:ea typeface="Calibri"/>
                <a:cs typeface="Times New Roman"/>
              </a:rPr>
              <a:t> </a:t>
            </a:r>
            <a:endParaRPr lang="ru-RU" sz="1200" dirty="0">
              <a:latin typeface="Calibri"/>
              <a:ea typeface="Calibri"/>
              <a:cs typeface="Times New Roman"/>
            </a:endParaRPr>
          </a:p>
          <a:p>
            <a:pPr algn="just">
              <a:lnSpc>
                <a:spcPct val="115000"/>
              </a:lnSpc>
              <a:spcAft>
                <a:spcPts val="1000"/>
              </a:spcAft>
            </a:pPr>
            <a:r>
              <a:rPr lang="uk-UA" sz="1600" dirty="0">
                <a:latin typeface="Times New Roman"/>
                <a:ea typeface="Calibri"/>
                <a:cs typeface="Times New Roman"/>
              </a:rPr>
              <a:t>      При    ураженні    рівня    довгастого    мозку    (стовбура)    порушення    пам’яті протікають у синдромі порушень свідомості, уваги, циклу «сон-неспання». Ці порушення пам’яті характерні для травматичних уражень мозку і описані в клінічній літературі як ретроградна і </a:t>
            </a:r>
            <a:r>
              <a:rPr lang="uk-UA" sz="1600" dirty="0" err="1">
                <a:latin typeface="Times New Roman"/>
                <a:ea typeface="Calibri"/>
                <a:cs typeface="Times New Roman"/>
              </a:rPr>
              <a:t>антероградна</a:t>
            </a:r>
            <a:r>
              <a:rPr lang="uk-UA" sz="1600" dirty="0">
                <a:latin typeface="Times New Roman"/>
                <a:ea typeface="Calibri"/>
                <a:cs typeface="Times New Roman"/>
              </a:rPr>
              <a:t> амнезія, супроводжуюча травму.  </a:t>
            </a:r>
            <a:endParaRPr lang="ru-RU" sz="1200" dirty="0">
              <a:latin typeface="Calibri"/>
              <a:ea typeface="Calibri"/>
              <a:cs typeface="Times New Roman"/>
            </a:endParaRPr>
          </a:p>
          <a:p>
            <a:pPr algn="just">
              <a:lnSpc>
                <a:spcPct val="115000"/>
              </a:lnSpc>
              <a:spcAft>
                <a:spcPts val="1000"/>
              </a:spcAft>
            </a:pPr>
            <a:r>
              <a:rPr lang="uk-UA" sz="1600" dirty="0" smtClean="0">
                <a:latin typeface="Times New Roman" panose="02020603050405020304" pitchFamily="18" charset="0"/>
                <a:ea typeface="Calibri"/>
                <a:cs typeface="Times New Roman" panose="02020603050405020304" pitchFamily="18" charset="0"/>
              </a:rPr>
              <a:t>Дослідження: тестові методики (минулі події); повторення слів та серій слів; </a:t>
            </a:r>
            <a:r>
              <a:rPr lang="uk-UA" sz="1600" dirty="0" smtClean="0">
                <a:latin typeface="Times New Roman" panose="02020603050405020304" pitchFamily="18" charset="0"/>
                <a:ea typeface="Calibri"/>
                <a:cs typeface="Times New Roman" panose="02020603050405020304" pitchFamily="18" charset="0"/>
              </a:rPr>
              <a:t>запам</a:t>
            </a:r>
            <a:r>
              <a:rPr lang="uk-UA" sz="1600" dirty="0">
                <a:solidFill>
                  <a:srgbClr val="212745"/>
                </a:solidFill>
                <a:latin typeface="Times New Roman"/>
                <a:ea typeface="Calibri"/>
                <a:cs typeface="Times New Roman"/>
              </a:rPr>
              <a:t>’</a:t>
            </a:r>
            <a:r>
              <a:rPr lang="uk-UA" sz="1600" dirty="0" smtClean="0">
                <a:latin typeface="Times New Roman" panose="02020603050405020304" pitchFamily="18" charset="0"/>
                <a:ea typeface="Calibri"/>
                <a:cs typeface="Times New Roman" panose="02020603050405020304" pitchFamily="18" charset="0"/>
              </a:rPr>
              <a:t>ятовування </a:t>
            </a:r>
            <a:r>
              <a:rPr lang="uk-UA" sz="1600" dirty="0" smtClean="0">
                <a:latin typeface="Times New Roman" panose="02020603050405020304" pitchFamily="18" charset="0"/>
                <a:ea typeface="Calibri"/>
                <a:cs typeface="Times New Roman" panose="02020603050405020304" pitchFamily="18" charset="0"/>
              </a:rPr>
              <a:t>предметних картин; символічних фігур.</a:t>
            </a:r>
            <a:endParaRPr lang="ru-RU" sz="1600" dirty="0">
              <a:latin typeface="Times New Roman" panose="02020603050405020304" pitchFamily="18" charset="0"/>
              <a:ea typeface="Calibri"/>
              <a:cs typeface="Times New Roman" panose="02020603050405020304" pitchFamily="18" charset="0"/>
            </a:endParaRPr>
          </a:p>
          <a:p>
            <a:endParaRPr lang="ru-RU" dirty="0"/>
          </a:p>
        </p:txBody>
      </p:sp>
    </p:spTree>
    <p:extLst>
      <p:ext uri="{BB962C8B-B14F-4D97-AF65-F5344CB8AC3E}">
        <p14:creationId xmlns:p14="http://schemas.microsoft.com/office/powerpoint/2010/main" val="2120085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7999861" cy="288032"/>
          </a:xfrm>
        </p:spPr>
        <p:txBody>
          <a:bodyPr/>
          <a:lstStyle/>
          <a:p>
            <a:r>
              <a:rPr lang="uk-UA" sz="2000" dirty="0" smtClean="0">
                <a:effectLst/>
                <a:latin typeface="Times New Roman"/>
                <a:ea typeface="Calibri"/>
              </a:rPr>
              <a:t>Дослідження </a:t>
            </a:r>
            <a:r>
              <a:rPr lang="uk-UA" sz="2000" dirty="0">
                <a:effectLst/>
                <a:latin typeface="Times New Roman"/>
                <a:ea typeface="Calibri"/>
              </a:rPr>
              <a:t>інтелектуальних процесів в нейропсихології</a:t>
            </a:r>
            <a:endParaRPr lang="ru-RU" sz="2000" dirty="0"/>
          </a:p>
        </p:txBody>
      </p:sp>
      <p:sp>
        <p:nvSpPr>
          <p:cNvPr id="3" name="Текст 2"/>
          <p:cNvSpPr>
            <a:spLocks noGrp="1"/>
          </p:cNvSpPr>
          <p:nvPr>
            <p:ph type="body" idx="1"/>
          </p:nvPr>
        </p:nvSpPr>
        <p:spPr>
          <a:xfrm>
            <a:off x="395536" y="764704"/>
            <a:ext cx="8568952" cy="5976664"/>
          </a:xfrm>
        </p:spPr>
        <p:txBody>
          <a:bodyPr>
            <a:normAutofit fontScale="92500" lnSpcReduction="10000"/>
          </a:bodyPr>
          <a:lstStyle/>
          <a:p>
            <a:pPr algn="just">
              <a:lnSpc>
                <a:spcPct val="115000"/>
              </a:lnSpc>
              <a:spcAft>
                <a:spcPts val="1000"/>
              </a:spcAft>
            </a:pPr>
            <a:r>
              <a:rPr lang="uk-UA" dirty="0">
                <a:latin typeface="Times New Roman"/>
                <a:ea typeface="Calibri"/>
                <a:cs typeface="Times New Roman"/>
              </a:rPr>
              <a:t>Психологи використовують   методики дослідження мислення:  наочно-образне мислення (конструювання, складання із частин цілого; розуміння сюжетних картин, викладання у правильній послідовності серії картин); вербально-логічне мислення (розуміння змісту оповідання, вирішення арифметичних задач, підбір слів антонімів та синонімів, підбір аналогій, класифікація картинок).</a:t>
            </a:r>
            <a:endParaRPr lang="ru-RU" sz="1600" dirty="0">
              <a:latin typeface="Calibri"/>
              <a:ea typeface="Calibri"/>
              <a:cs typeface="Times New Roman"/>
            </a:endParaRPr>
          </a:p>
          <a:p>
            <a:pPr algn="just"/>
            <a:r>
              <a:rPr lang="uk-UA" dirty="0">
                <a:latin typeface="Times New Roman"/>
                <a:ea typeface="Calibri"/>
              </a:rPr>
              <a:t>  </a:t>
            </a:r>
            <a:r>
              <a:rPr lang="uk-UA" dirty="0" smtClean="0">
                <a:latin typeface="Times New Roman"/>
                <a:ea typeface="Calibri"/>
              </a:rPr>
              <a:t> </a:t>
            </a:r>
            <a:r>
              <a:rPr lang="uk-UA" dirty="0">
                <a:latin typeface="Times New Roman"/>
                <a:ea typeface="Calibri"/>
              </a:rPr>
              <a:t>Порушення мислення у хворих з ураженням лобових часток мозку пов’язані в першу чергу з розпадом самої структури інтелектуальної (як і всякої іншої) психічної діяльності. Перша стадія інтелектуальної діяльності – формування «орієнтованої основи дії» – у них або повністю випадає, або різко скорочується; хворі не зіставляють елементи завдання, що не формулюють гіпотезу, вони імпульсивно починають виконувати випадкові дії, не звіряючи їх з вихідними цілями. Ці порушення проявляються при виконанні як невербальних, так і вербально-логічних задач. При вирішенні конструктивних завдань (типу складання кубиків </a:t>
            </a:r>
            <a:r>
              <a:rPr lang="uk-UA" dirty="0" err="1">
                <a:latin typeface="Times New Roman"/>
                <a:ea typeface="Calibri"/>
              </a:rPr>
              <a:t>Кооса</a:t>
            </a:r>
            <a:r>
              <a:rPr lang="uk-UA" dirty="0">
                <a:latin typeface="Times New Roman"/>
                <a:ea typeface="Calibri"/>
              </a:rPr>
              <a:t>), що вимагають попереднього орієнтування в матеріалі, його класифікації та вибору потрібних дій, хворі відразу ж починають імпульсивні дії, які, природно, не приводять до успіху.      Однак якщо за допомогою спеціальних прийомів вдається програмувати поведінку хворого (давши йому список інструкцій, які необхідно послідовно виконувати), конструктивні завдання вирішуються правильно</a:t>
            </a:r>
            <a:r>
              <a:rPr lang="uk-UA" dirty="0" smtClean="0">
                <a:latin typeface="Times New Roman"/>
                <a:ea typeface="Calibri"/>
              </a:rPr>
              <a:t>.</a:t>
            </a:r>
          </a:p>
          <a:p>
            <a:pPr algn="just"/>
            <a:endParaRPr lang="ru-RU" dirty="0"/>
          </a:p>
        </p:txBody>
      </p:sp>
    </p:spTree>
    <p:extLst>
      <p:ext uri="{BB962C8B-B14F-4D97-AF65-F5344CB8AC3E}">
        <p14:creationId xmlns:p14="http://schemas.microsoft.com/office/powerpoint/2010/main" val="1239796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7" y="357166"/>
            <a:ext cx="7520014" cy="571504"/>
          </a:xfrm>
        </p:spPr>
        <p:txBody>
          <a:bodyPr/>
          <a:lstStyle/>
          <a:p>
            <a:pPr>
              <a:buNone/>
            </a:pPr>
            <a:r>
              <a:rPr lang="ru-RU" sz="2400" dirty="0" err="1" smtClean="0">
                <a:solidFill>
                  <a:srgbClr val="FF0000"/>
                </a:solidFill>
              </a:rPr>
              <a:t>Що</a:t>
            </a:r>
            <a:r>
              <a:rPr lang="ru-RU" sz="2400" dirty="0" smtClean="0">
                <a:solidFill>
                  <a:srgbClr val="FF0000"/>
                </a:solidFill>
              </a:rPr>
              <a:t> </a:t>
            </a:r>
            <a:r>
              <a:rPr lang="ru-RU" sz="2400" dirty="0" err="1" smtClean="0">
                <a:solidFill>
                  <a:srgbClr val="FF0000"/>
                </a:solidFill>
              </a:rPr>
              <a:t>вивчає</a:t>
            </a:r>
            <a:r>
              <a:rPr lang="ru-RU" sz="2400" dirty="0" smtClean="0">
                <a:solidFill>
                  <a:srgbClr val="FF0000"/>
                </a:solidFill>
              </a:rPr>
              <a:t> </a:t>
            </a:r>
            <a:r>
              <a:rPr lang="ru-RU" sz="2400" dirty="0" err="1" smtClean="0">
                <a:solidFill>
                  <a:srgbClr val="FF0000"/>
                </a:solidFill>
              </a:rPr>
              <a:t>нейропсихологія</a:t>
            </a:r>
            <a:r>
              <a:rPr lang="ru-RU" sz="2400" dirty="0" smtClean="0">
                <a:solidFill>
                  <a:srgbClr val="FF0000"/>
                </a:solidFill>
              </a:rPr>
              <a:t>?</a:t>
            </a:r>
            <a:br>
              <a:rPr lang="ru-RU" sz="2400" dirty="0" smtClean="0">
                <a:solidFill>
                  <a:srgbClr val="FF0000"/>
                </a:solidFill>
              </a:rPr>
            </a:br>
            <a:endParaRPr lang="ru-RU" sz="2400" dirty="0">
              <a:solidFill>
                <a:srgbClr val="FF0000"/>
              </a:solidFill>
            </a:endParaRPr>
          </a:p>
        </p:txBody>
      </p:sp>
      <p:sp>
        <p:nvSpPr>
          <p:cNvPr id="6" name="Содержимое 5"/>
          <p:cNvSpPr>
            <a:spLocks noGrp="1"/>
          </p:cNvSpPr>
          <p:nvPr>
            <p:ph sz="quarter" idx="13"/>
          </p:nvPr>
        </p:nvSpPr>
        <p:spPr>
          <a:xfrm>
            <a:off x="357158" y="1071546"/>
            <a:ext cx="8786842" cy="5286412"/>
          </a:xfrm>
        </p:spPr>
        <p:txBody>
          <a:bodyPr>
            <a:normAutofit lnSpcReduction="10000"/>
          </a:bodyPr>
          <a:lstStyle/>
          <a:p>
            <a:r>
              <a:rPr lang="uk-UA" dirty="0" smtClean="0"/>
              <a:t> </a:t>
            </a:r>
            <a:r>
              <a:rPr lang="ru-RU" b="1" dirty="0" err="1" smtClean="0"/>
              <a:t>Нейропсихологія</a:t>
            </a:r>
            <a:r>
              <a:rPr lang="ru-RU" b="1" dirty="0" smtClean="0"/>
              <a:t> </a:t>
            </a:r>
            <a:r>
              <a:rPr lang="ru-RU" b="1" dirty="0" err="1" smtClean="0"/>
              <a:t>сприйняття</a:t>
            </a:r>
            <a:endParaRPr lang="ru-RU" dirty="0" smtClean="0"/>
          </a:p>
          <a:p>
            <a:r>
              <a:rPr lang="ru-RU" dirty="0" err="1" smtClean="0"/>
              <a:t>Сприйняття</a:t>
            </a:r>
            <a:r>
              <a:rPr lang="ru-RU" dirty="0" smtClean="0"/>
              <a:t> </a:t>
            </a:r>
            <a:r>
              <a:rPr lang="ru-RU" dirty="0" err="1" smtClean="0"/>
              <a:t>було</a:t>
            </a:r>
            <a:r>
              <a:rPr lang="ru-RU" dirty="0" smtClean="0"/>
              <a:t> одним </a:t>
            </a:r>
            <a:r>
              <a:rPr lang="ru-RU" dirty="0" err="1" smtClean="0"/>
              <a:t>з</a:t>
            </a:r>
            <a:r>
              <a:rPr lang="ru-RU" dirty="0" smtClean="0"/>
              <a:t> перших </a:t>
            </a:r>
            <a:r>
              <a:rPr lang="ru-RU" dirty="0" err="1" smtClean="0"/>
              <a:t>напрямків</a:t>
            </a:r>
            <a:r>
              <a:rPr lang="ru-RU" dirty="0" smtClean="0"/>
              <a:t> </a:t>
            </a:r>
            <a:r>
              <a:rPr lang="ru-RU" dirty="0" err="1" smtClean="0"/>
              <a:t>вивчення</a:t>
            </a:r>
            <a:r>
              <a:rPr lang="ru-RU" dirty="0" smtClean="0"/>
              <a:t> </a:t>
            </a:r>
            <a:r>
              <a:rPr lang="ru-RU" dirty="0" err="1" smtClean="0"/>
              <a:t>нейропсихології</a:t>
            </a:r>
            <a:r>
              <a:rPr lang="ru-RU" dirty="0" smtClean="0"/>
              <a:t>. </a:t>
            </a:r>
            <a:r>
              <a:rPr lang="ru-RU" dirty="0" err="1" smtClean="0"/>
              <a:t>Зокрема</a:t>
            </a:r>
            <a:r>
              <a:rPr lang="ru-RU" dirty="0" smtClean="0"/>
              <a:t>, </a:t>
            </a:r>
            <a:r>
              <a:rPr lang="ru-RU" dirty="0" err="1" smtClean="0"/>
              <a:t>перші</a:t>
            </a:r>
            <a:r>
              <a:rPr lang="ru-RU" dirty="0" smtClean="0"/>
              <a:t> </a:t>
            </a:r>
            <a:r>
              <a:rPr lang="ru-RU" dirty="0" err="1" smtClean="0"/>
              <a:t>дослідники</a:t>
            </a:r>
            <a:r>
              <a:rPr lang="ru-RU" dirty="0" smtClean="0"/>
              <a:t> </a:t>
            </a:r>
            <a:r>
              <a:rPr lang="ru-RU" dirty="0" err="1" smtClean="0"/>
              <a:t>зрозуміли</a:t>
            </a:r>
            <a:r>
              <a:rPr lang="ru-RU" dirty="0" smtClean="0"/>
              <a:t>, </a:t>
            </a:r>
            <a:r>
              <a:rPr lang="ru-RU" dirty="0" err="1" smtClean="0"/>
              <a:t>що</a:t>
            </a:r>
            <a:r>
              <a:rPr lang="ru-RU" dirty="0" smtClean="0"/>
              <a:t> </a:t>
            </a:r>
            <a:r>
              <a:rPr lang="ru-RU" dirty="0" err="1" smtClean="0"/>
              <a:t>існують</a:t>
            </a:r>
            <a:r>
              <a:rPr lang="ru-RU" dirty="0" smtClean="0"/>
              <a:t> </a:t>
            </a:r>
            <a:r>
              <a:rPr lang="ru-RU" dirty="0" err="1" smtClean="0"/>
              <a:t>певні</a:t>
            </a:r>
            <a:r>
              <a:rPr lang="ru-RU" dirty="0" smtClean="0"/>
              <a:t> </a:t>
            </a:r>
            <a:r>
              <a:rPr lang="ru-RU" dirty="0" err="1" smtClean="0"/>
              <a:t>ділянки</a:t>
            </a:r>
            <a:r>
              <a:rPr lang="ru-RU" dirty="0" smtClean="0"/>
              <a:t> </a:t>
            </a:r>
            <a:r>
              <a:rPr lang="ru-RU" dirty="0" err="1" smtClean="0"/>
              <a:t>мозку</a:t>
            </a:r>
            <a:r>
              <a:rPr lang="ru-RU" dirty="0" smtClean="0"/>
              <a:t>, </a:t>
            </a:r>
            <a:r>
              <a:rPr lang="ru-RU" dirty="0" err="1" smtClean="0"/>
              <a:t>які</a:t>
            </a:r>
            <a:r>
              <a:rPr lang="ru-RU" dirty="0" smtClean="0"/>
              <a:t> </a:t>
            </a:r>
            <a:r>
              <a:rPr lang="ru-RU" dirty="0" err="1" smtClean="0"/>
              <a:t>відповідають</a:t>
            </a:r>
            <a:r>
              <a:rPr lang="ru-RU" dirty="0" smtClean="0"/>
              <a:t> за </a:t>
            </a:r>
            <a:r>
              <a:rPr lang="ru-RU" dirty="0" err="1" smtClean="0"/>
              <a:t>обробку</a:t>
            </a:r>
            <a:r>
              <a:rPr lang="ru-RU" dirty="0" smtClean="0"/>
              <a:t> </a:t>
            </a:r>
            <a:r>
              <a:rPr lang="ru-RU" dirty="0" err="1" smtClean="0"/>
              <a:t>інформації</a:t>
            </a:r>
            <a:r>
              <a:rPr lang="ru-RU" dirty="0" smtClean="0"/>
              <a:t> </a:t>
            </a:r>
            <a:r>
              <a:rPr lang="ru-RU" dirty="0" err="1" smtClean="0"/>
              <a:t>від</a:t>
            </a:r>
            <a:r>
              <a:rPr lang="ru-RU" dirty="0" smtClean="0"/>
              <a:t> </a:t>
            </a:r>
            <a:r>
              <a:rPr lang="ru-RU" dirty="0" err="1" smtClean="0"/>
              <a:t>органів</a:t>
            </a:r>
            <a:r>
              <a:rPr lang="ru-RU" dirty="0" smtClean="0"/>
              <a:t> </a:t>
            </a:r>
            <a:r>
              <a:rPr lang="ru-RU" dirty="0" err="1" smtClean="0"/>
              <a:t>чуття</a:t>
            </a:r>
            <a:r>
              <a:rPr lang="ru-RU" dirty="0" smtClean="0"/>
              <a:t>.</a:t>
            </a:r>
          </a:p>
          <a:p>
            <a:r>
              <a:rPr lang="ru-RU" dirty="0" smtClean="0"/>
              <a:t>В рамках </a:t>
            </a:r>
            <a:r>
              <a:rPr lang="ru-RU" dirty="0" err="1" smtClean="0"/>
              <a:t>нейропсихології</a:t>
            </a:r>
            <a:r>
              <a:rPr lang="ru-RU" dirty="0" smtClean="0"/>
              <a:t> </a:t>
            </a:r>
            <a:r>
              <a:rPr lang="ru-RU" dirty="0" err="1" smtClean="0"/>
              <a:t>сприйняття</a:t>
            </a:r>
            <a:r>
              <a:rPr lang="ru-RU" dirty="0" smtClean="0"/>
              <a:t> </a:t>
            </a:r>
            <a:r>
              <a:rPr lang="ru-RU" dirty="0" err="1" smtClean="0"/>
              <a:t>зазвичай</a:t>
            </a:r>
            <a:r>
              <a:rPr lang="ru-RU" dirty="0" smtClean="0"/>
              <a:t> </a:t>
            </a:r>
            <a:r>
              <a:rPr lang="ru-RU" dirty="0" err="1" smtClean="0"/>
              <a:t>вивчаються</a:t>
            </a:r>
            <a:r>
              <a:rPr lang="ru-RU" dirty="0" smtClean="0"/>
              <a:t> </a:t>
            </a:r>
            <a:r>
              <a:rPr lang="ru-RU" dirty="0" err="1" smtClean="0"/>
              <a:t>агнозії</a:t>
            </a:r>
            <a:r>
              <a:rPr lang="ru-RU" dirty="0" smtClean="0"/>
              <a:t>, </a:t>
            </a:r>
            <a:r>
              <a:rPr lang="ru-RU" dirty="0" err="1" smtClean="0"/>
              <a:t>що</a:t>
            </a:r>
            <a:r>
              <a:rPr lang="ru-RU" dirty="0" smtClean="0"/>
              <a:t> </a:t>
            </a:r>
            <a:r>
              <a:rPr lang="ru-RU" dirty="0" err="1" smtClean="0"/>
              <a:t>представляють</a:t>
            </a:r>
            <a:r>
              <a:rPr lang="ru-RU" dirty="0" smtClean="0"/>
              <a:t> собою </a:t>
            </a:r>
            <a:r>
              <a:rPr lang="ru-RU" dirty="0" err="1" smtClean="0"/>
              <a:t>порушення</a:t>
            </a:r>
            <a:r>
              <a:rPr lang="ru-RU" dirty="0" smtClean="0"/>
              <a:t> </a:t>
            </a:r>
            <a:r>
              <a:rPr lang="ru-RU" dirty="0" err="1" smtClean="0"/>
              <a:t>сприйняття</a:t>
            </a:r>
            <a:r>
              <a:rPr lang="ru-RU" dirty="0" smtClean="0"/>
              <a:t>, </a:t>
            </a:r>
            <a:r>
              <a:rPr lang="ru-RU" dirty="0" err="1" smtClean="0"/>
              <a:t>які</a:t>
            </a:r>
            <a:r>
              <a:rPr lang="ru-RU" dirty="0" smtClean="0"/>
              <a:t> </a:t>
            </a:r>
            <a:r>
              <a:rPr lang="ru-RU" dirty="0" err="1" smtClean="0"/>
              <a:t>можуть</a:t>
            </a:r>
            <a:r>
              <a:rPr lang="ru-RU" dirty="0" smtClean="0"/>
              <a:t> </a:t>
            </a:r>
            <a:r>
              <a:rPr lang="ru-RU" dirty="0" err="1" smtClean="0"/>
              <a:t>виникнути</a:t>
            </a:r>
            <a:r>
              <a:rPr lang="ru-RU" dirty="0" smtClean="0"/>
              <a:t>, коли </a:t>
            </a:r>
            <a:r>
              <a:rPr lang="ru-RU" dirty="0" err="1" smtClean="0"/>
              <a:t>є</a:t>
            </a:r>
            <a:r>
              <a:rPr lang="ru-RU" dirty="0" smtClean="0"/>
              <a:t> </a:t>
            </a:r>
            <a:r>
              <a:rPr lang="ru-RU" dirty="0" err="1" smtClean="0"/>
              <a:t>певний</a:t>
            </a:r>
            <a:r>
              <a:rPr lang="ru-RU" dirty="0" smtClean="0"/>
              <a:t> тип </a:t>
            </a:r>
            <a:r>
              <a:rPr lang="ru-RU" dirty="0" err="1" smtClean="0"/>
              <a:t>пошкодження</a:t>
            </a:r>
            <a:r>
              <a:rPr lang="ru-RU" dirty="0" smtClean="0"/>
              <a:t> </a:t>
            </a:r>
            <a:r>
              <a:rPr lang="ru-RU" dirty="0" err="1" smtClean="0"/>
              <a:t>мозку</a:t>
            </a:r>
            <a:r>
              <a:rPr lang="ru-RU" dirty="0" smtClean="0"/>
              <a:t> в областях, </a:t>
            </a:r>
            <a:r>
              <a:rPr lang="ru-RU" dirty="0" err="1" smtClean="0"/>
              <a:t>пов’язаних</a:t>
            </a:r>
            <a:r>
              <a:rPr lang="ru-RU" dirty="0" smtClean="0"/>
              <a:t> </a:t>
            </a:r>
            <a:r>
              <a:rPr lang="ru-RU" dirty="0" err="1" smtClean="0"/>
              <a:t>з</a:t>
            </a:r>
            <a:r>
              <a:rPr lang="ru-RU" dirty="0" smtClean="0"/>
              <a:t> </a:t>
            </a:r>
            <a:r>
              <a:rPr lang="ru-RU" dirty="0" err="1" smtClean="0"/>
              <a:t>інтерпретацією</a:t>
            </a:r>
            <a:r>
              <a:rPr lang="ru-RU" dirty="0" smtClean="0"/>
              <a:t> </a:t>
            </a:r>
            <a:r>
              <a:rPr lang="ru-RU" dirty="0" err="1" smtClean="0"/>
              <a:t>зорових</a:t>
            </a:r>
            <a:r>
              <a:rPr lang="ru-RU" dirty="0" smtClean="0"/>
              <a:t> </a:t>
            </a:r>
            <a:r>
              <a:rPr lang="ru-RU" dirty="0" err="1" smtClean="0"/>
              <a:t>чи</a:t>
            </a:r>
            <a:r>
              <a:rPr lang="ru-RU" dirty="0" smtClean="0"/>
              <a:t> </a:t>
            </a:r>
            <a:r>
              <a:rPr lang="ru-RU" dirty="0" err="1" smtClean="0"/>
              <a:t>слухових</a:t>
            </a:r>
            <a:r>
              <a:rPr lang="ru-RU" dirty="0" smtClean="0"/>
              <a:t> </a:t>
            </a:r>
            <a:r>
              <a:rPr lang="ru-RU" dirty="0" err="1" smtClean="0"/>
              <a:t>даних</a:t>
            </a:r>
            <a:r>
              <a:rPr lang="ru-RU" dirty="0" smtClean="0"/>
              <a:t>.</a:t>
            </a:r>
          </a:p>
          <a:p>
            <a:r>
              <a:rPr lang="ru-RU" b="1" dirty="0" err="1" smtClean="0"/>
              <a:t>Нейропсихологія</a:t>
            </a:r>
            <a:r>
              <a:rPr lang="ru-RU" b="1" dirty="0" smtClean="0"/>
              <a:t> </a:t>
            </a:r>
            <a:r>
              <a:rPr lang="ru-RU" b="1" dirty="0" err="1" smtClean="0"/>
              <a:t>уваги</a:t>
            </a:r>
            <a:endParaRPr lang="ru-RU" b="1" dirty="0" smtClean="0"/>
          </a:p>
          <a:p>
            <a:r>
              <a:rPr lang="ru-RU" b="1" dirty="0" err="1" smtClean="0"/>
              <a:t>Нейропсихологія</a:t>
            </a:r>
            <a:r>
              <a:rPr lang="ru-RU" b="1" dirty="0" smtClean="0"/>
              <a:t> </a:t>
            </a:r>
            <a:r>
              <a:rPr lang="ru-RU" b="1" dirty="0" err="1" smtClean="0"/>
              <a:t>мови</a:t>
            </a:r>
            <a:endParaRPr lang="ru-RU" dirty="0" smtClean="0"/>
          </a:p>
          <a:p>
            <a:r>
              <a:rPr lang="ru-RU" b="1" dirty="0" err="1" smtClean="0"/>
              <a:t>Нейропсихологія</a:t>
            </a:r>
            <a:r>
              <a:rPr lang="ru-RU" b="1" dirty="0" smtClean="0"/>
              <a:t> </a:t>
            </a:r>
            <a:r>
              <a:rPr lang="ru-RU" b="1" dirty="0" err="1" smtClean="0"/>
              <a:t>пам'яті</a:t>
            </a:r>
            <a:endParaRPr lang="ru-RU" dirty="0" smtClean="0"/>
          </a:p>
          <a:p>
            <a:r>
              <a:rPr lang="ru-RU" b="1" dirty="0" err="1" smtClean="0"/>
              <a:t>Нейропсихологія</a:t>
            </a:r>
            <a:r>
              <a:rPr lang="ru-RU" b="1" dirty="0" smtClean="0"/>
              <a:t> </a:t>
            </a:r>
            <a:r>
              <a:rPr lang="ru-RU" b="1" dirty="0" err="1" smtClean="0"/>
              <a:t>виконавчих</a:t>
            </a:r>
            <a:r>
              <a:rPr lang="ru-RU" b="1" dirty="0" smtClean="0"/>
              <a:t> </a:t>
            </a:r>
            <a:r>
              <a:rPr lang="ru-RU" b="1" dirty="0" err="1" smtClean="0"/>
              <a:t>функцій</a:t>
            </a:r>
            <a:r>
              <a:rPr lang="ru-RU" b="1" dirty="0" smtClean="0"/>
              <a:t> (</a:t>
            </a:r>
            <a:r>
              <a:rPr lang="ru-RU" b="1" dirty="0" err="1" smtClean="0"/>
              <a:t>здібності</a:t>
            </a:r>
            <a:r>
              <a:rPr lang="ru-RU" b="1" dirty="0" smtClean="0"/>
              <a:t>, </a:t>
            </a:r>
            <a:r>
              <a:rPr lang="ru-RU" b="1" dirty="0" err="1" smtClean="0"/>
              <a:t>поведінка</a:t>
            </a:r>
            <a:r>
              <a:rPr lang="ru-RU" b="1" dirty="0" smtClean="0"/>
              <a:t>)</a:t>
            </a:r>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576064"/>
          </a:xfrm>
        </p:spPr>
        <p:txBody>
          <a:bodyPr>
            <a:normAutofit/>
          </a:bodyPr>
          <a:lstStyle/>
          <a:p>
            <a:r>
              <a:rPr lang="ru-RU" sz="2800" b="1" dirty="0" err="1" smtClean="0">
                <a:latin typeface="Times New Roman" pitchFamily="18" charset="0"/>
                <a:cs typeface="Times New Roman" pitchFamily="18" charset="0"/>
              </a:rPr>
              <a:t>Значення</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нейропсихології</a:t>
            </a:r>
            <a:endParaRPr lang="ru-RU" sz="2800" b="1" dirty="0">
              <a:latin typeface="Times New Roman" pitchFamily="18" charset="0"/>
              <a:cs typeface="Times New Roman" pitchFamily="18" charset="0"/>
            </a:endParaRPr>
          </a:p>
        </p:txBody>
      </p:sp>
      <p:sp>
        <p:nvSpPr>
          <p:cNvPr id="3" name="Объект 2"/>
          <p:cNvSpPr>
            <a:spLocks noGrp="1"/>
          </p:cNvSpPr>
          <p:nvPr>
            <p:ph sz="quarter" idx="13"/>
          </p:nvPr>
        </p:nvSpPr>
        <p:spPr>
          <a:xfrm>
            <a:off x="0" y="1071546"/>
            <a:ext cx="5652120" cy="5786454"/>
          </a:xfrm>
        </p:spPr>
        <p:txBody>
          <a:bodyPr>
            <a:noAutofit/>
          </a:bodyPr>
          <a:lstStyle/>
          <a:p>
            <a:pPr marL="0" indent="0">
              <a:buNone/>
            </a:pP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Нейропсихологія</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дозволяє</a:t>
            </a:r>
            <a:endParaRPr lang="ru-RU" sz="2400" b="1" i="1" dirty="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зрозуміти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мозкові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механізми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різноманітних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порушень</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розвитку</a:t>
            </a:r>
            <a:r>
              <a:rPr lang="ru-RU" sz="2400" b="1" dirty="0" smtClean="0">
                <a:latin typeface="Times New Roman" pitchFamily="18" charset="0"/>
                <a:cs typeface="Times New Roman" pitchFamily="18" charset="0"/>
              </a:rPr>
              <a:t>;</a:t>
            </a:r>
          </a:p>
          <a:p>
            <a:pPr marL="0" indent="0">
              <a:buNone/>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розширити</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спектр </a:t>
            </a:r>
            <a:r>
              <a:rPr lang="ru-RU" sz="2400" b="1" dirty="0" err="1" smtClean="0">
                <a:latin typeface="Times New Roman" pitchFamily="18" charset="0"/>
                <a:cs typeface="Times New Roman" pitchFamily="18" charset="0"/>
              </a:rPr>
              <a:t>діагностичних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методів</a:t>
            </a:r>
            <a:r>
              <a:rPr lang="ru-RU" sz="2400" b="1" dirty="0">
                <a:latin typeface="Times New Roman" pitchFamily="18" charset="0"/>
                <a:cs typeface="Times New Roman" pitchFamily="18" charset="0"/>
              </a:rPr>
              <a:t>;</a:t>
            </a:r>
          </a:p>
          <a:p>
            <a:pPr marL="0" indent="0">
              <a:buNone/>
            </a:pPr>
            <a:r>
              <a:rPr lang="ru-RU" sz="2400" b="1" dirty="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аналізувати</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структуру дефекта </a:t>
            </a:r>
            <a:r>
              <a:rPr lang="ru-RU" sz="2400" b="1" dirty="0" err="1" smtClean="0">
                <a:latin typeface="Times New Roman" pitchFamily="18" charset="0"/>
                <a:cs typeface="Times New Roman" pitchFamily="18" charset="0"/>
              </a:rPr>
              <a:t>постраждалої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функції</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виділенння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первинних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вторинних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симптомів</a:t>
            </a:r>
            <a:r>
              <a:rPr lang="ru-RU" sz="2400" b="1" dirty="0">
                <a:latin typeface="Times New Roman" pitchFamily="18" charset="0"/>
                <a:cs typeface="Times New Roman" pitchFamily="18" charset="0"/>
              </a:rPr>
              <a:t>) для </a:t>
            </a:r>
            <a:r>
              <a:rPr lang="ru-RU" sz="2400" b="1" dirty="0" err="1" smtClean="0">
                <a:latin typeface="Times New Roman" pitchFamily="18" charset="0"/>
                <a:cs typeface="Times New Roman" pitchFamily="18" charset="0"/>
              </a:rPr>
              <a:t>розуміння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компенсаторних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перебудов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вибору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методів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спрямованого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впливу</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a:p>
            <a:pPr marL="0" indent="0">
              <a:buNone/>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обирати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оптимальні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методи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корекційної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роботи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a:t>
            </a:r>
            <a:r>
              <a:rPr lang="ru-RU" sz="2400" b="1" dirty="0" smtClean="0">
                <a:latin typeface="Times New Roman" pitchFamily="18" charset="0"/>
                <a:cs typeface="Times New Roman" pitchFamily="18" charset="0"/>
              </a:rPr>
              <a:t> опорою </a:t>
            </a:r>
            <a:r>
              <a:rPr lang="ru-RU" sz="2400" b="1" dirty="0">
                <a:latin typeface="Times New Roman" pitchFamily="18" charset="0"/>
                <a:cs typeface="Times New Roman" pitchFamily="18" charset="0"/>
              </a:rPr>
              <a:t>на </a:t>
            </a:r>
            <a:r>
              <a:rPr lang="ru-RU" sz="2400" b="1" dirty="0" err="1" smtClean="0">
                <a:latin typeface="Times New Roman" pitchFamily="18" charset="0"/>
                <a:cs typeface="Times New Roman" pitchFamily="18" charset="0"/>
              </a:rPr>
              <a:t>закономірності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міжзональних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взаємодій</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в </a:t>
            </a:r>
            <a:r>
              <a:rPr lang="ru-RU" sz="2400" b="1" dirty="0" err="1" smtClean="0">
                <a:latin typeface="Times New Roman" pitchFamily="18" charset="0"/>
                <a:cs typeface="Times New Roman" pitchFamily="18" charset="0"/>
              </a:rPr>
              <a:t>мозку</a:t>
            </a:r>
            <a:r>
              <a:rPr lang="ru-RU" sz="2400" b="1" dirty="0" smtClean="0">
                <a:latin typeface="Times New Roman" pitchFamily="18" charset="0"/>
                <a:cs typeface="Times New Roman" pitchFamily="18" charset="0"/>
              </a:rPr>
              <a:t>.</a:t>
            </a:r>
          </a:p>
          <a:p>
            <a:pPr marL="0" indent="0" algn="ctr">
              <a:buNone/>
            </a:pPr>
            <a:r>
              <a:rPr lang="ru-RU" sz="2000" b="1" dirty="0" smtClean="0">
                <a:solidFill>
                  <a:srgbClr val="FF0000"/>
                </a:solidFill>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4" name="Объект 3"/>
          <p:cNvSpPr>
            <a:spLocks noGrp="1"/>
          </p:cNvSpPr>
          <p:nvPr>
            <p:ph sz="quarter" idx="14"/>
          </p:nvPr>
        </p:nvSpPr>
        <p:spPr>
          <a:xfrm>
            <a:off x="5724128" y="764704"/>
            <a:ext cx="3419872" cy="6048672"/>
          </a:xfrm>
        </p:spPr>
        <p:txBody>
          <a:bodyPr>
            <a:normAutofit/>
          </a:bodyPr>
          <a:lstStyle/>
          <a:p>
            <a:pPr marL="0" indent="0">
              <a:buNone/>
            </a:pP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46" y="785794"/>
            <a:ext cx="3331195" cy="35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114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1268760"/>
          </a:xfrm>
        </p:spPr>
        <p:txBody>
          <a:bodyPr/>
          <a:lstStyle/>
          <a:p>
            <a:r>
              <a:rPr lang="uk-UA" sz="2000" dirty="0">
                <a:solidFill>
                  <a:srgbClr val="212745"/>
                </a:solidFill>
                <a:effectLst/>
                <a:latin typeface="Times New Roman"/>
                <a:ea typeface="Calibri"/>
                <a:cs typeface="Times New Roman"/>
              </a:rPr>
              <a:t>1.Нейропсихологія: об’єкт та предмет досліджень. Передумови виникнення та історія розвитку нейропсихології</a:t>
            </a:r>
            <a:endParaRPr lang="ru-RU" sz="2000" dirty="0"/>
          </a:p>
        </p:txBody>
      </p:sp>
      <p:sp>
        <p:nvSpPr>
          <p:cNvPr id="3" name="Текст 2"/>
          <p:cNvSpPr>
            <a:spLocks noGrp="1"/>
          </p:cNvSpPr>
          <p:nvPr>
            <p:ph type="body" idx="1"/>
          </p:nvPr>
        </p:nvSpPr>
        <p:spPr>
          <a:xfrm>
            <a:off x="323528" y="1412776"/>
            <a:ext cx="8424936" cy="5040560"/>
          </a:xfrm>
        </p:spPr>
        <p:txBody>
          <a:bodyPr>
            <a:normAutofit fontScale="92500" lnSpcReduction="10000"/>
          </a:bodyPr>
          <a:lstStyle/>
          <a:p>
            <a:pPr algn="just">
              <a:lnSpc>
                <a:spcPct val="115000"/>
              </a:lnSpc>
              <a:spcAft>
                <a:spcPts val="1000"/>
              </a:spcAft>
            </a:pPr>
            <a:r>
              <a:rPr lang="uk-UA" dirty="0" smtClean="0">
                <a:latin typeface="Times New Roman"/>
                <a:ea typeface="Calibri"/>
                <a:cs typeface="Times New Roman"/>
              </a:rPr>
              <a:t>.  </a:t>
            </a:r>
            <a:endParaRPr lang="ru-RU" sz="1600" dirty="0">
              <a:latin typeface="Calibri"/>
              <a:ea typeface="Calibri"/>
              <a:cs typeface="Times New Roman"/>
            </a:endParaRPr>
          </a:p>
          <a:p>
            <a:pPr algn="just">
              <a:lnSpc>
                <a:spcPct val="115000"/>
              </a:lnSpc>
              <a:spcAft>
                <a:spcPts val="1000"/>
              </a:spcAft>
            </a:pPr>
            <a:r>
              <a:rPr lang="uk-UA" dirty="0">
                <a:latin typeface="Times New Roman"/>
                <a:ea typeface="Calibri"/>
                <a:cs typeface="Times New Roman"/>
              </a:rPr>
              <a:t>     Нейропсихологія – галузь психологічної науки, яка вивчає зміни у психічних процесах, що пов’язані з локальними пошкодженнями мозку та їх  зв’язок з психічною діяльністю з певним мозковим субстратом. Ця наука  досліджує роботу різних зон  мозку при виконанні певних видів діяльності (математичних операцій, письма, читання, запам’ятовування, впізнавання  знайомих предметів тощо).  Об’єкт дослідження – це мозок хворої чи травмованої людини. Предмет дослідження – причинно-наслідкові зв’язки між ураженням і змінами збоку психічних процесів різних рівнів</a:t>
            </a:r>
            <a:r>
              <a:rPr lang="uk-UA" dirty="0" smtClean="0">
                <a:latin typeface="Times New Roman"/>
                <a:ea typeface="Calibri"/>
                <a:cs typeface="Times New Roman"/>
              </a:rPr>
              <a:t>.</a:t>
            </a:r>
          </a:p>
          <a:p>
            <a:pPr algn="just">
              <a:lnSpc>
                <a:spcPct val="115000"/>
              </a:lnSpc>
              <a:spcAft>
                <a:spcPts val="1000"/>
              </a:spcAft>
            </a:pPr>
            <a:r>
              <a:rPr lang="uk-UA" sz="1800" dirty="0">
                <a:latin typeface="Times New Roman"/>
                <a:ea typeface="Calibri"/>
                <a:cs typeface="Times New Roman"/>
              </a:rPr>
              <a:t>Нейропсихологія  дозволяє зрозуміти мозкові механізми різноманітних  порушень розвитку;  розширити спектр діагностичних методів;  аналізувати структуру </a:t>
            </a:r>
            <a:r>
              <a:rPr lang="uk-UA" sz="1800" dirty="0" err="1">
                <a:latin typeface="Times New Roman"/>
                <a:ea typeface="Calibri"/>
                <a:cs typeface="Times New Roman"/>
              </a:rPr>
              <a:t>дефекта</a:t>
            </a:r>
            <a:r>
              <a:rPr lang="uk-UA" sz="1800" dirty="0">
                <a:latin typeface="Times New Roman"/>
                <a:ea typeface="Calibri"/>
                <a:cs typeface="Times New Roman"/>
              </a:rPr>
              <a:t> постраждалої функції (</a:t>
            </a:r>
            <a:r>
              <a:rPr lang="uk-UA" sz="1800" dirty="0" err="1">
                <a:latin typeface="Times New Roman"/>
                <a:ea typeface="Calibri"/>
                <a:cs typeface="Times New Roman"/>
              </a:rPr>
              <a:t>виділенння</a:t>
            </a:r>
            <a:r>
              <a:rPr lang="uk-UA" sz="1800" dirty="0">
                <a:latin typeface="Times New Roman"/>
                <a:ea typeface="Calibri"/>
                <a:cs typeface="Times New Roman"/>
              </a:rPr>
              <a:t> первинних і вторинних симптомів) для розуміння компенсаторних перебудов і  вибору методів спрямованого впливу;   обирати оптимальні методи </a:t>
            </a:r>
            <a:r>
              <a:rPr lang="uk-UA" sz="1800" dirty="0" err="1">
                <a:latin typeface="Times New Roman"/>
                <a:ea typeface="Calibri"/>
                <a:cs typeface="Times New Roman"/>
              </a:rPr>
              <a:t>корекційної</a:t>
            </a:r>
            <a:r>
              <a:rPr lang="uk-UA" sz="1800" dirty="0">
                <a:latin typeface="Times New Roman"/>
                <a:ea typeface="Calibri"/>
                <a:cs typeface="Times New Roman"/>
              </a:rPr>
              <a:t> роботи з опорою на закономірності міжзональних взаємодій в мозку.</a:t>
            </a:r>
            <a:endParaRPr lang="ru-RU" sz="1800" dirty="0">
              <a:latin typeface="Calibri"/>
              <a:ea typeface="Calibri"/>
              <a:cs typeface="Times New Roman"/>
            </a:endParaRPr>
          </a:p>
          <a:p>
            <a:pPr algn="just">
              <a:lnSpc>
                <a:spcPct val="115000"/>
              </a:lnSpc>
              <a:spcAft>
                <a:spcPts val="1000"/>
              </a:spcAft>
            </a:pPr>
            <a:endParaRPr lang="ru-RU" sz="1800" dirty="0">
              <a:latin typeface="Calibri"/>
              <a:ea typeface="Calibri"/>
              <a:cs typeface="Times New Roman"/>
            </a:endParaRPr>
          </a:p>
          <a:p>
            <a:endParaRPr lang="ru-RU" dirty="0"/>
          </a:p>
        </p:txBody>
      </p:sp>
    </p:spTree>
    <p:extLst>
      <p:ext uri="{BB962C8B-B14F-4D97-AF65-F5344CB8AC3E}">
        <p14:creationId xmlns:p14="http://schemas.microsoft.com/office/powerpoint/2010/main" val="2902719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459432"/>
          </a:xfrm>
        </p:spPr>
        <p:txBody>
          <a:bodyPr>
            <a:normAutofit fontScale="90000"/>
          </a:bodyPr>
          <a:lstStyle/>
          <a:p>
            <a:r>
              <a:rPr lang="ru-RU" sz="2800" b="1" dirty="0" err="1" smtClean="0">
                <a:latin typeface="Times New Roman" pitchFamily="18" charset="0"/>
                <a:cs typeface="Times New Roman" pitchFamily="18" charset="0"/>
              </a:rPr>
              <a:t>Основні</a:t>
            </a:r>
            <a:r>
              <a:rPr lang="ru-RU" sz="2800" b="1" dirty="0" smtClean="0">
                <a:latin typeface="Times New Roman" pitchFamily="18" charset="0"/>
                <a:cs typeface="Times New Roman" pitchFamily="18" charset="0"/>
              </a:rPr>
              <a:t> напрямки </a:t>
            </a:r>
            <a:r>
              <a:rPr lang="ru-RU" sz="2800" b="1" dirty="0" err="1" smtClean="0">
                <a:latin typeface="Times New Roman" pitchFamily="18" charset="0"/>
                <a:cs typeface="Times New Roman" pitchFamily="18" charset="0"/>
              </a:rPr>
              <a:t>нейропсихології</a:t>
            </a:r>
            <a:endParaRPr lang="ru-RU" sz="2800" b="1" dirty="0">
              <a:latin typeface="Times New Roman" pitchFamily="18" charset="0"/>
              <a:cs typeface="Times New Roman" pitchFamily="18" charset="0"/>
            </a:endParaRPr>
          </a:p>
        </p:txBody>
      </p:sp>
      <p:sp>
        <p:nvSpPr>
          <p:cNvPr id="3" name="Объект 2"/>
          <p:cNvSpPr>
            <a:spLocks noGrp="1"/>
          </p:cNvSpPr>
          <p:nvPr>
            <p:ph sz="quarter" idx="13"/>
          </p:nvPr>
        </p:nvSpPr>
        <p:spPr>
          <a:xfrm>
            <a:off x="107504" y="0"/>
            <a:ext cx="9036496" cy="6858000"/>
          </a:xfrm>
        </p:spPr>
        <p:txBody>
          <a:bodyPr>
            <a:normAutofit/>
          </a:bodyPr>
          <a:lstStyle/>
          <a:p>
            <a:pPr marL="0" indent="0" algn="just">
              <a:buNone/>
            </a:pPr>
            <a:r>
              <a:rPr lang="ru-RU" sz="20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 </a:t>
            </a:r>
          </a:p>
          <a:p>
            <a:pPr algn="just">
              <a:buFont typeface="Wingdings" pitchFamily="2" charset="2"/>
              <a:buChar char="v"/>
            </a:pPr>
            <a:r>
              <a:rPr lang="ru-RU" sz="2200" b="1" dirty="0" err="1" smtClean="0">
                <a:solidFill>
                  <a:srgbClr val="FF0000"/>
                </a:solidFill>
                <a:latin typeface="Times New Roman" pitchFamily="18" charset="0"/>
                <a:cs typeface="Times New Roman" pitchFamily="18" charset="0"/>
              </a:rPr>
              <a:t>Клінічна</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нейропсихологія</a:t>
            </a:r>
            <a:r>
              <a:rPr lang="ru-RU" sz="2200" b="1" dirty="0" smtClean="0">
                <a:solidFill>
                  <a:srgbClr val="FF0000"/>
                </a:solidFill>
                <a:latin typeface="Times New Roman" pitchFamily="18" charset="0"/>
                <a:cs typeface="Times New Roman" pitchFamily="18" charset="0"/>
              </a:rPr>
              <a:t> -</a:t>
            </a:r>
            <a:r>
              <a:rPr lang="ru-RU" sz="2200" b="1" dirty="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вивчає</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нейропсихологічні</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симптоми</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і</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синдроми</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які</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виникають</a:t>
            </a:r>
            <a:r>
              <a:rPr lang="ru-RU" sz="2200" b="1" dirty="0" smtClean="0">
                <a:latin typeface="Times New Roman" pitchFamily="18" charset="0"/>
                <a:cs typeface="Times New Roman" pitchFamily="18" charset="0"/>
              </a:rPr>
              <a:t> </a:t>
            </a:r>
            <a:r>
              <a:rPr lang="ru-RU" sz="2200" b="1" dirty="0">
                <a:latin typeface="Times New Roman" pitchFamily="18" charset="0"/>
                <a:cs typeface="Times New Roman" pitchFamily="18" charset="0"/>
              </a:rPr>
              <a:t>при </a:t>
            </a:r>
            <a:r>
              <a:rPr lang="ru-RU" sz="2200" b="1" dirty="0" err="1" smtClean="0">
                <a:latin typeface="Times New Roman" pitchFamily="18" charset="0"/>
                <a:cs typeface="Times New Roman" pitchFamily="18" charset="0"/>
              </a:rPr>
              <a:t>пошкодженні</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певної</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ділянки</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мозку</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і</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співставляє</a:t>
            </a:r>
            <a:r>
              <a:rPr lang="ru-RU" sz="2200"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ї</a:t>
            </a:r>
            <a:r>
              <a:rPr lang="ru-RU" sz="2200" b="1" dirty="0" err="1" smtClean="0">
                <a:latin typeface="Times New Roman" pitchFamily="18" charset="0"/>
                <a:cs typeface="Times New Roman" pitchFamily="18" charset="0"/>
              </a:rPr>
              <a:t>х</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із</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загальною</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клінічною</a:t>
            </a:r>
            <a:r>
              <a:rPr lang="ru-RU" sz="2200" b="1" dirty="0" smtClean="0">
                <a:latin typeface="Times New Roman" pitchFamily="18" charset="0"/>
                <a:cs typeface="Times New Roman" pitchFamily="18" charset="0"/>
              </a:rPr>
              <a:t> картиною </a:t>
            </a:r>
            <a:r>
              <a:rPr lang="ru-RU" sz="2200" b="1" dirty="0" err="1" smtClean="0">
                <a:latin typeface="Times New Roman" pitchFamily="18" charset="0"/>
                <a:cs typeface="Times New Roman" pitchFamily="18" charset="0"/>
              </a:rPr>
              <a:t>захворювання</a:t>
            </a:r>
            <a:r>
              <a:rPr lang="ru-RU" sz="2200" b="1" dirty="0" smtClean="0">
                <a:latin typeface="Times New Roman" pitchFamily="18" charset="0"/>
                <a:cs typeface="Times New Roman" pitchFamily="18" charset="0"/>
              </a:rPr>
              <a:t>.</a:t>
            </a:r>
            <a:endParaRPr lang="ru-RU" sz="2200" b="1" dirty="0">
              <a:latin typeface="Times New Roman" pitchFamily="18" charset="0"/>
              <a:cs typeface="Times New Roman" pitchFamily="18" charset="0"/>
            </a:endParaRPr>
          </a:p>
          <a:p>
            <a:pPr algn="just">
              <a:buFont typeface="Wingdings" pitchFamily="2" charset="2"/>
              <a:buChar char="v"/>
            </a:pPr>
            <a:r>
              <a:rPr lang="ru-RU" b="1" dirty="0" smtClean="0">
                <a:solidFill>
                  <a:srgbClr val="FF0000"/>
                </a:solidFill>
                <a:latin typeface="Times New Roman" pitchFamily="18" charset="0"/>
                <a:cs typeface="Times New Roman" pitchFamily="18" charset="0"/>
              </a:rPr>
              <a:t>Экспериментальна </a:t>
            </a:r>
            <a:r>
              <a:rPr lang="ru-RU" b="1" dirty="0" err="1" smtClean="0">
                <a:solidFill>
                  <a:srgbClr val="FF0000"/>
                </a:solidFill>
                <a:latin typeface="Times New Roman" pitchFamily="18" charset="0"/>
                <a:cs typeface="Times New Roman" pitchFamily="18" charset="0"/>
              </a:rPr>
              <a:t>нейропсихологія</a:t>
            </a:r>
            <a:r>
              <a:rPr lang="ru-RU" b="1" dirty="0" smtClean="0">
                <a:solidFill>
                  <a:srgbClr val="FF0000"/>
                </a:solidFill>
                <a:latin typeface="Times New Roman" pitchFamily="18" charset="0"/>
                <a:cs typeface="Times New Roman" pitchFamily="18" charset="0"/>
              </a:rPr>
              <a:t> - </a:t>
            </a:r>
            <a:r>
              <a:rPr lang="ru-RU" b="1" dirty="0" err="1" smtClean="0">
                <a:solidFill>
                  <a:schemeClr val="tx1"/>
                </a:solidFill>
                <a:latin typeface="Times New Roman" pitchFamily="18" charset="0"/>
                <a:cs typeface="Times New Roman" pitchFamily="18" charset="0"/>
              </a:rPr>
              <a:t>вивчає</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різні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форми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порушень</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психічних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процесів</a:t>
            </a:r>
            <a:r>
              <a:rPr lang="ru-RU" b="1" dirty="0" smtClean="0">
                <a:latin typeface="Times New Roman" pitchFamily="18" charset="0"/>
                <a:cs typeface="Times New Roman" pitchFamily="18" charset="0"/>
              </a:rPr>
              <a:t> при </a:t>
            </a:r>
            <a:r>
              <a:rPr lang="ru-RU" b="1" dirty="0" err="1" smtClean="0">
                <a:latin typeface="Times New Roman" pitchFamily="18" charset="0"/>
                <a:cs typeface="Times New Roman" pitchFamily="18" charset="0"/>
              </a:rPr>
              <a:t>локальних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пошкодженнях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мозку</a:t>
            </a:r>
            <a:r>
              <a:rPr lang="ru-RU" b="1" dirty="0" smtClean="0">
                <a:latin typeface="Times New Roman" pitchFamily="18" charset="0"/>
                <a:cs typeface="Times New Roman" pitchFamily="18" charset="0"/>
              </a:rPr>
              <a:t>.</a:t>
            </a:r>
          </a:p>
          <a:p>
            <a:pPr algn="just">
              <a:buFont typeface="Wingdings" pitchFamily="2" charset="2"/>
              <a:buChar char="v"/>
            </a:pPr>
            <a:r>
              <a:rPr lang="ru-RU" b="1" dirty="0" err="1" smtClean="0">
                <a:solidFill>
                  <a:srgbClr val="FF0000"/>
                </a:solidFill>
                <a:latin typeface="Times New Roman" pitchFamily="18" charset="0"/>
                <a:cs typeface="Times New Roman" pitchFamily="18" charset="0"/>
              </a:rPr>
              <a:t>Реабілітаційна</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нейропсихологія</a:t>
            </a:r>
            <a:r>
              <a:rPr lang="ru-RU" b="1" dirty="0" smtClean="0">
                <a:solidFill>
                  <a:srgbClr val="FF0000"/>
                </a:solidFill>
                <a:latin typeface="Times New Roman" pitchFamily="18" charset="0"/>
                <a:cs typeface="Times New Roman" pitchFamily="18" charset="0"/>
              </a:rPr>
              <a:t> - </a:t>
            </a:r>
            <a:r>
              <a:rPr lang="ru-RU" b="1" dirty="0" err="1" smtClean="0">
                <a:latin typeface="Times New Roman" pitchFamily="18" charset="0"/>
                <a:cs typeface="Times New Roman" pitchFamily="18" charset="0"/>
              </a:rPr>
              <a:t>включає</a:t>
            </a:r>
            <a:r>
              <a:rPr lang="ru-RU" b="1" dirty="0" smtClean="0">
                <a:latin typeface="Times New Roman" pitchFamily="18" charset="0"/>
                <a:cs typeface="Times New Roman" pitchFamily="18" charset="0"/>
              </a:rPr>
              <a:t> в себе </a:t>
            </a:r>
            <a:r>
              <a:rPr lang="ru-RU" b="1" dirty="0" err="1" smtClean="0">
                <a:latin typeface="Times New Roman" pitchFamily="18" charset="0"/>
                <a:cs typeface="Times New Roman" pitchFamily="18" charset="0"/>
              </a:rPr>
              <a:t>обширний</a:t>
            </a:r>
            <a:r>
              <a:rPr lang="ru-RU" b="1" dirty="0" smtClean="0">
                <a:latin typeface="Times New Roman" pitchFamily="18" charset="0"/>
                <a:cs typeface="Times New Roman" pitchFamily="18" charset="0"/>
              </a:rPr>
              <a:t> комплекс </a:t>
            </a:r>
            <a:r>
              <a:rPr lang="ru-RU" b="1" dirty="0" err="1" smtClean="0">
                <a:latin typeface="Times New Roman" pitchFamily="18" charset="0"/>
                <a:cs typeface="Times New Roman" pitchFamily="18" charset="0"/>
              </a:rPr>
              <a:t>методів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прийомів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метою </a:t>
            </a:r>
            <a:r>
              <a:rPr lang="ru-RU" b="1" dirty="0" err="1" smtClean="0">
                <a:latin typeface="Times New Roman" pitchFamily="18" charset="0"/>
                <a:cs typeface="Times New Roman" pitchFamily="18" charset="0"/>
              </a:rPr>
              <a:t>цілеспрямованого</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впливу</a:t>
            </a:r>
            <a:r>
              <a:rPr lang="ru-RU" b="1" dirty="0" smtClean="0">
                <a:latin typeface="Times New Roman" pitchFamily="18" charset="0"/>
                <a:cs typeface="Times New Roman" pitchFamily="18" charset="0"/>
              </a:rPr>
              <a:t> на </a:t>
            </a:r>
            <a:r>
              <a:rPr lang="ru-RU" b="1" dirty="0" err="1" smtClean="0">
                <a:latin typeface="Times New Roman" pitchFamily="18" charset="0"/>
                <a:cs typeface="Times New Roman" pitchFamily="18" charset="0"/>
              </a:rPr>
              <a:t>ослаблені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втрачені</a:t>
            </a:r>
            <a:r>
              <a:rPr lang="ru-RU" b="1" dirty="0" smtClean="0">
                <a:latin typeface="Times New Roman" pitchFamily="18" charset="0"/>
                <a:cs typeface="Times New Roman" pitchFamily="18" charset="0"/>
              </a:rPr>
              <a:t> в </a:t>
            </a:r>
            <a:r>
              <a:rPr lang="ru-RU" b="1" dirty="0" err="1" smtClean="0">
                <a:latin typeface="Times New Roman" pitchFamily="18" charset="0"/>
                <a:cs typeface="Times New Roman" pitchFamily="18" charset="0"/>
              </a:rPr>
              <a:t>результаті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хвороби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травми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функціональні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системи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мозку</a:t>
            </a:r>
            <a:r>
              <a:rPr lang="ru-RU" b="1" dirty="0" smtClean="0">
                <a:latin typeface="Times New Roman" pitchFamily="18" charset="0"/>
                <a:cs typeface="Times New Roman" pitchFamily="18" charset="0"/>
              </a:rPr>
              <a:t>.</a:t>
            </a:r>
          </a:p>
          <a:p>
            <a:pPr marL="0" indent="0" algn="just">
              <a:buNone/>
            </a:pP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Дитяча</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нейропсихологія</a:t>
            </a:r>
            <a:r>
              <a:rPr lang="ru-RU"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вивчає</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взаємозв</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язок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соціального</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функціонування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поведінки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навчання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дитини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формуванням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її</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психічних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функцій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особистості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розвитком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мозку</a:t>
            </a:r>
            <a:r>
              <a:rPr lang="ru-RU" b="1" dirty="0" smtClean="0">
                <a:latin typeface="Times New Roman" pitchFamily="18" charset="0"/>
                <a:cs typeface="Times New Roman" pitchFamily="18" charset="0"/>
              </a:rPr>
              <a:t> в </a:t>
            </a:r>
            <a:r>
              <a:rPr lang="ru-RU" b="1" dirty="0" err="1" smtClean="0">
                <a:latin typeface="Times New Roman" pitchFamily="18" charset="0"/>
                <a:cs typeface="Times New Roman" pitchFamily="18" charset="0"/>
              </a:rPr>
              <a:t>нормі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патології</a:t>
            </a:r>
            <a:r>
              <a:rPr lang="ru-RU" b="1" dirty="0" smtClean="0">
                <a:latin typeface="Times New Roman" pitchFamily="18" charset="0"/>
                <a:cs typeface="Times New Roman" pitchFamily="18" charset="0"/>
              </a:rPr>
              <a:t>, а </a:t>
            </a:r>
            <a:r>
              <a:rPr lang="ru-RU" b="1" dirty="0" err="1" smtClean="0">
                <a:latin typeface="Times New Roman" pitchFamily="18" charset="0"/>
                <a:cs typeface="Times New Roman" pitchFamily="18" charset="0"/>
              </a:rPr>
              <a:t>також</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можливості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використання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отриманих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знань</a:t>
            </a:r>
            <a:r>
              <a:rPr lang="ru-RU" b="1" dirty="0" smtClean="0">
                <a:latin typeface="Times New Roman" pitchFamily="18" charset="0"/>
                <a:cs typeface="Times New Roman" pitchFamily="18" charset="0"/>
              </a:rPr>
              <a:t> для </a:t>
            </a:r>
            <a:r>
              <a:rPr lang="ru-RU" b="1" dirty="0" err="1" smtClean="0">
                <a:latin typeface="Times New Roman" pitchFamily="18" charset="0"/>
                <a:cs typeface="Times New Roman" pitchFamily="18" charset="0"/>
              </a:rPr>
              <a:t>корекційно-развиваючого</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навчання</a:t>
            </a:r>
            <a:r>
              <a:rPr lang="ru-RU" b="1" dirty="0" smtClean="0">
                <a:latin typeface="Times New Roman" pitchFamily="18" charset="0"/>
                <a:cs typeface="Times New Roman" pitchFamily="18" charset="0"/>
              </a:rPr>
              <a:t>. </a:t>
            </a:r>
          </a:p>
          <a:p>
            <a:pPr marL="0" indent="0" algn="just">
              <a:buNone/>
            </a:pP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Нейропсихологія</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пізнього</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віку</a:t>
            </a:r>
            <a:r>
              <a:rPr lang="ru-RU"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вивчає</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закономірності</a:t>
            </a:r>
            <a:r>
              <a:rPr lang="ru-RU" b="1" i="1" u="sng" dirty="0" smtClean="0">
                <a:latin typeface="Times New Roman" pitchFamily="18" charset="0"/>
                <a:cs typeface="Times New Roman" pitchFamily="18" charset="0"/>
              </a:rPr>
              <a:t> </a:t>
            </a:r>
            <a:r>
              <a:rPr lang="ru-RU" b="1" i="1" u="sng" dirty="0" err="1" smtClean="0">
                <a:latin typeface="Times New Roman" pitchFamily="18" charset="0"/>
                <a:cs typeface="Times New Roman" pitchFamily="18" charset="0"/>
              </a:rPr>
              <a:t>функціонування</a:t>
            </a:r>
            <a:r>
              <a:rPr lang="ru-RU" b="1" i="1" u="sng" dirty="0" smtClean="0">
                <a:latin typeface="Times New Roman" pitchFamily="18" charset="0"/>
                <a:cs typeface="Times New Roman" pitchFamily="18" charset="0"/>
              </a:rPr>
              <a:t> </a:t>
            </a:r>
            <a:r>
              <a:rPr lang="ru-RU" b="1" i="1" u="sng" dirty="0" err="1" smtClean="0">
                <a:latin typeface="Times New Roman" pitchFamily="18" charset="0"/>
                <a:cs typeface="Times New Roman" pitchFamily="18" charset="0"/>
              </a:rPr>
              <a:t>мозку</a:t>
            </a:r>
            <a:r>
              <a:rPr lang="ru-RU" b="1" i="1" u="sng" dirty="0" smtClean="0">
                <a:latin typeface="Times New Roman" pitchFamily="18" charset="0"/>
                <a:cs typeface="Times New Roman" pitchFamily="18" charset="0"/>
              </a:rPr>
              <a:t> </a:t>
            </a:r>
            <a:r>
              <a:rPr lang="ru-RU" b="1" i="1" u="sng" dirty="0" err="1" smtClean="0">
                <a:latin typeface="Times New Roman" pitchFamily="18" charset="0"/>
                <a:cs typeface="Times New Roman" pitchFamily="18" charset="0"/>
              </a:rPr>
              <a:t>людини</a:t>
            </a:r>
            <a:r>
              <a:rPr lang="ru-RU" b="1" i="1" u="sng" dirty="0" smtClean="0">
                <a:latin typeface="Times New Roman" pitchFamily="18" charset="0"/>
                <a:cs typeface="Times New Roman" pitchFamily="18" charset="0"/>
              </a:rPr>
              <a:t> в </a:t>
            </a:r>
            <a:r>
              <a:rPr lang="ru-RU" b="1" i="1" u="sng" dirty="0" err="1" smtClean="0">
                <a:latin typeface="Times New Roman" pitchFamily="18" charset="0"/>
                <a:cs typeface="Times New Roman" pitchFamily="18" charset="0"/>
              </a:rPr>
              <a:t>період</a:t>
            </a:r>
            <a:r>
              <a:rPr lang="ru-RU" b="1" i="1" u="sng" dirty="0" smtClean="0">
                <a:latin typeface="Times New Roman" pitchFamily="18" charset="0"/>
                <a:cs typeface="Times New Roman" pitchFamily="18" charset="0"/>
              </a:rPr>
              <a:t> </a:t>
            </a:r>
            <a:r>
              <a:rPr lang="ru-RU" b="1" i="1" u="sng" dirty="0" err="1" smtClean="0">
                <a:latin typeface="Times New Roman" pitchFamily="18" charset="0"/>
                <a:cs typeface="Times New Roman" pitchFamily="18" charset="0"/>
              </a:rPr>
              <a:t>інволюції</a:t>
            </a:r>
            <a:r>
              <a:rPr lang="ru-RU" b="1" dirty="0" smtClean="0">
                <a:latin typeface="Times New Roman" pitchFamily="18" charset="0"/>
                <a:cs typeface="Times New Roman" pitchFamily="18" charset="0"/>
              </a:rPr>
              <a:t>.  </a:t>
            </a:r>
            <a:endParaRPr lang="ru-RU" sz="2200" b="1" dirty="0">
              <a:latin typeface="Times New Roman" pitchFamily="18" charset="0"/>
              <a:cs typeface="Times New Roman" pitchFamily="18" charset="0"/>
            </a:endParaRPr>
          </a:p>
          <a:p>
            <a:pPr marL="0" indent="0">
              <a:buNone/>
            </a:pPr>
            <a:endParaRPr lang="ru-RU" sz="2200" b="1" dirty="0">
              <a:solidFill>
                <a:srgbClr val="FF0000"/>
              </a:solidFill>
              <a:latin typeface="Times New Roman" pitchFamily="18" charset="0"/>
              <a:cs typeface="Times New Roman" pitchFamily="18" charset="0"/>
            </a:endParaRPr>
          </a:p>
          <a:p>
            <a:pPr>
              <a:buFont typeface="Wingdings" pitchFamily="2" charset="2"/>
              <a:buChar char="v"/>
            </a:pPr>
            <a:endParaRPr lang="ru-RU"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5827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576064"/>
          </a:xfrm>
        </p:spPr>
        <p:txBody>
          <a:bodyPr>
            <a:normAutofit/>
          </a:bodyPr>
          <a:lstStyle/>
          <a:p>
            <a:r>
              <a:rPr lang="ru-RU" sz="2400" b="1" dirty="0" err="1" smtClean="0">
                <a:latin typeface="Times New Roman" pitchFamily="18" charset="0"/>
                <a:cs typeface="Times New Roman" pitchFamily="18" charset="0"/>
              </a:rPr>
              <a:t>Теорія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системної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динамічної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локалізації</a:t>
            </a:r>
            <a:r>
              <a:rPr lang="ru-RU" sz="2400" b="1" dirty="0" smtClean="0">
                <a:latin typeface="Times New Roman" pitchFamily="18" charset="0"/>
                <a:cs typeface="Times New Roman" pitchFamily="18" charset="0"/>
              </a:rPr>
              <a:t> ВПФ</a:t>
            </a:r>
            <a:endParaRPr lang="ru-RU" sz="2400" b="1" dirty="0">
              <a:latin typeface="Times New Roman" pitchFamily="18" charset="0"/>
              <a:cs typeface="Times New Roman" pitchFamily="18" charset="0"/>
            </a:endParaRPr>
          </a:p>
        </p:txBody>
      </p:sp>
      <p:sp>
        <p:nvSpPr>
          <p:cNvPr id="3" name="Объект 2"/>
          <p:cNvSpPr>
            <a:spLocks noGrp="1"/>
          </p:cNvSpPr>
          <p:nvPr>
            <p:ph sz="quarter" idx="13"/>
          </p:nvPr>
        </p:nvSpPr>
        <p:spPr>
          <a:xfrm>
            <a:off x="0" y="692696"/>
            <a:ext cx="9144000" cy="6120680"/>
          </a:xfrm>
        </p:spPr>
        <p:txBody>
          <a:bodyPr>
            <a:normAutofit/>
          </a:bodyPr>
          <a:lstStyle/>
          <a:p>
            <a:pPr marL="342900" indent="-342900" algn="just">
              <a:buFont typeface="Wingdings" pitchFamily="2" charset="2"/>
              <a:buChar char="q"/>
            </a:pPr>
            <a:r>
              <a:rPr lang="ru-RU" sz="2400" b="1" dirty="0" smtClean="0">
                <a:solidFill>
                  <a:schemeClr val="accent6">
                    <a:lumMod val="50000"/>
                  </a:schemeClr>
                </a:solidFill>
                <a:latin typeface="Times New Roman" pitchFamily="18" charset="0"/>
                <a:cs typeface="Times New Roman" pitchFamily="18" charset="0"/>
              </a:rPr>
              <a:t>Принцип </a:t>
            </a:r>
            <a:r>
              <a:rPr lang="ru-RU" sz="2400" b="1" dirty="0" err="1" smtClean="0">
                <a:solidFill>
                  <a:schemeClr val="accent6">
                    <a:lumMod val="50000"/>
                  </a:schemeClr>
                </a:solidFill>
                <a:latin typeface="Times New Roman" pitchFamily="18" charset="0"/>
                <a:cs typeface="Times New Roman" pitchFamily="18" charset="0"/>
              </a:rPr>
              <a:t>динамічної</a:t>
            </a:r>
            <a:r>
              <a:rPr lang="ru-RU" sz="2400" b="1" dirty="0" smtClean="0">
                <a:solidFill>
                  <a:schemeClr val="accent6">
                    <a:lumMod val="50000"/>
                  </a:schemeClr>
                </a:solidFill>
                <a:latin typeface="Times New Roman" pitchFamily="18" charset="0"/>
                <a:cs typeface="Times New Roman" pitchFamily="18" charset="0"/>
              </a:rPr>
              <a:t> </a:t>
            </a:r>
            <a:r>
              <a:rPr lang="ru-RU" sz="2400" b="1" dirty="0" err="1" smtClean="0">
                <a:solidFill>
                  <a:schemeClr val="accent6">
                    <a:lumMod val="50000"/>
                  </a:schemeClr>
                </a:solidFill>
                <a:latin typeface="Times New Roman" pitchFamily="18" charset="0"/>
                <a:cs typeface="Times New Roman" pitchFamily="18" charset="0"/>
              </a:rPr>
              <a:t>мозкової</a:t>
            </a:r>
            <a:r>
              <a:rPr lang="ru-RU" sz="2400" b="1" dirty="0" smtClean="0">
                <a:solidFill>
                  <a:schemeClr val="accent6">
                    <a:lumMod val="50000"/>
                  </a:schemeClr>
                </a:solidFill>
                <a:latin typeface="Times New Roman" pitchFamily="18" charset="0"/>
                <a:cs typeface="Times New Roman" pitchFamily="18" charset="0"/>
              </a:rPr>
              <a:t> </a:t>
            </a:r>
            <a:r>
              <a:rPr lang="ru-RU" sz="2400" b="1" dirty="0" err="1" smtClean="0">
                <a:solidFill>
                  <a:schemeClr val="accent6">
                    <a:lumMod val="50000"/>
                  </a:schemeClr>
                </a:solidFill>
                <a:latin typeface="Times New Roman" pitchFamily="18" charset="0"/>
                <a:cs typeface="Times New Roman" pitchFamily="18" charset="0"/>
              </a:rPr>
              <a:t>локалізації</a:t>
            </a:r>
            <a:r>
              <a:rPr lang="ru-RU" sz="2400" b="1" dirty="0" smtClean="0">
                <a:solidFill>
                  <a:schemeClr val="accent6">
                    <a:lumMod val="50000"/>
                  </a:schemeClr>
                </a:solidFill>
                <a:latin typeface="Times New Roman" pitchFamily="18" charset="0"/>
                <a:cs typeface="Times New Roman" pitchFamily="18" charset="0"/>
              </a:rPr>
              <a:t>. </a:t>
            </a:r>
          </a:p>
          <a:p>
            <a:pPr marL="0" indent="0" algn="just">
              <a:buNone/>
            </a:pPr>
            <a:r>
              <a:rPr lang="ru-RU" sz="2100"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Такий</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підхід</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заперечував</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можливість</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розташування</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психічної</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функції</a:t>
            </a:r>
            <a:r>
              <a:rPr lang="ru-RU" sz="2100" b="1" dirty="0" smtClean="0">
                <a:solidFill>
                  <a:schemeClr val="tx1"/>
                </a:solidFill>
                <a:latin typeface="Times New Roman" pitchFamily="18" charset="0"/>
                <a:cs typeface="Times New Roman" pitchFamily="18" charset="0"/>
              </a:rPr>
              <a:t> </a:t>
            </a:r>
            <a:r>
              <a:rPr lang="ru-RU" sz="2100" b="1" dirty="0">
                <a:solidFill>
                  <a:schemeClr val="tx1"/>
                </a:solidFill>
                <a:latin typeface="Times New Roman" pitchFamily="18" charset="0"/>
                <a:cs typeface="Times New Roman" pitchFamily="18" charset="0"/>
              </a:rPr>
              <a:t>в </a:t>
            </a:r>
            <a:r>
              <a:rPr lang="ru-RU" sz="2100" b="1" dirty="0" smtClean="0">
                <a:solidFill>
                  <a:schemeClr val="tx1"/>
                </a:solidFill>
                <a:latin typeface="Times New Roman" pitchFamily="18" charset="0"/>
                <a:cs typeface="Times New Roman" pitchFamily="18" charset="0"/>
              </a:rPr>
              <a:t>одному </a:t>
            </a:r>
            <a:r>
              <a:rPr lang="ru-RU" sz="2100" b="1" dirty="0" err="1" smtClean="0">
                <a:solidFill>
                  <a:schemeClr val="tx1"/>
                </a:solidFill>
                <a:latin typeface="Times New Roman" pitchFamily="18" charset="0"/>
                <a:cs typeface="Times New Roman" pitchFamily="18" charset="0"/>
              </a:rPr>
              <a:t>місці</a:t>
            </a:r>
            <a:r>
              <a:rPr lang="ru-RU" sz="2100" b="1" dirty="0" smtClean="0">
                <a:solidFill>
                  <a:schemeClr val="tx1"/>
                </a:solidFill>
                <a:latin typeface="Times New Roman" pitchFamily="18" charset="0"/>
                <a:cs typeface="Times New Roman" pitchFamily="18" charset="0"/>
              </a:rPr>
              <a:t> кори </a:t>
            </a:r>
            <a:r>
              <a:rPr lang="ru-RU" sz="2100" b="1" dirty="0" err="1" smtClean="0">
                <a:solidFill>
                  <a:schemeClr val="tx1"/>
                </a:solidFill>
                <a:latin typeface="Times New Roman" pitchFamily="18" charset="0"/>
                <a:cs typeface="Times New Roman" pitchFamily="18" charset="0"/>
              </a:rPr>
              <a:t>і</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вказував</a:t>
            </a:r>
            <a:r>
              <a:rPr lang="ru-RU" sz="2100" b="1" dirty="0" smtClean="0">
                <a:solidFill>
                  <a:schemeClr val="tx1"/>
                </a:solidFill>
                <a:latin typeface="Times New Roman" pitchFamily="18" charset="0"/>
                <a:cs typeface="Times New Roman" pitchFamily="18" charset="0"/>
              </a:rPr>
              <a:t> </a:t>
            </a:r>
            <a:r>
              <a:rPr lang="ru-RU" sz="2100" b="1" dirty="0">
                <a:solidFill>
                  <a:schemeClr val="tx1"/>
                </a:solidFill>
                <a:latin typeface="Times New Roman" pitchFamily="18" charset="0"/>
                <a:cs typeface="Times New Roman" pitchFamily="18" charset="0"/>
              </a:rPr>
              <a:t>на </a:t>
            </a:r>
            <a:r>
              <a:rPr lang="ru-RU" sz="2100" b="1" dirty="0" err="1" smtClean="0">
                <a:solidFill>
                  <a:schemeClr val="tx1"/>
                </a:solidFill>
                <a:latin typeface="Times New Roman" pitchFamily="18" charset="0"/>
                <a:cs typeface="Times New Roman" pitchFamily="18" charset="0"/>
              </a:rPr>
              <a:t>складний</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системний</a:t>
            </a:r>
            <a:r>
              <a:rPr lang="ru-RU" sz="2100" b="1" dirty="0" smtClean="0">
                <a:solidFill>
                  <a:schemeClr val="tx1"/>
                </a:solidFill>
                <a:latin typeface="Times New Roman" pitchFamily="18" charset="0"/>
                <a:cs typeface="Times New Roman" pitchFamily="18" charset="0"/>
              </a:rPr>
              <a:t> склад </a:t>
            </a:r>
            <a:r>
              <a:rPr lang="ru-RU" sz="2100" b="1" dirty="0" err="1" smtClean="0">
                <a:solidFill>
                  <a:schemeClr val="tx1"/>
                </a:solidFill>
                <a:latin typeface="Times New Roman" pitchFamily="18" charset="0"/>
                <a:cs typeface="Times New Roman" pitchFamily="18" charset="0"/>
              </a:rPr>
              <a:t>мозкових</a:t>
            </a:r>
            <a:r>
              <a:rPr lang="ru-RU" sz="2100" b="1" dirty="0" smtClean="0">
                <a:solidFill>
                  <a:schemeClr val="tx1"/>
                </a:solidFill>
                <a:latin typeface="Times New Roman" pitchFamily="18" charset="0"/>
                <a:cs typeface="Times New Roman" pitchFamily="18" charset="0"/>
              </a:rPr>
              <a:t> </a:t>
            </a:r>
            <a:r>
              <a:rPr lang="ru-RU" sz="2100" b="1" dirty="0">
                <a:solidFill>
                  <a:schemeClr val="tx1"/>
                </a:solidFill>
                <a:latin typeface="Times New Roman" pitchFamily="18" charset="0"/>
                <a:cs typeface="Times New Roman" pitchFamily="18" charset="0"/>
              </a:rPr>
              <a:t>зон, </a:t>
            </a:r>
            <a:r>
              <a:rPr lang="ru-RU" sz="2100" b="1" dirty="0" err="1" smtClean="0">
                <a:solidFill>
                  <a:schemeClr val="tx1"/>
                </a:solidFill>
                <a:latin typeface="Times New Roman" pitchFamily="18" charset="0"/>
                <a:cs typeface="Times New Roman" pitchFamily="18" charset="0"/>
              </a:rPr>
              <a:t>які</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забезпечують</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психічні</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функції</a:t>
            </a:r>
            <a:r>
              <a:rPr lang="ru-RU" sz="2100" b="1" dirty="0" smtClean="0">
                <a:solidFill>
                  <a:schemeClr val="tx1"/>
                </a:solidFill>
                <a:latin typeface="Times New Roman" pitchFamily="18" charset="0"/>
                <a:cs typeface="Times New Roman" pitchFamily="18" charset="0"/>
              </a:rPr>
              <a:t>, </a:t>
            </a:r>
            <a:r>
              <a:rPr lang="ru-RU" sz="2100" b="1" dirty="0">
                <a:solidFill>
                  <a:schemeClr val="tx1"/>
                </a:solidFill>
                <a:latin typeface="Times New Roman" pitchFamily="18" charset="0"/>
                <a:cs typeface="Times New Roman" pitchFamily="18" charset="0"/>
              </a:rPr>
              <a:t>а </a:t>
            </a:r>
            <a:r>
              <a:rPr lang="ru-RU" sz="2100" b="1" dirty="0" err="1" smtClean="0">
                <a:solidFill>
                  <a:schemeClr val="tx1"/>
                </a:solidFill>
                <a:latin typeface="Times New Roman" pitchFamily="18" charset="0"/>
                <a:cs typeface="Times New Roman" pitchFamily="18" charset="0"/>
              </a:rPr>
              <a:t>також</a:t>
            </a:r>
            <a:r>
              <a:rPr lang="ru-RU" sz="2100" b="1" dirty="0" smtClean="0">
                <a:solidFill>
                  <a:schemeClr val="tx1"/>
                </a:solidFill>
                <a:latin typeface="Times New Roman" pitchFamily="18" charset="0"/>
                <a:cs typeface="Times New Roman" pitchFamily="18" charset="0"/>
              </a:rPr>
              <a:t> </a:t>
            </a:r>
            <a:r>
              <a:rPr lang="ru-RU" sz="2100" b="1" dirty="0">
                <a:solidFill>
                  <a:schemeClr val="tx1"/>
                </a:solidFill>
                <a:latin typeface="Times New Roman" pitchFamily="18" charset="0"/>
                <a:cs typeface="Times New Roman" pitchFamily="18" charset="0"/>
              </a:rPr>
              <a:t>на </a:t>
            </a:r>
            <a:r>
              <a:rPr lang="ru-RU" sz="2100" b="1" dirty="0" err="1" smtClean="0">
                <a:solidFill>
                  <a:schemeClr val="tx1"/>
                </a:solidFill>
                <a:latin typeface="Times New Roman" pitchFamily="18" charset="0"/>
                <a:cs typeface="Times New Roman" pitchFamily="18" charset="0"/>
              </a:rPr>
              <a:t>динамічний</a:t>
            </a:r>
            <a:r>
              <a:rPr lang="ru-RU" sz="2100" b="1" dirty="0" smtClean="0">
                <a:solidFill>
                  <a:schemeClr val="tx1"/>
                </a:solidFill>
                <a:latin typeface="Times New Roman" pitchFamily="18" charset="0"/>
                <a:cs typeface="Times New Roman" pitchFamily="18" charset="0"/>
              </a:rPr>
              <a:t> </a:t>
            </a:r>
            <a:r>
              <a:rPr lang="ru-RU" sz="2100" b="1" dirty="0">
                <a:solidFill>
                  <a:schemeClr val="tx1"/>
                </a:solidFill>
                <a:latin typeface="Times New Roman" pitchFamily="18" charset="0"/>
                <a:cs typeface="Times New Roman" pitchFamily="18" charset="0"/>
              </a:rPr>
              <a:t>характер </a:t>
            </a:r>
            <a:r>
              <a:rPr lang="ru-RU" sz="2100" b="1" dirty="0" err="1" smtClean="0">
                <a:solidFill>
                  <a:schemeClr val="tx1"/>
                </a:solidFill>
                <a:latin typeface="Times New Roman" pitchFamily="18" charset="0"/>
                <a:cs typeface="Times New Roman" pitchFamily="18" charset="0"/>
              </a:rPr>
              <a:t>їх</a:t>
            </a:r>
            <a:r>
              <a:rPr lang="ru-RU" sz="2100" b="1" dirty="0" smtClean="0">
                <a:solidFill>
                  <a:schemeClr val="tx1"/>
                </a:solidFill>
                <a:latin typeface="Times New Roman" pitchFamily="18" charset="0"/>
                <a:cs typeface="Times New Roman" pitchFamily="18" charset="0"/>
              </a:rPr>
              <a:t> </a:t>
            </a:r>
            <a:r>
              <a:rPr lang="ru-RU" sz="2100" b="1" dirty="0" err="1" smtClean="0">
                <a:solidFill>
                  <a:schemeClr val="tx1"/>
                </a:solidFill>
                <a:latin typeface="Times New Roman" pitchFamily="18" charset="0"/>
                <a:cs typeface="Times New Roman" pitchFamily="18" charset="0"/>
              </a:rPr>
              <a:t>взаємодії</a:t>
            </a:r>
            <a:r>
              <a:rPr lang="ru-RU" sz="2100" b="1" dirty="0" smtClean="0">
                <a:solidFill>
                  <a:schemeClr val="tx1"/>
                </a:solidFill>
                <a:latin typeface="Times New Roman" pitchFamily="18" charset="0"/>
                <a:cs typeface="Times New Roman" pitchFamily="18" charset="0"/>
              </a:rPr>
              <a:t>.</a:t>
            </a:r>
          </a:p>
          <a:p>
            <a:pPr marL="937260" lvl="2" indent="-342900" algn="just">
              <a:buFont typeface="Wingdings" pitchFamily="2" charset="2"/>
              <a:buChar char="q"/>
            </a:pPr>
            <a:r>
              <a:rPr lang="ru-RU" sz="2400" b="1" dirty="0" smtClean="0">
                <a:solidFill>
                  <a:schemeClr val="accent6">
                    <a:lumMod val="50000"/>
                  </a:schemeClr>
                </a:solidFill>
                <a:latin typeface="Times New Roman" pitchFamily="18" charset="0"/>
                <a:cs typeface="Times New Roman" pitchFamily="18" charset="0"/>
              </a:rPr>
              <a:t>Принцип «</a:t>
            </a:r>
            <a:r>
              <a:rPr lang="ru-RU" sz="2400" b="1" dirty="0" err="1" smtClean="0">
                <a:solidFill>
                  <a:schemeClr val="accent6">
                    <a:lumMod val="50000"/>
                  </a:schemeClr>
                </a:solidFill>
                <a:latin typeface="Times New Roman" pitchFamily="18" charset="0"/>
                <a:cs typeface="Times New Roman" pitchFamily="18" charset="0"/>
              </a:rPr>
              <a:t>подвійної</a:t>
            </a:r>
            <a:r>
              <a:rPr lang="ru-RU" sz="2400" b="1" dirty="0" smtClean="0">
                <a:solidFill>
                  <a:schemeClr val="accent6">
                    <a:lumMod val="50000"/>
                  </a:schemeClr>
                </a:solidFill>
                <a:latin typeface="Times New Roman" pitchFamily="18" charset="0"/>
                <a:cs typeface="Times New Roman" pitchFamily="18" charset="0"/>
              </a:rPr>
              <a:t>  </a:t>
            </a:r>
            <a:r>
              <a:rPr lang="ru-RU" sz="2400" b="1" dirty="0" err="1" smtClean="0">
                <a:solidFill>
                  <a:schemeClr val="accent6">
                    <a:lumMod val="50000"/>
                  </a:schemeClr>
                </a:solidFill>
                <a:latin typeface="Times New Roman" pitchFamily="18" charset="0"/>
                <a:cs typeface="Times New Roman" pitchFamily="18" charset="0"/>
              </a:rPr>
              <a:t>дисоціації</a:t>
            </a:r>
            <a:r>
              <a:rPr lang="ru-RU" sz="2400" b="1" dirty="0" smtClean="0">
                <a:solidFill>
                  <a:schemeClr val="accent6">
                    <a:lumMod val="50000"/>
                  </a:schemeClr>
                </a:solidFill>
                <a:latin typeface="Times New Roman" pitchFamily="18" charset="0"/>
                <a:cs typeface="Times New Roman" pitchFamily="18" charset="0"/>
              </a:rPr>
              <a:t>». </a:t>
            </a:r>
          </a:p>
          <a:p>
            <a:pPr marL="0" indent="0" algn="just">
              <a:buNone/>
            </a:pPr>
            <a:r>
              <a:rPr lang="ru-RU" b="1" dirty="0" smtClean="0">
                <a:solidFill>
                  <a:schemeClr val="tx2"/>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Даний</a:t>
            </a:r>
            <a:r>
              <a:rPr lang="ru-RU" b="1" dirty="0" smtClean="0">
                <a:solidFill>
                  <a:schemeClr val="tx1"/>
                </a:solidFill>
                <a:latin typeface="Times New Roman" pitchFamily="18" charset="0"/>
                <a:cs typeface="Times New Roman" pitchFamily="18" charset="0"/>
              </a:rPr>
              <a:t> принцип </a:t>
            </a:r>
            <a:r>
              <a:rPr lang="ru-RU" b="1" dirty="0" err="1" smtClean="0">
                <a:solidFill>
                  <a:schemeClr val="tx1"/>
                </a:solidFill>
                <a:latin typeface="Times New Roman" pitchFamily="18" charset="0"/>
                <a:cs typeface="Times New Roman" pitchFamily="18" charset="0"/>
              </a:rPr>
              <a:t>описує</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можливість</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пошкодження</a:t>
            </a:r>
            <a:r>
              <a:rPr lang="ru-RU" b="1" dirty="0" smtClean="0">
                <a:solidFill>
                  <a:schemeClr val="tx1"/>
                </a:solidFill>
                <a:latin typeface="Times New Roman" pitchFamily="18" charset="0"/>
                <a:cs typeface="Times New Roman" pitchFamily="18" charset="0"/>
              </a:rPr>
              <a:t> одних </a:t>
            </a:r>
            <a:r>
              <a:rPr lang="ru-RU" b="1" dirty="0" err="1" smtClean="0">
                <a:solidFill>
                  <a:schemeClr val="tx1"/>
                </a:solidFill>
                <a:latin typeface="Times New Roman" pitchFamily="18" charset="0"/>
                <a:cs typeface="Times New Roman" pitchFamily="18" charset="0"/>
              </a:rPr>
              <a:t>психічних</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функцій</a:t>
            </a:r>
            <a:r>
              <a:rPr lang="ru-RU" b="1" dirty="0" smtClean="0">
                <a:solidFill>
                  <a:schemeClr val="tx1"/>
                </a:solidFill>
                <a:latin typeface="Times New Roman" pitchFamily="18" charset="0"/>
                <a:cs typeface="Times New Roman" pitchFamily="18" charset="0"/>
              </a:rPr>
              <a:t> при </a:t>
            </a:r>
            <a:r>
              <a:rPr lang="ru-RU" b="1" dirty="0" err="1" smtClean="0">
                <a:solidFill>
                  <a:schemeClr val="tx1"/>
                </a:solidFill>
                <a:latin typeface="Times New Roman" pitchFamily="18" charset="0"/>
                <a:cs typeface="Times New Roman" pitchFamily="18" charset="0"/>
              </a:rPr>
              <a:t>збереженості</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інших</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при</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обмеженому</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пошкодженні</a:t>
            </a:r>
            <a:r>
              <a:rPr lang="ru-RU" b="1" dirty="0" smtClean="0">
                <a:solidFill>
                  <a:schemeClr val="tx1"/>
                </a:solidFill>
                <a:latin typeface="Times New Roman" pitchFamily="18" charset="0"/>
                <a:cs typeface="Times New Roman" pitchFamily="18" charset="0"/>
              </a:rPr>
              <a:t> кори головного </a:t>
            </a:r>
            <a:r>
              <a:rPr lang="ru-RU" b="1" dirty="0" err="1" smtClean="0">
                <a:solidFill>
                  <a:schemeClr val="tx1"/>
                </a:solidFill>
                <a:latin typeface="Times New Roman" pitchFamily="18" charset="0"/>
                <a:cs typeface="Times New Roman" pitchFamily="18" charset="0"/>
              </a:rPr>
              <a:t>мозку</a:t>
            </a:r>
            <a:r>
              <a:rPr lang="ru-RU" b="1" dirty="0" smtClean="0">
                <a:solidFill>
                  <a:schemeClr val="tx1"/>
                </a:solidFill>
                <a:latin typeface="Times New Roman" pitchFamily="18" charset="0"/>
                <a:cs typeface="Times New Roman" pitchFamily="18" charset="0"/>
              </a:rPr>
              <a:t>.  З</a:t>
            </a:r>
            <a:r>
              <a:rPr lang="ru-RU" b="1" dirty="0" smtClean="0">
                <a:solidFill>
                  <a:srgbClr val="7030A0"/>
                </a:solidFill>
                <a:latin typeface="Times New Roman" pitchFamily="18" charset="0"/>
                <a:cs typeface="Times New Roman" pitchFamily="18" charset="0"/>
              </a:rPr>
              <a:t> точки </a:t>
            </a:r>
            <a:r>
              <a:rPr lang="ru-RU" b="1" dirty="0" err="1" smtClean="0">
                <a:solidFill>
                  <a:srgbClr val="7030A0"/>
                </a:solidFill>
                <a:latin typeface="Times New Roman" pitchFamily="18" charset="0"/>
                <a:cs typeface="Times New Roman" pitchFamily="18" charset="0"/>
              </a:rPr>
              <a:t>зору</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мозкової</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організації</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це</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означає</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що</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різні</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психічні</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функції</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можуть</a:t>
            </a:r>
            <a:r>
              <a:rPr lang="ru-RU" b="1" dirty="0" smtClean="0">
                <a:solidFill>
                  <a:srgbClr val="7030A0"/>
                </a:solidFill>
                <a:latin typeface="Times New Roman" pitchFamily="18" charset="0"/>
                <a:cs typeface="Times New Roman" pitchFamily="18" charset="0"/>
              </a:rPr>
              <a:t> бути </a:t>
            </a:r>
            <a:r>
              <a:rPr lang="ru-RU" b="1" dirty="0" err="1" smtClean="0">
                <a:solidFill>
                  <a:srgbClr val="7030A0"/>
                </a:solidFill>
                <a:latin typeface="Times New Roman" pitchFamily="18" charset="0"/>
                <a:cs typeface="Times New Roman" pitchFamily="18" charset="0"/>
              </a:rPr>
              <a:t>пов»язані</a:t>
            </a:r>
            <a:r>
              <a:rPr lang="ru-RU" b="1" dirty="0" smtClean="0">
                <a:solidFill>
                  <a:srgbClr val="7030A0"/>
                </a:solidFill>
                <a:latin typeface="Times New Roman" pitchFamily="18" charset="0"/>
                <a:cs typeface="Times New Roman" pitchFamily="18" charset="0"/>
              </a:rPr>
              <a:t> з </a:t>
            </a:r>
            <a:r>
              <a:rPr lang="ru-RU" b="1" dirty="0" err="1" smtClean="0">
                <a:solidFill>
                  <a:srgbClr val="7030A0"/>
                </a:solidFill>
                <a:latin typeface="Times New Roman" pitchFamily="18" charset="0"/>
                <a:cs typeface="Times New Roman" pitchFamily="18" charset="0"/>
              </a:rPr>
              <a:t>роботою</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різних</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мозкових</a:t>
            </a:r>
            <a:r>
              <a:rPr lang="ru-RU" b="1" dirty="0" smtClean="0">
                <a:solidFill>
                  <a:srgbClr val="7030A0"/>
                </a:solidFill>
                <a:latin typeface="Times New Roman" pitchFamily="18" charset="0"/>
                <a:cs typeface="Times New Roman" pitchFamily="18" charset="0"/>
              </a:rPr>
              <a:t> зон, </a:t>
            </a:r>
            <a:r>
              <a:rPr lang="ru-RU" b="1" dirty="0" err="1" smtClean="0">
                <a:solidFill>
                  <a:srgbClr val="7030A0"/>
                </a:solidFill>
                <a:latin typeface="Times New Roman" pitchFamily="18" charset="0"/>
                <a:cs typeface="Times New Roman" pitchFamily="18" charset="0"/>
              </a:rPr>
              <a:t>тобто</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мають</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різну</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мозкову</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організацію</a:t>
            </a:r>
            <a:r>
              <a:rPr lang="ru-RU" b="1" dirty="0" smtClean="0">
                <a:solidFill>
                  <a:srgbClr val="7030A0"/>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a:t>
            </a:r>
            <a:r>
              <a:rPr lang="ru-RU" b="1" dirty="0" err="1" smtClean="0">
                <a:solidFill>
                  <a:schemeClr val="tx1"/>
                </a:solidFill>
                <a:latin typeface="Times New Roman" pitchFamily="18" charset="0"/>
                <a:cs typeface="Times New Roman" pitchFamily="18" charset="0"/>
              </a:rPr>
              <a:t>Лурія</a:t>
            </a:r>
            <a:r>
              <a:rPr lang="ru-RU" b="1" dirty="0" smtClean="0">
                <a:solidFill>
                  <a:schemeClr val="tx1"/>
                </a:solidFill>
                <a:latin typeface="Times New Roman" pitchFamily="18" charset="0"/>
                <a:cs typeface="Times New Roman" pitchFamily="18" charset="0"/>
              </a:rPr>
              <a:t> О. Р., 1973; </a:t>
            </a:r>
            <a:r>
              <a:rPr lang="ru-RU" b="1" dirty="0" err="1" smtClean="0">
                <a:solidFill>
                  <a:schemeClr val="tx1"/>
                </a:solidFill>
                <a:latin typeface="Times New Roman" pitchFamily="18" charset="0"/>
                <a:cs typeface="Times New Roman" pitchFamily="18" charset="0"/>
              </a:rPr>
              <a:t>The</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Blackwell</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Dictionary</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of</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neuropsychology</a:t>
            </a:r>
            <a:r>
              <a:rPr lang="ru-RU" b="1" dirty="0" smtClean="0">
                <a:solidFill>
                  <a:schemeClr val="tx1"/>
                </a:solidFill>
                <a:latin typeface="Times New Roman" pitchFamily="18" charset="0"/>
                <a:cs typeface="Times New Roman" pitchFamily="18" charset="0"/>
              </a:rPr>
              <a:t>, 1996).</a:t>
            </a:r>
          </a:p>
          <a:p>
            <a:pPr marL="0" indent="0" algn="just">
              <a:buNone/>
            </a:pPr>
            <a:endParaRPr lang="ru-RU" sz="2100" b="1" dirty="0" smtClean="0">
              <a:solidFill>
                <a:schemeClr val="tx1"/>
              </a:solidFill>
              <a:latin typeface="Times New Roman" pitchFamily="18" charset="0"/>
              <a:cs typeface="Times New Roman" pitchFamily="18" charset="0"/>
            </a:endParaRPr>
          </a:p>
          <a:p>
            <a:pPr marL="0" indent="0" algn="just">
              <a:buNone/>
            </a:pPr>
            <a:r>
              <a:rPr lang="ru-RU" sz="2100" b="1" dirty="0" smtClean="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235723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2726</TotalTime>
  <Words>5246</Words>
  <Application>Microsoft Office PowerPoint</Application>
  <PresentationFormat>Экран (4:3)</PresentationFormat>
  <Paragraphs>297</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Воздушный поток</vt:lpstr>
      <vt:lpstr> Нейропсихологія: теоретичні основи і практичне значення</vt:lpstr>
      <vt:lpstr>Нейропсихологія             як                 наука</vt:lpstr>
      <vt:lpstr>Презентация PowerPoint</vt:lpstr>
      <vt:lpstr>Презентация PowerPoint</vt:lpstr>
      <vt:lpstr>Що вивчає нейропсихологія? </vt:lpstr>
      <vt:lpstr>Значення нейропсихології</vt:lpstr>
      <vt:lpstr>1.Нейропсихологія: об’єкт та предмет досліджень. Передумови виникнення та історія розвитку нейропсихології</vt:lpstr>
      <vt:lpstr>Основні напрямки нейропсихології</vt:lpstr>
      <vt:lpstr>Теорія системної динамічної локалізації ВПФ</vt:lpstr>
      <vt:lpstr>Теорія системної динамічної локалізації ВПФ</vt:lpstr>
      <vt:lpstr>Будова центральної нервової системи </vt:lpstr>
      <vt:lpstr>Нервова система виконує наступні функції</vt:lpstr>
      <vt:lpstr>Вищі психічні функції (ВПФ) – це складні, системні психічні процеси, які формуються прижиттєво, соціальні за своїм походженням</vt:lpstr>
      <vt:lpstr>.Вищі психічні функції. Визначення та характеристика поняття</vt:lpstr>
      <vt:lpstr>Презентация PowerPoint</vt:lpstr>
      <vt:lpstr>Мозкові механізми вищих психічних функцій</vt:lpstr>
      <vt:lpstr>Презентация PowerPoint</vt:lpstr>
      <vt:lpstr>5.  Локалізація вищих психічних функцій: сучасні уявлення</vt:lpstr>
      <vt:lpstr>Функціональні блоки головного мозку людини </vt:lpstr>
      <vt:lpstr>Презентация PowerPoint</vt:lpstr>
      <vt:lpstr>I функціональний блок мозку</vt:lpstr>
      <vt:lpstr>I функціональний блок мозку</vt:lpstr>
      <vt:lpstr>I функціональний блок мозку</vt:lpstr>
      <vt:lpstr>Будова та функції 12 пар черепно-мозкових нервів.</vt:lpstr>
      <vt:lpstr>II функціональний блок мозку</vt:lpstr>
      <vt:lpstr>III функціональний блок мозку</vt:lpstr>
      <vt:lpstr>Функції кори головного мозку</vt:lpstr>
      <vt:lpstr>Зони кори головного мозку</vt:lpstr>
      <vt:lpstr>Функціональна асиметрія півкуль головного мозку  </vt:lpstr>
      <vt:lpstr>Міжпівкульна асиметрія мозку   </vt:lpstr>
      <vt:lpstr>Наслідки уражень правої і лівої півкулі мозку</vt:lpstr>
      <vt:lpstr>Зорові агнозії: види, локалізація ураження, методи дослідження</vt:lpstr>
      <vt:lpstr>Тактильні агнозії: види, локалізація ураження, методи дослідження</vt:lpstr>
      <vt:lpstr>Слухові агнозії: види, локалізація ураження, методи дослідження. </vt:lpstr>
      <vt:lpstr>Розлади довільних рухів та дій при локальних ураженнях мозку: види, локалізація ураження, методи дослідження.</vt:lpstr>
      <vt:lpstr>Розлади пам’яті при локальних ураженнях мозку: види, локалізація ураження, методи дослідження. </vt:lpstr>
      <vt:lpstr>Розлади мовлення при локальних ураженнях мозку: види, локалізація ураження, методи дослідження. </vt:lpstr>
      <vt:lpstr>Розлади мислення при локальних ураженнях мозку: види, локалізація ураження, методи дослідження. </vt:lpstr>
      <vt:lpstr>Розлади емоцій при локальних ураженнях мозку: види, локалізація ураження, методи дослідження. </vt:lpstr>
      <vt:lpstr>Розлади уваги при локальних ураженнях мозку: види, локалізація ураження, методи дослідження. </vt:lpstr>
      <vt:lpstr>Дослідження уваги в нейропсихології. </vt:lpstr>
      <vt:lpstr>Дослідження пам’яті в нейропсихології. </vt:lpstr>
      <vt:lpstr>Дослідження інтелектуальних процесів в нейропсихології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Нейропсихология как наука</dc:title>
  <dc:creator>Silent</dc:creator>
  <cp:lastModifiedBy>Lenovoo</cp:lastModifiedBy>
  <cp:revision>202</cp:revision>
  <dcterms:modified xsi:type="dcterms:W3CDTF">2024-06-11T07:46:32Z</dcterms:modified>
</cp:coreProperties>
</file>