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>
            <a:noAutofit/>
          </a:bodyPr>
          <a:lstStyle/>
          <a:p>
            <a:pPr algn="ctr"/>
            <a:r>
              <a:rPr lang="uk-UA" sz="2800" b="1" i="1" dirty="0" smtClean="0"/>
              <a:t>Лекція 3.</a:t>
            </a:r>
            <a:r>
              <a:rPr lang="uk-UA" sz="2800" b="1" dirty="0" smtClean="0"/>
              <a:t> Форми навчання та організації навчально-виховного процесу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b="1" dirty="0" smtClean="0"/>
              <a:t>у вищих навчальних закладах</a:t>
            </a:r>
            <a:r>
              <a:rPr lang="uk-UA" sz="2800" dirty="0" smtClean="0"/>
              <a:t/>
            </a:r>
            <a:br>
              <a:rPr lang="uk-UA" sz="2800" dirty="0" smtClean="0"/>
            </a:br>
            <a:endParaRPr lang="uk-UA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Навчальна дисципліна «Методика викладання соціальної роботи»</a:t>
            </a:r>
          </a:p>
          <a:p>
            <a:endParaRPr lang="uk-UA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Навчальні заняття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i="1" dirty="0" smtClean="0"/>
              <a:t>				Практичні заняття</a:t>
            </a:r>
            <a:endParaRPr lang="uk-UA" dirty="0" smtClean="0"/>
          </a:p>
          <a:p>
            <a:pPr lvl="0"/>
            <a:r>
              <a:rPr lang="uk-UA" i="1" dirty="0" smtClean="0"/>
              <a:t>практичне заняття з виконанням індивідуальних завдань, </a:t>
            </a:r>
            <a:endParaRPr lang="uk-UA" dirty="0" smtClean="0"/>
          </a:p>
          <a:p>
            <a:pPr lvl="0"/>
            <a:r>
              <a:rPr lang="uk-UA" i="1" dirty="0" smtClean="0"/>
              <a:t>практичне заняття з виконанням творчих завдань у мікрогрупах, </a:t>
            </a:r>
            <a:endParaRPr lang="uk-UA" dirty="0" smtClean="0"/>
          </a:p>
          <a:p>
            <a:pPr lvl="0"/>
            <a:r>
              <a:rPr lang="uk-UA" i="1" dirty="0" smtClean="0"/>
              <a:t>практичне заняття – рольова гра, </a:t>
            </a:r>
            <a:endParaRPr lang="uk-UA" dirty="0" smtClean="0"/>
          </a:p>
          <a:p>
            <a:pPr lvl="0"/>
            <a:r>
              <a:rPr lang="uk-UA" i="1" dirty="0" smtClean="0"/>
              <a:t>практичне заняття за методикою самокерованої соціальної роботи, </a:t>
            </a:r>
            <a:endParaRPr lang="uk-UA" dirty="0" smtClean="0"/>
          </a:p>
          <a:p>
            <a:pPr lvl="0"/>
            <a:r>
              <a:rPr lang="uk-UA" i="1" dirty="0" smtClean="0"/>
              <a:t>практичне заняття за методикою командної соціальної роботи,   </a:t>
            </a:r>
            <a:endParaRPr lang="uk-UA" dirty="0" smtClean="0"/>
          </a:p>
          <a:p>
            <a:pPr lvl="0"/>
            <a:r>
              <a:rPr lang="uk-UA" i="1" dirty="0" smtClean="0"/>
              <a:t>практичне заняття – ситуаційна гра, </a:t>
            </a:r>
            <a:endParaRPr lang="uk-UA" dirty="0" smtClean="0"/>
          </a:p>
          <a:p>
            <a:pPr lvl="0"/>
            <a:r>
              <a:rPr lang="uk-UA" i="1" dirty="0" smtClean="0"/>
              <a:t>практичне заняття – ділова гра, </a:t>
            </a:r>
            <a:endParaRPr lang="uk-UA" dirty="0" smtClean="0"/>
          </a:p>
          <a:p>
            <a:pPr lvl="0"/>
            <a:r>
              <a:rPr lang="uk-UA" i="1" dirty="0" smtClean="0"/>
              <a:t>практичне заняття – кейс-стаді. 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Навчальні заняття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i="1" dirty="0" smtClean="0"/>
          </a:p>
          <a:p>
            <a:pPr>
              <a:buNone/>
            </a:pPr>
            <a:r>
              <a:rPr lang="uk-UA" i="1" dirty="0" smtClean="0"/>
              <a:t>				Консультації</a:t>
            </a:r>
            <a:endParaRPr lang="uk-UA" dirty="0" smtClean="0"/>
          </a:p>
          <a:p>
            <a:pPr lvl="0"/>
            <a:r>
              <a:rPr lang="uk-UA" dirty="0" smtClean="0"/>
              <a:t>індивідуальна,</a:t>
            </a:r>
          </a:p>
          <a:p>
            <a:pPr lvl="0"/>
            <a:r>
              <a:rPr lang="uk-UA" dirty="0" smtClean="0"/>
              <a:t>групова,</a:t>
            </a:r>
          </a:p>
          <a:p>
            <a:pPr lvl="0"/>
            <a:r>
              <a:rPr lang="uk-UA" dirty="0" smtClean="0"/>
              <a:t>у форумі,</a:t>
            </a:r>
          </a:p>
          <a:p>
            <a:pPr lvl="0"/>
            <a:r>
              <a:rPr lang="uk-UA" dirty="0" smtClean="0"/>
              <a:t>в режимі </a:t>
            </a:r>
            <a:r>
              <a:rPr lang="uk-UA" dirty="0" err="1" smtClean="0"/>
              <a:t>Онлайн</a:t>
            </a:r>
            <a:endParaRPr lang="uk-UA" dirty="0" smtClean="0"/>
          </a:p>
          <a:p>
            <a:pPr lvl="0"/>
            <a:r>
              <a:rPr lang="uk-UA" dirty="0" smtClean="0"/>
              <a:t>письмова в режимі </a:t>
            </a:r>
            <a:r>
              <a:rPr lang="en-US" dirty="0" smtClean="0"/>
              <a:t>email.</a:t>
            </a:r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</a:t>
            </a:r>
            <a:r>
              <a:rPr lang="uk-UA" dirty="0" err="1" smtClean="0"/>
              <a:t>амостійна</a:t>
            </a:r>
            <a:r>
              <a:rPr lang="uk-UA" dirty="0" smtClean="0"/>
              <a:t> робота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b="1" dirty="0" smtClean="0"/>
              <a:t>			</a:t>
            </a:r>
            <a:r>
              <a:rPr lang="en-US" b="1" dirty="0" smtClean="0"/>
              <a:t>C</a:t>
            </a:r>
            <a:r>
              <a:rPr lang="uk-UA" b="1" dirty="0" err="1" smtClean="0"/>
              <a:t>амостійна</a:t>
            </a:r>
            <a:r>
              <a:rPr lang="uk-UA" b="1" dirty="0" smtClean="0"/>
              <a:t> робота</a:t>
            </a:r>
            <a:endParaRPr lang="uk-UA" dirty="0" smtClean="0"/>
          </a:p>
          <a:p>
            <a:pPr lvl="0"/>
            <a:r>
              <a:rPr lang="uk-UA" dirty="0" smtClean="0"/>
              <a:t>засіб закріплення навчального матеріалу, активізації пізнавальної активності;</a:t>
            </a:r>
          </a:p>
          <a:p>
            <a:pPr lvl="0"/>
            <a:r>
              <a:rPr lang="uk-UA" dirty="0" smtClean="0"/>
              <a:t>робота, яка здійснюється з метою набуття нових знань і вмінь у спеціально відведений час без участі викладача, але за його завданням та під його керівництвом;</a:t>
            </a:r>
          </a:p>
          <a:p>
            <a:pPr lvl="0"/>
            <a:r>
              <a:rPr lang="uk-UA" dirty="0" smtClean="0"/>
              <a:t>сукупність навчальних дій, за допомогою яких відбувається самостійне закріплення і поглиблення раніше набутих знань, умінь і навичок, а також оволодіння новими.</a:t>
            </a:r>
          </a:p>
          <a:p>
            <a:pPr lvl="0"/>
            <a:r>
              <a:rPr lang="uk-UA" dirty="0" smtClean="0"/>
              <a:t>Одна із форм активної навчально-пізнавальної діяльності, інтеграція специфічної діяльності викладача і студента в умовах інформаційного навчального середовища у процесі підготовки фахівців соціальної сфери.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</a:t>
            </a:r>
            <a:r>
              <a:rPr lang="uk-UA" dirty="0" err="1" smtClean="0"/>
              <a:t>амостійна</a:t>
            </a:r>
            <a:r>
              <a:rPr lang="uk-UA" dirty="0" smtClean="0"/>
              <a:t> робота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Умови ефективної реалізації інформаційної підтримки процесу навчання студентів для проведення </a:t>
            </a:r>
            <a:r>
              <a:rPr lang="uk-UA" i="1" dirty="0" smtClean="0"/>
              <a:t>самостійної роботи</a:t>
            </a:r>
            <a:r>
              <a:rPr lang="uk-UA" dirty="0" smtClean="0"/>
              <a:t>:</a:t>
            </a:r>
          </a:p>
          <a:p>
            <a:pPr lvl="0"/>
            <a:r>
              <a:rPr lang="uk-UA" dirty="0" smtClean="0"/>
              <a:t>навчально-методичне забезпечення процесу навчання;</a:t>
            </a:r>
          </a:p>
          <a:p>
            <a:pPr lvl="0"/>
            <a:r>
              <a:rPr lang="uk-UA" dirty="0" smtClean="0"/>
              <a:t>інформаційні технології навчання;</a:t>
            </a:r>
          </a:p>
          <a:p>
            <a:pPr lvl="0"/>
            <a:r>
              <a:rPr lang="uk-UA" dirty="0" smtClean="0"/>
              <a:t>комп’ютерна інформаційна мережа – Інтернет;</a:t>
            </a:r>
          </a:p>
          <a:p>
            <a:pPr lvl="0"/>
            <a:r>
              <a:rPr lang="uk-UA" dirty="0" smtClean="0"/>
              <a:t>електронна бібліотека.</a:t>
            </a:r>
          </a:p>
          <a:p>
            <a:pPr>
              <a:buNone/>
            </a:pPr>
            <a:endParaRPr lang="uk-UA" i="1" dirty="0" smtClean="0"/>
          </a:p>
          <a:p>
            <a:pPr>
              <a:buNone/>
            </a:pPr>
            <a:r>
              <a:rPr lang="uk-UA" i="1" dirty="0" smtClean="0"/>
              <a:t>Самостійна робота студентів може проводитись:</a:t>
            </a:r>
            <a:endParaRPr lang="uk-UA" dirty="0" smtClean="0"/>
          </a:p>
          <a:p>
            <a:pPr lvl="0"/>
            <a:r>
              <a:rPr lang="uk-UA" dirty="0" smtClean="0"/>
              <a:t>індивідуально, без зовнішньої допомоги;</a:t>
            </a:r>
          </a:p>
          <a:p>
            <a:pPr lvl="0"/>
            <a:r>
              <a:rPr lang="uk-UA" dirty="0" smtClean="0"/>
              <a:t>індивідуально під керівництвом </a:t>
            </a:r>
            <a:r>
              <a:rPr lang="uk-UA" dirty="0" err="1" smtClean="0"/>
              <a:t>викладача-предметника</a:t>
            </a:r>
            <a:r>
              <a:rPr lang="uk-UA" dirty="0" smtClean="0"/>
              <a:t>;</a:t>
            </a:r>
          </a:p>
          <a:p>
            <a:pPr lvl="0"/>
            <a:r>
              <a:rPr lang="uk-UA" dirty="0" smtClean="0"/>
              <a:t>індивідуально з інформаційною та технічною підтримкою фахівця з комп’ютерних технологій, «інженера знань»;</a:t>
            </a:r>
          </a:p>
          <a:p>
            <a:pPr lvl="0"/>
            <a:r>
              <a:rPr lang="uk-UA" dirty="0" smtClean="0"/>
              <a:t>індивідуально в інтерактивному режимі з </a:t>
            </a:r>
            <a:r>
              <a:rPr lang="uk-UA" dirty="0" err="1" smtClean="0"/>
              <a:t>викладачем-тьютором</a:t>
            </a:r>
            <a:r>
              <a:rPr lang="uk-UA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Практична підготовка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Типи практик відповідно до змісту навчання:</a:t>
            </a:r>
          </a:p>
          <a:p>
            <a:pPr lvl="0"/>
            <a:r>
              <a:rPr lang="uk-UA" dirty="0" smtClean="0"/>
              <a:t>ознайомча – 1 курс</a:t>
            </a:r>
          </a:p>
          <a:p>
            <a:pPr lvl="0"/>
            <a:r>
              <a:rPr lang="uk-UA" dirty="0" smtClean="0"/>
              <a:t>технологічна – 2 курс;</a:t>
            </a:r>
          </a:p>
          <a:p>
            <a:pPr lvl="0"/>
            <a:r>
              <a:rPr lang="uk-UA" dirty="0" smtClean="0"/>
              <a:t>виробнича – 3 курс;</a:t>
            </a:r>
          </a:p>
          <a:p>
            <a:pPr lvl="0"/>
            <a:r>
              <a:rPr lang="uk-UA" dirty="0" err="1" smtClean="0"/>
              <a:t>стажерська</a:t>
            </a:r>
            <a:r>
              <a:rPr lang="uk-UA" dirty="0" smtClean="0"/>
              <a:t> – 4 курс;</a:t>
            </a:r>
          </a:p>
          <a:p>
            <a:pPr lvl="0"/>
            <a:r>
              <a:rPr lang="uk-UA" dirty="0" smtClean="0"/>
              <a:t>науково-дослідна та педагогічна – 5 курс, магістратура;</a:t>
            </a:r>
          </a:p>
          <a:p>
            <a:pPr lvl="0"/>
            <a:r>
              <a:rPr lang="uk-UA" dirty="0" smtClean="0"/>
              <a:t>переддипломна - 5 курс, магістратура.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Способи організації:</a:t>
            </a:r>
          </a:p>
          <a:p>
            <a:pPr lvl="0"/>
            <a:r>
              <a:rPr lang="uk-UA" dirty="0" smtClean="0"/>
              <a:t>під час навчального процесу – один раз на тиждень;</a:t>
            </a:r>
          </a:p>
          <a:p>
            <a:pPr lvl="0"/>
            <a:r>
              <a:rPr lang="uk-UA" dirty="0" smtClean="0"/>
              <a:t>по ходу навчального процесу – щоденно кілька годин;</a:t>
            </a:r>
          </a:p>
          <a:p>
            <a:pPr lvl="0"/>
            <a:r>
              <a:rPr lang="uk-UA" dirty="0" smtClean="0"/>
              <a:t>поза навчальним процесом, неперервна – від 2 тижнів до 1 місяця. </a:t>
            </a:r>
          </a:p>
          <a:p>
            <a:pPr>
              <a:buNone/>
            </a:pPr>
            <a:r>
              <a:rPr lang="uk-UA" i="1" dirty="0" smtClean="0"/>
              <a:t> 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Контрольні заходи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uk-UA" dirty="0" smtClean="0"/>
              <a:t>Вхідний (попередній) контроль: тестування, екзамен, творча робота.</a:t>
            </a:r>
          </a:p>
          <a:p>
            <a:pPr lvl="0"/>
            <a:r>
              <a:rPr lang="uk-UA" dirty="0" smtClean="0"/>
              <a:t>Поточний контроль: конспект літератури, реферат, експрес-контроль, творчі письмові завдання (схеми, таблиці, ситуаційні вправи, проекти), словник, активність на занятті, участь у дискусії, виступ на семінарському занятті, бібліографія з теми. </a:t>
            </a:r>
          </a:p>
          <a:p>
            <a:pPr lvl="0"/>
            <a:r>
              <a:rPr lang="uk-UA" dirty="0" smtClean="0"/>
              <a:t>Модульний (періодичний, тематичний) контроль: тестування, творче завдання, письмова контрольна робота, усна контрольна робота.</a:t>
            </a:r>
          </a:p>
          <a:p>
            <a:pPr lvl="0"/>
            <a:r>
              <a:rPr lang="uk-UA" dirty="0" smtClean="0"/>
              <a:t>Підсумковий контроль: залік, екзамен.</a:t>
            </a:r>
          </a:p>
          <a:p>
            <a:pPr lvl="0"/>
            <a:r>
              <a:rPr lang="uk-UA" dirty="0" smtClean="0"/>
              <a:t>Комплексні контрольні роботи (</a:t>
            </a:r>
            <a:r>
              <a:rPr lang="uk-UA" dirty="0" err="1" smtClean="0"/>
              <a:t>ККР</a:t>
            </a:r>
            <a:r>
              <a:rPr lang="uk-UA" dirty="0" smtClean="0"/>
              <a:t>).</a:t>
            </a:r>
          </a:p>
          <a:p>
            <a:pPr lvl="0"/>
            <a:r>
              <a:rPr lang="uk-UA" dirty="0" smtClean="0"/>
              <a:t>Фахове випробування.</a:t>
            </a:r>
          </a:p>
          <a:p>
            <a:pPr lvl="0"/>
            <a:r>
              <a:rPr lang="uk-UA" dirty="0" smtClean="0"/>
              <a:t>Державний екзамен, захист дипломної роботи (проекту) (ДЕК).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Контрольні заходи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b="1" dirty="0" smtClean="0"/>
          </a:p>
          <a:p>
            <a:pPr>
              <a:buNone/>
            </a:pPr>
            <a:r>
              <a:rPr lang="uk-UA" b="1" dirty="0" smtClean="0"/>
              <a:t>Шкала оцінювання: ECTS та національна </a:t>
            </a: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Сума балів за всі види навчальної діяльності</a:t>
            </a:r>
          </a:p>
          <a:p>
            <a:pPr>
              <a:buNone/>
            </a:pPr>
            <a:r>
              <a:rPr lang="uk-UA" dirty="0" smtClean="0"/>
              <a:t>   Оцінка</a:t>
            </a:r>
            <a:r>
              <a:rPr lang="uk-UA" b="1" dirty="0" smtClean="0"/>
              <a:t> </a:t>
            </a:r>
            <a:r>
              <a:rPr lang="uk-UA" dirty="0" smtClean="0"/>
              <a:t>ECTS      Національна</a:t>
            </a:r>
          </a:p>
          <a:p>
            <a:r>
              <a:rPr lang="uk-UA" dirty="0" smtClean="0"/>
              <a:t>90 – 100    </a:t>
            </a:r>
            <a:r>
              <a:rPr lang="uk-UA" b="1" dirty="0" smtClean="0"/>
              <a:t>А     </a:t>
            </a:r>
            <a:r>
              <a:rPr lang="uk-UA" b="1" dirty="0" err="1" smtClean="0"/>
              <a:t>“відмінно”</a:t>
            </a:r>
            <a:endParaRPr lang="uk-UA" dirty="0" smtClean="0"/>
          </a:p>
          <a:p>
            <a:r>
              <a:rPr lang="uk-UA" dirty="0" smtClean="0"/>
              <a:t>82-89         </a:t>
            </a:r>
            <a:r>
              <a:rPr lang="uk-UA" b="1" dirty="0" smtClean="0"/>
              <a:t>В     </a:t>
            </a:r>
            <a:r>
              <a:rPr lang="uk-UA" b="1" dirty="0" err="1" smtClean="0"/>
              <a:t>“добре”</a:t>
            </a:r>
            <a:endParaRPr lang="uk-UA" dirty="0" smtClean="0"/>
          </a:p>
          <a:p>
            <a:r>
              <a:rPr lang="uk-UA" dirty="0" smtClean="0"/>
              <a:t>74-81         </a:t>
            </a:r>
            <a:r>
              <a:rPr lang="uk-UA" b="1" dirty="0" smtClean="0"/>
              <a:t>С     </a:t>
            </a:r>
            <a:r>
              <a:rPr lang="uk-UA" b="1" dirty="0" err="1" smtClean="0"/>
              <a:t>“добре”</a:t>
            </a:r>
            <a:endParaRPr lang="uk-UA" dirty="0" smtClean="0"/>
          </a:p>
          <a:p>
            <a:r>
              <a:rPr lang="uk-UA" dirty="0" smtClean="0"/>
              <a:t>64-73         </a:t>
            </a:r>
            <a:r>
              <a:rPr lang="uk-UA" b="1" dirty="0" smtClean="0"/>
              <a:t>D     </a:t>
            </a:r>
            <a:r>
              <a:rPr lang="uk-UA" b="1" dirty="0" err="1" smtClean="0"/>
              <a:t>“задовільно”</a:t>
            </a:r>
            <a:endParaRPr lang="uk-UA" dirty="0" smtClean="0"/>
          </a:p>
          <a:p>
            <a:r>
              <a:rPr lang="uk-UA" dirty="0" smtClean="0"/>
              <a:t>60-63         </a:t>
            </a:r>
            <a:r>
              <a:rPr lang="uk-UA" b="1" dirty="0" smtClean="0"/>
              <a:t>Е      </a:t>
            </a:r>
            <a:r>
              <a:rPr lang="uk-UA" b="1" dirty="0" err="1" smtClean="0"/>
              <a:t>“задовільно”</a:t>
            </a:r>
            <a:endParaRPr lang="uk-UA" dirty="0" smtClean="0"/>
          </a:p>
          <a:p>
            <a:r>
              <a:rPr lang="uk-UA" dirty="0" smtClean="0"/>
              <a:t>35-59        </a:t>
            </a:r>
            <a:r>
              <a:rPr lang="uk-UA" b="1" dirty="0" smtClean="0"/>
              <a:t>FX</a:t>
            </a:r>
            <a:endParaRPr lang="uk-UA" dirty="0" smtClean="0"/>
          </a:p>
          <a:p>
            <a:r>
              <a:rPr lang="uk-UA" dirty="0" smtClean="0"/>
              <a:t>0-34           </a:t>
            </a:r>
            <a:r>
              <a:rPr lang="uk-UA" b="1" dirty="0" smtClean="0"/>
              <a:t>F</a:t>
            </a:r>
            <a:endParaRPr lang="uk-UA" dirty="0" smtClean="0"/>
          </a:p>
          <a:p>
            <a:pPr lvl="8"/>
            <a:endParaRPr lang="uk-UA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Університет «Україна»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i="1" dirty="0" smtClean="0"/>
              <a:t>Іванова Ірина Борисівна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Кандидат педагогічних наук,</a:t>
            </a:r>
          </a:p>
          <a:p>
            <a:pPr>
              <a:buNone/>
            </a:pPr>
            <a:r>
              <a:rPr lang="uk-UA" dirty="0" smtClean="0"/>
              <a:t>доцент кафедри</a:t>
            </a:r>
          </a:p>
          <a:p>
            <a:pPr>
              <a:buNone/>
            </a:pPr>
            <a:r>
              <a:rPr lang="uk-UA" dirty="0" smtClean="0"/>
              <a:t>соціальної роботи та педагогіки 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Закон «Про вищу освіту»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b="1" i="1" dirty="0" smtClean="0"/>
              <a:t>Правовий характер організації освітнього процесу</a:t>
            </a:r>
            <a:endParaRPr lang="uk-UA" dirty="0" smtClean="0"/>
          </a:p>
          <a:p>
            <a:pPr fontAlgn="base">
              <a:buNone/>
            </a:pPr>
            <a:r>
              <a:rPr lang="uk-UA" b="1" dirty="0" smtClean="0"/>
              <a:t>Стаття 47.</a:t>
            </a:r>
            <a:r>
              <a:rPr lang="uk-UA" dirty="0" smtClean="0"/>
              <a:t> Освітній процес</a:t>
            </a:r>
          </a:p>
          <a:p>
            <a:pPr lvl="0">
              <a:buNone/>
            </a:pPr>
            <a:r>
              <a:rPr lang="uk-UA" dirty="0" smtClean="0"/>
              <a:t>Освітній процес - це інтелектуальна, творча діяльність у сфері вищої освіти і науки, що провадиться у вищому навчальному закладі (науковій установі) через систему науково-методичних і педагогічних заходів та спрямована на передачу, засвоєння, примноження і використання знань, умінь та інших </a:t>
            </a:r>
            <a:r>
              <a:rPr lang="uk-UA" dirty="0" err="1" smtClean="0"/>
              <a:t>компетентностей</a:t>
            </a:r>
            <a:r>
              <a:rPr lang="uk-UA" dirty="0" smtClean="0"/>
              <a:t> у осіб, які навчаються, а також на формування гармонійно розвиненої особистості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Закон «Про вищу освіту»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uk-UA" b="1" dirty="0" smtClean="0"/>
              <a:t>Стаття 48.</a:t>
            </a:r>
            <a:r>
              <a:rPr lang="uk-UA" dirty="0" smtClean="0"/>
              <a:t> Мова викладання у вищих навчальних закладах</a:t>
            </a:r>
          </a:p>
          <a:p>
            <a:pPr fontAlgn="base">
              <a:buNone/>
            </a:pPr>
            <a:r>
              <a:rPr lang="uk-UA" dirty="0" smtClean="0"/>
              <a:t>1. Мовою викладання у вищих навчальних закладах є державна мова.</a:t>
            </a:r>
          </a:p>
          <a:p>
            <a:pPr fontAlgn="base">
              <a:buNone/>
            </a:pPr>
            <a:r>
              <a:rPr lang="uk-UA" dirty="0" smtClean="0"/>
              <a:t>2. З метою створення умов для міжнародної академічної мобільності вищий навчальний заклад має право прийняти рішення про викладання однієї чи кількох дисциплін англійською та/або іншими іноземними мовами, забезпечивши при цьому знання здобувачами вищої освіти відповідної дисципліни державною мовою.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Закон «Про вищу освіту»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uk-UA" b="1" dirty="0" smtClean="0"/>
              <a:t>Стаття 49.</a:t>
            </a:r>
            <a:r>
              <a:rPr lang="uk-UA" dirty="0" smtClean="0"/>
              <a:t> Форми навчання у вищих навчальних закладах</a:t>
            </a:r>
          </a:p>
          <a:p>
            <a:pPr fontAlgn="base">
              <a:buNone/>
            </a:pPr>
            <a:r>
              <a:rPr lang="uk-UA" dirty="0" smtClean="0"/>
              <a:t>1. Навчання у вищих навчальних закладах здійснюється за такими формами:</a:t>
            </a:r>
          </a:p>
          <a:p>
            <a:pPr fontAlgn="base">
              <a:buNone/>
            </a:pPr>
            <a:r>
              <a:rPr lang="uk-UA" dirty="0" smtClean="0"/>
              <a:t>1) очна (денна, вечірня);</a:t>
            </a:r>
          </a:p>
          <a:p>
            <a:pPr fontAlgn="base">
              <a:buNone/>
            </a:pPr>
            <a:r>
              <a:rPr lang="uk-UA" dirty="0" smtClean="0"/>
              <a:t>2) заочна (дистанційна).</a:t>
            </a:r>
          </a:p>
          <a:p>
            <a:pPr fontAlgn="base">
              <a:buNone/>
            </a:pPr>
            <a:r>
              <a:rPr lang="uk-UA" dirty="0" smtClean="0"/>
              <a:t>2. Форми навчання можуть поєднуватися.</a:t>
            </a:r>
          </a:p>
          <a:p>
            <a:pPr>
              <a:buNone/>
            </a:pPr>
            <a:r>
              <a:rPr lang="uk-UA" dirty="0" smtClean="0"/>
              <a:t>					Закон «Про вищу освіту»</a:t>
            </a:r>
          </a:p>
          <a:p>
            <a:pPr>
              <a:buNone/>
            </a:pPr>
            <a:r>
              <a:rPr lang="uk-UA" i="1" dirty="0" smtClean="0"/>
              <a:t>Форми організації навчання – </a:t>
            </a:r>
            <a:r>
              <a:rPr lang="uk-UA" dirty="0" smtClean="0"/>
              <a:t>як дидактична категорія означає зовнішній бік організації навчального процесу, пов’язаний з кількістю учнів, часом і місцем навчання, а також із порядком їх здійснення.</a:t>
            </a:r>
          </a:p>
          <a:p>
            <a:pPr fontAlgn="base">
              <a:buNone/>
            </a:pPr>
            <a:r>
              <a:rPr lang="uk-UA" b="1" dirty="0" smtClean="0"/>
              <a:t> 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Закон «Про вищу освіту»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>
              <a:buNone/>
            </a:pPr>
            <a:r>
              <a:rPr lang="uk-UA" b="1" dirty="0" smtClean="0"/>
              <a:t>Стаття 50.</a:t>
            </a:r>
            <a:r>
              <a:rPr lang="uk-UA" dirty="0" smtClean="0"/>
              <a:t> Форми організації освітнього процесу та види навчальних занять</a:t>
            </a:r>
          </a:p>
          <a:p>
            <a:pPr fontAlgn="base">
              <a:buNone/>
            </a:pPr>
            <a:r>
              <a:rPr lang="uk-UA" dirty="0" smtClean="0"/>
              <a:t>1. Освітній процес у вищих навчальних закладах здійснюється за такими формами:</a:t>
            </a:r>
          </a:p>
          <a:p>
            <a:pPr fontAlgn="base">
              <a:buNone/>
            </a:pPr>
            <a:r>
              <a:rPr lang="uk-UA" dirty="0" smtClean="0"/>
              <a:t>1) навчальні заняття;</a:t>
            </a:r>
          </a:p>
          <a:p>
            <a:pPr fontAlgn="base">
              <a:buNone/>
            </a:pPr>
            <a:r>
              <a:rPr lang="uk-UA" dirty="0" smtClean="0"/>
              <a:t>2) самостійна робота;</a:t>
            </a:r>
          </a:p>
          <a:p>
            <a:pPr fontAlgn="base">
              <a:buNone/>
            </a:pPr>
            <a:r>
              <a:rPr lang="uk-UA" dirty="0" smtClean="0"/>
              <a:t>3) практична підготовка;</a:t>
            </a:r>
          </a:p>
          <a:p>
            <a:pPr fontAlgn="base">
              <a:buNone/>
            </a:pPr>
            <a:r>
              <a:rPr lang="uk-UA" dirty="0" smtClean="0"/>
              <a:t>4) контрольні заходи.</a:t>
            </a:r>
          </a:p>
          <a:p>
            <a:pPr fontAlgn="base">
              <a:buNone/>
            </a:pPr>
            <a:r>
              <a:rPr lang="uk-UA" dirty="0" smtClean="0"/>
              <a:t>2. Основними видами навчальних занять у вищих навчальних закладах є:</a:t>
            </a:r>
          </a:p>
          <a:p>
            <a:pPr fontAlgn="base">
              <a:buNone/>
            </a:pPr>
            <a:r>
              <a:rPr lang="uk-UA" dirty="0" smtClean="0"/>
              <a:t>1) лекція;</a:t>
            </a:r>
          </a:p>
          <a:p>
            <a:pPr fontAlgn="base">
              <a:buNone/>
            </a:pPr>
            <a:r>
              <a:rPr lang="uk-UA" dirty="0" smtClean="0"/>
              <a:t>2) лабораторне, практичне, семінарське, індивідуальне заняття;</a:t>
            </a:r>
          </a:p>
          <a:p>
            <a:pPr fontAlgn="base">
              <a:buNone/>
            </a:pPr>
            <a:r>
              <a:rPr lang="uk-UA" dirty="0" smtClean="0"/>
              <a:t>3) консультація.</a:t>
            </a:r>
          </a:p>
          <a:p>
            <a:pPr fontAlgn="base">
              <a:buNone/>
            </a:pPr>
            <a:r>
              <a:rPr lang="uk-UA" dirty="0" smtClean="0"/>
              <a:t>3. Вищий навчальний заклад має право встановлювати інші форми освітнього процесу та види навчальних занять.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Закон «Про вищу освіту»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uk-UA" b="1" dirty="0" smtClean="0"/>
              <a:t>Стаття 51.</a:t>
            </a:r>
            <a:r>
              <a:rPr lang="uk-UA" dirty="0" smtClean="0"/>
              <a:t> Практична підготовка осіб, які навчаються у вищих навчальних закладах</a:t>
            </a:r>
          </a:p>
          <a:p>
            <a:pPr fontAlgn="base">
              <a:buNone/>
            </a:pPr>
            <a:r>
              <a:rPr lang="uk-UA" dirty="0" smtClean="0"/>
              <a:t>1. Практична підготовка осіб, які навчаються у вищих навчальних закладах, здійснюється шляхом проходження ними практики на підприємствах, в установах та організаціях згідно з укладеними вищими навчальними закладами договорами або у його структурних підрозділах, що забезпечують практичну підготовку.</a:t>
            </a:r>
          </a:p>
          <a:p>
            <a:pPr fontAlgn="base">
              <a:buNone/>
            </a:pPr>
            <a:r>
              <a:rPr lang="uk-UA" dirty="0" smtClean="0"/>
              <a:t>2. Керівники підприємств, установ та організацій зобов’язані забезпечити створення належних умов для проходження практики на виробництві, дотримання правил і норм охорони праці, техніки безпеки і виробничої санітарії відповідно до законодавства.</a:t>
            </a:r>
          </a:p>
          <a:p>
            <a:pPr>
              <a:buNone/>
            </a:pPr>
            <a:r>
              <a:rPr lang="uk-UA" dirty="0" smtClean="0"/>
              <a:t>3. Проходження практики студентом здійснюється відповідно до законодавства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 smtClean="0"/>
              <a:t>Історія питання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uk-UA" dirty="0" smtClean="0"/>
              <a:t>Сімейний план: часи Київської Русі.</a:t>
            </a:r>
          </a:p>
          <a:p>
            <a:pPr lvl="0"/>
            <a:r>
              <a:rPr lang="uk-UA" dirty="0" smtClean="0"/>
              <a:t>«</a:t>
            </a:r>
            <a:r>
              <a:rPr lang="uk-UA" dirty="0" err="1" smtClean="0"/>
              <a:t>Белл-ланкастерська</a:t>
            </a:r>
            <a:r>
              <a:rPr lang="uk-UA" dirty="0" smtClean="0"/>
              <a:t> система», школа «взаємного навчання»: 18-початок 19 ст. , перша спроба модернізації класно-урочної системи в Англії А.</a:t>
            </a:r>
            <a:r>
              <a:rPr lang="uk-UA" dirty="0" err="1" smtClean="0"/>
              <a:t>Беллом</a:t>
            </a:r>
            <a:r>
              <a:rPr lang="uk-UA" dirty="0" smtClean="0"/>
              <a:t> і Дж. </a:t>
            </a:r>
            <a:r>
              <a:rPr lang="uk-UA" dirty="0" err="1" smtClean="0"/>
              <a:t>Ланкастером</a:t>
            </a:r>
            <a:r>
              <a:rPr lang="uk-UA" dirty="0" smtClean="0"/>
              <a:t>.</a:t>
            </a:r>
          </a:p>
          <a:p>
            <a:pPr lvl="0"/>
            <a:r>
              <a:rPr lang="uk-UA" dirty="0" smtClean="0"/>
              <a:t>«Батьківська» система у США та «</a:t>
            </a:r>
            <a:r>
              <a:rPr lang="uk-UA" dirty="0" err="1" smtClean="0"/>
              <a:t>маннгеймська</a:t>
            </a:r>
            <a:r>
              <a:rPr lang="uk-UA" dirty="0" smtClean="0"/>
              <a:t>» – у Європі: кінець 19 – початок 20 ст., базується на індивідуалізації процесу навчання, що враховує рівень розумового розвитку окремої дитини.  </a:t>
            </a:r>
          </a:p>
          <a:p>
            <a:pPr lvl="0"/>
            <a:r>
              <a:rPr lang="uk-UA" dirty="0" smtClean="0"/>
              <a:t>«Дальтон-план» (О.</a:t>
            </a:r>
            <a:r>
              <a:rPr lang="uk-UA" dirty="0" err="1" smtClean="0"/>
              <a:t>Паркхерст</a:t>
            </a:r>
            <a:r>
              <a:rPr lang="uk-UA" dirty="0" smtClean="0"/>
              <a:t>): система індивідуалізації навчання. Замість класно-урочної системи запропонувала «клас організації», тобто замінила навчальні класи предметними лабораторіями.</a:t>
            </a:r>
          </a:p>
          <a:p>
            <a:pPr lvl="0"/>
            <a:r>
              <a:rPr lang="uk-UA" dirty="0" smtClean="0"/>
              <a:t>Комплексний метод навчання: почато 20 ст.: педагоги А.</a:t>
            </a:r>
            <a:r>
              <a:rPr lang="uk-UA" dirty="0" err="1" smtClean="0"/>
              <a:t>Фер’єр</a:t>
            </a:r>
            <a:r>
              <a:rPr lang="uk-UA" dirty="0" smtClean="0"/>
              <a:t> (Швейцарія), О.</a:t>
            </a:r>
            <a:r>
              <a:rPr lang="uk-UA" dirty="0" err="1" smtClean="0"/>
              <a:t>Декролі</a:t>
            </a:r>
            <a:r>
              <a:rPr lang="uk-UA" dirty="0" smtClean="0"/>
              <a:t> (Бельгія), О.Шульц (Німеччина) - об’єднання матеріалу навчання навколо тем-комплексів.</a:t>
            </a:r>
          </a:p>
          <a:p>
            <a:pPr>
              <a:buNone/>
            </a:pPr>
            <a:r>
              <a:rPr lang="uk-UA" dirty="0" smtClean="0"/>
              <a:t> 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Навчальні заняття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i="1" dirty="0" smtClean="0"/>
              <a:t> 				Лекції</a:t>
            </a:r>
            <a:endParaRPr lang="uk-UA" dirty="0" smtClean="0"/>
          </a:p>
          <a:p>
            <a:pPr lvl="0"/>
            <a:r>
              <a:rPr lang="uk-UA" i="1" dirty="0" smtClean="0"/>
              <a:t>Лекція – наукова доповідь</a:t>
            </a:r>
            <a:endParaRPr lang="uk-UA" dirty="0" smtClean="0"/>
          </a:p>
          <a:p>
            <a:pPr lvl="0"/>
            <a:r>
              <a:rPr lang="uk-UA" i="1" dirty="0" smtClean="0"/>
              <a:t>Лекція-інформація</a:t>
            </a:r>
            <a:endParaRPr lang="uk-UA" dirty="0" smtClean="0"/>
          </a:p>
          <a:p>
            <a:pPr lvl="0"/>
            <a:r>
              <a:rPr lang="uk-UA" i="1" dirty="0" smtClean="0"/>
              <a:t>Лекція з постановкою проблеми</a:t>
            </a:r>
            <a:endParaRPr lang="uk-UA" dirty="0" smtClean="0"/>
          </a:p>
          <a:p>
            <a:pPr lvl="0"/>
            <a:r>
              <a:rPr lang="uk-UA" i="1" dirty="0" smtClean="0"/>
              <a:t>Лекція-дискусія</a:t>
            </a:r>
            <a:endParaRPr lang="uk-UA" dirty="0" smtClean="0"/>
          </a:p>
          <a:p>
            <a:pPr lvl="0"/>
            <a:r>
              <a:rPr lang="uk-UA" i="1" dirty="0" smtClean="0"/>
              <a:t>Лекція-візуалізація</a:t>
            </a:r>
            <a:endParaRPr lang="uk-UA" dirty="0" smtClean="0"/>
          </a:p>
          <a:p>
            <a:pPr lvl="0"/>
            <a:r>
              <a:rPr lang="uk-UA" i="1" dirty="0" smtClean="0"/>
              <a:t>Лекція-роздуми</a:t>
            </a:r>
            <a:endParaRPr lang="uk-UA" dirty="0" smtClean="0"/>
          </a:p>
          <a:p>
            <a:pPr lvl="0"/>
            <a:r>
              <a:rPr lang="uk-UA" i="1" dirty="0" smtClean="0"/>
              <a:t>Лекція-консультація</a:t>
            </a:r>
            <a:endParaRPr lang="uk-UA" dirty="0" smtClean="0"/>
          </a:p>
          <a:p>
            <a:pPr lvl="0"/>
            <a:r>
              <a:rPr lang="uk-UA" i="1" dirty="0" smtClean="0"/>
              <a:t>Лекція-орієнтація</a:t>
            </a: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Навчальні заняття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i="1" dirty="0" smtClean="0"/>
              <a:t> 			</a:t>
            </a:r>
          </a:p>
          <a:p>
            <a:pPr>
              <a:buNone/>
            </a:pPr>
            <a:r>
              <a:rPr lang="uk-UA" i="1" dirty="0" smtClean="0"/>
              <a:t>			Семінарські заняття</a:t>
            </a:r>
          </a:p>
          <a:p>
            <a:pPr lvl="0"/>
            <a:r>
              <a:rPr lang="uk-UA" i="1" dirty="0" smtClean="0"/>
              <a:t>Семінар-конференція</a:t>
            </a:r>
            <a:endParaRPr lang="uk-UA" dirty="0" smtClean="0"/>
          </a:p>
          <a:p>
            <a:pPr lvl="0"/>
            <a:r>
              <a:rPr lang="uk-UA" i="1" dirty="0" smtClean="0"/>
              <a:t>Семінар-дискусія</a:t>
            </a:r>
            <a:endParaRPr lang="uk-UA" dirty="0" smtClean="0"/>
          </a:p>
          <a:p>
            <a:pPr lvl="0"/>
            <a:r>
              <a:rPr lang="uk-UA" i="1" dirty="0" smtClean="0"/>
              <a:t>Семінар з </a:t>
            </a:r>
            <a:r>
              <a:rPr lang="uk-UA" i="1" dirty="0" err="1" smtClean="0"/>
              <a:t>тренінговим</a:t>
            </a:r>
            <a:r>
              <a:rPr lang="uk-UA" i="1" dirty="0" smtClean="0"/>
              <a:t> компонентом</a:t>
            </a:r>
            <a:endParaRPr lang="uk-UA" dirty="0" smtClean="0"/>
          </a:p>
          <a:p>
            <a:pPr lvl="0"/>
            <a:r>
              <a:rPr lang="uk-UA" i="1" dirty="0" smtClean="0"/>
              <a:t>Семінар-ситуаційна гра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</TotalTime>
  <Words>529</Words>
  <Application>Microsoft Office PowerPoint</Application>
  <PresentationFormat>Экран (4:3)</PresentationFormat>
  <Paragraphs>136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Лекція 3. Форми навчання та організації навчально-виховного процесу у вищих навчальних закладах </vt:lpstr>
      <vt:lpstr>Закон «Про вищу освіту» </vt:lpstr>
      <vt:lpstr>Закон «Про вищу освіту» </vt:lpstr>
      <vt:lpstr>Закон «Про вищу освіту» </vt:lpstr>
      <vt:lpstr>Закон «Про вищу освіту» </vt:lpstr>
      <vt:lpstr>Закон «Про вищу освіту» </vt:lpstr>
      <vt:lpstr>Історія питання </vt:lpstr>
      <vt:lpstr>Навчальні заняття </vt:lpstr>
      <vt:lpstr>Навчальні заняття </vt:lpstr>
      <vt:lpstr>Навчальні заняття </vt:lpstr>
      <vt:lpstr>Навчальні заняття </vt:lpstr>
      <vt:lpstr>Cамостійна робота </vt:lpstr>
      <vt:lpstr>Cамостійна робота </vt:lpstr>
      <vt:lpstr>Практична підготовка </vt:lpstr>
      <vt:lpstr>Контрольні заходи </vt:lpstr>
      <vt:lpstr>Контрольні заходи </vt:lpstr>
      <vt:lpstr>Університет «Україна»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3. Форми навчання та організації навчально-виховного процесу у вищих навчальних закладах </dc:title>
  <dc:creator>Ivanova</dc:creator>
  <cp:lastModifiedBy>Пользователь Windows</cp:lastModifiedBy>
  <cp:revision>25</cp:revision>
  <dcterms:created xsi:type="dcterms:W3CDTF">2014-09-17T15:00:05Z</dcterms:created>
  <dcterms:modified xsi:type="dcterms:W3CDTF">2018-11-10T16:01:46Z</dcterms:modified>
</cp:coreProperties>
</file>