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8" r:id="rId4"/>
    <p:sldId id="278" r:id="rId5"/>
    <p:sldId id="271" r:id="rId6"/>
    <p:sldId id="273" r:id="rId7"/>
    <p:sldId id="274" r:id="rId8"/>
    <p:sldId id="269" r:id="rId9"/>
    <p:sldId id="259" r:id="rId10"/>
    <p:sldId id="280" r:id="rId11"/>
    <p:sldId id="260" r:id="rId12"/>
    <p:sldId id="261" r:id="rId13"/>
    <p:sldId id="262" r:id="rId14"/>
    <p:sldId id="263" r:id="rId15"/>
    <p:sldId id="267" r:id="rId16"/>
    <p:sldId id="283" r:id="rId17"/>
    <p:sldId id="284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4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4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18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5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05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1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6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33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5E3C-9FF7-40AB-A3A7-5D695EF87DE1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0DAC-F16A-4AAE-B99E-B7652EEEB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2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7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3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4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7938-9F36-4ECF-BFDE-713922D1A5A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grafsky.ru/foto/Kolb-circle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977" y="1375835"/>
            <a:ext cx="8704384" cy="2272974"/>
          </a:xfrm>
        </p:spPr>
        <p:txBody>
          <a:bodyPr/>
          <a:lstStyle/>
          <a:p>
            <a:pPr algn="ctr"/>
            <a:r>
              <a:rPr lang="uk-UA" b="1" dirty="0" smtClean="0"/>
              <a:t>Індивідуальні зміни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965324"/>
            <a:ext cx="3703093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967" y="498536"/>
            <a:ext cx="8596668" cy="6365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Теорія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Х та теорія У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75" y="1438757"/>
            <a:ext cx="8177206" cy="4456499"/>
          </a:xfrm>
        </p:spPr>
      </p:pic>
    </p:spTree>
    <p:extLst>
      <p:ext uri="{BB962C8B-B14F-4D97-AF65-F5344CB8AC3E}">
        <p14:creationId xmlns:p14="http://schemas.microsoft.com/office/powerpoint/2010/main" val="7349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145" y="651133"/>
            <a:ext cx="10457521" cy="511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2. </a:t>
            </a:r>
            <a:r>
              <a:rPr lang="uk-UA" sz="2000" b="1" dirty="0" smtClean="0"/>
              <a:t>Когнітивний (пізнавальний) підхід</a:t>
            </a:r>
            <a:r>
              <a:rPr lang="ru-RU" sz="2000" b="1" dirty="0" smtClean="0"/>
              <a:t>.</a:t>
            </a:r>
            <a:endParaRPr lang="ru-RU" sz="2000" b="1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	</a:t>
            </a:r>
            <a:r>
              <a:rPr lang="uk-UA" sz="2000" dirty="0" smtClean="0"/>
              <a:t>Розглядає зміни з пізнавальної точки зору. Когнітивний підхід передбачає аналіз когнітивних структур, таких як цілі, цінності, переконання, поведінка.</a:t>
            </a:r>
            <a:endParaRPr lang="ru-RU" sz="2000" b="1" dirty="0" smtClean="0"/>
          </a:p>
          <a:p>
            <a:pPr algn="just">
              <a:lnSpc>
                <a:spcPct val="150000"/>
              </a:lnSpc>
            </a:pPr>
            <a:r>
              <a:rPr lang="ru-RU" sz="2000" b="1" dirty="0" smtClean="0"/>
              <a:t>	</a:t>
            </a:r>
            <a:r>
              <a:rPr lang="uk-UA" sz="2000" b="1" dirty="0" smtClean="0"/>
              <a:t>Ідея</a:t>
            </a:r>
            <a:r>
              <a:rPr lang="uk-UA" sz="2000" dirty="0" smtClean="0"/>
              <a:t> полягає в тому, що</a:t>
            </a:r>
            <a:r>
              <a:rPr lang="ru-RU" sz="2000" dirty="0" smtClean="0"/>
              <a:t> </a:t>
            </a:r>
            <a:r>
              <a:rPr lang="ru-RU" sz="2000" dirty="0"/>
              <a:t>:</a:t>
            </a:r>
            <a:endParaRPr lang="uk-UA" sz="2000" dirty="0"/>
          </a:p>
          <a:p>
            <a:pPr algn="just">
              <a:lnSpc>
                <a:spcPct val="150000"/>
              </a:lnSpc>
            </a:pPr>
            <a:r>
              <a:rPr lang="ru-RU" sz="2000" dirty="0"/>
              <a:t>- </a:t>
            </a:r>
            <a:r>
              <a:rPr lang="ru-RU" sz="2000" dirty="0" smtClean="0"/>
              <a:t>  </a:t>
            </a:r>
            <a:r>
              <a:rPr lang="uk-UA" sz="2000" dirty="0" smtClean="0"/>
              <a:t>Змінивши свій процес мислення можна змінити свою реакцію</a:t>
            </a:r>
            <a:r>
              <a:rPr lang="ru-RU" sz="2000" dirty="0" smtClean="0"/>
              <a:t>.</a:t>
            </a:r>
            <a:endParaRPr lang="uk-UA" sz="20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uk-UA" sz="2000" dirty="0" smtClean="0"/>
              <a:t>Розвиток позитивного мислення і постановка цілей, а також детальне вивчення обмежувальних переконань, що призводять до поведінки, приреченої на провал.</a:t>
            </a:r>
          </a:p>
          <a:p>
            <a:pPr algn="just">
              <a:lnSpc>
                <a:spcPct val="150000"/>
              </a:lnSpc>
            </a:pPr>
            <a:r>
              <a:rPr lang="uk-UA" sz="2000" dirty="0" smtClean="0"/>
              <a:t>	</a:t>
            </a:r>
            <a:r>
              <a:rPr lang="uk-UA" sz="2000" b="1" dirty="0" smtClean="0"/>
              <a:t>Основним недоліком </a:t>
            </a:r>
            <a:r>
              <a:rPr lang="uk-UA" sz="2000" dirty="0" smtClean="0"/>
              <a:t>підходу є те, що не враховується його позитивний і негативний вплив, та емоційний внутрішній світ людини</a:t>
            </a:r>
            <a:r>
              <a:rPr lang="ru-RU" sz="2000" dirty="0" smtClean="0"/>
              <a:t>.</a:t>
            </a:r>
            <a:endParaRPr lang="uk-UA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	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6" r="28671"/>
          <a:stretch/>
        </p:blipFill>
        <p:spPr>
          <a:xfrm>
            <a:off x="8879083" y="4787865"/>
            <a:ext cx="1555334" cy="19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648" y="1071406"/>
            <a:ext cx="9890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uk-UA" b="1" dirty="0" smtClean="0"/>
              <a:t>Послідовність</a:t>
            </a:r>
            <a:r>
              <a:rPr lang="ru-RU" b="1" dirty="0" smtClean="0"/>
              <a:t> </a:t>
            </a:r>
            <a:r>
              <a:rPr lang="uk-UA" b="1" dirty="0" smtClean="0"/>
              <a:t>впливу детермінант на поведінку людини і їх особливості в умовах організації:</a:t>
            </a:r>
          </a:p>
          <a:p>
            <a:pPr>
              <a:lnSpc>
                <a:spcPct val="150000"/>
              </a:lnSpc>
            </a:pPr>
            <a:endParaRPr lang="uk-UA" b="1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uk-UA" dirty="0" smtClean="0"/>
              <a:t>Особистий світогляд і </a:t>
            </a:r>
            <a:r>
              <a:rPr lang="uk-UA" dirty="0" smtClean="0"/>
              <a:t>цінності: </a:t>
            </a:r>
            <a:r>
              <a:rPr lang="uk-UA" dirty="0" smtClean="0"/>
              <a:t>які основні цінності і як вони узгоджуються з цінностями організації?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uk-UA" dirty="0" smtClean="0"/>
              <a:t>Переконання і стосунки : які обмежуючі переконання і стосунки і чим їх можна замінити</a:t>
            </a:r>
            <a:r>
              <a:rPr lang="ru-RU" dirty="0" smtClean="0"/>
              <a:t>?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uk-UA" dirty="0" smtClean="0"/>
              <a:t>Почуття: в якому стані дію краще всього і як цього стану досягти</a:t>
            </a:r>
            <a:r>
              <a:rPr lang="ru-RU" dirty="0" smtClean="0"/>
              <a:t>?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uk-UA" dirty="0" smtClean="0"/>
              <a:t>Поведінка: що конкретно я повинен робити, щоб досягти своїх цілей, і з чого почати</a:t>
            </a:r>
            <a:r>
              <a:rPr lang="ru-RU" dirty="0" smtClean="0"/>
              <a:t>?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5. </a:t>
            </a:r>
            <a:r>
              <a:rPr lang="uk-UA" dirty="0" smtClean="0"/>
              <a:t>Результати</a:t>
            </a:r>
            <a:r>
              <a:rPr lang="ru-RU" dirty="0" smtClean="0"/>
              <a:t>: </a:t>
            </a:r>
            <a:r>
              <a:rPr lang="uk-UA" dirty="0" smtClean="0"/>
              <a:t>яких конкретно результатів я бажаю досягти і які можуть виникнути перешкоди</a:t>
            </a:r>
            <a:r>
              <a:rPr lang="ru-RU" dirty="0" smtClean="0"/>
              <a:t>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96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40" y="388878"/>
            <a:ext cx="9759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/>
              <a:t>3. </a:t>
            </a:r>
            <a:r>
              <a:rPr lang="uk-UA" sz="2000" b="1" dirty="0" err="1" smtClean="0"/>
              <a:t>Психодинамічний</a:t>
            </a:r>
            <a:r>
              <a:rPr lang="uk-UA" sz="2000" b="1" dirty="0" smtClean="0"/>
              <a:t> підхід до змін.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/>
              <a:t>	Ідея підходу </a:t>
            </a:r>
            <a:r>
              <a:rPr lang="uk-UA" sz="2000" dirty="0" smtClean="0"/>
              <a:t>- під час змін люди переживають деяку психологічну драму корисну для менеджерів, що мають справу з реакцією персоналу на зміни. Сутність </a:t>
            </a:r>
            <a:r>
              <a:rPr lang="uk-UA" sz="2000" dirty="0" err="1" smtClean="0"/>
              <a:t>психодинамічного</a:t>
            </a:r>
            <a:r>
              <a:rPr lang="uk-UA" sz="2000" dirty="0" smtClean="0"/>
              <a:t> підходу - розгляд зміни, як психічної драми в динаміці. </a:t>
            </a:r>
          </a:p>
          <a:p>
            <a:pPr>
              <a:lnSpc>
                <a:spcPct val="150000"/>
              </a:lnSpc>
            </a:pPr>
            <a:r>
              <a:rPr lang="uk-UA" sz="2000" dirty="0" smtClean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2" y="3251200"/>
            <a:ext cx="4079234" cy="272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4734" y="2949516"/>
            <a:ext cx="69030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/>
              <a:t>Основні моделі, на яких базується цей підхід: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П'ять стадій пристосувань до змін </a:t>
            </a:r>
            <a:r>
              <a:rPr lang="uk-UA" sz="2000" dirty="0" err="1" smtClean="0"/>
              <a:t>Кублер</a:t>
            </a:r>
            <a:r>
              <a:rPr lang="uk-UA" sz="2000" dirty="0" smtClean="0"/>
              <a:t>-Росс </a:t>
            </a:r>
            <a:r>
              <a:rPr lang="uk-UA" sz="2000" dirty="0" smtClean="0"/>
              <a:t>(1969),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крива пристосувань Адамса, </a:t>
            </a:r>
            <a:r>
              <a:rPr lang="uk-UA" sz="2000" dirty="0" err="1" smtClean="0"/>
              <a:t>Хейеса</a:t>
            </a:r>
            <a:r>
              <a:rPr lang="uk-UA" sz="2000" dirty="0" smtClean="0"/>
              <a:t> і </a:t>
            </a:r>
            <a:r>
              <a:rPr lang="uk-UA" sz="2000" dirty="0" err="1" smtClean="0"/>
              <a:t>Хопсона</a:t>
            </a:r>
            <a:r>
              <a:rPr lang="uk-UA" sz="2000" dirty="0" smtClean="0"/>
              <a:t> (1976),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Модель Вірджинії Сатир - переломний момент в процесі змін (</a:t>
            </a:r>
            <a:r>
              <a:rPr lang="uk-UA" sz="2000" dirty="0" err="1" smtClean="0"/>
              <a:t>Вайнберг</a:t>
            </a:r>
            <a:r>
              <a:rPr lang="uk-UA" sz="2000" dirty="0" smtClean="0"/>
              <a:t> 1997).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753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2715" y="597775"/>
            <a:ext cx="9590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 algn="ctr">
              <a:tabLst>
                <a:tab pos="5287963" algn="l"/>
              </a:tabLst>
            </a:pPr>
            <a:r>
              <a:rPr lang="ru-RU" sz="1600" dirty="0" smtClean="0"/>
              <a:t>	</a:t>
            </a:r>
            <a:r>
              <a:rPr lang="uk-UA" altLang="ru-RU" sz="1600" b="1" dirty="0"/>
              <a:t>Елізабет </a:t>
            </a:r>
            <a:r>
              <a:rPr lang="uk-UA" altLang="ru-RU" sz="1600" b="1" dirty="0" err="1"/>
              <a:t>Кюблер</a:t>
            </a:r>
            <a:r>
              <a:rPr lang="uk-UA" altLang="ru-RU" sz="1600" b="1" dirty="0"/>
              <a:t>-Росс (</a:t>
            </a:r>
            <a:r>
              <a:rPr lang="uk-UA" altLang="ru-RU" sz="1600" b="1" dirty="0" err="1"/>
              <a:t>Kubler-Ross</a:t>
            </a:r>
            <a:r>
              <a:rPr lang="uk-UA" altLang="ru-RU" sz="1600" b="1" dirty="0"/>
              <a:t>, </a:t>
            </a:r>
            <a:r>
              <a:rPr lang="uk-UA" altLang="ru-RU" sz="1600" dirty="0"/>
              <a:t>1969  рік </a:t>
            </a:r>
            <a:r>
              <a:rPr lang="uk-UA" altLang="ru-RU" sz="1600" b="1" dirty="0"/>
              <a:t>)</a:t>
            </a:r>
            <a:r>
              <a:rPr lang="uk-UA" altLang="ru-RU" sz="1600" dirty="0"/>
              <a:t>:</a:t>
            </a:r>
          </a:p>
          <a:p>
            <a:pPr marL="623888" indent="-514350">
              <a:buFont typeface="Wingdings 3" panose="05040102010807070707" pitchFamily="18" charset="2"/>
              <a:buAutoNum type="arabicPeriod"/>
              <a:tabLst>
                <a:tab pos="5287963" algn="l"/>
              </a:tabLst>
            </a:pPr>
            <a:r>
              <a:rPr lang="uk-UA" altLang="ru-RU" sz="1600" b="1" i="1" dirty="0"/>
              <a:t>Заперечення: </a:t>
            </a:r>
            <a:r>
              <a:rPr lang="uk-UA" altLang="ru-RU" sz="1600" b="1" dirty="0"/>
              <a:t> </a:t>
            </a:r>
            <a:r>
              <a:rPr lang="uk-UA" altLang="ru-RU" sz="1600" dirty="0"/>
              <a:t>психологічно індивідуум захищає себе від реальності і можливих втрат, переконуючи себе: "Цього ще не сталося в реальності".</a:t>
            </a:r>
          </a:p>
          <a:p>
            <a:pPr marL="623888" indent="-514350">
              <a:buFont typeface="Wingdings 3" panose="05040102010807070707" pitchFamily="18" charset="2"/>
              <a:buAutoNum type="arabicPeriod"/>
              <a:tabLst>
                <a:tab pos="5287963" algn="l"/>
              </a:tabLst>
            </a:pPr>
            <a:r>
              <a:rPr lang="uk-UA" altLang="ru-RU" sz="1600" b="1" i="1" dirty="0"/>
              <a:t>Гнів:</a:t>
            </a:r>
            <a:r>
              <a:rPr lang="uk-UA" altLang="ru-RU" sz="1600" b="1" dirty="0"/>
              <a:t>  </a:t>
            </a:r>
            <a:r>
              <a:rPr lang="uk-UA" altLang="ru-RU" sz="1600" dirty="0"/>
              <a:t>чому це сталося саме зі мною?  Яким чином це могло "звалитися на голову" саме мені ?</a:t>
            </a:r>
          </a:p>
          <a:p>
            <a:pPr marL="623888" indent="-514350">
              <a:buFont typeface="Wingdings 3" panose="05040102010807070707" pitchFamily="18" charset="2"/>
              <a:buAutoNum type="arabicPeriod" startAt="2"/>
              <a:tabLst>
                <a:tab pos="5287963" algn="l"/>
              </a:tabLst>
            </a:pPr>
            <a:r>
              <a:rPr lang="uk-UA" altLang="ru-RU" sz="1600" b="1" i="1" dirty="0"/>
              <a:t>Депресія</a:t>
            </a:r>
            <a:r>
              <a:rPr lang="uk-UA" altLang="ru-RU" sz="1600" b="1" dirty="0"/>
              <a:t>: </a:t>
            </a:r>
            <a:r>
              <a:rPr lang="uk-UA" altLang="ru-RU" sz="1600" dirty="0"/>
              <a:t>хвилі депресії захоплюють людину,  коли вона починає відчувати реальні втрати.</a:t>
            </a:r>
          </a:p>
          <a:p>
            <a:pPr marL="623888" indent="-514350">
              <a:buFont typeface="Wingdings 3" panose="05040102010807070707" pitchFamily="18" charset="2"/>
              <a:buAutoNum type="arabicPeriod" startAt="3"/>
              <a:tabLst>
                <a:tab pos="5287963" algn="l"/>
              </a:tabLst>
            </a:pPr>
            <a:r>
              <a:rPr lang="uk-UA" altLang="ru-RU" sz="1600" b="1" i="1" dirty="0"/>
              <a:t>Торгівля</a:t>
            </a:r>
            <a:r>
              <a:rPr lang="uk-UA" altLang="ru-RU" sz="1600" b="1" dirty="0"/>
              <a:t>: </a:t>
            </a:r>
            <a:r>
              <a:rPr lang="uk-UA" altLang="ru-RU" sz="1600" dirty="0"/>
              <a:t>боротьба усередині себе за збереження </a:t>
            </a:r>
            <a:r>
              <a:rPr lang="uk-UA" altLang="ru-RU" sz="1600" dirty="0" err="1"/>
              <a:t>Status</a:t>
            </a:r>
            <a:r>
              <a:rPr lang="uk-UA" altLang="ru-RU" sz="1600" dirty="0"/>
              <a:t> </a:t>
            </a:r>
            <a:r>
              <a:rPr lang="uk-UA" altLang="ru-RU" sz="1600" dirty="0" err="1"/>
              <a:t>quo</a:t>
            </a:r>
            <a:r>
              <a:rPr lang="uk-UA" altLang="ru-RU" sz="1600" dirty="0"/>
              <a:t>.</a:t>
            </a:r>
          </a:p>
          <a:p>
            <a:pPr marL="623888" indent="-514350">
              <a:buFont typeface="Wingdings 3" panose="05040102010807070707" pitchFamily="18" charset="2"/>
              <a:buAutoNum type="arabicPeriod" startAt="3"/>
              <a:tabLst>
                <a:tab pos="5287963" algn="l"/>
              </a:tabLst>
            </a:pPr>
            <a:r>
              <a:rPr lang="uk-UA" altLang="ru-RU" sz="1600" b="1" i="1" dirty="0"/>
              <a:t>Прийняття</a:t>
            </a:r>
            <a:r>
              <a:rPr lang="uk-UA" altLang="ru-RU" sz="1600" b="1" dirty="0"/>
              <a:t>:  </a:t>
            </a:r>
            <a:r>
              <a:rPr lang="uk-UA" altLang="ru-RU" sz="1600" dirty="0"/>
              <a:t>усвідомлення реальності такою,  яка вона є і рух вперед через подолання втрат, що травмують індивідуума.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32715" y="3239986"/>
            <a:ext cx="9590461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uk-UA" altLang="ru-RU" b="1" dirty="0" err="1">
                <a:latin typeface="Lucida Sans Unicode" panose="020B0602030504020204" pitchFamily="34" charset="0"/>
              </a:rPr>
              <a:t>Вейс</a:t>
            </a:r>
            <a:r>
              <a:rPr lang="uk-UA" altLang="ru-RU" b="1" dirty="0">
                <a:latin typeface="Lucida Sans Unicode" panose="020B0602030504020204" pitchFamily="34" charset="0"/>
              </a:rPr>
              <a:t> (</a:t>
            </a:r>
            <a:r>
              <a:rPr lang="uk-UA" altLang="ru-RU" b="1" dirty="0" err="1">
                <a:latin typeface="Lucida Sans Unicode" panose="020B0602030504020204" pitchFamily="34" charset="0"/>
              </a:rPr>
              <a:t>Weiss</a:t>
            </a:r>
            <a:r>
              <a:rPr lang="uk-UA" altLang="ru-RU" b="1" dirty="0">
                <a:latin typeface="Lucida Sans Unicode" panose="020B0602030504020204" pitchFamily="34" charset="0"/>
              </a:rPr>
              <a:t>, 1996 рік)  - модель </a:t>
            </a:r>
            <a:r>
              <a:rPr lang="uk-UA" altLang="ru-RU" b="1" dirty="0" err="1">
                <a:latin typeface="Lucida Sans Unicode" panose="020B0602030504020204" pitchFamily="34" charset="0"/>
              </a:rPr>
              <a:t>п'ятиступінчастого</a:t>
            </a:r>
            <a:r>
              <a:rPr lang="uk-UA" altLang="ru-RU" b="1" dirty="0">
                <a:latin typeface="Lucida Sans Unicode" panose="020B0602030504020204" pitchFamily="34" charset="0"/>
              </a:rPr>
              <a:t> процесу адаптації людини до організаційних змін:</a:t>
            </a:r>
          </a:p>
          <a:p>
            <a:pPr algn="just" eaLnBrk="1" hangingPunct="1"/>
            <a:r>
              <a:rPr lang="uk-UA" altLang="ru-RU" sz="1400" b="1" i="1" dirty="0">
                <a:solidFill>
                  <a:schemeClr val="accent1"/>
                </a:solidFill>
                <a:latin typeface="Lucida Sans Unicode" panose="020B0602030504020204" pitchFamily="34" charset="0"/>
              </a:rPr>
              <a:t>1 крок: Ігнорування зміни.</a:t>
            </a:r>
            <a:endParaRPr lang="ru-RU" altLang="ru-RU" sz="1400" b="1" i="1" dirty="0">
              <a:solidFill>
                <a:schemeClr val="accent1"/>
              </a:solidFill>
              <a:latin typeface="Lucida Sans Unicode" panose="020B0602030504020204" pitchFamily="34" charset="0"/>
            </a:endParaRPr>
          </a:p>
          <a:p>
            <a:pPr algn="just" eaLnBrk="1" hangingPunct="1"/>
            <a:r>
              <a:rPr lang="uk-UA" altLang="ru-RU" sz="1400" b="1" dirty="0">
                <a:latin typeface="Lucida Sans Unicode" panose="020B0602030504020204" pitchFamily="34" charset="0"/>
              </a:rPr>
              <a:t>Не знаю, навіщо потрібна ця зміна і не хочу в ній брати участь. Не вірю, що вона взагалі потрібна, і що у нас є сили для її реалізації.</a:t>
            </a:r>
            <a:endParaRPr lang="ru-RU" altLang="ru-RU" sz="1400" b="1" dirty="0">
              <a:latin typeface="Lucida Sans Unicode" panose="020B0602030504020204" pitchFamily="34" charset="0"/>
            </a:endParaRPr>
          </a:p>
          <a:p>
            <a:pPr algn="just" eaLnBrk="1" hangingPunct="1"/>
            <a:r>
              <a:rPr lang="uk-UA" altLang="ru-RU" sz="1400" b="1" i="1" dirty="0">
                <a:solidFill>
                  <a:schemeClr val="accent1"/>
                </a:solidFill>
                <a:latin typeface="Lucida Sans Unicode" panose="020B0602030504020204" pitchFamily="34" charset="0"/>
              </a:rPr>
              <a:t>2 крок: Очікування зміни.</a:t>
            </a:r>
            <a:endParaRPr lang="ru-RU" altLang="ru-RU" sz="1400" b="1" i="1" dirty="0">
              <a:solidFill>
                <a:schemeClr val="accent1"/>
              </a:solidFill>
              <a:latin typeface="Lucida Sans Unicode" panose="020B0602030504020204" pitchFamily="34" charset="0"/>
            </a:endParaRPr>
          </a:p>
          <a:p>
            <a:pPr algn="just" eaLnBrk="1" hangingPunct="1"/>
            <a:r>
              <a:rPr lang="uk-UA" altLang="ru-RU" sz="1400" b="1" dirty="0">
                <a:latin typeface="Lucida Sans Unicode" panose="020B0602030504020204" pitchFamily="34" charset="0"/>
              </a:rPr>
              <a:t>Розумію, навіщо зміна потрібна. Але не готовий діяти прямо зараз. Знаю, що потрібно саме зараз прийняти рішення: мінятися мені або ні.</a:t>
            </a:r>
            <a:endParaRPr lang="ru-RU" altLang="ru-RU" sz="1400" b="1" dirty="0">
              <a:latin typeface="Lucida Sans Unicode" panose="020B0602030504020204" pitchFamily="34" charset="0"/>
            </a:endParaRPr>
          </a:p>
          <a:p>
            <a:pPr algn="just" eaLnBrk="1" hangingPunct="1"/>
            <a:r>
              <a:rPr lang="uk-UA" altLang="ru-RU" sz="1400" b="1" i="1" dirty="0">
                <a:solidFill>
                  <a:schemeClr val="accent1"/>
                </a:solidFill>
                <a:latin typeface="Lucida Sans Unicode" panose="020B0602030504020204" pitchFamily="34" charset="0"/>
              </a:rPr>
              <a:t>3 крок: Планування зміни.</a:t>
            </a:r>
          </a:p>
          <a:p>
            <a:pPr algn="just" eaLnBrk="1" hangingPunct="1"/>
            <a:r>
              <a:rPr lang="uk-UA" altLang="ru-RU" sz="1400" b="1" dirty="0">
                <a:latin typeface="Lucida Sans Unicode" panose="020B0602030504020204" pitchFamily="34" charset="0"/>
              </a:rPr>
              <a:t>Маю намір вдатися до дій.  Інвестую ресурси в розробку планів дій.</a:t>
            </a:r>
            <a:endParaRPr lang="ru-RU" altLang="ru-RU" sz="1400" b="1" dirty="0">
              <a:latin typeface="Lucida Sans Unicode" panose="020B0602030504020204" pitchFamily="34" charset="0"/>
            </a:endParaRPr>
          </a:p>
          <a:p>
            <a:pPr algn="just" eaLnBrk="1" hangingPunct="1"/>
            <a:r>
              <a:rPr lang="uk-UA" altLang="ru-RU" sz="1400" b="1" i="1" dirty="0">
                <a:solidFill>
                  <a:schemeClr val="accent1"/>
                </a:solidFill>
                <a:latin typeface="Lucida Sans Unicode" panose="020B0602030504020204" pitchFamily="34" charset="0"/>
              </a:rPr>
              <a:t>4 крок: Реалізація зміни. </a:t>
            </a:r>
          </a:p>
          <a:p>
            <a:pPr algn="just" eaLnBrk="1" hangingPunct="1"/>
            <a:r>
              <a:rPr lang="uk-UA" altLang="ru-RU" sz="1400" b="1" dirty="0">
                <a:latin typeface="Lucida Sans Unicode" panose="020B0602030504020204" pitchFamily="34" charset="0"/>
              </a:rPr>
              <a:t>Міняю свою поведінку. Витрачаю багато особистого часу і сил.</a:t>
            </a:r>
            <a:endParaRPr lang="ru-RU" altLang="ru-RU" sz="1400" b="1" dirty="0">
              <a:latin typeface="Lucida Sans Unicode" panose="020B0602030504020204" pitchFamily="34" charset="0"/>
            </a:endParaRPr>
          </a:p>
          <a:p>
            <a:pPr algn="just" eaLnBrk="1" hangingPunct="1"/>
            <a:r>
              <a:rPr lang="uk-UA" altLang="ru-RU" sz="1400" b="1" i="1" dirty="0">
                <a:solidFill>
                  <a:schemeClr val="accent1"/>
                </a:solidFill>
                <a:latin typeface="Lucida Sans Unicode" panose="020B0602030504020204" pitchFamily="34" charset="0"/>
              </a:rPr>
              <a:t>5 крок: Завершення процесу змін.</a:t>
            </a:r>
          </a:p>
          <a:p>
            <a:pPr algn="just" eaLnBrk="1" hangingPunct="1"/>
            <a:r>
              <a:rPr lang="uk-UA" altLang="ru-RU" sz="1400" b="1" dirty="0">
                <a:latin typeface="Lucida Sans Unicode" panose="020B0602030504020204" pitchFamily="34" charset="0"/>
              </a:rPr>
              <a:t>Способи дій, що здавалися новими до цих пір, стають рутиною, повсякденністю і можуть бути першим кроком до ініціювання нових змін.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2715" y="140777"/>
            <a:ext cx="9590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Типова реакція людини на зміну (інновацію)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96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392" y="365059"/>
            <a:ext cx="957186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4. </a:t>
            </a:r>
            <a:r>
              <a:rPr lang="ru-RU" b="1" dirty="0" err="1" smtClean="0"/>
              <a:t>Гуманістично-психологічний</a:t>
            </a:r>
            <a:r>
              <a:rPr lang="ru-RU" b="1" dirty="0" smtClean="0"/>
              <a:t> </a:t>
            </a:r>
            <a:r>
              <a:rPr lang="ru-RU" b="1" dirty="0" err="1"/>
              <a:t>підхід</a:t>
            </a:r>
            <a:r>
              <a:rPr lang="ru-RU" b="1" dirty="0"/>
              <a:t> до </a:t>
            </a:r>
            <a:r>
              <a:rPr lang="ru-RU" b="1" dirty="0" err="1"/>
              <a:t>змін</a:t>
            </a:r>
            <a:r>
              <a:rPr lang="ru-RU" b="1" dirty="0"/>
              <a:t>.</a:t>
            </a:r>
            <a:endParaRPr lang="uk-UA" dirty="0"/>
          </a:p>
          <a:p>
            <a:pPr indent="444500" algn="just">
              <a:lnSpc>
                <a:spcPct val="150000"/>
              </a:lnSpc>
            </a:pPr>
            <a:r>
              <a:rPr lang="ru-RU" dirty="0" err="1" smtClean="0"/>
              <a:t>Гуманістично-психологічний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як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, так і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зародився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в США в 50-60-х роках </a:t>
            </a:r>
            <a:r>
              <a:rPr lang="uk-UA" dirty="0"/>
              <a:t>XX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 smtClean="0"/>
              <a:t>. </a:t>
            </a:r>
            <a:r>
              <a:rPr lang="uk-UA" b="1" dirty="0"/>
              <a:t>Моделі:</a:t>
            </a:r>
            <a:r>
              <a:rPr lang="uk-UA" dirty="0"/>
              <a:t> ієрархія потреб Маслоу, </a:t>
            </a:r>
            <a:r>
              <a:rPr lang="uk-UA" dirty="0" smtClean="0"/>
              <a:t>К. </a:t>
            </a:r>
            <a:r>
              <a:rPr lang="uk-UA" dirty="0" err="1" smtClean="0"/>
              <a:t>Роджерс</a:t>
            </a:r>
            <a:r>
              <a:rPr lang="uk-UA" dirty="0"/>
              <a:t>: шлях до особистого зростання, </a:t>
            </a:r>
            <a:r>
              <a:rPr lang="uk-UA" dirty="0" err="1"/>
              <a:t>Гештальт</a:t>
            </a:r>
            <a:r>
              <a:rPr lang="uk-UA" dirty="0"/>
              <a:t>-підхід.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гуманістичного</a:t>
            </a:r>
            <a:r>
              <a:rPr lang="ru-RU" dirty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- </a:t>
            </a:r>
            <a:r>
              <a:rPr lang="ru-RU" b="1" dirty="0" smtClean="0"/>
              <a:t>Карл </a:t>
            </a:r>
            <a:r>
              <a:rPr lang="ru-RU" b="1" dirty="0" err="1" smtClean="0"/>
              <a:t>Роджерс</a:t>
            </a:r>
            <a:r>
              <a:rPr lang="ru-RU" dirty="0" smtClean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писав про </a:t>
            </a:r>
            <a:r>
              <a:rPr lang="ru-RU" dirty="0" err="1"/>
              <a:t>стадії</a:t>
            </a:r>
            <a:r>
              <a:rPr lang="ru-RU" dirty="0"/>
              <a:t>, через </a:t>
            </a:r>
            <a:r>
              <a:rPr lang="ru-RU" dirty="0" err="1"/>
              <a:t>які</a:t>
            </a:r>
            <a:r>
              <a:rPr lang="ru-RU" dirty="0"/>
              <a:t> людина проходить на шляху до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smtClean="0"/>
              <a:t>особи і </a:t>
            </a:r>
            <a:r>
              <a:rPr lang="ru-RU" dirty="0" err="1" smtClean="0"/>
              <a:t>виділяв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accent1"/>
                </a:solidFill>
              </a:rPr>
              <a:t>три </a:t>
            </a:r>
            <a:r>
              <a:rPr lang="ru-RU" b="1" dirty="0" err="1">
                <a:solidFill>
                  <a:schemeClr val="accent1"/>
                </a:solidFill>
              </a:rPr>
              <a:t>основні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умови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успіху</a:t>
            </a:r>
            <a:r>
              <a:rPr lang="ru-RU" b="1" dirty="0">
                <a:solidFill>
                  <a:schemeClr val="accent1"/>
                </a:solidFill>
              </a:rPr>
              <a:t>:</a:t>
            </a:r>
            <a:r>
              <a:rPr lang="ru-RU" dirty="0"/>
              <a:t>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• </a:t>
            </a:r>
            <a:r>
              <a:rPr lang="ru-RU" b="1" i="1" dirty="0" err="1"/>
              <a:t>Щирість</a:t>
            </a:r>
            <a:r>
              <a:rPr lang="ru-RU" b="1" i="1" dirty="0"/>
              <a:t> і </a:t>
            </a:r>
            <a:r>
              <a:rPr lang="ru-RU" b="1" i="1" dirty="0" err="1"/>
              <a:t>узгодженість</a:t>
            </a:r>
            <a:r>
              <a:rPr lang="ru-RU" b="1" i="1" dirty="0"/>
              <a:t>.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• </a:t>
            </a:r>
            <a:r>
              <a:rPr lang="ru-RU" b="1" i="1" dirty="0" err="1"/>
              <a:t>Безумовне</a:t>
            </a:r>
            <a:r>
              <a:rPr lang="ru-RU" b="1" i="1" dirty="0"/>
              <a:t> </a:t>
            </a:r>
            <a:r>
              <a:rPr lang="ru-RU" b="1" i="1" dirty="0" err="1"/>
              <a:t>позитивне</a:t>
            </a:r>
            <a:r>
              <a:rPr lang="ru-RU" b="1" i="1" dirty="0"/>
              <a:t> </a:t>
            </a:r>
            <a:r>
              <a:rPr lang="ru-RU" b="1" i="1" dirty="0" err="1"/>
              <a:t>відношення</a:t>
            </a:r>
            <a:r>
              <a:rPr lang="ru-RU" b="1" i="1" dirty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• </a:t>
            </a:r>
            <a:r>
              <a:rPr lang="ru-RU" b="1" i="1" dirty="0" err="1"/>
              <a:t>Безумовне</a:t>
            </a:r>
            <a:r>
              <a:rPr lang="ru-RU" b="1" i="1" dirty="0"/>
              <a:t> </a:t>
            </a:r>
            <a:r>
              <a:rPr lang="ru-RU" b="1" i="1" dirty="0" err="1"/>
              <a:t>позитивне</a:t>
            </a:r>
            <a:r>
              <a:rPr lang="ru-RU" b="1" i="1" dirty="0"/>
              <a:t> </a:t>
            </a:r>
            <a:r>
              <a:rPr lang="ru-RU" b="1" i="1" dirty="0" err="1"/>
              <a:t>відношення</a:t>
            </a:r>
            <a:r>
              <a:rPr lang="ru-RU" b="1" i="1" dirty="0"/>
              <a:t>.</a:t>
            </a:r>
            <a:endParaRPr lang="uk-UA" dirty="0"/>
          </a:p>
          <a:p>
            <a:pPr indent="444500" algn="just">
              <a:lnSpc>
                <a:spcPct val="150000"/>
              </a:lnSpc>
            </a:pPr>
            <a:r>
              <a:rPr lang="uk-UA" dirty="0" smtClean="0"/>
              <a:t>Отже, </a:t>
            </a:r>
            <a:r>
              <a:rPr lang="uk-UA" b="1" dirty="0" err="1" smtClean="0">
                <a:solidFill>
                  <a:schemeClr val="accent1"/>
                </a:solidFill>
              </a:rPr>
              <a:t>Гуманістично</a:t>
            </a:r>
            <a:r>
              <a:rPr lang="uk-UA" b="1" dirty="0" smtClean="0">
                <a:solidFill>
                  <a:schemeClr val="accent1"/>
                </a:solidFill>
              </a:rPr>
              <a:t>-психологічний </a:t>
            </a:r>
            <a:r>
              <a:rPr lang="uk-UA" b="1" dirty="0">
                <a:solidFill>
                  <a:schemeClr val="accent1"/>
                </a:solidFill>
              </a:rPr>
              <a:t>підхід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smtClean="0"/>
              <a:t>передбачає основні характерні риси - </a:t>
            </a:r>
            <a:r>
              <a:rPr lang="uk-UA" dirty="0"/>
              <a:t>це важливість рівня освіченості та досвіду працівника; можливість та бажання прийняття відповідальності за свої дії; люди існують у певному </a:t>
            </a:r>
            <a:r>
              <a:rPr lang="uk-UA" dirty="0" smtClean="0"/>
              <a:t>соціально-культурному </a:t>
            </a:r>
            <a:r>
              <a:rPr lang="uk-UA" dirty="0"/>
              <a:t>середовищі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9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487" y="382075"/>
            <a:ext cx="8596668" cy="105675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/>
              <a:t>Визначення типу особистості за ставленням до зміни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за </a:t>
            </a:r>
            <a:r>
              <a:rPr lang="ru-RU" sz="2400" dirty="0" smtClean="0">
                <a:solidFill>
                  <a:schemeClr val="accent1"/>
                </a:solidFill>
              </a:rPr>
              <a:t>«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Типологія </a:t>
            </a:r>
            <a:r>
              <a:rPr lang="uk-UA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особистості </a:t>
            </a:r>
            <a:r>
              <a:rPr lang="uk-UA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Маєрс-Бриггс</a:t>
            </a:r>
            <a:r>
              <a:rPr lang="uk-UA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(МВТІ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endParaRPr lang="uk-UA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67" y="1438827"/>
            <a:ext cx="7550708" cy="5101147"/>
          </a:xfrm>
        </p:spPr>
      </p:pic>
    </p:spTree>
    <p:extLst>
      <p:ext uri="{BB962C8B-B14F-4D97-AF65-F5344CB8AC3E}">
        <p14:creationId xmlns:p14="http://schemas.microsoft.com/office/powerpoint/2010/main" val="18108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2" y="989271"/>
            <a:ext cx="9015812" cy="5531170"/>
          </a:xfrm>
        </p:spPr>
      </p:pic>
      <p:sp>
        <p:nvSpPr>
          <p:cNvPr id="3" name="Прямоугольник 2"/>
          <p:cNvSpPr/>
          <p:nvPr/>
        </p:nvSpPr>
        <p:spPr>
          <a:xfrm>
            <a:off x="2050992" y="279065"/>
            <a:ext cx="9015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Типологія 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особистості </a:t>
            </a:r>
            <a:r>
              <a:rPr lang="uk-UA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Маєрс-Бриггс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(МВТІ)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6886" y="296074"/>
            <a:ext cx="83520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для самоконтролю: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 сутність індивідуальних змін.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Обґрунтувати значення навчання у здійсненні індивідуальних змін.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 сутність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біхевіористичного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когнітивного,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психодинамічного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гуманістично-психологічниого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підходів до змін та обґрунтувати їх ефективність та доцільність для різних психологічних типів особистості.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 чином можна здійснюються індивідуальні зміни в організації?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Охарактеризувати різні моделі навчання та їх ефективність.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defTabSz="179388">
              <a:lnSpc>
                <a:spcPct val="150000"/>
              </a:lnSpc>
              <a:spcAft>
                <a:spcPts val="0"/>
              </a:spcAft>
            </a:pPr>
            <a:endParaRPr lang="uk-UA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4500" defTabSz="179388">
              <a:lnSpc>
                <a:spcPct val="150000"/>
              </a:lnSpc>
              <a:spcAft>
                <a:spcPts val="0"/>
              </a:spcAft>
            </a:pPr>
            <a:r>
              <a:rPr lang="uk-UA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</a:t>
            </a:r>
            <a:r>
              <a:rPr lang="uk-UA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СРС: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 організації професійного навчання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 атестації робітників, спеціалістів та керівників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стадій пристосувань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Кублер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-Рос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Крива пристосувань Адамса,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Хайеса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Хопсона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 Вірджинії Сатир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-підхід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90424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 навчання і розвитку особистості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834" y="1697309"/>
            <a:ext cx="8911687" cy="766279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7468" y="3811270"/>
            <a:ext cx="9359567" cy="1922958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uk-UA" sz="2400" b="1" dirty="0" smtClean="0"/>
              <a:t>Сутність </a:t>
            </a:r>
            <a:r>
              <a:rPr lang="uk-UA" sz="2400" b="1" dirty="0"/>
              <a:t>індивідуальних змін. </a:t>
            </a:r>
            <a:endParaRPr lang="uk-UA" sz="2400" b="1" dirty="0" smtClean="0"/>
          </a:p>
          <a:p>
            <a:pPr marL="457200" indent="-457200" algn="just">
              <a:buAutoNum type="arabicPeriod"/>
            </a:pPr>
            <a:r>
              <a:rPr lang="uk-UA" sz="2400" b="1" dirty="0" smtClean="0"/>
              <a:t>Навчання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uk-UA" sz="2400" b="1" dirty="0" smtClean="0"/>
              <a:t>зміни</a:t>
            </a:r>
          </a:p>
          <a:p>
            <a:pPr marL="457200" indent="-457200" algn="just">
              <a:buAutoNum type="arabicPeriod"/>
            </a:pPr>
            <a:r>
              <a:rPr lang="uk-UA" sz="2400" b="1" dirty="0" smtClean="0"/>
              <a:t>Підходи </a:t>
            </a:r>
            <a:r>
              <a:rPr lang="ru-RU" sz="2400" b="1" dirty="0"/>
              <a:t>до </a:t>
            </a:r>
            <a:r>
              <a:rPr lang="ru-RU" sz="2400" b="1" dirty="0" err="1"/>
              <a:t>проведення</a:t>
            </a:r>
            <a:r>
              <a:rPr lang="ru-RU" sz="2400" b="1" dirty="0"/>
              <a:t> </a:t>
            </a:r>
            <a:r>
              <a:rPr lang="uk-UA" sz="2400" b="1" dirty="0"/>
              <a:t>індивідуальних </a:t>
            </a:r>
            <a:r>
              <a:rPr lang="uk-UA" sz="2400" b="1" dirty="0" smtClean="0"/>
              <a:t>змін</a:t>
            </a:r>
          </a:p>
          <a:p>
            <a:pPr marL="457200" indent="-457200" algn="just">
              <a:buAutoNum type="arabicPeriod"/>
            </a:pPr>
            <a:r>
              <a:rPr lang="uk-UA" sz="2400" b="1" dirty="0"/>
              <a:t>Визначення типу особистості за ставленням до зміни </a:t>
            </a:r>
            <a:endParaRPr lang="ru-RU" sz="2400" b="1" dirty="0"/>
          </a:p>
        </p:txBody>
      </p:sp>
      <p:pic>
        <p:nvPicPr>
          <p:cNvPr id="2050" name="Picture 2" descr="Період дії індивідуальної податкової консультаці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6"/>
          <a:stretch/>
        </p:blipFill>
        <p:spPr bwMode="auto">
          <a:xfrm>
            <a:off x="4033382" y="349627"/>
            <a:ext cx="7382020" cy="26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3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1" y="422031"/>
            <a:ext cx="6497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1. Сутність індивідуальних змін. Підходи до індивідуальних змін.</a:t>
            </a: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9422" y="2039815"/>
            <a:ext cx="76983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uk-UA" dirty="0" smtClean="0"/>
              <a:t>Індивідуальні зміни лежать в основі всіх досягнень організації. Як тільки в окремої людини з’являється стимул зробити щось нове – починає змінюватися світ. Окремі люди, команди та організації – всі мають свою роль в процесі змін.</a:t>
            </a:r>
          </a:p>
          <a:p>
            <a:pPr algn="just">
              <a:lnSpc>
                <a:spcPct val="150000"/>
              </a:lnSpc>
            </a:pPr>
            <a:r>
              <a:rPr lang="uk-UA" dirty="0" smtClean="0"/>
              <a:t>	Головна відмінність між індивідуальними та організаційними змінами, у тому, що перші відзначаються здебільшого особистими потребами та цінностями, тоді як другі — більш офіційними, структурними особливостями системи.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69" y="1941243"/>
            <a:ext cx="3397014" cy="34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9"/>
            <a:ext cx="8229600" cy="490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marL="781050" indent="-781050" algn="ctr">
              <a:defRPr/>
            </a:pP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</a:rPr>
            </a:br>
            <a:endParaRPr lang="ru-RU" sz="2400" i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10"/>
          <p:cNvSpPr>
            <a:spLocks/>
          </p:cNvSpPr>
          <p:nvPr/>
        </p:nvSpPr>
        <p:spPr bwMode="auto">
          <a:xfrm>
            <a:off x="1919288" y="333376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accent1"/>
              </a:solidFill>
            </a:endParaRPr>
          </a:p>
        </p:txBody>
      </p:sp>
      <p:sp>
        <p:nvSpPr>
          <p:cNvPr id="12292" name="Rectangle 211"/>
          <p:cNvSpPr>
            <a:spLocks noChangeArrowheads="1"/>
          </p:cNvSpPr>
          <p:nvPr/>
        </p:nvSpPr>
        <p:spPr bwMode="auto">
          <a:xfrm>
            <a:off x="1774825" y="286695"/>
            <a:ext cx="8496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altLang="ru-RU" sz="2400" b="1" i="1" dirty="0" smtClean="0">
                <a:solidFill>
                  <a:schemeClr val="accent1"/>
                </a:solidFill>
              </a:rPr>
              <a:t>Індивідуальна </a:t>
            </a:r>
            <a:r>
              <a:rPr lang="uk-UA" altLang="ru-RU" sz="2400" b="1" i="1" dirty="0">
                <a:solidFill>
                  <a:schemeClr val="accent1"/>
                </a:solidFill>
              </a:rPr>
              <a:t>реакція на організаційні зміни</a:t>
            </a:r>
          </a:p>
        </p:txBody>
      </p:sp>
      <p:sp>
        <p:nvSpPr>
          <p:cNvPr id="12293" name="Rectangle 212"/>
          <p:cNvSpPr>
            <a:spLocks noChangeArrowheads="1"/>
          </p:cNvSpPr>
          <p:nvPr/>
        </p:nvSpPr>
        <p:spPr bwMode="auto">
          <a:xfrm>
            <a:off x="1375873" y="808009"/>
            <a:ext cx="990457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444500" algn="just" eaLnBrk="1" hangingPunct="1"/>
            <a:r>
              <a:rPr lang="uk-UA" altLang="ru-RU" sz="2400" b="1" i="1" dirty="0"/>
              <a:t>Організаційні зміни неможливі без індивідуальних змін.</a:t>
            </a:r>
            <a:r>
              <a:rPr lang="ru-RU" altLang="ru-RU" sz="2400" b="1" i="1" dirty="0"/>
              <a:t> </a:t>
            </a:r>
          </a:p>
          <a:p>
            <a:pPr indent="444500" algn="just" eaLnBrk="1" hangingPunct="1"/>
            <a:r>
              <a:rPr lang="uk-UA" altLang="ru-RU" sz="2400" b="1" i="1" dirty="0"/>
              <a:t>Індивідуальні зміни</a:t>
            </a:r>
            <a:r>
              <a:rPr lang="uk-UA" altLang="ru-RU" sz="2400" dirty="0"/>
              <a:t> проявляються у вигляді індивідуальної реакції особи на очікувані нововведення або на неочікувані ситуації. </a:t>
            </a:r>
          </a:p>
          <a:p>
            <a:pPr indent="444500" algn="just" eaLnBrk="1" hangingPunct="1"/>
            <a:r>
              <a:rPr lang="uk-UA" altLang="ru-RU" sz="2400" dirty="0"/>
              <a:t>Характер реакції особи формується під впливом наступних п’яти чинників:</a:t>
            </a:r>
          </a:p>
          <a:p>
            <a:pPr algn="just" eaLnBrk="1" hangingPunct="1"/>
            <a:endParaRPr lang="ru-RU" altLang="ru-RU" sz="2400" dirty="0"/>
          </a:p>
          <a:p>
            <a:pPr algn="just" eaLnBrk="1" hangingPunct="1">
              <a:buFontTx/>
              <a:buAutoNum type="arabicPeriod"/>
            </a:pPr>
            <a:r>
              <a:rPr lang="uk-UA" altLang="ru-RU" sz="2400" dirty="0"/>
              <a:t> </a:t>
            </a:r>
            <a:r>
              <a:rPr lang="uk-UA" altLang="ru-RU" sz="2400" b="1" i="1" dirty="0"/>
              <a:t>природа змін</a:t>
            </a:r>
            <a:r>
              <a:rPr lang="uk-UA" altLang="ru-RU" sz="2400" dirty="0"/>
              <a:t> (еволюційні та революційні, загальні та часткові, повсякденні та разові);</a:t>
            </a:r>
            <a:endParaRPr lang="ru-RU" altLang="ru-RU" sz="2400" dirty="0"/>
          </a:p>
          <a:p>
            <a:pPr algn="just" eaLnBrk="1" hangingPunct="1">
              <a:buFontTx/>
              <a:buAutoNum type="arabicPeriod"/>
            </a:pPr>
            <a:r>
              <a:rPr lang="uk-UA" altLang="ru-RU" sz="2400" dirty="0"/>
              <a:t> </a:t>
            </a:r>
            <a:r>
              <a:rPr lang="uk-UA" altLang="ru-RU" sz="2400" b="1" i="1" dirty="0"/>
              <a:t>очікувані наслідки змін</a:t>
            </a:r>
            <a:r>
              <a:rPr lang="uk-UA" altLang="ru-RU" sz="2400" dirty="0"/>
              <a:t> (на чию користь запроваджуються зміни, хто виграє від них, хто програє);</a:t>
            </a:r>
            <a:endParaRPr lang="ru-RU" altLang="ru-RU" sz="2400" dirty="0"/>
          </a:p>
          <a:p>
            <a:pPr algn="just" eaLnBrk="1" hangingPunct="1">
              <a:buFontTx/>
              <a:buAutoNum type="arabicPeriod"/>
            </a:pPr>
            <a:r>
              <a:rPr lang="uk-UA" altLang="ru-RU" sz="2400" dirty="0"/>
              <a:t> </a:t>
            </a:r>
            <a:r>
              <a:rPr lang="uk-UA" altLang="ru-RU" sz="2400" b="1" i="1" dirty="0"/>
              <a:t>досвід попередніх змін в організації;</a:t>
            </a:r>
            <a:endParaRPr lang="ru-RU" altLang="ru-RU" sz="2400" b="1" i="1" dirty="0"/>
          </a:p>
          <a:p>
            <a:pPr algn="just" eaLnBrk="1" hangingPunct="1">
              <a:buFontTx/>
              <a:buAutoNum type="arabicPeriod"/>
            </a:pPr>
            <a:r>
              <a:rPr lang="uk-UA" altLang="ru-RU" sz="2400" dirty="0"/>
              <a:t> </a:t>
            </a:r>
            <a:r>
              <a:rPr lang="uk-UA" altLang="ru-RU" sz="2400" b="1" i="1" dirty="0"/>
              <a:t>тип особистості індивіда, риси характеру, структура його інтересів, потреб та мотивацій;</a:t>
            </a:r>
            <a:endParaRPr lang="ru-RU" altLang="ru-RU" sz="2400" b="1" i="1" dirty="0"/>
          </a:p>
          <a:p>
            <a:pPr algn="just" eaLnBrk="1" hangingPunct="1">
              <a:buFontTx/>
              <a:buAutoNum type="arabicPeriod"/>
            </a:pPr>
            <a:r>
              <a:rPr lang="uk-UA" altLang="ru-RU" sz="2400" dirty="0"/>
              <a:t> </a:t>
            </a:r>
            <a:r>
              <a:rPr lang="uk-UA" altLang="ru-RU" sz="2400" b="1" i="1" dirty="0"/>
              <a:t>індивідуальна характеристика особи</a:t>
            </a:r>
            <a:r>
              <a:rPr lang="uk-UA" altLang="ru-RU" sz="2400" dirty="0"/>
              <a:t> (рівень освіти, досвід, стабільність життя, стадія кар’єри тощо).</a:t>
            </a:r>
          </a:p>
        </p:txBody>
      </p:sp>
    </p:spTree>
    <p:extLst>
      <p:ext uri="{BB962C8B-B14F-4D97-AF65-F5344CB8AC3E}">
        <p14:creationId xmlns:p14="http://schemas.microsoft.com/office/powerpoint/2010/main" val="211219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9393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Навчання та зміни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892" y="1444239"/>
            <a:ext cx="9658720" cy="4777099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uk-UA" sz="2400" dirty="0" smtClean="0"/>
              <a:t>Сучасні </a:t>
            </a:r>
            <a:r>
              <a:rPr lang="uk-UA" sz="2400" dirty="0"/>
              <a:t>організації потребують не тільки високопрофесійного персоналу сьогодні, але й здатного до професійного зростання і саморозвитку в майбутньому. Змінюються зовнішні умови функціонування організацій, змінюються продукти і технології їх виготовлення, впроваджуються нові прийоми та методи управління, тому знання та навички співробітників не можуть залишатися сталими. </a:t>
            </a:r>
            <a:endParaRPr lang="uk-UA" sz="2400" dirty="0" smtClean="0"/>
          </a:p>
          <a:p>
            <a:pPr marL="0" indent="444500" algn="just">
              <a:buNone/>
            </a:pPr>
            <a:r>
              <a:rPr lang="uk-UA" sz="2400" b="1" dirty="0" smtClean="0"/>
              <a:t>Основним інструментом ефективного </a:t>
            </a:r>
            <a:r>
              <a:rPr lang="uk-UA" sz="2400" b="1" dirty="0"/>
              <a:t>управління персоналом було і залишається </a:t>
            </a:r>
            <a:r>
              <a:rPr lang="uk-UA" sz="2400" b="1" dirty="0" smtClean="0"/>
              <a:t>навчання</a:t>
            </a:r>
            <a:r>
              <a:rPr lang="uk-UA" sz="2400" dirty="0"/>
              <a:t>. Без організації професійного навчання, працівники втрачають мотивацію, а компанія - можливість досягнути стратегічних цілей.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61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199" y="274638"/>
            <a:ext cx="9042875" cy="18105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704850" indent="-704850">
              <a:defRPr/>
            </a:pPr>
            <a:r>
              <a:rPr lang="uk-UA" sz="2400" i="1" dirty="0">
                <a:solidFill>
                  <a:schemeClr val="accent1"/>
                </a:solidFill>
              </a:rPr>
              <a:t>Цикл </a:t>
            </a:r>
            <a:r>
              <a:rPr lang="uk-UA" sz="2400" i="1" dirty="0" err="1" smtClean="0">
                <a:solidFill>
                  <a:schemeClr val="accent1"/>
                </a:solidFill>
              </a:rPr>
              <a:t>втручань</a:t>
            </a:r>
            <a:r>
              <a:rPr lang="uk-UA" sz="2400" i="1" dirty="0" smtClean="0">
                <a:solidFill>
                  <a:schemeClr val="accent1"/>
                </a:solidFill>
              </a:rPr>
              <a:t> </a:t>
            </a:r>
            <a:r>
              <a:rPr lang="uk-UA" sz="2400" i="1" dirty="0">
                <a:solidFill>
                  <a:schemeClr val="accent1"/>
                </a:solidFill>
              </a:rPr>
              <a:t>у процес змін. Модель Колба:</a:t>
            </a:r>
            <a:br>
              <a:rPr lang="uk-UA" sz="2400" i="1" dirty="0">
                <a:solidFill>
                  <a:schemeClr val="accent1"/>
                </a:solidFill>
              </a:rPr>
            </a:b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1.Навчання - це ключ до індивідуальних змін. Будь-який розвиток і зміна відбувається через навчання, яке допомагає людині адаптувати свою поведінку до зовнішніх умов, що змінюються.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Цикл Колба полягає в тому, що для того, щоб дорослій людині навчитися якій-небудь складній навичці максимально ефективно,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в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н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повинна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пройти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чотири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стадії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4" descr="Цикл Колб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99" y="2787442"/>
            <a:ext cx="3886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519739" y="2217769"/>
            <a:ext cx="55043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28600"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1.Безпосередній </a:t>
            </a:r>
            <a:r>
              <a:rPr lang="ru-RU" altLang="ru-RU" sz="1600" b="1" dirty="0" err="1"/>
              <a:t>досвід</a:t>
            </a:r>
            <a:r>
              <a:rPr lang="ru-RU" altLang="ru-RU" sz="1600" b="1" dirty="0"/>
              <a:t> (</a:t>
            </a:r>
            <a:r>
              <a:rPr lang="ru-RU" altLang="ru-RU" sz="1600" b="1" dirty="0" err="1"/>
              <a:t>concrete</a:t>
            </a:r>
            <a:r>
              <a:rPr lang="ru-RU" altLang="ru-RU" sz="1600" b="1" dirty="0"/>
              <a:t> </a:t>
            </a:r>
            <a:r>
              <a:rPr lang="ru-RU" altLang="ru-RU" sz="1600" b="1" dirty="0" err="1"/>
              <a:t>experience</a:t>
            </a:r>
            <a:r>
              <a:rPr lang="ru-RU" altLang="ru-RU" sz="1600" b="1" dirty="0"/>
              <a:t>).</a:t>
            </a:r>
            <a:r>
              <a:rPr lang="ru-RU" altLang="ru-RU" sz="1600" dirty="0"/>
              <a:t> Людина повинна </a:t>
            </a:r>
            <a:r>
              <a:rPr lang="ru-RU" altLang="ru-RU" sz="1600" dirty="0" err="1"/>
              <a:t>мати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деякий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досвід</a:t>
            </a:r>
            <a:r>
              <a:rPr lang="ru-RU" altLang="ru-RU" sz="1600" dirty="0"/>
              <a:t> в тому, </a:t>
            </a:r>
            <a:r>
              <a:rPr lang="ru-RU" altLang="ru-RU" sz="1600" dirty="0" err="1"/>
              <a:t>чому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хоче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навчитися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або</a:t>
            </a:r>
            <a:r>
              <a:rPr lang="ru-RU" altLang="ru-RU" sz="1600" dirty="0"/>
              <a:t> просто </a:t>
            </a:r>
            <a:r>
              <a:rPr lang="ru-RU" altLang="ru-RU" sz="1600" dirty="0" err="1"/>
              <a:t>поліпшити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свої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здібностіта</a:t>
            </a:r>
            <a:r>
              <a:rPr lang="ru-RU" altLang="ru-RU" sz="1600" dirty="0"/>
              <a:t> знати, до </a:t>
            </a:r>
            <a:r>
              <a:rPr lang="ru-RU" altLang="ru-RU" sz="1600" dirty="0" err="1"/>
              <a:t>яких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результатів</a:t>
            </a:r>
            <a:r>
              <a:rPr lang="ru-RU" altLang="ru-RU" sz="1600" dirty="0"/>
              <a:t> в</a:t>
            </a:r>
            <a:r>
              <a:rPr lang="uk-UA" altLang="ru-RU" sz="1600" dirty="0"/>
              <a:t>о</a:t>
            </a:r>
            <a:r>
              <a:rPr lang="ru-RU" altLang="ru-RU" sz="1600" dirty="0"/>
              <a:t>н</a:t>
            </a:r>
            <a:r>
              <a:rPr lang="uk-UA" altLang="ru-RU" sz="1600" dirty="0"/>
              <a:t>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зазвичай</a:t>
            </a:r>
            <a:r>
              <a:rPr lang="ru-RU" altLang="ru-RU" sz="1600" dirty="0"/>
              <a:t> приходить, </a:t>
            </a:r>
            <a:r>
              <a:rPr lang="ru-RU" altLang="ru-RU" sz="1600" dirty="0" err="1"/>
              <a:t>використовуючи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досвід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що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має</a:t>
            </a:r>
            <a:r>
              <a:rPr lang="ru-RU" altLang="ru-RU" sz="1600" dirty="0"/>
              <a:t> на </a:t>
            </a:r>
            <a:r>
              <a:rPr lang="ru-RU" altLang="ru-RU" sz="1600" dirty="0" err="1"/>
              <a:t>цьому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етапі</a:t>
            </a:r>
            <a:r>
              <a:rPr lang="ru-RU" altLang="ru-RU" sz="1600" dirty="0"/>
              <a:t>.</a:t>
            </a:r>
          </a:p>
          <a:p>
            <a:pPr algn="just" eaLnBrk="1" hangingPunct="1"/>
            <a:r>
              <a:rPr lang="ru-RU" altLang="ru-RU" sz="1600" b="1" dirty="0"/>
              <a:t>2.Спостереження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і</a:t>
            </a:r>
            <a:r>
              <a:rPr lang="en-US" altLang="ru-RU" sz="1600" b="1" dirty="0"/>
              <a:t> </a:t>
            </a:r>
            <a:r>
              <a:rPr lang="ru-RU" altLang="ru-RU" sz="1600" b="1" dirty="0" err="1"/>
              <a:t>рефлексія</a:t>
            </a:r>
            <a:r>
              <a:rPr lang="en-US" altLang="ru-RU" sz="1600" b="1" dirty="0"/>
              <a:t> (observation and reflection)</a:t>
            </a:r>
            <a:r>
              <a:rPr lang="en-US" altLang="ru-RU" sz="1600" dirty="0"/>
              <a:t>. </a:t>
            </a:r>
            <a:r>
              <a:rPr lang="ru-RU" altLang="ru-RU" sz="1600" dirty="0"/>
              <a:t>Людина </a:t>
            </a:r>
            <a:r>
              <a:rPr lang="ru-RU" altLang="ru-RU" sz="1600" dirty="0" err="1"/>
              <a:t>обмірковує</a:t>
            </a:r>
            <a:r>
              <a:rPr lang="ru-RU" altLang="ru-RU" sz="1600" dirty="0"/>
              <a:t> і </a:t>
            </a:r>
            <a:r>
              <a:rPr lang="ru-RU" altLang="ru-RU" sz="1600" dirty="0" err="1"/>
              <a:t>аналізує</a:t>
            </a:r>
            <a:r>
              <a:rPr lang="ru-RU" altLang="ru-RU" sz="1600" dirty="0"/>
              <a:t> те, </a:t>
            </a:r>
            <a:r>
              <a:rPr lang="ru-RU" altLang="ru-RU" sz="1600" dirty="0" err="1"/>
              <a:t>що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вже</a:t>
            </a:r>
            <a:r>
              <a:rPr lang="ru-RU" altLang="ru-RU" sz="1600" dirty="0"/>
              <a:t> є у н</a:t>
            </a:r>
            <a:r>
              <a:rPr lang="uk-UA" altLang="ru-RU" sz="1600" dirty="0" err="1"/>
              <a:t>еї</a:t>
            </a:r>
            <a:r>
              <a:rPr lang="ru-RU" altLang="ru-RU" sz="1600" dirty="0"/>
              <a:t> в </a:t>
            </a:r>
            <a:r>
              <a:rPr lang="ru-RU" altLang="ru-RU" sz="1600" dirty="0" err="1"/>
              <a:t>досвіді</a:t>
            </a:r>
            <a:r>
              <a:rPr lang="ru-RU" altLang="ru-RU" sz="1600" dirty="0"/>
              <a:t>.</a:t>
            </a:r>
          </a:p>
          <a:p>
            <a:pPr algn="just" eaLnBrk="1" hangingPunct="1"/>
            <a:r>
              <a:rPr lang="ru-RU" altLang="ru-RU" sz="1600" b="1" dirty="0"/>
              <a:t>3.Формування </a:t>
            </a:r>
            <a:r>
              <a:rPr lang="ru-RU" altLang="ru-RU" sz="1600" b="1" dirty="0" err="1"/>
              <a:t>абстрактних</a:t>
            </a:r>
            <a:r>
              <a:rPr lang="ru-RU" altLang="ru-RU" sz="1600" b="1" dirty="0"/>
              <a:t> </a:t>
            </a:r>
            <a:r>
              <a:rPr lang="ru-RU" altLang="ru-RU" sz="1600" b="1" dirty="0" err="1"/>
              <a:t>концепцій</a:t>
            </a:r>
            <a:r>
              <a:rPr lang="ru-RU" altLang="ru-RU" sz="1600" b="1" dirty="0"/>
              <a:t> і моделей (</a:t>
            </a:r>
            <a:r>
              <a:rPr lang="ru-RU" altLang="ru-RU" sz="1600" b="1" dirty="0" err="1"/>
              <a:t>forming</a:t>
            </a:r>
            <a:r>
              <a:rPr lang="ru-RU" altLang="ru-RU" sz="1600" b="1" dirty="0"/>
              <a:t> </a:t>
            </a:r>
            <a:r>
              <a:rPr lang="ru-RU" altLang="ru-RU" sz="1600" b="1" dirty="0" err="1"/>
              <a:t>abstract</a:t>
            </a:r>
            <a:r>
              <a:rPr lang="ru-RU" altLang="ru-RU" sz="1600" b="1" dirty="0"/>
              <a:t> </a:t>
            </a:r>
            <a:r>
              <a:rPr lang="ru-RU" altLang="ru-RU" sz="1600" b="1" dirty="0" err="1"/>
              <a:t>concepts</a:t>
            </a:r>
            <a:r>
              <a:rPr lang="ru-RU" altLang="ru-RU" sz="1600" b="1" dirty="0"/>
              <a:t>)</a:t>
            </a:r>
            <a:r>
              <a:rPr lang="ru-RU" altLang="ru-RU" sz="1600" dirty="0"/>
              <a:t>. </a:t>
            </a:r>
            <a:r>
              <a:rPr lang="ru-RU" altLang="ru-RU" sz="1600" dirty="0" err="1"/>
              <a:t>Узагальнюється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інформація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отримана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досвідним</a:t>
            </a:r>
            <a:r>
              <a:rPr lang="ru-RU" altLang="ru-RU" sz="1600" dirty="0"/>
              <a:t> шляхом, до </a:t>
            </a:r>
            <a:r>
              <a:rPr lang="ru-RU" altLang="ru-RU" sz="1600" dirty="0" err="1"/>
              <a:t>якоїсь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моделі</a:t>
            </a:r>
            <a:r>
              <a:rPr lang="ru-RU" altLang="ru-RU" sz="1600" dirty="0"/>
              <a:t>, яка б </a:t>
            </a:r>
            <a:r>
              <a:rPr lang="ru-RU" altLang="ru-RU" sz="1600" dirty="0" err="1"/>
              <a:t>описувала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цей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досвід</a:t>
            </a:r>
            <a:r>
              <a:rPr lang="ru-RU" altLang="ru-RU" sz="1600" dirty="0"/>
              <a:t>. </a:t>
            </a:r>
          </a:p>
          <a:p>
            <a:pPr algn="just" eaLnBrk="1" hangingPunct="1"/>
            <a:r>
              <a:rPr lang="ru-RU" altLang="ru-RU" sz="1600" b="1" dirty="0"/>
              <a:t>4.Активне</a:t>
            </a:r>
            <a:r>
              <a:rPr lang="en-US" altLang="ru-RU" sz="1600" b="1" dirty="0"/>
              <a:t> </a:t>
            </a:r>
            <a:r>
              <a:rPr lang="ru-RU" altLang="ru-RU" sz="1600" b="1" dirty="0" err="1"/>
              <a:t>експериментування</a:t>
            </a:r>
            <a:r>
              <a:rPr lang="en-US" altLang="ru-RU" sz="1600" b="1" dirty="0"/>
              <a:t> (testing in new situations).</a:t>
            </a:r>
            <a:r>
              <a:rPr lang="en-US" altLang="ru-RU" sz="1600" dirty="0"/>
              <a:t> </a:t>
            </a:r>
            <a:r>
              <a:rPr lang="uk-UA" altLang="ru-RU" sz="1600" dirty="0"/>
              <a:t>Н</a:t>
            </a:r>
            <a:r>
              <a:rPr lang="ru-RU" altLang="ru-RU" sz="1600" dirty="0"/>
              <a:t>а </a:t>
            </a:r>
            <a:r>
              <a:rPr lang="ru-RU" altLang="ru-RU" sz="1600" dirty="0" err="1"/>
              <a:t>цьому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етапі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необхідно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поекспериментувати</a:t>
            </a:r>
            <a:r>
              <a:rPr lang="ru-RU" altLang="ru-RU" sz="1600" dirty="0"/>
              <a:t> і </a:t>
            </a:r>
            <a:r>
              <a:rPr lang="ru-RU" altLang="ru-RU" sz="1600" dirty="0" err="1"/>
              <a:t>перевірити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придатність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створеної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концепції</a:t>
            </a:r>
            <a:r>
              <a:rPr lang="ru-RU" altLang="ru-RU" sz="1600" dirty="0"/>
              <a:t> для того, </a:t>
            </a:r>
            <a:r>
              <a:rPr lang="ru-RU" altLang="ru-RU" sz="1600" dirty="0" err="1"/>
              <a:t>щоб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працювати</a:t>
            </a:r>
            <a:r>
              <a:rPr lang="ru-RU" altLang="ru-RU" sz="1600" dirty="0"/>
              <a:t> по </a:t>
            </a:r>
            <a:r>
              <a:rPr lang="ru-RU" altLang="ru-RU" sz="1600" dirty="0" err="1"/>
              <a:t>ній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далі</a:t>
            </a:r>
            <a:r>
              <a:rPr lang="ru-RU" altLang="ru-RU" sz="1600" dirty="0"/>
              <a:t>. </a:t>
            </a:r>
            <a:r>
              <a:rPr lang="ru-RU" altLang="ru-RU" sz="1600" dirty="0" err="1"/>
              <a:t>Відповідно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після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цього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етапу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людина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отримує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новий</a:t>
            </a:r>
            <a:r>
              <a:rPr lang="ru-RU" altLang="ru-RU" sz="1600" dirty="0"/>
              <a:t> "</a:t>
            </a:r>
            <a:r>
              <a:rPr lang="ru-RU" altLang="ru-RU" sz="1600" dirty="0" err="1"/>
              <a:t>безпосередній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досвід</a:t>
            </a:r>
            <a:r>
              <a:rPr lang="ru-RU" altLang="ru-RU" sz="1600" dirty="0"/>
              <a:t>" і круг </a:t>
            </a:r>
            <a:r>
              <a:rPr lang="ru-RU" altLang="ru-RU" sz="1600" dirty="0" err="1"/>
              <a:t>замикається</a:t>
            </a:r>
            <a:r>
              <a:rPr lang="ru-RU" altLang="ru-RU" sz="1600" dirty="0" smtClean="0"/>
              <a:t>.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409479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8291" y="539559"/>
            <a:ext cx="8229600" cy="409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uk-UA" sz="1800" b="1" i="1" dirty="0" smtClean="0">
                <a:solidFill>
                  <a:schemeClr val="accent1"/>
                </a:solidFill>
              </a:rPr>
              <a:t>Шість </a:t>
            </a:r>
            <a:r>
              <a:rPr lang="uk-UA" sz="1800" b="1" i="1" dirty="0">
                <a:solidFill>
                  <a:schemeClr val="accent1"/>
                </a:solidFill>
              </a:rPr>
              <a:t>причин, з яких навчання окупається:</a:t>
            </a:r>
            <a:br>
              <a:rPr lang="uk-UA" sz="1800" b="1" i="1" dirty="0">
                <a:solidFill>
                  <a:schemeClr val="accent1"/>
                </a:solidFill>
              </a:rPr>
            </a:br>
            <a:endParaRPr lang="ru-RU" sz="3700" b="1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847850" y="1179319"/>
            <a:ext cx="8229600" cy="512940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b="1" i="1" dirty="0"/>
              <a:t>1. Ефективність роботи.</a:t>
            </a:r>
            <a:r>
              <a:rPr lang="uk-UA" altLang="ru-RU" dirty="0"/>
              <a:t> За допомогою навчання можна підвищити продуктивність і якість праці. Це відноситься як до бізнесу, так і до особистого життя.</a:t>
            </a:r>
            <a:endParaRPr lang="uk-UA" altLang="ru-RU" b="1" dirty="0"/>
          </a:p>
          <a:p>
            <a:pPr algn="just" eaLnBrk="1" hangingPunct="1">
              <a:lnSpc>
                <a:spcPct val="80000"/>
              </a:lnSpc>
            </a:pPr>
            <a:r>
              <a:rPr lang="uk-UA" altLang="ru-RU" b="1" i="1" dirty="0"/>
              <a:t>2. Перевага перед конкурентами</a:t>
            </a:r>
            <a:r>
              <a:rPr lang="uk-UA" altLang="ru-RU" i="1" dirty="0"/>
              <a:t>.</a:t>
            </a:r>
            <a:r>
              <a:rPr lang="uk-UA" altLang="ru-RU" dirty="0"/>
              <a:t> Навчання може бути єдиним невичерпним джерелом конкурентних переваг - цю роль в попередні два століття грали нерухомість і фінансовий капітал. Крім того, навчання - професійне або інше - стимулює працю кожної людини.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b="1" i="1" dirty="0"/>
              <a:t>3. Знання як один з результатів навчання.</a:t>
            </a:r>
            <a:r>
              <a:rPr lang="uk-UA" altLang="ru-RU" b="1" dirty="0"/>
              <a:t> </a:t>
            </a:r>
            <a:r>
              <a:rPr lang="uk-UA" altLang="ru-RU" dirty="0"/>
              <a:t>Знання можна придбати тільки в процесі навчання. Інформація усвідомлюється, і цим досягається розуміння. Потім розуміння розділяється з іншими.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b="1" i="1" dirty="0"/>
              <a:t>4. Зміни</a:t>
            </a:r>
            <a:r>
              <a:rPr lang="uk-UA" altLang="ru-RU" i="1" dirty="0"/>
              <a:t>.</a:t>
            </a:r>
            <a:r>
              <a:rPr lang="ru-RU" altLang="ru-RU" dirty="0"/>
              <a:t> Я</a:t>
            </a:r>
            <a:r>
              <a:rPr lang="uk-UA" altLang="ru-RU" dirty="0" err="1"/>
              <a:t>кщо</a:t>
            </a:r>
            <a:r>
              <a:rPr lang="uk-UA" altLang="ru-RU" dirty="0"/>
              <a:t> швидкість навчання компанії менша швидкості зовнішніх змін, процвітання такої компанії неможливе. Прискорене навчання дуже важливе для виживання бізнесу, для придбання гнучкості і адаптації.</a:t>
            </a:r>
            <a:r>
              <a:rPr lang="ru-RU" altLang="ru-RU" dirty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b="1" i="1" dirty="0"/>
              <a:t>5. Навчання - ключ до успішних змін в культурі</a:t>
            </a:r>
            <a:r>
              <a:rPr lang="uk-UA" altLang="ru-RU" i="1" dirty="0"/>
              <a:t>.</a:t>
            </a:r>
            <a:r>
              <a:rPr lang="uk-UA" altLang="ru-RU" dirty="0"/>
              <a:t> Аспекти організаційної культури засвоюються підлеглими крізь призму виконання своїх ролей. Менеджери можуть спеціально включати важливі "культурні" сигнали в програми навчання та в щоденну допомогу підлеглим в роботі.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b="1" i="1" dirty="0"/>
              <a:t>6. Навчання - великий </a:t>
            </a:r>
            <a:r>
              <a:rPr lang="uk-UA" altLang="ru-RU" b="1" i="1" dirty="0" err="1"/>
              <a:t>спонукаючий</a:t>
            </a:r>
            <a:r>
              <a:rPr lang="uk-UA" altLang="ru-RU" b="1" i="1" dirty="0"/>
              <a:t> стимул</a:t>
            </a:r>
            <a:r>
              <a:rPr lang="uk-UA" altLang="ru-RU" i="1" dirty="0"/>
              <a:t>. </a:t>
            </a:r>
            <a:r>
              <a:rPr lang="uk-UA" altLang="ru-RU" dirty="0"/>
              <a:t>Коли при прийомі на роботу кваліфікація людини є визначальним чинником, люди прагнуть удосконалювати свої навики.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71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878" y="727828"/>
            <a:ext cx="89881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Види втручання, які допомагають організації і менеджерам полегшити процес </a:t>
            </a:r>
            <a:r>
              <a:rPr lang="uk-UA" b="1" dirty="0" smtClean="0"/>
              <a:t>зміни</a:t>
            </a:r>
            <a:r>
              <a:rPr lang="uk-UA" sz="2000" b="1" dirty="0" smtClean="0"/>
              <a:t>:</a:t>
            </a:r>
            <a:endParaRPr lang="uk-UA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96" y="1404936"/>
            <a:ext cx="9732561" cy="5013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9273" y="281552"/>
            <a:ext cx="972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Розрізняють чотири підходи до індивідуальних змін: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8598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865" y="836663"/>
            <a:ext cx="1038408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50000"/>
              </a:lnSpc>
              <a:buAutoNum type="arabicPeriod"/>
            </a:pPr>
            <a:r>
              <a:rPr lang="uk-UA" b="1" dirty="0" err="1" smtClean="0"/>
              <a:t>Біхевіористський</a:t>
            </a:r>
            <a:r>
              <a:rPr lang="uk-UA" b="1" dirty="0" smtClean="0"/>
              <a:t> підхід</a:t>
            </a:r>
            <a:r>
              <a:rPr lang="ru-RU" b="1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ru-RU" b="1" dirty="0"/>
              <a:t>	</a:t>
            </a:r>
            <a:r>
              <a:rPr lang="uk-UA" b="1" dirty="0" smtClean="0"/>
              <a:t>Ідея підходу </a:t>
            </a:r>
            <a:r>
              <a:rPr lang="uk-UA" dirty="0" smtClean="0"/>
              <a:t>- зміна поведінки однієї людини іншими за допомогою заохочень і покарань. </a:t>
            </a:r>
            <a:r>
              <a:rPr lang="uk-UA" dirty="0" err="1" smtClean="0"/>
              <a:t>Біхевіористський</a:t>
            </a:r>
            <a:r>
              <a:rPr lang="uk-UA" dirty="0" smtClean="0"/>
              <a:t> підхід передбачає</a:t>
            </a:r>
            <a:r>
              <a:rPr lang="ru-RU" dirty="0" smtClean="0"/>
              <a:t> - </a:t>
            </a:r>
            <a:r>
              <a:rPr lang="uk-UA" dirty="0" smtClean="0"/>
              <a:t>введення і виключення </a:t>
            </a:r>
            <a:r>
              <a:rPr lang="uk-UA" dirty="0" err="1" smtClean="0"/>
              <a:t>мотиваторів</a:t>
            </a:r>
            <a:r>
              <a:rPr lang="uk-UA" dirty="0" smtClean="0"/>
              <a:t> для стимулювання бажаного, і видалення небажаної поведінки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uk-UA" dirty="0" smtClean="0"/>
              <a:t>Основні ідеї підходу засновані на роботах Павлова, теорії X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uk-UA" dirty="0"/>
              <a:t>Y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uk-UA" dirty="0" err="1" smtClean="0"/>
              <a:t>Макгрегор</a:t>
            </a:r>
            <a:r>
              <a:rPr lang="uk-UA" dirty="0" smtClean="0"/>
              <a:t>, Дуглас), </a:t>
            </a:r>
            <a:r>
              <a:rPr lang="uk-UA" dirty="0" err="1" smtClean="0"/>
              <a:t>двохфакторна</a:t>
            </a:r>
            <a:r>
              <a:rPr lang="uk-UA" dirty="0" smtClean="0"/>
              <a:t> теорія мотивації </a:t>
            </a:r>
            <a:r>
              <a:rPr lang="uk-UA" dirty="0" err="1" smtClean="0"/>
              <a:t>Герцберга</a:t>
            </a:r>
            <a:r>
              <a:rPr lang="uk-UA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uk-UA" b="1" dirty="0" smtClean="0"/>
              <a:t>У проекті по трансформації необхідно зробити такі кроки: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uk-UA" dirty="0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моделей </a:t>
            </a:r>
            <a:r>
              <a:rPr lang="uk-UA" dirty="0" smtClean="0"/>
              <a:t>поведінки, що впливають на діяльність людини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uk-UA" dirty="0" smtClean="0"/>
              <a:t>Оцінка цих моделей. Як часто вони використовуються</a:t>
            </a:r>
            <a:r>
              <a:rPr lang="ru-RU" dirty="0" smtClean="0"/>
              <a:t>?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3. </a:t>
            </a:r>
            <a:r>
              <a:rPr lang="uk-UA" dirty="0" smtClean="0"/>
              <a:t>Функціональний аналіз моделей, тобто виявлення складників поведінки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uk-UA" dirty="0" smtClean="0"/>
              <a:t>Розробка стратегії втручання - які заохочення і покарання слід зв'язати з поведінкою, що впливають </a:t>
            </a:r>
            <a:r>
              <a:rPr lang="ru-RU" dirty="0" smtClean="0"/>
              <a:t>на </a:t>
            </a:r>
            <a:r>
              <a:rPr lang="uk-UA" dirty="0" smtClean="0"/>
              <a:t>процес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uk-UA" dirty="0" smtClean="0"/>
              <a:t>Оцінка ефективності стратегії втручання.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55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318</TotalTime>
  <Words>1063</Words>
  <Application>Microsoft Office PowerPoint</Application>
  <PresentationFormat>Широкоэкранный</PresentationFormat>
  <Paragraphs>110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Lucida Sans Unicode</vt:lpstr>
      <vt:lpstr>Times New Roman</vt:lpstr>
      <vt:lpstr>Wingdings 3</vt:lpstr>
      <vt:lpstr>Легкий дым</vt:lpstr>
      <vt:lpstr>Індивідуальні зміни</vt:lpstr>
      <vt:lpstr>План</vt:lpstr>
      <vt:lpstr>Презентация PowerPoint</vt:lpstr>
      <vt:lpstr>  </vt:lpstr>
      <vt:lpstr>Навчання та зміни </vt:lpstr>
      <vt:lpstr>Цикл втручань у процес змін. Модель Колба: 1.Навчання - це ключ до індивідуальних змін. Будь-який розвиток і зміна відбувається через навчання, яке допомагає людині адаптувати свою поведінку до зовнішніх умов, що змінюються.  2. Цикл Колба полягає в тому, що для того, щоб дорослій людині навчитися якій-небудь складній навичці максимально ефективно, вона повинна пройти чотири стадії.</vt:lpstr>
      <vt:lpstr>Шість причин, з яких навчання окупається: </vt:lpstr>
      <vt:lpstr>Презентация PowerPoint</vt:lpstr>
      <vt:lpstr>Презентация PowerPoint</vt:lpstr>
      <vt:lpstr>Теорія Х та теорія 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Визначення типу особистості за ставленням до зміни  за «Типологія особистості Маєрс-Бриггс (МВТІ)»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2023-03-20T19:41:43Z</dcterms:created>
  <dcterms:modified xsi:type="dcterms:W3CDTF">2024-03-20T23:51:02Z</dcterms:modified>
</cp:coreProperties>
</file>