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4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4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18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5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05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18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6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3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7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3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7938-9F36-4ECF-BFDE-713922D1A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217858-E75C-4D70-8CE8-8A4761F26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1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7977" y="1375835"/>
            <a:ext cx="8704384" cy="2272974"/>
          </a:xfrm>
        </p:spPr>
        <p:txBody>
          <a:bodyPr/>
          <a:lstStyle/>
          <a:p>
            <a:pPr algn="ctr"/>
            <a:r>
              <a:rPr lang="uk-UA" b="1" dirty="0" smtClean="0"/>
              <a:t>Індивідуальні зміни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3" y="3965324"/>
            <a:ext cx="3703093" cy="19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133" y="731123"/>
            <a:ext cx="103101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/>
              <a:t>До </a:t>
            </a:r>
            <a:r>
              <a:rPr lang="ru-RU" b="1" dirty="0" err="1"/>
              <a:t>цілей</a:t>
            </a:r>
            <a:r>
              <a:rPr lang="ru-RU" b="1" dirty="0"/>
              <a:t> </a:t>
            </a:r>
            <a:r>
              <a:rPr lang="ru-RU" b="1" dirty="0" err="1"/>
              <a:t>першої</a:t>
            </a:r>
            <a:r>
              <a:rPr lang="ru-RU" b="1" dirty="0"/>
              <a:t>, </a:t>
            </a:r>
            <a:r>
              <a:rPr lang="ru-RU" b="1" dirty="0" err="1"/>
              <a:t>когнітивної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i="1" dirty="0" err="1"/>
              <a:t>входять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передбачають</a:t>
            </a:r>
            <a:r>
              <a:rPr lang="ru-RU" i="1" dirty="0"/>
              <a:t> </a:t>
            </a:r>
            <a:r>
              <a:rPr lang="ru-RU" i="1" dirty="0" err="1"/>
              <a:t>запам´ятовування</a:t>
            </a:r>
            <a:r>
              <a:rPr lang="ru-RU" i="1" dirty="0"/>
              <a:t> і </a:t>
            </a:r>
            <a:r>
              <a:rPr lang="ru-RU" i="1" dirty="0" err="1"/>
              <a:t>відтворення</a:t>
            </a:r>
            <a:r>
              <a:rPr lang="ru-RU" i="1" dirty="0"/>
              <a:t> </a:t>
            </a:r>
            <a:r>
              <a:rPr lang="ru-RU" i="1" dirty="0" err="1"/>
              <a:t>вивченого</a:t>
            </a:r>
            <a:r>
              <a:rPr lang="ru-RU" i="1" dirty="0"/>
              <a:t> </a:t>
            </a:r>
            <a:r>
              <a:rPr lang="ru-RU" i="1" dirty="0" err="1"/>
              <a:t>матеріалу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розв´я­зання</a:t>
            </a:r>
            <a:r>
              <a:rPr lang="ru-RU" i="1" dirty="0"/>
              <a:t> проблем, у </a:t>
            </a:r>
            <a:r>
              <a:rPr lang="ru-RU" i="1" dirty="0" err="1"/>
              <a:t>ході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переосмислити</a:t>
            </a:r>
            <a:r>
              <a:rPr lang="ru-RU" i="1" dirty="0"/>
              <a:t> </a:t>
            </a:r>
            <a:r>
              <a:rPr lang="ru-RU" i="1" dirty="0" err="1"/>
              <a:t>наявні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, </a:t>
            </a:r>
            <a:r>
              <a:rPr lang="ru-RU" i="1" dirty="0" err="1"/>
              <a:t>будувати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нові</a:t>
            </a:r>
            <a:r>
              <a:rPr lang="ru-RU" i="1" dirty="0"/>
              <a:t> </a:t>
            </a:r>
            <a:r>
              <a:rPr lang="ru-RU" i="1" dirty="0" err="1"/>
              <a:t>об´єднання</a:t>
            </a:r>
            <a:r>
              <a:rPr lang="ru-RU" i="1" dirty="0"/>
              <a:t>, </a:t>
            </a:r>
            <a:r>
              <a:rPr lang="ru-RU" i="1" dirty="0" err="1"/>
              <a:t>структури</a:t>
            </a:r>
            <a:r>
              <a:rPr lang="ru-RU" i="1" dirty="0"/>
              <a:t>, </a:t>
            </a:r>
            <a:r>
              <a:rPr lang="ru-RU" i="1" dirty="0" err="1"/>
              <a:t>створювати</a:t>
            </a:r>
            <a:r>
              <a:rPr lang="ru-RU" i="1" dirty="0"/>
              <a:t> </a:t>
            </a:r>
            <a:r>
              <a:rPr lang="ru-RU" i="1" dirty="0" err="1"/>
              <a:t>нові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. </a:t>
            </a:r>
            <a:r>
              <a:rPr lang="ru-RU" dirty="0" smtClean="0"/>
              <a:t>(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в основному </a:t>
            </a:r>
            <a:r>
              <a:rPr lang="ru-RU" dirty="0" err="1"/>
              <a:t>представлені</a:t>
            </a:r>
            <a:r>
              <a:rPr lang="ru-RU" dirty="0"/>
              <a:t> у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, </a:t>
            </a:r>
            <a:r>
              <a:rPr lang="ru-RU" dirty="0" err="1"/>
              <a:t>підруч­никах</a:t>
            </a:r>
            <a:r>
              <a:rPr lang="ru-RU" dirty="0"/>
              <a:t> та </a:t>
            </a:r>
            <a:r>
              <a:rPr lang="ru-RU" dirty="0" err="1"/>
              <a:t>посібниках</a:t>
            </a:r>
            <a:r>
              <a:rPr lang="ru-RU" dirty="0"/>
              <a:t>, у </a:t>
            </a:r>
            <a:r>
              <a:rPr lang="ru-RU" dirty="0" err="1"/>
              <a:t>повсякденній</a:t>
            </a:r>
            <a:r>
              <a:rPr lang="ru-RU" dirty="0"/>
              <a:t> </a:t>
            </a:r>
            <a:r>
              <a:rPr lang="ru-RU" dirty="0" err="1"/>
              <a:t>шкільній</a:t>
            </a:r>
            <a:r>
              <a:rPr lang="ru-RU" dirty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).</a:t>
            </a:r>
            <a:endParaRPr lang="uk-UA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/>
              <a:t>Другу </a:t>
            </a:r>
            <a:r>
              <a:rPr lang="ru-RU" b="1" dirty="0" err="1"/>
              <a:t>групу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(</a:t>
            </a:r>
            <a:r>
              <a:rPr lang="ru-RU" b="1" dirty="0" err="1"/>
              <a:t>афективна</a:t>
            </a:r>
            <a:r>
              <a:rPr lang="ru-RU" b="1" dirty="0"/>
              <a:t>, </a:t>
            </a:r>
            <a:r>
              <a:rPr lang="ru-RU" b="1" dirty="0" err="1"/>
              <a:t>емоційно-ціннісна</a:t>
            </a:r>
            <a:r>
              <a:rPr lang="ru-RU" b="1" dirty="0"/>
              <a:t> сфера) </a:t>
            </a:r>
            <a:r>
              <a:rPr lang="ru-RU" i="1" dirty="0" err="1"/>
              <a:t>станов­лять</a:t>
            </a:r>
            <a:r>
              <a:rPr lang="ru-RU" i="1" dirty="0"/>
              <a:t> </a:t>
            </a:r>
            <a:r>
              <a:rPr lang="ru-RU" i="1" dirty="0" err="1"/>
              <a:t>цілі</a:t>
            </a:r>
            <a:r>
              <a:rPr lang="ru-RU" i="1" dirty="0"/>
              <a:t> </a:t>
            </a:r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емоційно-особистісного</a:t>
            </a:r>
            <a:r>
              <a:rPr lang="ru-RU" i="1" dirty="0"/>
              <a:t> </a:t>
            </a:r>
            <a:r>
              <a:rPr lang="ru-RU" i="1" dirty="0" err="1"/>
              <a:t>ставлення</a:t>
            </a:r>
            <a:r>
              <a:rPr lang="ru-RU" i="1" dirty="0"/>
              <a:t> до </a:t>
            </a:r>
            <a:r>
              <a:rPr lang="ru-RU" i="1" dirty="0" err="1"/>
              <a:t>навколиш­нього</a:t>
            </a:r>
            <a:r>
              <a:rPr lang="ru-RU" i="1" dirty="0"/>
              <a:t> </a:t>
            </a:r>
            <a:r>
              <a:rPr lang="ru-RU" i="1" dirty="0" err="1"/>
              <a:t>світу</a:t>
            </a:r>
            <a:r>
              <a:rPr lang="ru-RU" dirty="0"/>
              <a:t>. </a:t>
            </a:r>
            <a:r>
              <a:rPr lang="ru-RU" dirty="0" smtClean="0"/>
              <a:t>(Вони </a:t>
            </a:r>
            <a:r>
              <a:rPr lang="ru-RU" dirty="0" err="1"/>
              <a:t>виражаються</a:t>
            </a:r>
            <a:r>
              <a:rPr lang="ru-RU" dirty="0"/>
              <a:t> через </a:t>
            </a:r>
            <a:r>
              <a:rPr lang="ru-RU" dirty="0" err="1"/>
              <a:t>сприймання</a:t>
            </a:r>
            <a:r>
              <a:rPr lang="ru-RU" dirty="0"/>
              <a:t>, </a:t>
            </a:r>
            <a:r>
              <a:rPr lang="ru-RU" dirty="0" err="1"/>
              <a:t>інтерес</a:t>
            </a:r>
            <a:r>
              <a:rPr lang="ru-RU" dirty="0"/>
              <a:t>, </a:t>
            </a:r>
            <a:r>
              <a:rPr lang="ru-RU" dirty="0" err="1"/>
              <a:t>нахили</a:t>
            </a:r>
            <a:r>
              <a:rPr lang="ru-RU" dirty="0"/>
              <a:t>,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осмис­лення</a:t>
            </a:r>
            <a:r>
              <a:rPr lang="ru-RU" dirty="0"/>
              <a:t> і </a:t>
            </a:r>
            <a:r>
              <a:rPr lang="ru-RU" dirty="0" err="1"/>
              <a:t>вияв</a:t>
            </a:r>
            <a:r>
              <a:rPr lang="ru-RU" dirty="0"/>
              <a:t> у </a:t>
            </a:r>
            <a:r>
              <a:rPr lang="ru-RU" dirty="0" err="1" smtClean="0"/>
              <a:t>діяльності</a:t>
            </a:r>
            <a:r>
              <a:rPr lang="ru-RU" dirty="0" smtClean="0"/>
              <a:t>).</a:t>
            </a:r>
            <a:endParaRPr lang="uk-UA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err="1" smtClean="0"/>
              <a:t>Третю</a:t>
            </a:r>
            <a:r>
              <a:rPr lang="ru-RU" b="1" dirty="0" smtClean="0"/>
              <a:t> </a:t>
            </a:r>
            <a:r>
              <a:rPr lang="ru-RU" b="1" dirty="0" err="1" smtClean="0"/>
              <a:t>групу</a:t>
            </a:r>
            <a:r>
              <a:rPr lang="ru-RU" b="1" dirty="0" smtClean="0"/>
              <a:t> </a:t>
            </a:r>
            <a:r>
              <a:rPr lang="ru-RU" i="1" dirty="0" err="1" smtClean="0"/>
              <a:t>становлять</a:t>
            </a:r>
            <a:r>
              <a:rPr lang="ru-RU" i="1" dirty="0" smtClean="0"/>
              <a:t> </a:t>
            </a:r>
            <a:r>
              <a:rPr lang="ru-RU" i="1" dirty="0" err="1"/>
              <a:t>ц</a:t>
            </a:r>
            <a:r>
              <a:rPr lang="ru-RU" i="1" dirty="0" err="1" smtClean="0"/>
              <a:t>ілі</a:t>
            </a:r>
            <a:r>
              <a:rPr lang="ru-RU" i="1" dirty="0" smtClean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 </a:t>
            </a:r>
            <a:r>
              <a:rPr lang="ru-RU" i="1" dirty="0" err="1"/>
              <a:t>психомоторної</a:t>
            </a:r>
            <a:r>
              <a:rPr lang="ru-RU" i="1" dirty="0"/>
              <a:t> </a:t>
            </a:r>
            <a:r>
              <a:rPr lang="ru-RU" i="1" dirty="0" err="1" smtClean="0"/>
              <a:t>сфери</a:t>
            </a:r>
            <a:r>
              <a:rPr lang="ru-RU" i="1" dirty="0" smtClean="0"/>
              <a:t>. </a:t>
            </a:r>
            <a:r>
              <a:rPr lang="ru-RU" i="1" dirty="0"/>
              <a:t>Вони </a:t>
            </a:r>
            <a:r>
              <a:rPr lang="ru-RU" i="1" dirty="0" err="1"/>
              <a:t>включають</a:t>
            </a:r>
            <a:r>
              <a:rPr lang="ru-RU" i="1" dirty="0"/>
              <a:t> </a:t>
            </a:r>
            <a:r>
              <a:rPr lang="ru-RU" i="1" dirty="0" err="1"/>
              <a:t>ті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інші</a:t>
            </a:r>
            <a:r>
              <a:rPr lang="ru-RU" i="1" dirty="0"/>
              <a:t> </a:t>
            </a:r>
            <a:r>
              <a:rPr lang="ru-RU" i="1" dirty="0" err="1"/>
              <a:t>види</a:t>
            </a:r>
            <a:r>
              <a:rPr lang="ru-RU" i="1" dirty="0"/>
              <a:t> </a:t>
            </a:r>
            <a:r>
              <a:rPr lang="ru-RU" i="1" dirty="0" err="1"/>
              <a:t>моторної</a:t>
            </a:r>
            <a:r>
              <a:rPr lang="ru-RU" i="1" dirty="0"/>
              <a:t> (</a:t>
            </a:r>
            <a:r>
              <a:rPr lang="ru-RU" i="1" dirty="0" err="1"/>
              <a:t>рухливої</a:t>
            </a:r>
            <a:r>
              <a:rPr lang="ru-RU" i="1" dirty="0"/>
              <a:t>) </a:t>
            </a:r>
            <a:r>
              <a:rPr lang="ru-RU" i="1" dirty="0" err="1"/>
              <a:t>маніпулятивної</a:t>
            </a:r>
            <a:r>
              <a:rPr lang="ru-RU" i="1" dirty="0"/>
              <a:t> </a:t>
            </a:r>
            <a:r>
              <a:rPr lang="ru-RU" i="1" dirty="0" err="1"/>
              <a:t>діяль­ності</a:t>
            </a:r>
            <a:r>
              <a:rPr lang="ru-RU" i="1" dirty="0"/>
              <a:t> </a:t>
            </a:r>
            <a:r>
              <a:rPr lang="ru-RU" i="1" dirty="0" err="1"/>
              <a:t>нервово-м´язової</a:t>
            </a:r>
            <a:r>
              <a:rPr lang="ru-RU" i="1" dirty="0"/>
              <a:t> </a:t>
            </a:r>
            <a:r>
              <a:rPr lang="ru-RU" i="1" dirty="0" err="1"/>
              <a:t>координації</a:t>
            </a:r>
            <a:r>
              <a:rPr lang="ru-RU" i="1" dirty="0"/>
              <a:t>.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dirty="0" smtClean="0"/>
              <a:t>Це </a:t>
            </a:r>
            <a:r>
              <a:rPr lang="uk-UA" dirty="0"/>
              <a:t>навички письма, </a:t>
            </a:r>
            <a:r>
              <a:rPr lang="uk-UA" dirty="0" err="1"/>
              <a:t>мовні</a:t>
            </a:r>
            <a:r>
              <a:rPr lang="uk-UA" dirty="0"/>
              <a:t> навич­ки, фізичні та трудові </a:t>
            </a:r>
            <a:r>
              <a:rPr lang="uk-UA" dirty="0" smtClean="0"/>
              <a:t>навички</a:t>
            </a:r>
            <a:r>
              <a:rPr lang="uk-UA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840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4" y="284829"/>
            <a:ext cx="10431887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/>
              <a:t>Використання </a:t>
            </a:r>
            <a:r>
              <a:rPr lang="uk-UA" dirty="0"/>
              <a:t>чіткої, </a:t>
            </a:r>
            <a:r>
              <a:rPr lang="uk-UA" i="1" dirty="0"/>
              <a:t>впорядкованої системи </a:t>
            </a:r>
            <a:r>
              <a:rPr lang="uk-UA" i="1" dirty="0" smtClean="0"/>
              <a:t>цілей</a:t>
            </a:r>
            <a:r>
              <a:rPr lang="uk-UA" dirty="0" smtClean="0"/>
              <a:t>, </a:t>
            </a:r>
            <a:r>
              <a:rPr lang="uk-UA" dirty="0"/>
              <a:t>на думку Б. </a:t>
            </a:r>
            <a:r>
              <a:rPr lang="uk-UA" dirty="0" err="1"/>
              <a:t>Блума</a:t>
            </a:r>
            <a:r>
              <a:rPr lang="uk-UA" dirty="0"/>
              <a:t>, дуже важливе для побудови </a:t>
            </a:r>
            <a:r>
              <a:rPr lang="uk-UA" dirty="0" smtClean="0"/>
              <a:t>процесу </a:t>
            </a:r>
            <a:r>
              <a:rPr lang="uk-UA" dirty="0"/>
              <a:t>у зв’язку з тим, </a:t>
            </a:r>
            <a:r>
              <a:rPr lang="uk-UA" dirty="0" smtClean="0"/>
              <a:t>що</a:t>
            </a:r>
            <a:r>
              <a:rPr lang="uk-UA" dirty="0" smtClean="0"/>
              <a:t>:</a:t>
            </a:r>
            <a:endParaRPr lang="uk-UA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"/>
          <a:stretch/>
        </p:blipFill>
        <p:spPr>
          <a:xfrm>
            <a:off x="5344732" y="1340629"/>
            <a:ext cx="6847268" cy="55173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003" y="1340628"/>
            <a:ext cx="47238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/>
              <a:t>по-перше, знаючи цілі, керівник впорядко­вує їх, визначає першочергові, базові, порядок і перспективу подаль­шої роботи;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по-друге</a:t>
            </a:r>
            <a:r>
              <a:rPr lang="uk-UA" dirty="0"/>
              <a:t>, знання керівником конкретних цілей дає мож­ливість пояснити працівникам орієнтири в їх спільній роботі; </a:t>
            </a:r>
            <a:endParaRPr lang="uk-UA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dirty="0" smtClean="0"/>
              <a:t>по-третє</a:t>
            </a:r>
            <a:r>
              <a:rPr lang="uk-UA" dirty="0"/>
              <a:t>, чітке формулювання цілей, які виражені через результати діяльності, піддається надійній і об´єктивній оцінці.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6211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131" y="1196063"/>
            <a:ext cx="778289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	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, як </a:t>
            </a:r>
            <a:r>
              <a:rPr lang="ru-RU" dirty="0" err="1"/>
              <a:t>особисті</a:t>
            </a:r>
            <a:r>
              <a:rPr lang="ru-RU" dirty="0"/>
              <a:t> так і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корисною</a:t>
            </a:r>
            <a:r>
              <a:rPr lang="ru-RU" dirty="0"/>
              <a:t> буде модель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 </a:t>
            </a:r>
            <a:r>
              <a:rPr lang="ru-RU" dirty="0" err="1"/>
              <a:t>Д.Колбом</a:t>
            </a:r>
            <a:r>
              <a:rPr lang="ru-RU" dirty="0"/>
              <a:t> в 1984 </a:t>
            </a:r>
            <a:r>
              <a:rPr lang="ru-RU" dirty="0" err="1"/>
              <a:t>році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	Автор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 </a:t>
            </a:r>
            <a:r>
              <a:rPr lang="ru-RU" dirty="0" err="1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/>
              <a:t>ми </a:t>
            </a:r>
            <a:r>
              <a:rPr lang="ru-RU" b="1" dirty="0" err="1"/>
              <a:t>вчимося</a:t>
            </a:r>
            <a:r>
              <a:rPr lang="ru-RU" b="1" dirty="0"/>
              <a:t> через</a:t>
            </a:r>
            <a:r>
              <a:rPr lang="ru-RU" dirty="0"/>
              <a:t>: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i="1" dirty="0" err="1"/>
              <a:t>діяльність</a:t>
            </a:r>
            <a:r>
              <a:rPr lang="ru-RU" dirty="0"/>
              <a:t>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i="1" dirty="0" err="1"/>
              <a:t>мислення</a:t>
            </a:r>
            <a:r>
              <a:rPr lang="ru-RU" i="1" dirty="0"/>
              <a:t>.</a:t>
            </a:r>
            <a:endParaRPr lang="uk-UA" i="1" dirty="0"/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err="1"/>
              <a:t>Д.Колб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навчаються</a:t>
            </a:r>
            <a:r>
              <a:rPr lang="ru-RU" dirty="0"/>
              <a:t> одним з 4-ох </a:t>
            </a:r>
            <a:r>
              <a:rPr lang="ru-RU" dirty="0" err="1"/>
              <a:t>способів</a:t>
            </a:r>
            <a:r>
              <a:rPr lang="ru-RU" dirty="0"/>
              <a:t>: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через </a:t>
            </a:r>
            <a:r>
              <a:rPr lang="ru-RU" dirty="0" err="1"/>
              <a:t>досвід</a:t>
            </a:r>
            <a:r>
              <a:rPr lang="ru-RU" dirty="0"/>
              <a:t>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через </a:t>
            </a:r>
            <a:r>
              <a:rPr lang="ru-RU" dirty="0" err="1"/>
              <a:t>спостереження</a:t>
            </a:r>
            <a:r>
              <a:rPr lang="ru-RU" dirty="0"/>
              <a:t> і </a:t>
            </a:r>
            <a:r>
              <a:rPr lang="ru-RU" dirty="0" err="1"/>
              <a:t>рефлексію</a:t>
            </a:r>
            <a:r>
              <a:rPr lang="ru-RU" dirty="0"/>
              <a:t>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абстрактної</a:t>
            </a:r>
            <a:r>
              <a:rPr lang="ru-RU" dirty="0"/>
              <a:t> </a:t>
            </a:r>
            <a:r>
              <a:rPr lang="ru-RU" dirty="0" err="1"/>
              <a:t>концептуалізації</a:t>
            </a:r>
            <a:r>
              <a:rPr lang="ru-RU" dirty="0"/>
              <a:t>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активного </a:t>
            </a:r>
            <a:r>
              <a:rPr lang="ru-RU" dirty="0" err="1"/>
              <a:t>експериментування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033595" y="461209"/>
            <a:ext cx="313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Модель Д. </a:t>
            </a:r>
            <a:r>
              <a:rPr lang="ru-RU" sz="2400" b="1" i="1" dirty="0" smtClean="0"/>
              <a:t>Колба</a:t>
            </a:r>
            <a:endParaRPr lang="ru-RU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58" y="2558487"/>
            <a:ext cx="4613158" cy="345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548" y="1801882"/>
            <a:ext cx="714016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ru-RU" b="1" dirty="0" smtClean="0"/>
              <a:t>Колб </a:t>
            </a:r>
            <a:r>
              <a:rPr lang="ru-RU" b="1" dirty="0" err="1"/>
              <a:t>розробив</a:t>
            </a:r>
            <a:r>
              <a:rPr lang="ru-RU" b="1" dirty="0"/>
              <a:t> цикл,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повторюється</a:t>
            </a:r>
            <a:r>
              <a:rPr lang="ru-RU" b="1" dirty="0"/>
              <a:t>, </a:t>
            </a:r>
            <a:r>
              <a:rPr lang="ru-RU" b="1" dirty="0" err="1"/>
              <a:t>необхідний</a:t>
            </a:r>
            <a:r>
              <a:rPr lang="ru-RU" b="1" dirty="0"/>
              <a:t> для </a:t>
            </a:r>
            <a:r>
              <a:rPr lang="ru-RU" b="1" dirty="0" err="1"/>
              <a:t>придбання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: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i="1" dirty="0" err="1"/>
              <a:t>к</a:t>
            </a:r>
            <a:r>
              <a:rPr lang="ru-RU" i="1" dirty="0" err="1" smtClean="0"/>
              <a:t>онкретний</a:t>
            </a:r>
            <a:r>
              <a:rPr lang="ru-RU" i="1" dirty="0" smtClean="0"/>
              <a:t> </a:t>
            </a:r>
            <a:r>
              <a:rPr lang="ru-RU" i="1" dirty="0" err="1"/>
              <a:t>досвід</a:t>
            </a:r>
            <a:r>
              <a:rPr lang="ru-RU" i="1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/>
              <a:t>результату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набивання</a:t>
            </a:r>
            <a:r>
              <a:rPr lang="ru-RU" dirty="0"/>
              <a:t> </a:t>
            </a:r>
            <a:r>
              <a:rPr lang="ru-RU" dirty="0" err="1" smtClean="0"/>
              <a:t>шишок</a:t>
            </a:r>
            <a:r>
              <a:rPr lang="ru-RU" dirty="0" smtClean="0"/>
              <a:t>);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i="1" dirty="0" err="1"/>
              <a:t>спостереження</a:t>
            </a:r>
            <a:r>
              <a:rPr lang="ru-RU" i="1" dirty="0"/>
              <a:t> </a:t>
            </a:r>
            <a:r>
              <a:rPr lang="ru-RU" i="1" dirty="0" err="1"/>
              <a:t>р</a:t>
            </a:r>
            <a:r>
              <a:rPr lang="ru-RU" i="1" dirty="0" err="1" smtClean="0"/>
              <a:t>ефлексії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роздум</a:t>
            </a:r>
            <a:r>
              <a:rPr lang="ru-RU" dirty="0" smtClean="0"/>
              <a:t> </a:t>
            </a:r>
            <a:r>
              <a:rPr lang="ru-RU" dirty="0"/>
              <a:t>над </a:t>
            </a:r>
            <a:r>
              <a:rPr lang="ru-RU" dirty="0" err="1" smtClean="0"/>
              <a:t>досвідом</a:t>
            </a:r>
            <a:r>
              <a:rPr lang="ru-RU" dirty="0" smtClean="0"/>
              <a:t>);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i="1" dirty="0" err="1"/>
              <a:t>т</a:t>
            </a:r>
            <a:r>
              <a:rPr lang="ru-RU" i="1" dirty="0" err="1" smtClean="0"/>
              <a:t>еоретичні</a:t>
            </a:r>
            <a:r>
              <a:rPr lang="ru-RU" i="1" dirty="0" smtClean="0"/>
              <a:t> </a:t>
            </a:r>
            <a:r>
              <a:rPr lang="ru-RU" i="1" dirty="0" err="1"/>
              <a:t>концепції</a:t>
            </a:r>
            <a:r>
              <a:rPr lang="ru-RU" i="1" dirty="0"/>
              <a:t> </a:t>
            </a:r>
            <a:r>
              <a:rPr lang="ru-RU" dirty="0" smtClean="0"/>
              <a:t>(приходить </a:t>
            </a:r>
            <a:r>
              <a:rPr lang="ru-RU" dirty="0"/>
              <a:t>до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планує</a:t>
            </a:r>
            <a:r>
              <a:rPr lang="ru-RU" dirty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);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i="1" dirty="0" err="1"/>
              <a:t>з</a:t>
            </a:r>
            <a:r>
              <a:rPr lang="ru-RU" i="1" dirty="0" err="1" smtClean="0"/>
              <a:t>астосування</a:t>
            </a:r>
            <a:r>
              <a:rPr lang="ru-RU" i="1" dirty="0" smtClean="0"/>
              <a:t> </a:t>
            </a:r>
            <a:r>
              <a:rPr lang="ru-RU" i="1" dirty="0"/>
              <a:t>на </a:t>
            </a:r>
            <a:r>
              <a:rPr lang="ru-RU" i="1" dirty="0" err="1"/>
              <a:t>практиці</a:t>
            </a:r>
            <a:r>
              <a:rPr lang="ru-RU" i="1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експериментальна</a:t>
            </a:r>
            <a:r>
              <a:rPr lang="ru-RU" dirty="0" smtClean="0"/>
              <a:t> </a:t>
            </a:r>
            <a:r>
              <a:rPr lang="ru-RU" dirty="0" err="1" smtClean="0"/>
              <a:t>перевірка</a:t>
            </a:r>
            <a:r>
              <a:rPr lang="ru-RU" dirty="0" smtClean="0"/>
              <a:t>).</a:t>
            </a:r>
            <a:endParaRPr lang="uk-UA" dirty="0"/>
          </a:p>
          <a:p>
            <a:pPr indent="450850">
              <a:lnSpc>
                <a:spcPct val="150000"/>
              </a:lnSpc>
            </a:pPr>
            <a:r>
              <a:rPr lang="ru-RU" b="1" dirty="0" smtClean="0"/>
              <a:t>Колб </a:t>
            </a:r>
            <a:r>
              <a:rPr lang="ru-RU" b="1" dirty="0" err="1"/>
              <a:t>вважає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люди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з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запропонованих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. На </a:t>
            </a:r>
            <a:r>
              <a:rPr lang="ru-RU" dirty="0" err="1"/>
              <a:t>цьому</a:t>
            </a:r>
            <a:r>
              <a:rPr lang="ru-RU" dirty="0"/>
              <a:t> заснована </a:t>
            </a:r>
            <a:r>
              <a:rPr lang="ru-RU" b="1" dirty="0" err="1"/>
              <a:t>типологія</a:t>
            </a:r>
            <a:r>
              <a:rPr lang="ru-RU" b="1" dirty="0"/>
              <a:t> людей по </a:t>
            </a:r>
            <a:r>
              <a:rPr lang="ru-RU" b="1" dirty="0" err="1"/>
              <a:t>підходах</a:t>
            </a:r>
            <a:r>
              <a:rPr lang="ru-RU" b="1" dirty="0"/>
              <a:t> до </a:t>
            </a:r>
            <a:r>
              <a:rPr lang="ru-RU" b="1" dirty="0" err="1" smtClean="0"/>
              <a:t>навчання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96980" y="387721"/>
            <a:ext cx="10341962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uk-UA" dirty="0" smtClean="0"/>
              <a:t>Необхідно відмітити, що люди не вибирають на свідомому рівні з якого етапу починати. Вони є заручниками свого підходу (моделі поведінки).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r="3531"/>
          <a:stretch/>
        </p:blipFill>
        <p:spPr>
          <a:xfrm>
            <a:off x="7496709" y="1967728"/>
            <a:ext cx="4442233" cy="390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496" y="487943"/>
            <a:ext cx="99811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>
              <a:lnSpc>
                <a:spcPct val="150000"/>
              </a:lnSpc>
            </a:pPr>
            <a:r>
              <a:rPr lang="ru-RU" dirty="0" smtClean="0"/>
              <a:t>Для </a:t>
            </a:r>
            <a:r>
              <a:rPr lang="ru-RU" dirty="0"/>
              <a:t>того, </a:t>
            </a:r>
            <a:r>
              <a:rPr lang="ru-RU" b="1" i="1" dirty="0" err="1"/>
              <a:t>щоб</a:t>
            </a:r>
            <a:r>
              <a:rPr lang="ru-RU" b="1" i="1" dirty="0"/>
              <a:t> </a:t>
            </a:r>
            <a:r>
              <a:rPr lang="ru-RU" b="1" i="1" dirty="0" err="1"/>
              <a:t>визначити</a:t>
            </a:r>
            <a:r>
              <a:rPr lang="ru-RU" b="1" i="1" dirty="0"/>
              <a:t> до </a:t>
            </a:r>
            <a:r>
              <a:rPr lang="ru-RU" b="1" i="1" dirty="0" err="1"/>
              <a:t>якого</a:t>
            </a:r>
            <a:r>
              <a:rPr lang="ru-RU" b="1" i="1" dirty="0"/>
              <a:t> типу </a:t>
            </a:r>
            <a:r>
              <a:rPr lang="ru-RU" b="1" i="1" dirty="0" err="1"/>
              <a:t>відноситься</a:t>
            </a:r>
            <a:r>
              <a:rPr lang="ru-RU" b="1" i="1" dirty="0"/>
              <a:t> людина </a:t>
            </a:r>
            <a:r>
              <a:rPr lang="ru-RU" dirty="0"/>
              <a:t>Э. </a:t>
            </a:r>
            <a:r>
              <a:rPr lang="ru-RU" dirty="0" err="1"/>
              <a:t>Кемерон</a:t>
            </a:r>
            <a:r>
              <a:rPr lang="ru-RU" dirty="0"/>
              <a:t> і М</a:t>
            </a:r>
            <a:r>
              <a:rPr lang="ru-RU" dirty="0" smtClean="0"/>
              <a:t>. Грин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 на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"</a:t>
            </a:r>
            <a:r>
              <a:rPr lang="ru-RU" i="1" dirty="0" err="1"/>
              <a:t>Якби</a:t>
            </a:r>
            <a:r>
              <a:rPr lang="ru-RU" i="1" dirty="0"/>
              <a:t> В</a:t>
            </a:r>
            <a:r>
              <a:rPr lang="ru-RU" i="1" dirty="0" smtClean="0"/>
              <a:t>и </a:t>
            </a:r>
            <a:r>
              <a:rPr lang="ru-RU" i="1" dirty="0"/>
              <a:t>писали книгу про </a:t>
            </a:r>
            <a:r>
              <a:rPr lang="ru-RU" i="1" dirty="0" err="1"/>
              <a:t>зміни</a:t>
            </a:r>
            <a:r>
              <a:rPr lang="ru-RU" i="1" dirty="0"/>
              <a:t> і </a:t>
            </a:r>
            <a:r>
              <a:rPr lang="ru-RU" i="1" dirty="0" err="1"/>
              <a:t>хотіли</a:t>
            </a:r>
            <a:r>
              <a:rPr lang="ru-RU" i="1" dirty="0"/>
              <a:t> </a:t>
            </a:r>
            <a:r>
              <a:rPr lang="ru-RU" i="1" dirty="0" err="1"/>
              <a:t>передати</a:t>
            </a:r>
            <a:r>
              <a:rPr lang="ru-RU" i="1" dirty="0"/>
              <a:t> </a:t>
            </a:r>
            <a:r>
              <a:rPr lang="ru-RU" i="1" dirty="0" err="1"/>
              <a:t>майбутнім</a:t>
            </a:r>
            <a:r>
              <a:rPr lang="ru-RU" i="1" dirty="0"/>
              <a:t> </a:t>
            </a:r>
            <a:r>
              <a:rPr lang="ru-RU" i="1" dirty="0" err="1"/>
              <a:t>читачам</a:t>
            </a:r>
            <a:r>
              <a:rPr lang="ru-RU" i="1" dirty="0"/>
              <a:t> максимум </a:t>
            </a:r>
            <a:r>
              <a:rPr lang="ru-RU" i="1" dirty="0" err="1"/>
              <a:t>знань</a:t>
            </a:r>
            <a:r>
              <a:rPr lang="ru-RU" i="1" dirty="0"/>
              <a:t>, вам би </a:t>
            </a:r>
            <a:r>
              <a:rPr lang="ru-RU" i="1" dirty="0" err="1"/>
              <a:t>знадобилося</a:t>
            </a:r>
            <a:r>
              <a:rPr lang="ru-RU" i="1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i="1" dirty="0" smtClean="0"/>
              <a:t>провести </a:t>
            </a:r>
            <a:r>
              <a:rPr lang="ru-RU" i="1" dirty="0" err="1" smtClean="0"/>
              <a:t>експеримент</a:t>
            </a:r>
            <a:r>
              <a:rPr lang="ru-RU" i="1" dirty="0" smtClean="0"/>
              <a:t>;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i="1" dirty="0" err="1" smtClean="0"/>
              <a:t>достатня</a:t>
            </a:r>
            <a:r>
              <a:rPr lang="ru-RU" i="1" dirty="0" smtClean="0"/>
              <a:t>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питань</a:t>
            </a:r>
            <a:r>
              <a:rPr lang="ru-RU" i="1" dirty="0"/>
              <a:t> для </a:t>
            </a:r>
            <a:r>
              <a:rPr lang="ru-RU" i="1" dirty="0" err="1" smtClean="0"/>
              <a:t>роздуму</a:t>
            </a:r>
            <a:r>
              <a:rPr lang="ru-RU" i="1" dirty="0" smtClean="0"/>
              <a:t>;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i="1" dirty="0" err="1" smtClean="0"/>
              <a:t>ретельно</a:t>
            </a:r>
            <a:r>
              <a:rPr lang="ru-RU" i="1" dirty="0" smtClean="0"/>
              <a:t> </a:t>
            </a:r>
            <a:r>
              <a:rPr lang="ru-RU" i="1" dirty="0" err="1"/>
              <a:t>досліджувати</a:t>
            </a:r>
            <a:r>
              <a:rPr lang="ru-RU" i="1" dirty="0"/>
              <a:t> </a:t>
            </a:r>
            <a:r>
              <a:rPr lang="ru-RU" i="1" dirty="0" err="1"/>
              <a:t>різні</a:t>
            </a:r>
            <a:r>
              <a:rPr lang="ru-RU" i="1" dirty="0"/>
              <a:t> </a:t>
            </a:r>
            <a:r>
              <a:rPr lang="ru-RU" i="1" dirty="0" err="1" smtClean="0"/>
              <a:t>моделі</a:t>
            </a:r>
            <a:r>
              <a:rPr lang="ru-RU" i="1" dirty="0" smtClean="0"/>
              <a:t>;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i="1" dirty="0" err="1" smtClean="0"/>
              <a:t>ілюструвати</a:t>
            </a:r>
            <a:r>
              <a:rPr lang="ru-RU" i="1" dirty="0" smtClean="0"/>
              <a:t> </a:t>
            </a:r>
            <a:r>
              <a:rPr lang="ru-RU" i="1" dirty="0" err="1"/>
              <a:t>В</a:t>
            </a:r>
            <a:r>
              <a:rPr lang="ru-RU" i="1" dirty="0" err="1" smtClean="0"/>
              <a:t>аші</a:t>
            </a:r>
            <a:r>
              <a:rPr lang="ru-RU" i="1" dirty="0" smtClean="0"/>
              <a:t> </a:t>
            </a:r>
            <a:r>
              <a:rPr lang="ru-RU" i="1" dirty="0"/>
              <a:t>думки прикладами і </a:t>
            </a:r>
            <a:r>
              <a:rPr lang="ru-RU" i="1" dirty="0" err="1"/>
              <a:t>включити</a:t>
            </a:r>
            <a:r>
              <a:rPr lang="ru-RU" i="1" dirty="0"/>
              <a:t> </a:t>
            </a:r>
            <a:r>
              <a:rPr lang="ru-RU" i="1" dirty="0" err="1"/>
              <a:t>корисні</a:t>
            </a:r>
            <a:r>
              <a:rPr lang="ru-RU" i="1" dirty="0"/>
              <a:t> </a:t>
            </a:r>
            <a:r>
              <a:rPr lang="ru-RU" i="1" dirty="0" err="1"/>
              <a:t>інструменти</a:t>
            </a:r>
            <a:r>
              <a:rPr lang="ru-RU" i="1" dirty="0"/>
              <a:t>, </a:t>
            </a:r>
            <a:r>
              <a:rPr lang="ru-RU" i="1" dirty="0" err="1"/>
              <a:t>техніку</a:t>
            </a:r>
            <a:r>
              <a:rPr lang="ru-RU" i="1" dirty="0"/>
              <a:t> і </a:t>
            </a:r>
            <a:r>
              <a:rPr lang="ru-RU" i="1" dirty="0" err="1" smtClean="0"/>
              <a:t>додатки</a:t>
            </a:r>
            <a:r>
              <a:rPr lang="ru-RU" i="1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dirty="0" err="1" smtClean="0">
                <a:solidFill>
                  <a:schemeClr val="accent1"/>
                </a:solidFill>
              </a:rPr>
              <a:t>Кожен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із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цих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варіантів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відповідає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певному</a:t>
            </a:r>
            <a:r>
              <a:rPr lang="ru-RU" b="1" dirty="0" smtClean="0">
                <a:solidFill>
                  <a:schemeClr val="accent1"/>
                </a:solidFill>
              </a:rPr>
              <a:t> типу людей: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 err="1" smtClean="0"/>
              <a:t>Активісти</a:t>
            </a:r>
            <a:r>
              <a:rPr lang="ru-RU" dirty="0" smtClean="0"/>
              <a:t>.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 err="1" smtClean="0"/>
              <a:t>Мислителі</a:t>
            </a:r>
            <a:r>
              <a:rPr lang="ru-RU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 smtClean="0"/>
              <a:t>Теоретики.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dirty="0" smtClean="0"/>
              <a:t>Прагматики.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665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5599" y="256800"/>
            <a:ext cx="356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1"/>
                </a:solidFill>
              </a:rPr>
              <a:t>Метод навчання дією</a:t>
            </a:r>
            <a:endParaRPr lang="uk-UA" sz="2400" b="1" i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58" y="3190665"/>
            <a:ext cx="7655978" cy="341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	</a:t>
            </a:r>
            <a:r>
              <a:rPr lang="ru-RU" dirty="0" smtClean="0"/>
              <a:t>З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uk-UA" dirty="0" smtClean="0"/>
              <a:t>виходить, що наявні у людини знання можна поглибити, розширити і перетворити на навичку за допомогою зворотного зв'язку, отриманого в результаті обговорення практичного досвіду</a:t>
            </a:r>
            <a:r>
              <a:rPr lang="ru-RU" dirty="0" smtClean="0"/>
              <a:t>.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uk-UA" dirty="0" smtClean="0"/>
              <a:t>Важливість останнього </a:t>
            </a:r>
            <a:r>
              <a:rPr lang="ru-RU" dirty="0" smtClean="0"/>
              <a:t>параметра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uk-UA" dirty="0" smtClean="0"/>
              <a:t>пов'язана з тим, що 20 % знань люди отримують за допомогою формального навчання у вигляді запрограмованих знань, а 80 % застосовуючи його в житті.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88758" y="718465"/>
            <a:ext cx="117428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62063">
              <a:lnSpc>
                <a:spcPct val="150000"/>
              </a:lnSpc>
            </a:pPr>
            <a:r>
              <a:rPr lang="ru-RU" dirty="0"/>
              <a:t>Теоретичні </a:t>
            </a:r>
            <a:r>
              <a:rPr lang="ru-RU" dirty="0" err="1"/>
              <a:t>основи</a:t>
            </a:r>
            <a:r>
              <a:rPr lang="ru-RU" dirty="0"/>
              <a:t> методу </a:t>
            </a:r>
            <a:r>
              <a:rPr lang="ru-RU" dirty="0" err="1"/>
              <a:t>полягають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 err="1"/>
              <a:t>Виділяється</a:t>
            </a:r>
            <a:r>
              <a:rPr lang="ru-RU" b="1" dirty="0"/>
              <a:t> два роди </a:t>
            </a:r>
            <a:r>
              <a:rPr lang="ru-RU" b="1" dirty="0" err="1"/>
              <a:t>знання</a:t>
            </a:r>
            <a:r>
              <a:rPr lang="ru-RU" b="1" dirty="0"/>
              <a:t> :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- </a:t>
            </a:r>
            <a:r>
              <a:rPr lang="ru-RU" b="1" i="1" dirty="0" err="1"/>
              <a:t>Запрограмоване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люди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сидячи</a:t>
            </a:r>
            <a:r>
              <a:rPr lang="ru-RU" dirty="0"/>
              <a:t> за партами, </a:t>
            </a:r>
            <a:r>
              <a:rPr lang="ru-RU" dirty="0" err="1"/>
              <a:t>читаючи</a:t>
            </a:r>
            <a:r>
              <a:rPr lang="ru-RU" dirty="0"/>
              <a:t> книги і так </a:t>
            </a:r>
            <a:r>
              <a:rPr lang="ru-RU" dirty="0" err="1"/>
              <a:t>далі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b="1" i="1" dirty="0" err="1"/>
              <a:t>Фактичне</a:t>
            </a:r>
            <a:r>
              <a:rPr lang="ru-RU" dirty="0"/>
              <a:t>, </a:t>
            </a:r>
            <a:r>
              <a:rPr lang="ru-RU" dirty="0" err="1"/>
              <a:t>отримане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і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використовуване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.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	Автор методу </a:t>
            </a:r>
            <a:r>
              <a:rPr lang="ru-RU" dirty="0" err="1"/>
              <a:t>звернув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і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(часто </a:t>
            </a:r>
            <a:r>
              <a:rPr lang="ru-RU" dirty="0" err="1"/>
              <a:t>блокуючі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заважають</a:t>
            </a:r>
            <a:r>
              <a:rPr lang="ru-RU" dirty="0"/>
              <a:t>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покладені</a:t>
            </a:r>
            <a:r>
              <a:rPr lang="ru-RU" dirty="0"/>
              <a:t> в основу методу і </a:t>
            </a:r>
            <a:r>
              <a:rPr lang="ru-RU" b="1" dirty="0"/>
              <a:t>формули </a:t>
            </a:r>
            <a:r>
              <a:rPr lang="uk-UA" b="1" dirty="0" err="1"/>
              <a:t>Action</a:t>
            </a:r>
            <a:r>
              <a:rPr lang="uk-UA" b="1" dirty="0"/>
              <a:t> </a:t>
            </a:r>
            <a:r>
              <a:rPr lang="uk-UA" b="1" dirty="0" err="1"/>
              <a:t>Learning</a:t>
            </a:r>
            <a:r>
              <a:rPr lang="ru-RU" dirty="0"/>
              <a:t> (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43" y="3534357"/>
            <a:ext cx="3230228" cy="306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979" y="561474"/>
            <a:ext cx="957713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У </a:t>
            </a:r>
            <a:r>
              <a:rPr lang="ru-RU" dirty="0"/>
              <a:t>2004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uk-UA" dirty="0" err="1"/>
              <a:t>Michael</a:t>
            </a:r>
            <a:r>
              <a:rPr lang="uk-UA" dirty="0"/>
              <a:t> </a:t>
            </a:r>
            <a:r>
              <a:rPr lang="uk-UA" dirty="0" err="1"/>
              <a:t>Marquardt</a:t>
            </a:r>
            <a:r>
              <a:rPr lang="ru-RU" dirty="0"/>
              <a:t> </a:t>
            </a:r>
            <a:r>
              <a:rPr lang="ru-RU" dirty="0" err="1"/>
              <a:t>розширив</a:t>
            </a:r>
            <a:r>
              <a:rPr lang="ru-RU" dirty="0"/>
              <a:t> </a:t>
            </a:r>
            <a:r>
              <a:rPr lang="ru-RU" dirty="0" smtClean="0"/>
              <a:t>формулу. </a:t>
            </a:r>
            <a:r>
              <a:rPr lang="ru-RU" dirty="0" err="1"/>
              <a:t>Доданий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акцентує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вдумливого</a:t>
            </a:r>
            <a:r>
              <a:rPr lang="ru-RU" dirty="0"/>
              <a:t>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і </a:t>
            </a:r>
            <a:r>
              <a:rPr lang="ru-RU" dirty="0" err="1"/>
              <a:t>поглибленого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поточної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13348" y="2021305"/>
            <a:ext cx="632058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err="1" smtClean="0"/>
              <a:t>Відсутня</a:t>
            </a:r>
            <a:r>
              <a:rPr lang="ru-RU" dirty="0" smtClean="0"/>
              <a:t> </a:t>
            </a:r>
            <a:r>
              <a:rPr lang="ru-RU" dirty="0" err="1"/>
              <a:t>єдино</a:t>
            </a:r>
            <a:r>
              <a:rPr lang="ru-RU" dirty="0"/>
              <a:t> правильна форма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». </a:t>
            </a:r>
            <a:r>
              <a:rPr lang="ru-RU" dirty="0"/>
              <a:t>Кожного разу вона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пред'являються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 і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b="1" dirty="0"/>
              <a:t>При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виділити</a:t>
            </a:r>
            <a:r>
              <a:rPr lang="ru-RU" dirty="0"/>
              <a:t>: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dirty="0" smtClean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методу,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;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dirty="0" smtClean="0"/>
              <a:t>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(</a:t>
            </a:r>
            <a:r>
              <a:rPr lang="ru-RU" dirty="0" err="1"/>
              <a:t>стадії</a:t>
            </a:r>
            <a:r>
              <a:rPr lang="ru-RU" dirty="0"/>
              <a:t>),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навчення</a:t>
            </a:r>
            <a:r>
              <a:rPr lang="ru-RU" dirty="0"/>
              <a:t> і </a:t>
            </a:r>
            <a:r>
              <a:rPr lang="ru-RU" dirty="0" err="1"/>
              <a:t>рішення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11" y="1857342"/>
            <a:ext cx="4224837" cy="414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5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64" y="1206459"/>
            <a:ext cx="112461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i="1" dirty="0" err="1" smtClean="0"/>
              <a:t>Ініціатор</a:t>
            </a:r>
            <a:r>
              <a:rPr lang="ru-RU" b="1" i="1" dirty="0" smtClean="0"/>
              <a:t> </a:t>
            </a:r>
            <a:r>
              <a:rPr lang="ru-RU" b="1" i="1" dirty="0" err="1"/>
              <a:t>навчання</a:t>
            </a:r>
            <a:r>
              <a:rPr lang="ru-RU" b="1" i="1" dirty="0"/>
              <a:t> </a:t>
            </a:r>
            <a:r>
              <a:rPr lang="ru-RU" b="1" i="1" dirty="0" err="1"/>
              <a:t>дією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з великими </a:t>
            </a:r>
            <a:r>
              <a:rPr lang="ru-RU" dirty="0" err="1"/>
              <a:t>повноваженнями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звалив</a:t>
            </a:r>
            <a:r>
              <a:rPr lang="ru-RU" dirty="0"/>
              <a:t> на себе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створення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і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/>
              <a:t>методу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err="1" smtClean="0"/>
              <a:t>Координаційна</a:t>
            </a:r>
            <a:r>
              <a:rPr lang="ru-RU" b="1" i="1" dirty="0" smtClean="0"/>
              <a:t> </a:t>
            </a:r>
            <a:r>
              <a:rPr lang="ru-RU" b="1" i="1" dirty="0"/>
              <a:t>рада </a:t>
            </a:r>
            <a:r>
              <a:rPr lang="ru-RU" dirty="0"/>
              <a:t>- </a:t>
            </a:r>
            <a:r>
              <a:rPr lang="ru-RU" dirty="0" err="1"/>
              <a:t>співробітники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</a:t>
            </a:r>
            <a:r>
              <a:rPr lang="ru-RU" dirty="0" err="1"/>
              <a:t>позитивну</a:t>
            </a:r>
            <a:r>
              <a:rPr lang="ru-RU" dirty="0"/>
              <a:t> думку про </a:t>
            </a:r>
            <a:r>
              <a:rPr lang="ru-RU" dirty="0" err="1"/>
              <a:t>програму</a:t>
            </a:r>
            <a:r>
              <a:rPr lang="ru-RU" dirty="0"/>
              <a:t>, </a:t>
            </a:r>
            <a:r>
              <a:rPr lang="ru-RU" dirty="0" err="1"/>
              <a:t>підтримувального</a:t>
            </a:r>
            <a:r>
              <a:rPr lang="ru-RU" dirty="0"/>
              <a:t> </a:t>
            </a:r>
            <a:r>
              <a:rPr lang="ru-RU" dirty="0" err="1"/>
              <a:t>ініціатора</a:t>
            </a:r>
            <a:r>
              <a:rPr lang="ru-RU" dirty="0"/>
              <a:t> і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smtClean="0"/>
              <a:t>Проект </a:t>
            </a:r>
            <a:r>
              <a:rPr lang="ru-RU" dirty="0"/>
              <a:t>- </a:t>
            </a:r>
            <a:r>
              <a:rPr lang="ru-RU" dirty="0" err="1"/>
              <a:t>діяльність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err="1" smtClean="0"/>
              <a:t>Учасники</a:t>
            </a:r>
            <a:r>
              <a:rPr lang="ru-RU" i="1" dirty="0" smtClean="0"/>
              <a:t> </a:t>
            </a:r>
            <a:r>
              <a:rPr lang="ru-RU" dirty="0"/>
              <a:t>-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(</a:t>
            </a:r>
            <a:r>
              <a:rPr lang="ru-RU" dirty="0" err="1"/>
              <a:t>хазяї</a:t>
            </a:r>
            <a:r>
              <a:rPr lang="ru-RU" dirty="0"/>
              <a:t> проблем).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err="1" smtClean="0"/>
              <a:t>Група</a:t>
            </a:r>
            <a:r>
              <a:rPr lang="ru-RU" dirty="0" smtClean="0"/>
              <a:t> </a:t>
            </a:r>
            <a:r>
              <a:rPr lang="ru-RU" dirty="0"/>
              <a:t>- 5-6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стали </a:t>
            </a:r>
            <a:r>
              <a:rPr lang="ru-RU" dirty="0" err="1"/>
              <a:t>учасниками</a:t>
            </a:r>
            <a:r>
              <a:rPr lang="ru-RU" dirty="0"/>
              <a:t>, </a:t>
            </a:r>
            <a:r>
              <a:rPr lang="ru-RU" dirty="0" err="1"/>
              <a:t>дією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err="1" smtClean="0"/>
              <a:t>Клієнт</a:t>
            </a:r>
            <a:r>
              <a:rPr lang="ru-RU" b="1" i="1" dirty="0" smtClean="0"/>
              <a:t> </a:t>
            </a:r>
            <a:r>
              <a:rPr lang="ru-RU" b="1" i="1" dirty="0"/>
              <a:t>проекту </a:t>
            </a:r>
            <a:r>
              <a:rPr lang="ru-RU" dirty="0"/>
              <a:t>-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зацікавлені</a:t>
            </a:r>
            <a:r>
              <a:rPr lang="ru-RU" dirty="0"/>
              <a:t> в результатах проекту.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smtClean="0"/>
              <a:t>Спонсор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впливовий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зацікавлений</a:t>
            </a:r>
            <a:r>
              <a:rPr lang="ru-RU" dirty="0"/>
              <a:t> в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і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	</a:t>
            </a:r>
            <a:r>
              <a:rPr lang="ru-RU" b="1" i="1" dirty="0" smtClean="0"/>
              <a:t>Консультант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фахівець</a:t>
            </a:r>
            <a:r>
              <a:rPr lang="ru-RU" dirty="0"/>
              <a:t> з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координує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і роботу в </a:t>
            </a:r>
            <a:r>
              <a:rPr lang="ru-RU" dirty="0" err="1"/>
              <a:t>групах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65928" y="309093"/>
            <a:ext cx="591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Ключові </a:t>
            </a:r>
            <a:r>
              <a:rPr lang="ru-RU" sz="2400" b="1" dirty="0" err="1"/>
              <a:t>елементи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дією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7879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7894" y="1249929"/>
            <a:ext cx="8730973" cy="547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err="1" smtClean="0"/>
              <a:t>Презентація</a:t>
            </a:r>
            <a:r>
              <a:rPr lang="ru-RU" b="1" i="1" dirty="0" smtClean="0"/>
              <a:t> </a:t>
            </a:r>
            <a:r>
              <a:rPr lang="ru-RU" b="1" i="1" dirty="0" err="1"/>
              <a:t>програми</a:t>
            </a:r>
            <a:r>
              <a:rPr lang="ru-RU" b="1" i="1" dirty="0"/>
              <a:t> </a:t>
            </a:r>
            <a:r>
              <a:rPr lang="ru-RU" i="1" dirty="0"/>
              <a:t>- </a:t>
            </a:r>
            <a:r>
              <a:rPr lang="ru-RU" dirty="0" err="1"/>
              <a:t>знайомство</a:t>
            </a:r>
            <a:r>
              <a:rPr lang="ru-RU" dirty="0"/>
              <a:t> з методом </a:t>
            </a:r>
            <a:r>
              <a:rPr lang="uk-UA" dirty="0" err="1"/>
              <a:t>Action</a:t>
            </a:r>
            <a:r>
              <a:rPr lang="uk-UA" dirty="0"/>
              <a:t> </a:t>
            </a:r>
            <a:r>
              <a:rPr lang="uk-UA" dirty="0" err="1"/>
              <a:t>Learning</a:t>
            </a:r>
            <a:r>
              <a:rPr lang="ru-RU" dirty="0"/>
              <a:t>, запуск </a:t>
            </a:r>
            <a:r>
              <a:rPr lang="ru-RU" dirty="0" err="1"/>
              <a:t>програми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err="1" smtClean="0"/>
              <a:t>Засідання</a:t>
            </a:r>
            <a:r>
              <a:rPr lang="ru-RU" b="1" i="1" dirty="0" smtClean="0"/>
              <a:t> </a:t>
            </a:r>
            <a:r>
              <a:rPr lang="ru-RU" b="1" i="1" dirty="0" err="1"/>
              <a:t>груп</a:t>
            </a:r>
            <a:r>
              <a:rPr lang="ru-RU" b="1" i="1" dirty="0"/>
              <a:t> </a:t>
            </a:r>
            <a:r>
              <a:rPr lang="ru-RU" i="1" dirty="0"/>
              <a:t>-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(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день)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і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. </a:t>
            </a:r>
            <a:r>
              <a:rPr lang="ru-RU" dirty="0" err="1"/>
              <a:t>Періодичність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 - один раз в два </a:t>
            </a:r>
            <a:r>
              <a:rPr lang="ru-RU" dirty="0" err="1" smtClean="0"/>
              <a:t>тижні</a:t>
            </a:r>
            <a:r>
              <a:rPr lang="ru-RU" dirty="0" smtClean="0"/>
              <a:t>.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err="1" smtClean="0"/>
              <a:t>Реалізація</a:t>
            </a:r>
            <a:r>
              <a:rPr lang="ru-RU" b="1" i="1" dirty="0" smtClean="0"/>
              <a:t> </a:t>
            </a:r>
            <a:r>
              <a:rPr lang="ru-RU" b="1" i="1" dirty="0" err="1"/>
              <a:t>проектів</a:t>
            </a:r>
            <a:r>
              <a:rPr lang="ru-RU" b="1" i="1" dirty="0"/>
              <a:t> </a:t>
            </a:r>
            <a:r>
              <a:rPr lang="ru-RU" i="1" dirty="0"/>
              <a:t>- </a:t>
            </a:r>
            <a:r>
              <a:rPr lang="ru-RU" dirty="0" err="1"/>
              <a:t>дії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проміжках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засіданням</a:t>
            </a:r>
            <a:r>
              <a:rPr lang="ru-RU" dirty="0"/>
              <a:t> </a:t>
            </a:r>
            <a:r>
              <a:rPr lang="ru-RU" dirty="0" err="1" smtClean="0"/>
              <a:t>груп</a:t>
            </a:r>
            <a:r>
              <a:rPr lang="ru-RU" i="1" dirty="0" smtClean="0"/>
              <a:t>.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err="1" smtClean="0"/>
              <a:t>Учбові</a:t>
            </a:r>
            <a:r>
              <a:rPr lang="ru-RU" b="1" i="1" dirty="0" smtClean="0"/>
              <a:t> </a:t>
            </a:r>
            <a:r>
              <a:rPr lang="ru-RU" b="1" i="1" dirty="0" err="1"/>
              <a:t>семінари</a:t>
            </a:r>
            <a:r>
              <a:rPr lang="ru-RU" b="1" i="1" dirty="0"/>
              <a:t> </a:t>
            </a:r>
            <a:r>
              <a:rPr lang="ru-RU" i="1" dirty="0"/>
              <a:t>- </a:t>
            </a:r>
            <a:r>
              <a:rPr lang="ru-RU" dirty="0" err="1"/>
              <a:t>зустрічі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для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бракуючих</a:t>
            </a:r>
            <a:r>
              <a:rPr lang="ru-RU" dirty="0"/>
              <a:t> </a:t>
            </a:r>
            <a:r>
              <a:rPr lang="ru-RU" dirty="0" err="1"/>
              <a:t>запрограмованих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Для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запрошуватися</a:t>
            </a:r>
            <a:r>
              <a:rPr lang="ru-RU" dirty="0"/>
              <a:t> </a:t>
            </a:r>
            <a:r>
              <a:rPr lang="ru-RU" dirty="0" err="1"/>
              <a:t>сторонні</a:t>
            </a:r>
            <a:r>
              <a:rPr lang="ru-RU" dirty="0"/>
              <a:t> </a:t>
            </a:r>
            <a:r>
              <a:rPr lang="ru-RU" dirty="0" err="1" smtClean="0"/>
              <a:t>фахівці</a:t>
            </a:r>
            <a:r>
              <a:rPr lang="ru-RU" dirty="0" smtClean="0"/>
              <a:t>.</a:t>
            </a:r>
            <a:endParaRPr lang="uk-UA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b="1" i="1" dirty="0" err="1" smtClean="0"/>
              <a:t>Завершальна</a:t>
            </a:r>
            <a:r>
              <a:rPr lang="ru-RU" b="1" i="1" dirty="0" smtClean="0"/>
              <a:t> </a:t>
            </a:r>
            <a:r>
              <a:rPr lang="ru-RU" b="1" i="1" dirty="0" err="1"/>
              <a:t>конференція</a:t>
            </a:r>
            <a:r>
              <a:rPr lang="ru-RU" b="1" i="1" dirty="0"/>
              <a:t> </a:t>
            </a:r>
            <a:r>
              <a:rPr lang="ru-RU" i="1" dirty="0"/>
              <a:t>- </a:t>
            </a:r>
            <a:r>
              <a:rPr lang="ru-RU" dirty="0" err="1"/>
              <a:t>захід</a:t>
            </a:r>
            <a:r>
              <a:rPr lang="ru-RU" dirty="0"/>
              <a:t> для </a:t>
            </a:r>
            <a:r>
              <a:rPr lang="ru-RU" dirty="0" err="1"/>
              <a:t>підведення</a:t>
            </a:r>
            <a:r>
              <a:rPr lang="ru-RU" dirty="0"/>
              <a:t> </a:t>
            </a:r>
            <a:r>
              <a:rPr lang="ru-RU" dirty="0" err="1"/>
              <a:t>підсумків</a:t>
            </a:r>
            <a:r>
              <a:rPr lang="ru-RU" dirty="0"/>
              <a:t> (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учбового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навчення</a:t>
            </a:r>
            <a:r>
              <a:rPr lang="ru-RU" dirty="0"/>
              <a:t>) і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297894" y="566672"/>
            <a:ext cx="55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Стадії </a:t>
            </a:r>
            <a:r>
              <a:rPr lang="ru-RU" sz="2400" b="1" dirty="0" err="1"/>
              <a:t>програми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дією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19617" b="11055"/>
          <a:stretch/>
        </p:blipFill>
        <p:spPr>
          <a:xfrm>
            <a:off x="141667" y="2151450"/>
            <a:ext cx="3052293" cy="30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2597" y="1094704"/>
            <a:ext cx="83583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Один </a:t>
            </a:r>
            <a:r>
              <a:rPr lang="ru-RU" dirty="0"/>
              <a:t>з </a:t>
            </a:r>
            <a:r>
              <a:rPr lang="ru-RU" dirty="0" err="1"/>
              <a:t>керівників</a:t>
            </a:r>
            <a:r>
              <a:rPr lang="ru-RU" dirty="0"/>
              <a:t> проекту </a:t>
            </a:r>
            <a:r>
              <a:rPr lang="ru-RU" dirty="0" err="1"/>
              <a:t>розповідає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про стан </a:t>
            </a:r>
            <a:r>
              <a:rPr lang="ru-RU" dirty="0" err="1"/>
              <a:t>проблеми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і </a:t>
            </a:r>
            <a:r>
              <a:rPr lang="ru-RU" dirty="0" err="1"/>
              <a:t>досконалих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.</a:t>
            </a:r>
            <a:endParaRPr lang="uk-UA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до </a:t>
            </a:r>
            <a:r>
              <a:rPr lang="ru-RU" dirty="0" err="1" smtClean="0"/>
              <a:t>керівника</a:t>
            </a:r>
            <a:r>
              <a:rPr lang="ru-RU" dirty="0" smtClean="0"/>
              <a:t> проекту за </a:t>
            </a:r>
            <a:r>
              <a:rPr lang="ru-RU" dirty="0" err="1" smtClean="0"/>
              <a:t>змістом</a:t>
            </a:r>
            <a:r>
              <a:rPr lang="ru-RU" dirty="0" smtClean="0"/>
              <a:t> теми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тут же </a:t>
            </a:r>
            <a:r>
              <a:rPr lang="ru-RU" dirty="0" err="1" smtClean="0"/>
              <a:t>відповідає</a:t>
            </a:r>
            <a:r>
              <a:rPr lang="ru-RU" dirty="0" smtClean="0"/>
              <a:t>.</a:t>
            </a:r>
            <a:endParaRPr lang="uk-UA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Міркування</a:t>
            </a:r>
            <a:r>
              <a:rPr lang="ru-RU" dirty="0" smtClean="0"/>
              <a:t> </a:t>
            </a:r>
            <a:r>
              <a:rPr lang="ru-RU" dirty="0" err="1"/>
              <a:t>учасників</a:t>
            </a:r>
            <a:r>
              <a:rPr lang="ru-RU" dirty="0"/>
              <a:t> з приводу проекту.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записує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для себе і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коментує</a:t>
            </a:r>
            <a:r>
              <a:rPr lang="ru-RU" dirty="0" smtClean="0"/>
              <a:t> і не </a:t>
            </a:r>
            <a:r>
              <a:rPr lang="ru-RU" dirty="0" err="1" smtClean="0"/>
              <a:t>реагує</a:t>
            </a:r>
            <a:r>
              <a:rPr lang="ru-RU" dirty="0" smtClean="0"/>
              <a:t>.</a:t>
            </a:r>
            <a:endParaRPr lang="uk-UA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Оголошується</a:t>
            </a:r>
            <a:r>
              <a:rPr lang="ru-RU" dirty="0" smtClean="0"/>
              <a:t> </a:t>
            </a:r>
            <a:r>
              <a:rPr lang="ru-RU" dirty="0" err="1" smtClean="0"/>
              <a:t>перерва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керівник</a:t>
            </a:r>
            <a:r>
              <a:rPr lang="ru-RU" dirty="0" smtClean="0"/>
              <a:t> проекту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персональний</a:t>
            </a:r>
            <a:r>
              <a:rPr lang="ru-RU" dirty="0" smtClean="0"/>
              <a:t> план </a:t>
            </a:r>
            <a:r>
              <a:rPr lang="ru-RU" dirty="0" err="1" smtClean="0"/>
              <a:t>дій</a:t>
            </a:r>
            <a:r>
              <a:rPr lang="ru-RU" dirty="0" smtClean="0"/>
              <a:t>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</a:t>
            </a:r>
            <a:endParaRPr lang="uk-UA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План </a:t>
            </a:r>
            <a:r>
              <a:rPr lang="ru-RU" dirty="0" err="1" smtClean="0"/>
              <a:t>зачитується</a:t>
            </a:r>
            <a:r>
              <a:rPr lang="ru-RU" dirty="0" smtClean="0"/>
              <a:t> </a:t>
            </a:r>
            <a:r>
              <a:rPr lang="ru-RU" dirty="0" err="1" smtClean="0"/>
              <a:t>групі</a:t>
            </a:r>
            <a:r>
              <a:rPr lang="ru-RU" dirty="0" smtClean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перевіряють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конкретність</a:t>
            </a:r>
            <a:r>
              <a:rPr lang="ru-RU" dirty="0" smtClean="0"/>
              <a:t> і </a:t>
            </a:r>
            <a:r>
              <a:rPr lang="ru-RU" dirty="0" err="1" smtClean="0"/>
              <a:t>реалізовується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/>
              <a:t>засідання</a:t>
            </a:r>
            <a:r>
              <a:rPr lang="ru-RU" dirty="0"/>
              <a:t> </a:t>
            </a:r>
            <a:r>
              <a:rPr lang="ru-RU" dirty="0" err="1"/>
              <a:t>діляться</a:t>
            </a:r>
            <a:r>
              <a:rPr lang="ru-RU" dirty="0"/>
              <a:t> думкою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в </a:t>
            </a:r>
            <a:r>
              <a:rPr lang="ru-RU" dirty="0" err="1"/>
              <a:t>запропонованому</a:t>
            </a:r>
            <a:r>
              <a:rPr lang="ru-RU" dirty="0"/>
              <a:t> </a:t>
            </a:r>
            <a:r>
              <a:rPr lang="ru-RU" dirty="0" err="1" smtClean="0"/>
              <a:t>плані</a:t>
            </a:r>
            <a:r>
              <a:rPr lang="ru-RU" dirty="0" smtClean="0"/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Наступний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 про </a:t>
            </a:r>
            <a:r>
              <a:rPr lang="ru-RU" dirty="0" err="1" smtClean="0"/>
              <a:t>свій</a:t>
            </a:r>
            <a:r>
              <a:rPr lang="ru-RU" dirty="0" smtClean="0"/>
              <a:t> проект.</a:t>
            </a: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28453" y="450760"/>
            <a:ext cx="5331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Послідовність </a:t>
            </a:r>
            <a:r>
              <a:rPr lang="ru-RU" sz="2400" b="1" dirty="0" err="1"/>
              <a:t>роботи</a:t>
            </a:r>
            <a:r>
              <a:rPr lang="ru-RU" sz="2400" b="1" dirty="0"/>
              <a:t> в </a:t>
            </a:r>
            <a:r>
              <a:rPr lang="ru-RU" sz="2400" b="1" dirty="0" err="1" smtClean="0"/>
              <a:t>групах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1" y="2036932"/>
            <a:ext cx="2871852" cy="35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02" y="346808"/>
            <a:ext cx="5679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2. Особа та </a:t>
            </a:r>
            <a:r>
              <a:rPr lang="ru-RU" sz="2800" b="1" dirty="0" err="1"/>
              <a:t>зміни</a:t>
            </a:r>
            <a:r>
              <a:rPr lang="ru-RU" sz="2800" b="1" dirty="0"/>
              <a:t>, </a:t>
            </a:r>
            <a:r>
              <a:rPr lang="ru-RU" sz="2800" b="1" dirty="0" err="1"/>
              <a:t>визначення</a:t>
            </a:r>
            <a:r>
              <a:rPr lang="ru-RU" sz="2800" b="1" dirty="0"/>
              <a:t> </a:t>
            </a:r>
            <a:r>
              <a:rPr lang="ru-RU" sz="2800" b="1" dirty="0" smtClean="0"/>
              <a:t>типу </a:t>
            </a:r>
            <a:r>
              <a:rPr lang="ru-RU" sz="2800" b="1" dirty="0" err="1"/>
              <a:t>особистості</a:t>
            </a:r>
            <a:r>
              <a:rPr lang="ru-RU" sz="2800" b="1" dirty="0" smtClean="0"/>
              <a:t>.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03003" y="2875084"/>
            <a:ext cx="468499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dirty="0" smtClean="0"/>
              <a:t>П'ять </a:t>
            </a:r>
            <a:r>
              <a:rPr lang="ru-RU" b="1" dirty="0" err="1"/>
              <a:t>чинників</a:t>
            </a:r>
            <a:r>
              <a:rPr lang="ru-RU" b="1" dirty="0"/>
              <a:t>, </a:t>
            </a:r>
            <a:r>
              <a:rPr lang="ru-RU" b="1" dirty="0" err="1"/>
              <a:t>обумовлюють</a:t>
            </a:r>
            <a:r>
              <a:rPr lang="ru-RU" b="1" dirty="0"/>
              <a:t> </a:t>
            </a:r>
            <a:r>
              <a:rPr lang="ru-RU" b="1" dirty="0" err="1"/>
              <a:t>індивідуальну</a:t>
            </a:r>
            <a:r>
              <a:rPr lang="ru-RU" b="1" dirty="0"/>
              <a:t> </a:t>
            </a:r>
            <a:r>
              <a:rPr lang="ru-RU" b="1" dirty="0" err="1"/>
              <a:t>реакцію</a:t>
            </a:r>
            <a:r>
              <a:rPr lang="ru-RU" b="1" dirty="0"/>
              <a:t> на </a:t>
            </a:r>
            <a:r>
              <a:rPr lang="ru-RU" b="1" dirty="0" err="1" smtClean="0"/>
              <a:t>зміни</a:t>
            </a:r>
            <a:r>
              <a:rPr lang="ru-RU" dirty="0"/>
              <a:t>:</a:t>
            </a:r>
            <a:r>
              <a:rPr lang="ru-RU" dirty="0" smtClean="0"/>
              <a:t> 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  1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  2</a:t>
            </a:r>
            <a:r>
              <a:rPr lang="ru-RU" dirty="0"/>
              <a:t>.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змін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  3</a:t>
            </a:r>
            <a:r>
              <a:rPr lang="ru-RU" dirty="0"/>
              <a:t>. Тип </a:t>
            </a:r>
            <a:r>
              <a:rPr lang="ru-RU" dirty="0" err="1"/>
              <a:t>людини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  4</a:t>
            </a:r>
            <a:r>
              <a:rPr lang="ru-RU" dirty="0"/>
              <a:t>.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  5</a:t>
            </a:r>
            <a:r>
              <a:rPr lang="ru-RU" dirty="0"/>
              <a:t>. Природа </a:t>
            </a:r>
            <a:r>
              <a:rPr lang="ru-RU" dirty="0" err="1" smtClean="0"/>
              <a:t>змін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875084"/>
            <a:ext cx="5309145" cy="3000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003" y="1626334"/>
            <a:ext cx="11040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Менеджерові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звертати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п'ять областей,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позитивну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.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управляти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уяву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це </a:t>
            </a:r>
            <a:r>
              <a:rPr lang="ru-RU" dirty="0" err="1"/>
              <a:t>зробить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співробітників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794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7430" y="1275008"/>
            <a:ext cx="10457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Метод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при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проблем (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невизначеність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і </a:t>
            </a:r>
            <a:r>
              <a:rPr lang="ru-RU" dirty="0" err="1"/>
              <a:t>діях</a:t>
            </a:r>
            <a:r>
              <a:rPr lang="ru-RU" dirty="0"/>
              <a:t>).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/>
              <a:t>Розширює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наявні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але </a:t>
            </a:r>
            <a:r>
              <a:rPr lang="ru-RU" dirty="0" err="1"/>
              <a:t>підштовхує</a:t>
            </a:r>
            <a:r>
              <a:rPr lang="ru-RU" dirty="0"/>
              <a:t> до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.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адекватного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нівелюється</a:t>
            </a:r>
            <a:r>
              <a:rPr lang="ru-RU" dirty="0"/>
              <a:t> </a:t>
            </a:r>
            <a:r>
              <a:rPr lang="ru-RU" dirty="0" err="1"/>
              <a:t>очікуваний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704562" y="566671"/>
            <a:ext cx="765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Особливості і обмеження роботи в групах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06" y="3468254"/>
            <a:ext cx="3253784" cy="261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430" y="3276006"/>
            <a:ext cx="76758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uk-UA" dirty="0" smtClean="0"/>
              <a:t>Наприклад</a:t>
            </a:r>
            <a:r>
              <a:rPr lang="uk-UA" dirty="0"/>
              <a:t>, в колективах з прийнятою однією "правильною" точкою зору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загальноприйнятим</a:t>
            </a:r>
            <a:r>
              <a:rPr lang="ru-RU" dirty="0"/>
              <a:t> способам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персоналу.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ru-RU" dirty="0" err="1"/>
              <a:t>повноцінної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потрібне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проблем.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На </a:t>
            </a:r>
            <a:r>
              <a:rPr lang="ru-RU" dirty="0" smtClean="0"/>
              <a:t>початку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консультанта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66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9606" r="4761" b="14676"/>
          <a:stretch/>
        </p:blipFill>
        <p:spPr>
          <a:xfrm>
            <a:off x="8300901" y="1512869"/>
            <a:ext cx="3572315" cy="2353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2175" y="558762"/>
            <a:ext cx="7360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4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Організація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самонавчається</a:t>
            </a:r>
            <a:r>
              <a:rPr lang="ru-RU" sz="2800" b="1" dirty="0"/>
              <a:t> як </a:t>
            </a:r>
            <a:r>
              <a:rPr lang="ru-RU" sz="2800" b="1" dirty="0" err="1"/>
              <a:t>провідник</a:t>
            </a:r>
            <a:r>
              <a:rPr lang="ru-RU" sz="2800" b="1" dirty="0"/>
              <a:t> </a:t>
            </a:r>
            <a:r>
              <a:rPr lang="ru-RU" sz="2800" b="1" dirty="0" err="1" smtClean="0"/>
              <a:t>змін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18824" y="1747420"/>
            <a:ext cx="10939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 smtClean="0"/>
              <a:t>Сучасна</a:t>
            </a:r>
            <a:r>
              <a:rPr lang="ru-RU" b="1" dirty="0" smtClean="0"/>
              <a:t> </a:t>
            </a:r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розвивається</a:t>
            </a:r>
            <a:r>
              <a:rPr lang="ru-RU" b="1" dirty="0"/>
              <a:t> в </a:t>
            </a:r>
            <a:r>
              <a:rPr lang="ru-RU" b="1" dirty="0" err="1"/>
              <a:t>трьох</a:t>
            </a:r>
            <a:r>
              <a:rPr lang="ru-RU" b="1" dirty="0"/>
              <a:t> </a:t>
            </a:r>
            <a:r>
              <a:rPr lang="ru-RU" b="1" dirty="0" err="1"/>
              <a:t>напрямах</a:t>
            </a:r>
            <a:r>
              <a:rPr lang="ru-RU" b="1" dirty="0"/>
              <a:t>: </a:t>
            </a:r>
            <a:endParaRPr lang="ru-RU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err="1" smtClean="0"/>
              <a:t>ситуаційний</a:t>
            </a:r>
            <a:r>
              <a:rPr lang="ru-RU" i="1" dirty="0" smtClean="0"/>
              <a:t> </a:t>
            </a:r>
            <a:r>
              <a:rPr lang="ru-RU" i="1" dirty="0" err="1"/>
              <a:t>підхід</a:t>
            </a:r>
            <a:r>
              <a:rPr lang="ru-RU" i="1" dirty="0"/>
              <a:t> до </a:t>
            </a:r>
            <a:r>
              <a:rPr lang="ru-RU" i="1" dirty="0" err="1"/>
              <a:t>розгляду</a:t>
            </a:r>
            <a:r>
              <a:rPr lang="ru-RU" i="1" dirty="0"/>
              <a:t> проблем </a:t>
            </a:r>
            <a:r>
              <a:rPr lang="ru-RU" i="1" dirty="0" err="1"/>
              <a:t>организації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err="1" smtClean="0"/>
              <a:t>екологічний</a:t>
            </a:r>
            <a:r>
              <a:rPr lang="ru-RU" i="1" dirty="0" smtClean="0"/>
              <a:t> </a:t>
            </a:r>
            <a:r>
              <a:rPr lang="ru-RU" i="1" dirty="0" err="1"/>
              <a:t>підхід</a:t>
            </a:r>
            <a:r>
              <a:rPr lang="ru-RU" i="1" dirty="0"/>
              <a:t>, </a:t>
            </a:r>
            <a:endParaRPr lang="ru-RU" i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err="1" smtClean="0"/>
              <a:t>підхід</a:t>
            </a:r>
            <a:r>
              <a:rPr lang="ru-RU" i="1" dirty="0" smtClean="0"/>
              <a:t> </a:t>
            </a:r>
            <a:r>
              <a:rPr lang="ru-RU" i="1" dirty="0" err="1"/>
              <a:t>організаційного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 smtClean="0"/>
              <a:t>.</a:t>
            </a:r>
            <a:r>
              <a:rPr lang="ru-RU" dirty="0" smtClean="0"/>
              <a:t>	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818825" y="3977687"/>
            <a:ext cx="10939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b="1" dirty="0" err="1" smtClean="0"/>
              <a:t>Ситуаційний</a:t>
            </a:r>
            <a:r>
              <a:rPr lang="ru-RU" b="1" dirty="0" smtClean="0"/>
              <a:t> </a:t>
            </a:r>
            <a:r>
              <a:rPr lang="ru-RU" b="1" dirty="0" err="1"/>
              <a:t>підхід</a:t>
            </a:r>
            <a:r>
              <a:rPr lang="ru-RU" b="1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визнанні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організаційній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єдино</a:t>
            </a:r>
            <a:r>
              <a:rPr lang="ru-RU" dirty="0"/>
              <a:t> правильного шляху. </a:t>
            </a:r>
            <a:r>
              <a:rPr lang="ru-RU" dirty="0" err="1"/>
              <a:t>Організація</a:t>
            </a:r>
            <a:r>
              <a:rPr lang="ru-RU" dirty="0"/>
              <a:t> повинна </a:t>
            </a:r>
            <a:r>
              <a:rPr lang="ru-RU" dirty="0" err="1"/>
              <a:t>пристосовуватися</a:t>
            </a:r>
            <a:r>
              <a:rPr lang="ru-RU" dirty="0"/>
              <a:t> до умов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таких структур,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організаційного</a:t>
            </a:r>
            <a:r>
              <a:rPr lang="ru-RU" dirty="0"/>
              <a:t> порядку,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булі</a:t>
            </a:r>
            <a:r>
              <a:rPr lang="ru-RU" dirty="0"/>
              <a:t> б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пристосовані</a:t>
            </a:r>
            <a:r>
              <a:rPr lang="ru-RU" dirty="0"/>
              <a:t> для будь-</a:t>
            </a:r>
            <a:r>
              <a:rPr lang="ru-RU" dirty="0" err="1"/>
              <a:t>якого</a:t>
            </a:r>
            <a:r>
              <a:rPr lang="ru-RU" dirty="0"/>
              <a:t> часу,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ситуації</a:t>
            </a:r>
            <a:r>
              <a:rPr lang="ru-RU" dirty="0"/>
              <a:t>. Кожному типу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вирішуваних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оптимальні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стану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стратегія</a:t>
            </a:r>
            <a:r>
              <a:rPr lang="ru-RU" dirty="0"/>
              <a:t> і структура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993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381" y="630852"/>
            <a:ext cx="9948394" cy="595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/>
              <a:t>	</a:t>
            </a:r>
            <a:r>
              <a:rPr lang="ru-RU" b="1" i="1" dirty="0" err="1" smtClean="0"/>
              <a:t>Екологічний</a:t>
            </a:r>
            <a:r>
              <a:rPr lang="ru-RU" b="1" i="1" dirty="0" smtClean="0"/>
              <a:t> </a:t>
            </a:r>
            <a:r>
              <a:rPr lang="ru-RU" b="1" i="1" dirty="0" err="1"/>
              <a:t>підхід</a:t>
            </a:r>
            <a:r>
              <a:rPr lang="ru-RU" b="1" i="1" dirty="0"/>
              <a:t>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"</a:t>
            </a:r>
            <a:r>
              <a:rPr lang="ru-RU" dirty="0" err="1"/>
              <a:t>виживає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пристосована</a:t>
            </a:r>
            <a:r>
              <a:rPr lang="ru-RU" dirty="0"/>
              <a:t>",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природного </a:t>
            </a:r>
            <a:r>
              <a:rPr lang="ru-RU" dirty="0" err="1"/>
              <a:t>відбору</a:t>
            </a:r>
            <a:r>
              <a:rPr lang="ru-RU" dirty="0"/>
              <a:t> і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У </a:t>
            </a:r>
            <a:r>
              <a:rPr lang="ru-RU" dirty="0" err="1"/>
              <a:t>спрощеному</a:t>
            </a:r>
            <a:r>
              <a:rPr lang="ru-RU" dirty="0"/>
              <a:t>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таким чином: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1)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не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а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;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2)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виживати</a:t>
            </a:r>
            <a:r>
              <a:rPr lang="ru-RU" dirty="0"/>
              <a:t>;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3) роль </a:t>
            </a:r>
            <a:r>
              <a:rPr lang="ru-RU" dirty="0" err="1"/>
              <a:t>довкілля</a:t>
            </a:r>
            <a:r>
              <a:rPr lang="ru-RU" dirty="0"/>
              <a:t> у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визнається</a:t>
            </a:r>
            <a:r>
              <a:rPr lang="ru-RU" dirty="0"/>
              <a:t> абсолютною,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менеджмент не чинить </a:t>
            </a:r>
            <a:r>
              <a:rPr lang="ru-RU" dirty="0" err="1"/>
              <a:t>істотного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до </a:t>
            </a:r>
            <a:r>
              <a:rPr lang="ru-RU" dirty="0" err="1"/>
              <a:t>виживання</a:t>
            </a:r>
            <a:r>
              <a:rPr lang="ru-RU" dirty="0"/>
              <a:t>;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4)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і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, то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уціліють</a:t>
            </a:r>
            <a:r>
              <a:rPr lang="ru-RU" dirty="0"/>
              <a:t>, 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припинять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 smtClean="0"/>
              <a:t>	У </a:t>
            </a:r>
            <a:r>
              <a:rPr lang="ru-RU" dirty="0" err="1"/>
              <a:t>сучасних</a:t>
            </a:r>
            <a:r>
              <a:rPr lang="ru-RU" dirty="0"/>
              <a:t> моделях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(1980 - 1990 - і роки)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проблемам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механізмам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2283519"/>
            <a:ext cx="1500925" cy="243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00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6" y="948690"/>
            <a:ext cx="112046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/>
              <a:t>порядку - по "</a:t>
            </a:r>
            <a:r>
              <a:rPr lang="ru-RU" dirty="0" err="1"/>
              <a:t>Одинарній</a:t>
            </a:r>
            <a:r>
              <a:rPr lang="ru-RU" dirty="0"/>
              <a:t> </a:t>
            </a:r>
            <a:r>
              <a:rPr lang="ru-RU" dirty="0" err="1"/>
              <a:t>петлі</a:t>
            </a:r>
            <a:r>
              <a:rPr lang="ru-RU" dirty="0" smtClean="0"/>
              <a:t>"</a:t>
            </a:r>
            <a:r>
              <a:rPr lang="ru-RU" dirty="0"/>
              <a:t> </a:t>
            </a:r>
            <a:r>
              <a:rPr lang="ru-RU" dirty="0" smtClean="0"/>
              <a:t>- це </a:t>
            </a:r>
            <a:r>
              <a:rPr lang="ru-RU" dirty="0" err="1"/>
              <a:t>звичайне</a:t>
            </a:r>
            <a:r>
              <a:rPr lang="ru-RU" dirty="0"/>
              <a:t> для будь-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обов'язкове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персоналу,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 smtClean="0"/>
              <a:t>цілей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другого </a:t>
            </a:r>
            <a:r>
              <a:rPr lang="ru-RU" dirty="0"/>
              <a:t>порядку - по "</a:t>
            </a:r>
            <a:r>
              <a:rPr lang="ru-RU" dirty="0" err="1"/>
              <a:t>Подвійній</a:t>
            </a:r>
            <a:r>
              <a:rPr lang="ru-RU" dirty="0"/>
              <a:t> </a:t>
            </a:r>
            <a:r>
              <a:rPr lang="ru-RU" dirty="0" err="1" smtClean="0"/>
              <a:t>петлі</a:t>
            </a:r>
            <a:r>
              <a:rPr lang="ru-RU" dirty="0"/>
              <a:t>« - це </a:t>
            </a:r>
            <a:r>
              <a:rPr lang="ru-RU" dirty="0" err="1"/>
              <a:t>организованний</a:t>
            </a:r>
            <a:r>
              <a:rPr lang="ru-RU" dirty="0"/>
              <a:t> і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керований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самонавчання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переосмислення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переоцінці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цінностей</a:t>
            </a:r>
            <a:r>
              <a:rPr lang="ru-RU" dirty="0"/>
              <a:t>, </a:t>
            </a:r>
            <a:r>
              <a:rPr lang="ru-RU" dirty="0" err="1"/>
              <a:t>переконань</a:t>
            </a:r>
            <a:r>
              <a:rPr lang="ru-RU" dirty="0"/>
              <a:t>)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навчення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i="1" dirty="0" err="1" smtClean="0"/>
              <a:t>Самонавчальна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організація</a:t>
            </a:r>
            <a:r>
              <a:rPr lang="ru-RU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); </a:t>
            </a:r>
            <a:r>
              <a:rPr lang="uk-UA" dirty="0" err="1"/>
              <a:t>learning</a:t>
            </a:r>
            <a:r>
              <a:rPr lang="uk-UA" dirty="0"/>
              <a:t> </a:t>
            </a:r>
            <a:r>
              <a:rPr lang="uk-UA" dirty="0" err="1"/>
              <a:t>organization</a:t>
            </a:r>
            <a:r>
              <a:rPr lang="ru-RU" dirty="0"/>
              <a:t> - "</a:t>
            </a:r>
            <a:r>
              <a:rPr lang="ru-RU" dirty="0" err="1"/>
              <a:t>Організація</a:t>
            </a:r>
            <a:r>
              <a:rPr lang="ru-RU" dirty="0"/>
              <a:t>, яка </a:t>
            </a:r>
            <a:r>
              <a:rPr lang="ru-RU" dirty="0" err="1"/>
              <a:t>створює</a:t>
            </a:r>
            <a:r>
              <a:rPr lang="ru-RU" dirty="0"/>
              <a:t>, </a:t>
            </a:r>
            <a:r>
              <a:rPr lang="ru-RU" dirty="0" err="1"/>
              <a:t>набуває</a:t>
            </a:r>
            <a:r>
              <a:rPr lang="ru-RU" dirty="0"/>
              <a:t>, </a:t>
            </a:r>
            <a:r>
              <a:rPr lang="ru-RU" dirty="0" err="1"/>
              <a:t>передає</a:t>
            </a:r>
            <a:r>
              <a:rPr lang="ru-RU" dirty="0"/>
              <a:t> і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. Вона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 smtClean="0"/>
              <a:t>". Вона </a:t>
            </a:r>
            <a:r>
              <a:rPr lang="ru-RU" dirty="0" err="1"/>
              <a:t>гнучко</a:t>
            </a:r>
            <a:r>
              <a:rPr lang="ru-RU" dirty="0"/>
              <a:t> і адаптивно </a:t>
            </a:r>
            <a:r>
              <a:rPr lang="ru-RU" dirty="0" err="1"/>
              <a:t>змінюється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контекст </a:t>
            </a:r>
            <a:r>
              <a:rPr lang="ru-RU" dirty="0" err="1"/>
              <a:t>ситуації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люди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,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вирощуються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широкомасштабні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в </a:t>
            </a:r>
            <a:r>
              <a:rPr lang="ru-RU" dirty="0" err="1"/>
              <a:t>ній</a:t>
            </a:r>
            <a:r>
              <a:rPr lang="ru-RU" dirty="0"/>
              <a:t> люди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вчаться</a:t>
            </a:r>
            <a:r>
              <a:rPr lang="ru-RU" dirty="0"/>
              <a:t> тому, як </a:t>
            </a:r>
            <a:r>
              <a:rPr lang="ru-RU" dirty="0" err="1"/>
              <a:t>вчитися</a:t>
            </a:r>
            <a:r>
              <a:rPr lang="ru-RU" dirty="0"/>
              <a:t> </a:t>
            </a:r>
            <a:r>
              <a:rPr lang="ru-RU" dirty="0" smtClean="0"/>
              <a:t>разом.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шляхом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передовим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і </a:t>
            </a:r>
            <a:r>
              <a:rPr lang="ru-RU" dirty="0" err="1"/>
              <a:t>уникає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746976" y="223911"/>
            <a:ext cx="11062952" cy="454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uk-UA" b="1" i="1" dirty="0" smtClean="0"/>
              <a:t>Підхід організаційного навчання </a:t>
            </a:r>
            <a:r>
              <a:rPr lang="uk-UA" dirty="0" smtClean="0"/>
              <a:t>заснований на визнанні </a:t>
            </a:r>
            <a:r>
              <a:rPr lang="uk-UA" i="1" dirty="0" smtClean="0"/>
              <a:t>двох видів </a:t>
            </a:r>
            <a:r>
              <a:rPr lang="uk-UA" dirty="0" smtClean="0"/>
              <a:t>навчання організації :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091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842" y="100996"/>
            <a:ext cx="10356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i="1" dirty="0" err="1" smtClean="0"/>
              <a:t>Ознаками</a:t>
            </a:r>
            <a:r>
              <a:rPr lang="ru-RU" b="1" i="1" dirty="0" smtClean="0"/>
              <a:t> </a:t>
            </a:r>
            <a:r>
              <a:rPr lang="ru-RU" b="1" i="1" dirty="0"/>
              <a:t>"</a:t>
            </a:r>
            <a:r>
              <a:rPr lang="ru-RU" b="1" i="1" dirty="0" err="1"/>
              <a:t>Самонавчальної</a:t>
            </a:r>
            <a:r>
              <a:rPr lang="ru-RU" b="1" i="1" dirty="0"/>
              <a:t> </a:t>
            </a:r>
            <a:r>
              <a:rPr lang="ru-RU" b="1" i="1" dirty="0" err="1"/>
              <a:t>організації</a:t>
            </a:r>
            <a:r>
              <a:rPr lang="ru-RU" b="1" i="1" dirty="0"/>
              <a:t>" </a:t>
            </a:r>
            <a:r>
              <a:rPr lang="ru-RU" dirty="0" smtClean="0"/>
              <a:t>є: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гнучка</a:t>
            </a:r>
            <a:r>
              <a:rPr lang="ru-RU" dirty="0" smtClean="0"/>
              <a:t> </a:t>
            </a:r>
            <a:r>
              <a:rPr lang="ru-RU" dirty="0"/>
              <a:t>і максимально плоска </a:t>
            </a:r>
            <a:r>
              <a:rPr lang="ru-RU" dirty="0" err="1"/>
              <a:t>організаційна</a:t>
            </a:r>
            <a:r>
              <a:rPr lang="ru-RU" dirty="0"/>
              <a:t> структура, </a:t>
            </a:r>
            <a:r>
              <a:rPr lang="ru-RU" dirty="0" err="1" smtClean="0"/>
              <a:t>партисипативний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повчальний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при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организаційнної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гнучкість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 smtClean="0"/>
              <a:t>винагород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доступність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і </a:t>
            </a:r>
            <a:r>
              <a:rPr lang="ru-RU" dirty="0" err="1"/>
              <a:t>досвідом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членами </a:t>
            </a:r>
            <a:r>
              <a:rPr lang="ru-RU" dirty="0" err="1" smtClean="0"/>
              <a:t>організації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орієнтація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smtClean="0"/>
              <a:t>компаний;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висвітлення</a:t>
            </a:r>
            <a:r>
              <a:rPr lang="ru-RU" dirty="0" smtClean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з </a:t>
            </a:r>
            <a:r>
              <a:rPr lang="ru-RU" dirty="0" err="1"/>
              <a:t>дослідницькими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сприятливий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персоналу </a:t>
            </a:r>
            <a:r>
              <a:rPr lang="ru-RU" dirty="0" err="1"/>
              <a:t>клімат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53832"/>
          <a:stretch/>
        </p:blipFill>
        <p:spPr>
          <a:xfrm>
            <a:off x="228830" y="3867149"/>
            <a:ext cx="1659955" cy="2559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787" y="3441680"/>
            <a:ext cx="10049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dirty="0" smtClean="0"/>
              <a:t>У </a:t>
            </a:r>
            <a:r>
              <a:rPr lang="ru-RU" dirty="0"/>
              <a:t>1990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b="1" dirty="0" err="1"/>
              <a:t>Пітер</a:t>
            </a:r>
            <a:r>
              <a:rPr lang="ru-RU" b="1" dirty="0"/>
              <a:t> </a:t>
            </a:r>
            <a:r>
              <a:rPr lang="ru-RU" b="1" dirty="0" err="1"/>
              <a:t>Сенге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uk-UA" dirty="0" err="1"/>
              <a:t>Peter</a:t>
            </a:r>
            <a:r>
              <a:rPr lang="uk-UA" dirty="0"/>
              <a:t> </a:t>
            </a:r>
            <a:r>
              <a:rPr lang="uk-UA" dirty="0" err="1"/>
              <a:t>Senge</a:t>
            </a:r>
            <a:r>
              <a:rPr lang="ru-RU" dirty="0"/>
              <a:t>) </a:t>
            </a:r>
            <a:r>
              <a:rPr lang="ru-RU" dirty="0" err="1"/>
              <a:t>поклав</a:t>
            </a:r>
            <a:r>
              <a:rPr lang="ru-RU" dirty="0"/>
              <a:t> початок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, </a:t>
            </a:r>
            <a:r>
              <a:rPr lang="ru-RU" dirty="0" err="1"/>
              <a:t>опублікувавши</a:t>
            </a:r>
            <a:r>
              <a:rPr lang="ru-RU" dirty="0"/>
              <a:t> роботу "</a:t>
            </a:r>
            <a:r>
              <a:rPr lang="ru-RU" dirty="0" err="1"/>
              <a:t>П'ята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" (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Fifth</a:t>
            </a:r>
            <a:r>
              <a:rPr lang="uk-UA" dirty="0"/>
              <a:t> </a:t>
            </a:r>
            <a:r>
              <a:rPr lang="uk-UA" dirty="0" err="1"/>
              <a:t>Discipline</a:t>
            </a:r>
            <a:r>
              <a:rPr lang="ru-RU" dirty="0"/>
              <a:t>).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викладено</a:t>
            </a:r>
            <a:r>
              <a:rPr lang="ru-RU" dirty="0"/>
              <a:t> п'ять </a:t>
            </a:r>
            <a:r>
              <a:rPr lang="ru-RU" dirty="0" err="1"/>
              <a:t>основних</a:t>
            </a:r>
            <a:r>
              <a:rPr lang="ru-RU" dirty="0"/>
              <a:t> понять,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співробітникам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стати </a:t>
            </a:r>
            <a:r>
              <a:rPr lang="ru-RU" dirty="0" err="1"/>
              <a:t>організацією</a:t>
            </a:r>
            <a:r>
              <a:rPr lang="ru-RU" dirty="0"/>
              <a:t> (</a:t>
            </a:r>
            <a:r>
              <a:rPr lang="uk-UA" dirty="0" err="1"/>
              <a:t>learning</a:t>
            </a:r>
            <a:r>
              <a:rPr lang="uk-UA" dirty="0"/>
              <a:t> </a:t>
            </a:r>
            <a:r>
              <a:rPr lang="uk-UA" dirty="0" err="1"/>
              <a:t>organization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навчається</a:t>
            </a:r>
            <a:r>
              <a:rPr lang="ru-RU" dirty="0"/>
              <a:t>. </a:t>
            </a:r>
            <a:r>
              <a:rPr lang="ru-RU" dirty="0" err="1"/>
              <a:t>Сенге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навчається</a:t>
            </a:r>
            <a:r>
              <a:rPr lang="ru-RU" dirty="0"/>
              <a:t>, як </a:t>
            </a:r>
            <a:r>
              <a:rPr lang="ru-RU" dirty="0" err="1"/>
              <a:t>місце</a:t>
            </a:r>
            <a:r>
              <a:rPr lang="ru-RU" dirty="0"/>
              <a:t>, "в </a:t>
            </a:r>
            <a:r>
              <a:rPr lang="ru-RU" dirty="0" err="1"/>
              <a:t>якому</a:t>
            </a:r>
            <a:r>
              <a:rPr lang="ru-RU" dirty="0"/>
              <a:t> люди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вирощуються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широкомасштабні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люди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вчаться</a:t>
            </a:r>
            <a:r>
              <a:rPr lang="ru-RU" dirty="0"/>
              <a:t> тому, як </a:t>
            </a:r>
            <a:r>
              <a:rPr lang="ru-RU" dirty="0" err="1"/>
              <a:t>вчитися</a:t>
            </a:r>
            <a:r>
              <a:rPr lang="ru-RU" dirty="0"/>
              <a:t> разом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6909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61" y="336634"/>
            <a:ext cx="1036749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'ять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Сенге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майстерність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прояснювати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самих себе,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той же час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переоцінювати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центрована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тих,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безглузде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самовдоволення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зчіплюються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правильно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віруваннями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наше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жаль, вони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обстеження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людям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55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2" y="401338"/>
            <a:ext cx="101743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b="1" i="1" dirty="0" err="1" smtClean="0"/>
              <a:t>Ознаки</a:t>
            </a:r>
            <a:r>
              <a:rPr lang="ru-RU" b="1" i="1" dirty="0" smtClean="0"/>
              <a:t> </a:t>
            </a:r>
            <a:r>
              <a:rPr lang="ru-RU" b="1" i="1" dirty="0" err="1"/>
              <a:t>властиві</a:t>
            </a:r>
            <a:r>
              <a:rPr lang="ru-RU" b="1" i="1" dirty="0"/>
              <a:t> </a:t>
            </a:r>
            <a:r>
              <a:rPr lang="ru-RU" b="1" i="1" dirty="0" err="1"/>
              <a:t>організації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 smtClean="0"/>
              <a:t>навчається</a:t>
            </a:r>
            <a:r>
              <a:rPr lang="ru-RU" b="1" i="1" dirty="0" smtClean="0"/>
              <a:t> за Майком </a:t>
            </a:r>
            <a:r>
              <a:rPr lang="ru-RU" b="1" i="1" dirty="0" err="1" smtClean="0"/>
              <a:t>Педлером</a:t>
            </a:r>
            <a:r>
              <a:rPr lang="ru-RU" b="1" i="1" dirty="0"/>
              <a:t> (1991 р</a:t>
            </a:r>
            <a:r>
              <a:rPr lang="ru-RU" b="1" i="1" dirty="0" smtClean="0"/>
              <a:t>.):</a:t>
            </a:r>
            <a:endParaRPr lang="uk-UA" b="1" i="1" dirty="0"/>
          </a:p>
          <a:p>
            <a:pPr>
              <a:lnSpc>
                <a:spcPct val="150000"/>
              </a:lnSpc>
            </a:pPr>
            <a:r>
              <a:rPr lang="ru-RU" dirty="0"/>
              <a:t>1. </a:t>
            </a:r>
            <a:r>
              <a:rPr lang="ru-RU" dirty="0" err="1" smtClean="0"/>
              <a:t>Навчальний</a:t>
            </a:r>
            <a:r>
              <a:rPr lang="ru-RU" dirty="0" smtClean="0"/>
              <a:t>, </a:t>
            </a:r>
            <a:r>
              <a:rPr lang="ru-RU" dirty="0" err="1" smtClean="0"/>
              <a:t>гнучкий</a:t>
            </a:r>
            <a:r>
              <a:rPr lang="ru-RU" dirty="0" smtClean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 smtClean="0"/>
              <a:t>стратегії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2.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у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і тактики </a:t>
            </a:r>
            <a:r>
              <a:rPr lang="ru-RU" dirty="0" err="1" smtClean="0"/>
              <a:t>організації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3.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цілях</a:t>
            </a:r>
            <a:r>
              <a:rPr lang="ru-RU" dirty="0"/>
              <a:t>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правильних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а не як основа для </a:t>
            </a:r>
            <a:r>
              <a:rPr lang="ru-RU" dirty="0" err="1"/>
              <a:t>винагороди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4. </a:t>
            </a:r>
            <a:r>
              <a:rPr lang="ru-RU" dirty="0" err="1"/>
              <a:t>Облік</a:t>
            </a:r>
            <a:r>
              <a:rPr lang="ru-RU" dirty="0"/>
              <a:t> і контроль,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 smtClean="0"/>
              <a:t>організації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5.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 smtClean="0"/>
              <a:t>підрозділами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6. </a:t>
            </a:r>
            <a:r>
              <a:rPr lang="ru-RU" dirty="0" err="1"/>
              <a:t>Гнучка</a:t>
            </a:r>
            <a:r>
              <a:rPr lang="ru-RU" dirty="0"/>
              <a:t> система </a:t>
            </a:r>
            <a:r>
              <a:rPr lang="ru-RU" dirty="0" err="1" smtClean="0"/>
              <a:t>заохочень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7. "Структура, </a:t>
            </a:r>
            <a:r>
              <a:rPr lang="ru-RU" dirty="0" err="1"/>
              <a:t>що</a:t>
            </a:r>
            <a:r>
              <a:rPr lang="ru-RU" dirty="0"/>
              <a:t> "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" (</a:t>
            </a:r>
            <a:r>
              <a:rPr lang="ru-RU" dirty="0" err="1"/>
              <a:t>підрозділи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"</a:t>
            </a:r>
            <a:r>
              <a:rPr lang="ru-RU" dirty="0" err="1"/>
              <a:t>межі</a:t>
            </a:r>
            <a:r>
              <a:rPr lang="ru-RU" dirty="0"/>
              <a:t>"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як </a:t>
            </a:r>
            <a:r>
              <a:rPr lang="ru-RU" dirty="0" err="1"/>
              <a:t>тимчасова</a:t>
            </a:r>
            <a:r>
              <a:rPr lang="ru-RU" dirty="0"/>
              <a:t> структура, яка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змінена</a:t>
            </a:r>
            <a:r>
              <a:rPr lang="ru-RU" dirty="0" smtClean="0"/>
              <a:t>).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8.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стану </a:t>
            </a:r>
            <a:r>
              <a:rPr lang="ru-RU" dirty="0" err="1" smtClean="0"/>
              <a:t>середовища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9. </a:t>
            </a:r>
            <a:r>
              <a:rPr lang="ru-RU" dirty="0" err="1"/>
              <a:t>Постійний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з </a:t>
            </a:r>
            <a:r>
              <a:rPr lang="ru-RU" dirty="0" smtClean="0"/>
              <a:t>партнерами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к</a:t>
            </a:r>
            <a:r>
              <a:rPr lang="ru-RU" dirty="0" err="1" smtClean="0"/>
              <a:t>лієнтами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10. Атмосфера в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 smtClean="0"/>
              <a:t>навчанню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11.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саморозвитку</a:t>
            </a:r>
            <a:r>
              <a:rPr lang="ru-RU" dirty="0"/>
              <a:t> для </a:t>
            </a:r>
            <a:r>
              <a:rPr lang="ru-RU" dirty="0" err="1"/>
              <a:t>співробітників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b="5098"/>
          <a:stretch/>
        </p:blipFill>
        <p:spPr>
          <a:xfrm>
            <a:off x="9350062" y="4359499"/>
            <a:ext cx="1850216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951" y="1077012"/>
            <a:ext cx="9238217" cy="547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	Таким </a:t>
            </a:r>
            <a:r>
              <a:rPr lang="ru-RU" dirty="0"/>
              <a:t>чином, </a:t>
            </a:r>
            <a:r>
              <a:rPr lang="uk-UA" dirty="0" smtClean="0"/>
              <a:t>існує </a:t>
            </a:r>
            <a:r>
              <a:rPr lang="uk-UA" b="1" i="1" dirty="0" smtClean="0"/>
              <a:t>чотири філософські школи </a:t>
            </a:r>
            <a:r>
              <a:rPr lang="uk-UA" dirty="0" smtClean="0"/>
              <a:t>відносно індивідуальних змін: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 smtClean="0"/>
              <a:t>в </a:t>
            </a:r>
            <a:r>
              <a:rPr lang="uk-UA" b="1" i="1" dirty="0" err="1" smtClean="0"/>
              <a:t>біхевіористському</a:t>
            </a:r>
            <a:r>
              <a:rPr lang="uk-UA" b="1" i="1" dirty="0" smtClean="0"/>
              <a:t> підході </a:t>
            </a:r>
            <a:r>
              <a:rPr lang="uk-UA" dirty="0" smtClean="0"/>
              <a:t>йдеться про зміну поведінки оточення через заохочення і покарання. Використовується аналіз поведінки і стратегії винагороди</a:t>
            </a:r>
            <a:r>
              <a:rPr lang="ru-RU" dirty="0" smtClean="0"/>
              <a:t>;</a:t>
            </a:r>
            <a:endParaRPr lang="uk-UA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i="1" dirty="0" smtClean="0"/>
              <a:t>при </a:t>
            </a:r>
            <a:r>
              <a:rPr lang="uk-UA" b="1" i="1" dirty="0" smtClean="0"/>
              <a:t>когнітивному підході </a:t>
            </a:r>
            <a:r>
              <a:rPr lang="uk-UA" dirty="0" smtClean="0"/>
              <a:t>результати досягаються через позитивне відношення. Застосовується техніка постановки мети і навчання</a:t>
            </a:r>
            <a:r>
              <a:rPr lang="ru-RU" dirty="0" smtClean="0"/>
              <a:t>;</a:t>
            </a:r>
            <a:endParaRPr lang="uk-UA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b="1" i="1" dirty="0" err="1" smtClean="0"/>
              <a:t>психодинамічний</a:t>
            </a:r>
            <a:r>
              <a:rPr lang="ru-RU" b="1" i="1" dirty="0" smtClean="0"/>
              <a:t> </a:t>
            </a:r>
            <a:r>
              <a:rPr lang="ru-RU" b="1" i="1" dirty="0" err="1"/>
              <a:t>підхід</a:t>
            </a:r>
            <a:r>
              <a:rPr lang="ru-RU" b="1" i="1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розуміння</a:t>
            </a:r>
            <a:r>
              <a:rPr lang="ru-RU" dirty="0"/>
              <a:t> і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Це особливо </a:t>
            </a:r>
            <a:r>
              <a:rPr lang="ru-RU" dirty="0" err="1"/>
              <a:t>важливо</a:t>
            </a:r>
            <a:r>
              <a:rPr lang="ru-RU" dirty="0"/>
              <a:t>, коли вона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хворобливі</a:t>
            </a:r>
            <a:r>
              <a:rPr lang="ru-RU" dirty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;</a:t>
            </a:r>
            <a:endParaRPr lang="uk-UA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b="1" i="1" dirty="0" err="1" smtClean="0"/>
              <a:t>Гуманістичний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підхід</a:t>
            </a:r>
            <a:r>
              <a:rPr lang="ru-RU" b="1" i="1" dirty="0" smtClean="0"/>
              <a:t> </a:t>
            </a:r>
            <a:r>
              <a:rPr lang="ru-RU" dirty="0" err="1" smtClean="0"/>
              <a:t>грунтується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вірі</a:t>
            </a:r>
            <a:r>
              <a:rPr lang="ru-RU" dirty="0"/>
              <a:t> в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максималізацію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. Акцент </a:t>
            </a:r>
            <a:r>
              <a:rPr lang="ru-RU" dirty="0" err="1"/>
              <a:t>робиться</a:t>
            </a:r>
            <a:r>
              <a:rPr lang="ru-RU" dirty="0"/>
              <a:t> на здоровому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автентичних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r>
              <a:rPr lang="ru-RU" dirty="0"/>
              <a:t> і </a:t>
            </a:r>
            <a:r>
              <a:rPr lang="ru-RU" dirty="0" err="1"/>
              <a:t>здоровій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078051" y="553792"/>
            <a:ext cx="393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Узагальнення</a:t>
            </a:r>
            <a:r>
              <a:rPr lang="ru-RU" sz="2800" b="1" i="1" dirty="0" smtClean="0"/>
              <a:t>:</a:t>
            </a:r>
            <a:endParaRPr lang="uk-UA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2854" b="7649"/>
          <a:stretch/>
        </p:blipFill>
        <p:spPr>
          <a:xfrm>
            <a:off x="206062" y="3532201"/>
            <a:ext cx="2189774" cy="21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776" y="2653563"/>
            <a:ext cx="103641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1.</a:t>
            </a:r>
            <a:r>
              <a:rPr lang="ru-RU" i="1" dirty="0" smtClean="0"/>
              <a:t> </a:t>
            </a:r>
            <a:r>
              <a:rPr lang="ru-RU" i="1" dirty="0" err="1"/>
              <a:t>Прибічники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зачіпають</a:t>
            </a:r>
            <a:r>
              <a:rPr lang="ru-RU" dirty="0"/>
              <a:t> самого </a:t>
            </a:r>
            <a:r>
              <a:rPr lang="ru-RU" dirty="0" err="1" smtClean="0"/>
              <a:t>співробітника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 smtClean="0"/>
              <a:t>організації</a:t>
            </a:r>
            <a:r>
              <a:rPr lang="ru-RU" dirty="0" smtClean="0"/>
              <a:t>).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2. </a:t>
            </a:r>
            <a:r>
              <a:rPr lang="ru-RU" i="1" dirty="0" err="1"/>
              <a:t>Потенційні</a:t>
            </a:r>
            <a:r>
              <a:rPr lang="ru-RU" i="1" dirty="0"/>
              <a:t> </a:t>
            </a:r>
            <a:r>
              <a:rPr lang="ru-RU" i="1" dirty="0" err="1"/>
              <a:t>прибічники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smtClean="0"/>
              <a:t>не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переконані</a:t>
            </a:r>
            <a:r>
              <a:rPr lang="ru-RU" dirty="0"/>
              <a:t> в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підтримають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але не </a:t>
            </a:r>
            <a:r>
              <a:rPr lang="ru-RU" dirty="0" err="1"/>
              <a:t>можна</a:t>
            </a:r>
            <a:r>
              <a:rPr lang="ru-RU" dirty="0"/>
              <a:t> бути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 smtClean="0"/>
              <a:t>упевненим</a:t>
            </a:r>
            <a:r>
              <a:rPr lang="ru-RU" dirty="0" smtClean="0"/>
              <a:t>).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3. </a:t>
            </a:r>
            <a:r>
              <a:rPr lang="ru-RU" i="1" dirty="0"/>
              <a:t>Супротивники</a:t>
            </a:r>
            <a:r>
              <a:rPr lang="ru-RU" dirty="0"/>
              <a:t> (</a:t>
            </a:r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явно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вимагають</a:t>
            </a:r>
            <a:r>
              <a:rPr lang="ru-RU" dirty="0" smtClean="0"/>
              <a:t> </a:t>
            </a:r>
            <a:r>
              <a:rPr lang="ru-RU" dirty="0" err="1"/>
              <a:t>посиленої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 </a:t>
            </a:r>
            <a:r>
              <a:rPr lang="ru-RU" dirty="0" err="1"/>
              <a:t>переконанню</a:t>
            </a:r>
            <a:r>
              <a:rPr lang="ru-RU" dirty="0"/>
              <a:t> і контролю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поведінкою</a:t>
            </a:r>
            <a:r>
              <a:rPr lang="ru-RU" dirty="0" smtClean="0"/>
              <a:t>).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4. </a:t>
            </a:r>
            <a:r>
              <a:rPr lang="ru-RU" i="1" dirty="0" err="1"/>
              <a:t>Приховані</a:t>
            </a:r>
            <a:r>
              <a:rPr lang="ru-RU" i="1" dirty="0"/>
              <a:t> супротивники </a:t>
            </a:r>
            <a:r>
              <a:rPr lang="ru-RU" dirty="0"/>
              <a:t>(</a:t>
            </a:r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виражають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змінам</a:t>
            </a:r>
            <a:r>
              <a:rPr lang="ru-RU" dirty="0"/>
              <a:t>, але </a:t>
            </a:r>
            <a:r>
              <a:rPr lang="ru-RU" dirty="0" err="1" smtClean="0"/>
              <a:t>таємно</a:t>
            </a:r>
            <a:r>
              <a:rPr lang="ru-RU" dirty="0" smtClean="0"/>
              <a:t> </a:t>
            </a:r>
            <a:r>
              <a:rPr lang="ru-RU" dirty="0" err="1"/>
              <a:t>зневажають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Виявлення</a:t>
            </a:r>
            <a:r>
              <a:rPr lang="ru-RU" dirty="0"/>
              <a:t> таких </a:t>
            </a:r>
            <a:r>
              <a:rPr lang="ru-RU" dirty="0" err="1"/>
              <a:t>співробітників</a:t>
            </a:r>
            <a:r>
              <a:rPr lang="ru-RU" dirty="0"/>
              <a:t> -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).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390918" y="448219"/>
            <a:ext cx="10419010" cy="216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Розуміння </a:t>
            </a:r>
            <a:r>
              <a:rPr lang="ru-RU" dirty="0"/>
              <a:t>того,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категорії людей з </a:t>
            </a:r>
            <a:r>
              <a:rPr lang="ru-RU" dirty="0" err="1"/>
              <a:t>різними</a:t>
            </a:r>
            <a:r>
              <a:rPr lang="ru-RU" dirty="0"/>
              <a:t> системами </a:t>
            </a:r>
            <a:r>
              <a:rPr lang="ru-RU" dirty="0" err="1"/>
              <a:t>переконань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керівникам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поводитися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цілями</a:t>
            </a:r>
            <a:r>
              <a:rPr lang="ru-RU" dirty="0"/>
              <a:t> і </a:t>
            </a:r>
            <a:r>
              <a:rPr lang="ru-RU" dirty="0" err="1"/>
              <a:t>домагатися</a:t>
            </a:r>
            <a:r>
              <a:rPr lang="ru-RU" dirty="0"/>
              <a:t> позитивного результату</a:t>
            </a:r>
            <a:r>
              <a:rPr lang="ru-RU" dirty="0" smtClean="0"/>
              <a:t>.</a:t>
            </a:r>
          </a:p>
          <a:p>
            <a:pPr indent="450850">
              <a:lnSpc>
                <a:spcPct val="150000"/>
              </a:lnSpc>
            </a:pPr>
            <a:r>
              <a:rPr lang="ru-RU" b="1" dirty="0" smtClean="0"/>
              <a:t>Ф</a:t>
            </a:r>
            <a:r>
              <a:rPr lang="ru-RU" b="1" dirty="0"/>
              <a:t>. </a:t>
            </a:r>
            <a:r>
              <a:rPr lang="ru-RU" b="1" dirty="0" err="1"/>
              <a:t>Кругер</a:t>
            </a:r>
            <a:r>
              <a:rPr lang="ru-RU" b="1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інтуїтивно</a:t>
            </a:r>
            <a:r>
              <a:rPr lang="ru-RU" dirty="0"/>
              <a:t> </a:t>
            </a:r>
            <a:r>
              <a:rPr lang="ru-RU" dirty="0" err="1"/>
              <a:t>зрозумілу</a:t>
            </a:r>
            <a:r>
              <a:rPr lang="ru-RU" dirty="0"/>
              <a:t> </a:t>
            </a:r>
            <a:r>
              <a:rPr lang="ru-RU" dirty="0" err="1"/>
              <a:t>типологію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для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 Автор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b="1" i="1" dirty="0" err="1"/>
              <a:t>чотири</a:t>
            </a:r>
            <a:r>
              <a:rPr lang="ru-RU" b="1" i="1" dirty="0"/>
              <a:t> </a:t>
            </a:r>
            <a:r>
              <a:rPr lang="ru-RU" b="1" i="1" dirty="0" err="1"/>
              <a:t>різні</a:t>
            </a:r>
            <a:r>
              <a:rPr lang="ru-RU" b="1" i="1" dirty="0"/>
              <a:t> категорії </a:t>
            </a:r>
            <a:r>
              <a:rPr lang="ru-RU" b="1" i="1" dirty="0" err="1"/>
              <a:t>співробітників</a:t>
            </a:r>
            <a:r>
              <a:rPr lang="ru-RU" dirty="0" smtClean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0978" y="2477490"/>
            <a:ext cx="1019016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dirty="0" smtClean="0"/>
              <a:t>Автор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представляє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нового з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стадій</a:t>
            </a:r>
            <a:r>
              <a:rPr lang="ru-RU" dirty="0"/>
              <a:t>:</a:t>
            </a:r>
            <a:endParaRPr lang="uk-UA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Знання</a:t>
            </a:r>
            <a:r>
              <a:rPr lang="ru-RU" dirty="0" smtClean="0"/>
              <a:t>;</a:t>
            </a:r>
            <a:endParaRPr lang="uk-UA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Переконання</a:t>
            </a:r>
            <a:r>
              <a:rPr lang="ru-RU" dirty="0" smtClean="0"/>
              <a:t>;</a:t>
            </a:r>
            <a:endParaRPr lang="uk-UA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Рішення;Апробація</a:t>
            </a:r>
            <a:r>
              <a:rPr lang="ru-RU" dirty="0" smtClean="0"/>
              <a:t>;</a:t>
            </a:r>
            <a:endParaRPr lang="uk-UA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 smtClean="0"/>
              <a:t>Підтвердження</a:t>
            </a:r>
            <a:r>
              <a:rPr lang="ru-RU" dirty="0" smtClean="0"/>
              <a:t>.</a:t>
            </a:r>
          </a:p>
          <a:p>
            <a:pPr indent="450850">
              <a:lnSpc>
                <a:spcPct val="150000"/>
              </a:lnSpc>
            </a:pPr>
            <a:r>
              <a:rPr lang="ru-RU" dirty="0" err="1" smtClean="0"/>
              <a:t>Дізнавшись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нововведення</a:t>
            </a:r>
            <a:r>
              <a:rPr lang="ru-RU" dirty="0"/>
              <a:t> людина повинна </a:t>
            </a:r>
            <a:r>
              <a:rPr lang="ru-RU" dirty="0" err="1"/>
              <a:t>переконатися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, </a:t>
            </a:r>
            <a:r>
              <a:rPr lang="ru-RU" dirty="0" err="1"/>
              <a:t>прийняти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про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, </a:t>
            </a:r>
            <a:r>
              <a:rPr lang="ru-RU" dirty="0" err="1"/>
              <a:t>випробувати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 і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корисність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96980" y="514729"/>
            <a:ext cx="10230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Е.М</a:t>
            </a:r>
            <a:r>
              <a:rPr lang="ru-RU" dirty="0"/>
              <a:t>. </a:t>
            </a:r>
            <a:r>
              <a:rPr lang="uk-UA" dirty="0" err="1" smtClean="0"/>
              <a:t>Роджерс</a:t>
            </a:r>
            <a:r>
              <a:rPr lang="uk-UA" dirty="0" smtClean="0"/>
              <a:t> в 1960 р. представив типологію людей за критерієм "відношення до інновації". Запропонована модель користується популярністю у маркетологів і піарників. Але не менший інтерес вона представляє для керівників організаційними змінами.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32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271" y="423658"/>
            <a:ext cx="107856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dirty="0" smtClean="0"/>
              <a:t>Люди </a:t>
            </a:r>
            <a:r>
              <a:rPr lang="ru-RU" b="1" dirty="0" err="1"/>
              <a:t>характеризуються</a:t>
            </a:r>
            <a:r>
              <a:rPr lang="ru-RU" b="1" dirty="0"/>
              <a:t> </a:t>
            </a:r>
            <a:r>
              <a:rPr lang="ru-RU" b="1" dirty="0" err="1"/>
              <a:t>індивідуальним</a:t>
            </a:r>
            <a:r>
              <a:rPr lang="ru-RU" b="1" dirty="0"/>
              <a:t> </a:t>
            </a:r>
            <a:r>
              <a:rPr lang="ru-RU" b="1" dirty="0" err="1"/>
              <a:t>рівнем</a:t>
            </a:r>
            <a:r>
              <a:rPr lang="ru-RU" b="1" dirty="0"/>
              <a:t> </a:t>
            </a:r>
            <a:r>
              <a:rPr lang="ru-RU" b="1" dirty="0" err="1"/>
              <a:t>сприйнятливості</a:t>
            </a:r>
            <a:r>
              <a:rPr lang="ru-RU" b="1" dirty="0"/>
              <a:t> до </a:t>
            </a:r>
            <a:r>
              <a:rPr lang="ru-RU" b="1" dirty="0" err="1"/>
              <a:t>нововведень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уникати</a:t>
            </a:r>
            <a:r>
              <a:rPr lang="ru-RU" dirty="0"/>
              <a:t>. </a:t>
            </a:r>
            <a:r>
              <a:rPr lang="ru-RU" dirty="0" err="1"/>
              <a:t>Грунтуючись</a:t>
            </a:r>
            <a:r>
              <a:rPr lang="ru-RU" dirty="0"/>
              <a:t> на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Е. </a:t>
            </a:r>
            <a:r>
              <a:rPr lang="ru-RU" dirty="0" err="1"/>
              <a:t>Роджерс</a:t>
            </a:r>
            <a:r>
              <a:rPr lang="ru-RU" dirty="0"/>
              <a:t> (1971)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b="1" dirty="0"/>
              <a:t>п'ять </a:t>
            </a:r>
            <a:r>
              <a:rPr lang="ru-RU" b="1" dirty="0" err="1"/>
              <a:t>типів</a:t>
            </a:r>
            <a:r>
              <a:rPr lang="ru-RU" b="1" dirty="0"/>
              <a:t> людей </a:t>
            </a:r>
            <a:r>
              <a:rPr lang="ru-RU" dirty="0"/>
              <a:t>: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i="1" dirty="0" smtClean="0"/>
              <a:t>- </a:t>
            </a:r>
            <a:r>
              <a:rPr lang="ru-RU" b="1" i="1" dirty="0" err="1" smtClean="0">
                <a:solidFill>
                  <a:schemeClr val="accent1"/>
                </a:solidFill>
              </a:rPr>
              <a:t>Новатори</a:t>
            </a:r>
            <a:r>
              <a:rPr lang="ru-RU" dirty="0" smtClean="0"/>
              <a:t> </a:t>
            </a:r>
            <a:r>
              <a:rPr lang="ru-RU" dirty="0"/>
              <a:t>(2,5 </a:t>
            </a:r>
            <a:r>
              <a:rPr lang="ru-RU" dirty="0" smtClean="0"/>
              <a:t>%, </a:t>
            </a:r>
            <a:r>
              <a:rPr lang="ru-RU" dirty="0" err="1" smtClean="0"/>
              <a:t>схильні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пізнання</a:t>
            </a:r>
            <a:r>
              <a:rPr lang="ru-RU" dirty="0"/>
              <a:t> нового і </a:t>
            </a:r>
            <a:r>
              <a:rPr lang="ru-RU" dirty="0" err="1"/>
              <a:t>що</a:t>
            </a:r>
            <a:r>
              <a:rPr lang="ru-RU" dirty="0"/>
              <a:t> не бояться </a:t>
            </a:r>
            <a:r>
              <a:rPr lang="ru-RU" dirty="0" err="1" smtClean="0"/>
              <a:t>ризикувати</a:t>
            </a:r>
            <a:r>
              <a:rPr lang="ru-RU" dirty="0" smtClean="0"/>
              <a:t>,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/>
              <a:t>ініціаторами</a:t>
            </a:r>
            <a:r>
              <a:rPr lang="ru-RU" dirty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b="1" i="1" dirty="0" err="1">
                <a:solidFill>
                  <a:schemeClr val="accent1"/>
                </a:solidFill>
              </a:rPr>
              <a:t>Послідовники</a:t>
            </a:r>
            <a:r>
              <a:rPr lang="ru-RU" dirty="0"/>
              <a:t> (13,5 %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за новаторами. </a:t>
            </a:r>
            <a:r>
              <a:rPr lang="ru-RU" dirty="0" err="1"/>
              <a:t>Категорія</a:t>
            </a:r>
            <a:r>
              <a:rPr lang="ru-RU" dirty="0"/>
              <a:t>, яка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думку в </a:t>
            </a:r>
            <a:r>
              <a:rPr lang="ru-RU" dirty="0" err="1"/>
              <a:t>організації</a:t>
            </a:r>
            <a:r>
              <a:rPr lang="ru-RU" dirty="0"/>
              <a:t>. До них </a:t>
            </a:r>
            <a:r>
              <a:rPr lang="ru-RU" dirty="0" err="1"/>
              <a:t>звертаються</a:t>
            </a:r>
            <a:r>
              <a:rPr lang="ru-RU" dirty="0"/>
              <a:t> за </a:t>
            </a:r>
            <a:r>
              <a:rPr lang="ru-RU" dirty="0" err="1"/>
              <a:t>порадою</a:t>
            </a:r>
            <a:r>
              <a:rPr lang="ru-RU" dirty="0"/>
              <a:t>, як до </a:t>
            </a:r>
            <a:r>
              <a:rPr lang="ru-RU" dirty="0" err="1"/>
              <a:t>авторитетних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, </a:t>
            </a:r>
            <a:r>
              <a:rPr lang="ru-RU" dirty="0" err="1"/>
              <a:t>керівників</a:t>
            </a:r>
            <a:r>
              <a:rPr lang="ru-RU" dirty="0" smtClean="0"/>
              <a:t>).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27271" y="3974896"/>
            <a:ext cx="107856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- </a:t>
            </a:r>
            <a:r>
              <a:rPr lang="ru-RU" b="1" i="1" dirty="0" err="1">
                <a:solidFill>
                  <a:schemeClr val="accent1"/>
                </a:solidFill>
              </a:rPr>
              <a:t>Більшість</a:t>
            </a:r>
            <a:r>
              <a:rPr lang="ru-RU" dirty="0"/>
              <a:t> (34 %,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погодилися</a:t>
            </a:r>
            <a:r>
              <a:rPr lang="ru-RU" dirty="0"/>
              <a:t> з думкою </a:t>
            </a:r>
            <a:r>
              <a:rPr lang="ru-RU" dirty="0" err="1"/>
              <a:t>Послідовників</a:t>
            </a:r>
            <a:r>
              <a:rPr lang="ru-RU" dirty="0"/>
              <a:t>. Вони легко </a:t>
            </a:r>
            <a:r>
              <a:rPr lang="ru-RU" dirty="0" err="1"/>
              <a:t>йдуть</a:t>
            </a:r>
            <a:r>
              <a:rPr lang="ru-RU" dirty="0"/>
              <a:t> за </a:t>
            </a:r>
            <a:r>
              <a:rPr lang="ru-RU" dirty="0" err="1"/>
              <a:t>сформованою</a:t>
            </a:r>
            <a:r>
              <a:rPr lang="ru-RU" dirty="0"/>
              <a:t> думкою, але </a:t>
            </a:r>
            <a:r>
              <a:rPr lang="ru-RU" dirty="0" err="1"/>
              <a:t>самі</a:t>
            </a:r>
            <a:r>
              <a:rPr lang="ru-RU" dirty="0"/>
              <a:t> бояться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нововведення</a:t>
            </a:r>
            <a:r>
              <a:rPr lang="ru-RU" dirty="0"/>
              <a:t>).</a:t>
            </a:r>
            <a:endParaRPr lang="uk-UA" dirty="0"/>
          </a:p>
          <a:p>
            <a:pPr algn="just">
              <a:lnSpc>
                <a:spcPct val="150000"/>
              </a:lnSpc>
            </a:pPr>
            <a:r>
              <a:rPr lang="ru-RU" dirty="0"/>
              <a:t>- </a:t>
            </a:r>
            <a:r>
              <a:rPr lang="ru-RU" b="1" i="1" dirty="0">
                <a:solidFill>
                  <a:schemeClr val="accent1"/>
                </a:solidFill>
              </a:rPr>
              <a:t>Скептики</a:t>
            </a:r>
            <a:r>
              <a:rPr lang="ru-RU" dirty="0"/>
              <a:t> </a:t>
            </a:r>
            <a:r>
              <a:rPr lang="ru-RU" dirty="0" smtClean="0"/>
              <a:t>(34 %, </a:t>
            </a:r>
            <a:r>
              <a:rPr lang="ru-RU" dirty="0"/>
              <a:t>це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сумнівом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інновацій</a:t>
            </a:r>
            <a:r>
              <a:rPr lang="ru-RU" dirty="0"/>
              <a:t>. </a:t>
            </a:r>
            <a:r>
              <a:rPr lang="ru-RU" dirty="0" err="1"/>
              <a:t>Погоджуються</a:t>
            </a:r>
            <a:r>
              <a:rPr lang="ru-RU" dirty="0"/>
              <a:t>, коли на них чиниться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очевидно </a:t>
            </a:r>
            <a:r>
              <a:rPr lang="ru-RU" dirty="0" err="1"/>
              <a:t>вигідним</a:t>
            </a:r>
            <a:r>
              <a:rPr lang="ru-RU" dirty="0"/>
              <a:t>).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/>
              <a:t>- </a:t>
            </a:r>
            <a:r>
              <a:rPr lang="ru-RU" b="1" i="1" dirty="0" err="1">
                <a:solidFill>
                  <a:schemeClr val="accent1"/>
                </a:solidFill>
              </a:rPr>
              <a:t>Відставаючі</a:t>
            </a:r>
            <a:r>
              <a:rPr lang="ru-RU" b="1" i="1" dirty="0">
                <a:solidFill>
                  <a:schemeClr val="accent1"/>
                </a:solidFill>
              </a:rPr>
              <a:t> </a:t>
            </a:r>
            <a:r>
              <a:rPr lang="ru-RU" dirty="0"/>
              <a:t>(16 % - </a:t>
            </a:r>
            <a:r>
              <a:rPr lang="ru-RU" dirty="0" err="1"/>
              <a:t>консерватори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нововведення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вони стали </a:t>
            </a:r>
            <a:r>
              <a:rPr lang="ru-RU" dirty="0" err="1"/>
              <a:t>буденними</a:t>
            </a:r>
            <a:r>
              <a:rPr lang="ru-RU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345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374" y="589084"/>
            <a:ext cx="351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 smtClean="0"/>
              <a:t>Типологія</a:t>
            </a:r>
            <a:r>
              <a:rPr lang="ru-RU" sz="2000" b="1" i="1" dirty="0" smtClean="0"/>
              <a:t> </a:t>
            </a:r>
            <a:r>
              <a:rPr lang="ru-RU" sz="2000" b="1" i="1" dirty="0"/>
              <a:t>Майерс-</a:t>
            </a:r>
            <a:r>
              <a:rPr lang="ru-RU" sz="2000" b="1" i="1" dirty="0" err="1"/>
              <a:t>Бриггс</a:t>
            </a:r>
            <a:r>
              <a:rPr lang="ru-RU" sz="2000" b="1" i="1" dirty="0"/>
              <a:t> </a:t>
            </a:r>
            <a:endParaRPr lang="uk-UA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70440" y="1653343"/>
            <a:ext cx="652900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/>
              <a:t>модель </a:t>
            </a:r>
            <a:r>
              <a:rPr lang="ru-RU" dirty="0" err="1"/>
              <a:t>розробила</a:t>
            </a:r>
            <a:r>
              <a:rPr lang="ru-RU" dirty="0"/>
              <a:t> Катерина </a:t>
            </a:r>
            <a:r>
              <a:rPr lang="ru-RU" dirty="0" err="1"/>
              <a:t>Бриггс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дочка </a:t>
            </a:r>
            <a:r>
              <a:rPr lang="ru-RU" dirty="0" err="1"/>
              <a:t>Ізабелла</a:t>
            </a:r>
            <a:r>
              <a:rPr lang="ru-RU" dirty="0"/>
              <a:t> Майерс. </a:t>
            </a:r>
            <a:r>
              <a:rPr lang="uk-UA" dirty="0"/>
              <a:t>MBTI</a:t>
            </a:r>
            <a:r>
              <a:rPr lang="ru-RU" dirty="0"/>
              <a:t> заснована на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швейцарського</a:t>
            </a:r>
            <a:r>
              <a:rPr lang="ru-RU" dirty="0"/>
              <a:t> </a:t>
            </a:r>
            <a:r>
              <a:rPr lang="ru-RU" dirty="0" err="1"/>
              <a:t>психоаналітика</a:t>
            </a:r>
            <a:r>
              <a:rPr lang="ru-RU" dirty="0"/>
              <a:t> Карла Юнга. </a:t>
            </a:r>
            <a:r>
              <a:rPr lang="uk-UA" dirty="0"/>
              <a:t>MBTI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особи в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індивідуальна</a:t>
            </a:r>
            <a:r>
              <a:rPr lang="ru-RU" dirty="0"/>
              <a:t> </a:t>
            </a:r>
            <a:r>
              <a:rPr lang="ru-RU" dirty="0" err="1"/>
              <a:t>комбінація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	MBTI</a:t>
            </a:r>
            <a:r>
              <a:rPr lang="ru-RU" dirty="0" smtClean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і </a:t>
            </a:r>
            <a:r>
              <a:rPr lang="ru-RU" dirty="0" err="1"/>
              <a:t>підтверджується</a:t>
            </a:r>
            <a:r>
              <a:rPr lang="ru-RU" dirty="0"/>
              <a:t> ось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п'ятдесят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люди рідко </a:t>
            </a:r>
            <a:r>
              <a:rPr lang="ru-RU" dirty="0" err="1"/>
              <a:t>відхиляються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типу. </a:t>
            </a:r>
            <a:r>
              <a:rPr lang="ru-RU" dirty="0" smtClean="0"/>
              <a:t>Коли </a:t>
            </a:r>
            <a:r>
              <a:rPr lang="ru-RU" dirty="0"/>
              <a:t>справа доходить до </a:t>
            </a:r>
            <a:r>
              <a:rPr lang="ru-RU" dirty="0" err="1"/>
              <a:t>змін</a:t>
            </a:r>
            <a:r>
              <a:rPr lang="ru-RU" dirty="0"/>
              <a:t>, люди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, </a:t>
            </a:r>
            <a:r>
              <a:rPr lang="ru-RU" dirty="0" err="1"/>
              <a:t>неважливо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вони </a:t>
            </a:r>
            <a:r>
              <a:rPr lang="ru-RU" dirty="0" err="1"/>
              <a:t>виступають</a:t>
            </a:r>
            <a:r>
              <a:rPr lang="ru-RU" dirty="0"/>
              <a:t> -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реципієнтів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44" y="1653343"/>
            <a:ext cx="4621368" cy="46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944" y="2980820"/>
            <a:ext cx="685156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i="1" dirty="0" smtClean="0"/>
              <a:t>Треті</a:t>
            </a:r>
            <a:r>
              <a:rPr lang="uk-UA" dirty="0" smtClean="0"/>
              <a:t> мають енергію і ентузіазм для виконання задуму - активні реалісти (екстраверт, що віддає перевагу відчуттям)</a:t>
            </a:r>
            <a:r>
              <a:rPr lang="ru-RU" dirty="0" smtClean="0"/>
              <a:t>.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err="1"/>
              <a:t>Четверті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новатори</a:t>
            </a:r>
            <a:r>
              <a:rPr lang="ru-RU" dirty="0"/>
              <a:t> (</a:t>
            </a:r>
            <a:r>
              <a:rPr lang="ru-RU" dirty="0" err="1"/>
              <a:t>екстраверти</a:t>
            </a:r>
            <a:r>
              <a:rPr lang="ru-RU" dirty="0"/>
              <a:t> Тип МВТІ,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) - </a:t>
            </a:r>
            <a:r>
              <a:rPr lang="ru-RU" dirty="0" err="1"/>
              <a:t>дуже</a:t>
            </a:r>
            <a:r>
              <a:rPr lang="ru-RU" dirty="0"/>
              <a:t> скоро </a:t>
            </a:r>
            <a:r>
              <a:rPr lang="ru-RU" dirty="0" err="1"/>
              <a:t>захочуть</a:t>
            </a:r>
            <a:r>
              <a:rPr lang="ru-RU" dirty="0"/>
              <a:t>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.</a:t>
            </a:r>
            <a:endParaRPr lang="uk-UA" dirty="0"/>
          </a:p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519708" y="559262"/>
            <a:ext cx="102773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>
              <a:lnSpc>
                <a:spcPct val="150000"/>
              </a:lnSpc>
            </a:pPr>
            <a:r>
              <a:rPr lang="ru-RU" b="1" i="1" dirty="0"/>
              <a:t>Для </a:t>
            </a:r>
            <a:r>
              <a:rPr lang="ru-RU" b="1" i="1" dirty="0" err="1"/>
              <a:t>простоти</a:t>
            </a:r>
            <a:r>
              <a:rPr lang="ru-RU" b="1" i="1" dirty="0"/>
              <a:t> </a:t>
            </a:r>
            <a:r>
              <a:rPr lang="ru-RU" b="1" i="1" dirty="0" err="1"/>
              <a:t>аналізу</a:t>
            </a:r>
            <a:r>
              <a:rPr lang="ru-RU" b="1" i="1" dirty="0"/>
              <a:t> </a:t>
            </a:r>
            <a:r>
              <a:rPr lang="ru-RU" b="1" i="1" dirty="0" err="1"/>
              <a:t>типи</a:t>
            </a:r>
            <a:r>
              <a:rPr lang="ru-RU" b="1" i="1" dirty="0"/>
              <a:t> </a:t>
            </a:r>
            <a:r>
              <a:rPr lang="uk-UA" b="1" i="1" dirty="0"/>
              <a:t>MBTI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об'єднати</a:t>
            </a:r>
            <a:r>
              <a:rPr lang="ru-RU" b="1" i="1" dirty="0"/>
              <a:t> в </a:t>
            </a:r>
            <a:r>
              <a:rPr lang="ru-RU" b="1" i="1" dirty="0" err="1"/>
              <a:t>чотири</a:t>
            </a:r>
            <a:r>
              <a:rPr lang="ru-RU" b="1" i="1" dirty="0"/>
              <a:t> категорії</a:t>
            </a:r>
            <a:r>
              <a:rPr lang="ru-RU" dirty="0"/>
              <a:t>: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Перша</a:t>
            </a:r>
            <a:r>
              <a:rPr lang="ru-RU" dirty="0"/>
              <a:t> - </a:t>
            </a:r>
            <a:r>
              <a:rPr lang="ru-RU" dirty="0" err="1"/>
              <a:t>обережні</a:t>
            </a:r>
            <a:r>
              <a:rPr lang="ru-RU" dirty="0"/>
              <a:t> і </a:t>
            </a:r>
            <a:r>
              <a:rPr lang="ru-RU" dirty="0" err="1"/>
              <a:t>передбачливі</a:t>
            </a:r>
            <a:r>
              <a:rPr lang="ru-RU" dirty="0"/>
              <a:t> люди - </a:t>
            </a:r>
            <a:r>
              <a:rPr lang="ru-RU" dirty="0" err="1"/>
              <a:t>задумливі</a:t>
            </a:r>
            <a:r>
              <a:rPr lang="ru-RU" dirty="0"/>
              <a:t> </a:t>
            </a:r>
            <a:r>
              <a:rPr lang="ru-RU" dirty="0" err="1"/>
              <a:t>реалісти</a:t>
            </a:r>
            <a:r>
              <a:rPr lang="ru-RU" dirty="0"/>
              <a:t> (</a:t>
            </a:r>
            <a:r>
              <a:rPr lang="ru-RU" dirty="0" err="1"/>
              <a:t>інтроверт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віддає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відчуттям</a:t>
            </a:r>
            <a:r>
              <a:rPr lang="ru-RU" dirty="0"/>
              <a:t>).</a:t>
            </a:r>
            <a:endParaRPr lang="uk-UA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Друга</a:t>
            </a:r>
            <a:r>
              <a:rPr lang="ru-RU" dirty="0"/>
              <a:t> - люди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стан справ, - </a:t>
            </a:r>
            <a:r>
              <a:rPr lang="ru-RU" dirty="0" err="1"/>
              <a:t>задумливі</a:t>
            </a:r>
            <a:r>
              <a:rPr lang="ru-RU" dirty="0"/>
              <a:t> </a:t>
            </a:r>
            <a:r>
              <a:rPr lang="ru-RU" dirty="0" err="1"/>
              <a:t>новатори</a:t>
            </a:r>
            <a:r>
              <a:rPr lang="ru-RU" dirty="0"/>
              <a:t> (</a:t>
            </a:r>
            <a:r>
              <a:rPr lang="ru-RU" dirty="0" err="1"/>
              <a:t>інтроверти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 smtClean="0"/>
              <a:t>).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2392"/>
          <a:stretch/>
        </p:blipFill>
        <p:spPr>
          <a:xfrm>
            <a:off x="7559898" y="2729087"/>
            <a:ext cx="4396057" cy="35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30" y="1506828"/>
            <a:ext cx="10241346" cy="473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504" y="758030"/>
            <a:ext cx="63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/>
              <a:t>Типологія особи </a:t>
            </a:r>
            <a:r>
              <a:rPr lang="uk-UA" sz="2400" b="1" i="1" dirty="0" err="1" smtClean="0"/>
              <a:t>Майерс-Бриггс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43723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539" y="316523"/>
            <a:ext cx="78515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Навчання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/>
              <a:t>зміни</a:t>
            </a:r>
            <a:r>
              <a:rPr lang="ru-RU" sz="2800" b="1" dirty="0"/>
              <a:t>. </a:t>
            </a:r>
            <a:r>
              <a:rPr lang="ru-RU" sz="2800" b="1" dirty="0" err="1"/>
              <a:t>Таксономія</a:t>
            </a:r>
            <a:r>
              <a:rPr lang="ru-RU" sz="2800" b="1" dirty="0"/>
              <a:t> </a:t>
            </a:r>
            <a:r>
              <a:rPr lang="ru-RU" sz="2800" b="1" dirty="0" err="1"/>
              <a:t>Блума</a:t>
            </a:r>
            <a:r>
              <a:rPr lang="ru-RU" sz="2800" b="1" dirty="0"/>
              <a:t>, модель Д. Колба, метод </a:t>
            </a:r>
            <a:r>
              <a:rPr lang="ru-RU" sz="2800" b="1" dirty="0" err="1"/>
              <a:t>навчання</a:t>
            </a:r>
            <a:r>
              <a:rPr lang="ru-RU" sz="2800" b="1" dirty="0"/>
              <a:t> </a:t>
            </a:r>
            <a:r>
              <a:rPr lang="ru-RU" sz="2800" b="1" dirty="0" err="1"/>
              <a:t>дією</a:t>
            </a:r>
            <a:r>
              <a:rPr lang="ru-RU" sz="2800" b="1" dirty="0"/>
              <a:t>.</a:t>
            </a:r>
            <a:endParaRPr lang="uk-UA" sz="2800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57344" y="1654336"/>
            <a:ext cx="782680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i="1" dirty="0" err="1" smtClean="0"/>
              <a:t>Таксономія</a:t>
            </a:r>
            <a:r>
              <a:rPr lang="ru-RU" b="1" i="1" dirty="0" smtClean="0"/>
              <a:t> </a:t>
            </a:r>
            <a:r>
              <a:rPr lang="ru-RU" b="1" i="1" dirty="0" err="1"/>
              <a:t>Блума</a:t>
            </a:r>
            <a:r>
              <a:rPr lang="ru-RU" b="1" i="1" dirty="0"/>
              <a:t> </a:t>
            </a:r>
            <a:r>
              <a:rPr lang="ru-RU" dirty="0"/>
              <a:t>- </a:t>
            </a:r>
            <a:r>
              <a:rPr lang="ru-RU" dirty="0" err="1"/>
              <a:t>таксономія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в </a:t>
            </a:r>
            <a:r>
              <a:rPr lang="ru-RU" dirty="0" err="1"/>
              <a:t>пізнавальній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, </a:t>
            </a:r>
            <a:r>
              <a:rPr lang="ru-RU" dirty="0" err="1"/>
              <a:t>запропонована</a:t>
            </a:r>
            <a:r>
              <a:rPr lang="ru-RU" dirty="0"/>
              <a:t> </a:t>
            </a:r>
            <a:r>
              <a:rPr lang="ru-RU" dirty="0" err="1" smtClean="0"/>
              <a:t>американським</a:t>
            </a:r>
            <a:r>
              <a:rPr lang="ru-RU" dirty="0" smtClean="0"/>
              <a:t> </a:t>
            </a:r>
            <a:r>
              <a:rPr lang="ru-RU" dirty="0"/>
              <a:t>психологом </a:t>
            </a:r>
            <a:r>
              <a:rPr lang="ru-RU" dirty="0" err="1" smtClean="0"/>
              <a:t>Бенджаміном</a:t>
            </a:r>
            <a:r>
              <a:rPr lang="ru-RU" dirty="0" smtClean="0"/>
              <a:t> </a:t>
            </a:r>
            <a:r>
              <a:rPr lang="ru-RU" dirty="0" err="1"/>
              <a:t>Блумом</a:t>
            </a:r>
            <a:r>
              <a:rPr lang="ru-RU" dirty="0"/>
              <a:t> </a:t>
            </a:r>
            <a:r>
              <a:rPr lang="ru-RU" dirty="0" smtClean="0"/>
              <a:t>(1956)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педагогів</a:t>
            </a:r>
            <a:r>
              <a:rPr lang="ru-RU" dirty="0"/>
              <a:t> і </a:t>
            </a:r>
            <a:r>
              <a:rPr lang="ru-RU" dirty="0" err="1"/>
              <a:t>психологів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відомого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 Б. </a:t>
            </a:r>
            <a:r>
              <a:rPr lang="ru-RU" dirty="0" err="1"/>
              <a:t>Блума</a:t>
            </a:r>
            <a:r>
              <a:rPr lang="ru-RU" dirty="0"/>
              <a:t> </a:t>
            </a:r>
            <a:r>
              <a:rPr lang="ru-RU" dirty="0" err="1"/>
              <a:t>розробила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і правила </a:t>
            </a:r>
            <a:r>
              <a:rPr lang="ru-RU" dirty="0" err="1"/>
              <a:t>чіткого</a:t>
            </a:r>
            <a:r>
              <a:rPr lang="ru-RU" dirty="0"/>
              <a:t> </a:t>
            </a:r>
            <a:r>
              <a:rPr lang="ru-RU" dirty="0" err="1"/>
              <a:t>формулювання</a:t>
            </a:r>
            <a:r>
              <a:rPr lang="ru-RU" dirty="0"/>
              <a:t> та </a:t>
            </a:r>
            <a:r>
              <a:rPr lang="ru-RU" dirty="0" err="1"/>
              <a:t>впорядкування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У 1956 р. </a:t>
            </a:r>
            <a:r>
              <a:rPr lang="ru-RU" dirty="0" err="1"/>
              <a:t>вийшла</a:t>
            </a:r>
            <a:r>
              <a:rPr lang="ru-RU" dirty="0"/>
              <a:t> у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b="1" i="1" dirty="0"/>
              <a:t>"</a:t>
            </a:r>
            <a:r>
              <a:rPr lang="ru-RU" b="1" i="1" dirty="0" err="1"/>
              <a:t>Таксономія</a:t>
            </a:r>
            <a:r>
              <a:rPr lang="ru-RU" b="1" i="1" dirty="0" smtClean="0"/>
              <a:t>"</a:t>
            </a:r>
            <a:r>
              <a:rPr lang="ru-RU" dirty="0" smtClean="0"/>
              <a:t>, — </a:t>
            </a:r>
            <a:r>
              <a:rPr lang="ru-RU" dirty="0" err="1"/>
              <a:t>частина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описано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(</a:t>
            </a:r>
            <a:r>
              <a:rPr lang="ru-RU" dirty="0" err="1"/>
              <a:t>когнітивної</a:t>
            </a:r>
            <a:r>
              <a:rPr lang="ru-RU" dirty="0"/>
              <a:t>)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b="1" i="1" dirty="0" err="1"/>
              <a:t>Поняття</a:t>
            </a:r>
            <a:r>
              <a:rPr lang="ru-RU" b="1" i="1" dirty="0"/>
              <a:t> "</a:t>
            </a:r>
            <a:r>
              <a:rPr lang="ru-RU" b="1" i="1" dirty="0" err="1"/>
              <a:t>таксономія</a:t>
            </a:r>
            <a:r>
              <a:rPr lang="ru-RU" b="1" i="1" dirty="0"/>
              <a:t>" </a:t>
            </a:r>
            <a:r>
              <a:rPr lang="ru-RU" dirty="0"/>
              <a:t>взято з </a:t>
            </a:r>
            <a:r>
              <a:rPr lang="ru-RU" dirty="0" err="1"/>
              <a:t>біології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i="1" dirty="0" smtClean="0"/>
              <a:t>з гр. </a:t>
            </a:r>
            <a:r>
              <a:rPr lang="ru-RU" dirty="0" smtClean="0"/>
              <a:t>"</a:t>
            </a:r>
            <a:r>
              <a:rPr lang="ru-RU" i="1" dirty="0" err="1"/>
              <a:t>розміщення</a:t>
            </a:r>
            <a:r>
              <a:rPr lang="ru-RU" i="1" dirty="0"/>
              <a:t> у порядку</a:t>
            </a:r>
            <a:r>
              <a:rPr lang="ru-RU" dirty="0"/>
              <a:t>"; "</a:t>
            </a:r>
            <a:r>
              <a:rPr lang="ru-RU" i="1" dirty="0"/>
              <a:t>закон</a:t>
            </a:r>
            <a:r>
              <a:rPr lang="ru-RU" dirty="0" smtClean="0"/>
              <a:t>").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44" y="2009294"/>
            <a:ext cx="2757208" cy="39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26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</TotalTime>
  <Words>1642</Words>
  <Application>Microsoft Office PowerPoint</Application>
  <PresentationFormat>Широкоэкранный</PresentationFormat>
  <Paragraphs>168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Times New Roman</vt:lpstr>
      <vt:lpstr>Wingdings 3</vt:lpstr>
      <vt:lpstr>Легкий дым</vt:lpstr>
      <vt:lpstr>Індивідуальні зміни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2023-03-20T19:41:43Z</dcterms:created>
  <dcterms:modified xsi:type="dcterms:W3CDTF">2023-03-20T22:10:37Z</dcterms:modified>
</cp:coreProperties>
</file>