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23" autoAdjust="0"/>
    <p:restoredTop sz="94624" autoAdjust="0"/>
  </p:normalViewPr>
  <p:slideViewPr>
    <p:cSldViewPr>
      <p:cViewPr varScale="1">
        <p:scale>
          <a:sx n="99" d="100"/>
          <a:sy n="99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40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92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27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83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36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75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62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4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13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81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18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88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3. Командні зміни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Формування  команди</a:t>
            </a:r>
          </a:p>
          <a:p>
            <a:pPr marL="514350" indent="-514350" algn="l">
              <a:buAutoNum type="arabicPeriod"/>
            </a:pPr>
            <a:r>
              <a:rPr lang="uk-UA" b="1" dirty="0" smtClean="0">
                <a:solidFill>
                  <a:schemeClr val="tx1"/>
                </a:solidFill>
              </a:rPr>
              <a:t> Типи корпоративних команд</a:t>
            </a:r>
          </a:p>
          <a:p>
            <a:pPr marL="514350" indent="-514350" algn="l">
              <a:buAutoNum type="arabicPeriod" startAt="3"/>
            </a:pPr>
            <a:r>
              <a:rPr lang="ru-RU" b="1" dirty="0" smtClean="0">
                <a:solidFill>
                  <a:schemeClr val="tx1"/>
                </a:solidFill>
              </a:rPr>
              <a:t>Стадії розвитку команд</a:t>
            </a:r>
          </a:p>
          <a:p>
            <a:pPr marL="514350" indent="-514350" algn="l">
              <a:buAutoNum type="arabicPeriod" startAt="3"/>
            </a:pPr>
            <a:r>
              <a:rPr lang="uk-UA" b="1" dirty="0" smtClean="0">
                <a:solidFill>
                  <a:schemeClr val="tx1"/>
                </a:solidFill>
              </a:rPr>
              <a:t>Досягнення ефективного функціонування команди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305800" cy="1143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Розбіжності між групою і командою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38630"/>
            <a:ext cx="4040188" cy="659352"/>
          </a:xfrm>
        </p:spPr>
        <p:txBody>
          <a:bodyPr/>
          <a:lstStyle/>
          <a:p>
            <a:pPr algn="ctr"/>
            <a:r>
              <a:rPr lang="uk-UA" dirty="0" smtClean="0"/>
              <a:t>Група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4227464"/>
          </a:xfrm>
        </p:spPr>
        <p:txBody>
          <a:bodyPr>
            <a:normAutofit fontScale="62500" lnSpcReduction="20000"/>
          </a:bodyPr>
          <a:lstStyle/>
          <a:p>
            <a:r>
              <a:rPr lang="uk-UA" sz="3100" dirty="0" smtClean="0"/>
              <a:t>Відсутня обмеженість у розмірах</a:t>
            </a:r>
            <a:endParaRPr lang="ru-RU" sz="3100" dirty="0" smtClean="0"/>
          </a:p>
          <a:p>
            <a:r>
              <a:rPr lang="uk-UA" sz="3100" dirty="0" smtClean="0"/>
              <a:t>Загальні інтереси</a:t>
            </a:r>
            <a:endParaRPr lang="ru-RU" sz="3100" dirty="0" smtClean="0"/>
          </a:p>
          <a:p>
            <a:r>
              <a:rPr lang="uk-UA" sz="3100" dirty="0" smtClean="0"/>
              <a:t>Почуття належності до чого-небудь або усвідомлення себе у якості цілого</a:t>
            </a:r>
            <a:endParaRPr lang="ru-RU" sz="3100" dirty="0" smtClean="0"/>
          </a:p>
          <a:p>
            <a:r>
              <a:rPr lang="uk-UA" sz="3100" dirty="0" smtClean="0"/>
              <a:t>Взаємозалежність у бажаних кордонах</a:t>
            </a:r>
            <a:endParaRPr lang="ru-RU" sz="3100" dirty="0" smtClean="0"/>
          </a:p>
          <a:p>
            <a:r>
              <a:rPr lang="uk-UA" sz="3100" dirty="0" smtClean="0"/>
              <a:t>Можливо відсутність </a:t>
            </a:r>
            <a:r>
              <a:rPr lang="uk-UA" sz="3800" dirty="0" smtClean="0"/>
              <a:t>другої</a:t>
            </a:r>
            <a:r>
              <a:rPr lang="uk-UA" sz="3100" dirty="0" smtClean="0"/>
              <a:t> відповідальності, крім почуття належності до групи</a:t>
            </a:r>
            <a:endParaRPr lang="ru-RU" sz="3100" dirty="0" smtClean="0"/>
          </a:p>
          <a:p>
            <a:r>
              <a:rPr lang="uk-UA" sz="3100" dirty="0" smtClean="0"/>
              <a:t>Можлива відсутність підзвітності, крім «домовленої»</a:t>
            </a:r>
            <a:endParaRPr lang="ru-RU" sz="3100" dirty="0" smtClean="0"/>
          </a:p>
          <a:p>
            <a:r>
              <a:rPr lang="uk-UA" sz="3100" dirty="0" smtClean="0"/>
              <a:t>У групі не обов’язково є робота або цілі</a:t>
            </a:r>
            <a:endParaRPr lang="ru-RU" sz="31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19967" y="1338630"/>
            <a:ext cx="4041775" cy="654843"/>
          </a:xfrm>
        </p:spPr>
        <p:txBody>
          <a:bodyPr/>
          <a:lstStyle/>
          <a:p>
            <a:pPr algn="ctr"/>
            <a:r>
              <a:rPr lang="uk-UA" dirty="0" smtClean="0"/>
              <a:t>Команда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299472"/>
          </a:xfrm>
        </p:spPr>
        <p:txBody>
          <a:bodyPr>
            <a:normAutofit/>
          </a:bodyPr>
          <a:lstStyle/>
          <a:p>
            <a:r>
              <a:rPr lang="uk-UA" sz="1900" dirty="0" smtClean="0"/>
              <a:t>Обмеженість у розмірах</a:t>
            </a:r>
            <a:endParaRPr lang="ru-RU" sz="1900" dirty="0" smtClean="0"/>
          </a:p>
          <a:p>
            <a:r>
              <a:rPr lang="uk-UA" sz="1900" dirty="0" smtClean="0"/>
              <a:t>Загальні цілі</a:t>
            </a:r>
            <a:endParaRPr lang="ru-RU" sz="1900" dirty="0" smtClean="0"/>
          </a:p>
          <a:p>
            <a:r>
              <a:rPr lang="uk-UA" sz="1900" dirty="0" smtClean="0"/>
              <a:t>Взаємодія між членами для досягнення індивідуальних або групових цілей</a:t>
            </a:r>
            <a:endParaRPr lang="ru-RU" sz="1900" dirty="0" smtClean="0"/>
          </a:p>
          <a:p>
            <a:r>
              <a:rPr lang="uk-UA" sz="1900" dirty="0" smtClean="0"/>
              <a:t>Взаємозалежність для досягнення індивідуальних або групових цілей</a:t>
            </a:r>
            <a:endParaRPr lang="ru-RU" sz="1900" dirty="0" smtClean="0"/>
          </a:p>
          <a:p>
            <a:r>
              <a:rPr lang="uk-UA" sz="1900" dirty="0" smtClean="0"/>
              <a:t>Розподіл відповідальності</a:t>
            </a:r>
            <a:endParaRPr lang="ru-RU" sz="1900" dirty="0" smtClean="0"/>
          </a:p>
          <a:p>
            <a:r>
              <a:rPr lang="uk-UA" sz="1900" dirty="0" smtClean="0"/>
              <a:t>Індивідуальна підзвітність</a:t>
            </a:r>
            <a:endParaRPr lang="ru-RU" sz="1900" dirty="0" smtClean="0"/>
          </a:p>
          <a:p>
            <a:r>
              <a:rPr lang="uk-UA" sz="1900" dirty="0" smtClean="0"/>
              <a:t>Команда працює разом, фізично і віртуально</a:t>
            </a: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Типи корпоративних команд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8229600" cy="601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28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0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Команда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Група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Робоча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Паралельна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Проектна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Матрична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Тривалість 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Змінна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Фіксована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Фіксована або одноразова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До виконання проекту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Фіксована по структурі, але змінна за проектами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9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 дії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Змінний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Не обмежений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Змінний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Обмежений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обмежений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Зв’язки в організації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Може бути частиною </a:t>
                      </a: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формальної/ неформальної </a:t>
                      </a: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організації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Частина структури управління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Знаходиться зовні звичайної структури управління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Окрема структура управління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Частина структури управління, подвійна підзвітність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7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Голова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 залежності від природи  і цілей групи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Один керівник або куратор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Як правило, забезпечується координація або сприяння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Менеджер проекту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Менеджер проекту і функціональний голова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Місце знаходження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Calibri"/>
                          <a:cs typeface="Times New Roman"/>
                        </a:rPr>
                        <a:t>Змінне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Локалізоване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Зустрічаються на зібраннях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Локалізоване, віртуальне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Локалізоване, віртуальне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22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Ціль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Змінна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Як у звичайному бізнесі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Функція підтримки або частина інфраструктури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Зміна або розвиток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Виконання проекту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4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Влада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 залежності від природи і групи цілей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Лінійна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Залежить від ситуації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Через менеджера або спонсора проекту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Подвійна підзвітність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9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Орієнтація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Загальна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Загальна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Задача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Типи корпоративних команд (продовження)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47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Команда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Віртуальна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Сіткова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Управлінська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Команда - Змін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Тривалість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Потенційна змінна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Потенційна змінна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Стабільна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 дії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обмежений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Зв’язки в організації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Може бути частиною структури управління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Розбита по організації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Частина структури управління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Змінні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Голова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Один керівник або куратор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Потенційно розбите керівництво або координація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Один менеджер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Спонсор або менеджер змін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Місце знаходження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Розкидана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Розкидана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Часто локалізована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Локалізована, розкидана, віртуальна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Ціль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Бізнес-задача або проект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Зміна або розвиток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Ведення звичайних справ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Зміна і розвиток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Зміна і розвиток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Влада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Лінійна або через менеджера проекту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 залежності від ситуації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Лінійна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Через менеджерів або спонсора проекту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4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Орієнтація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Загальна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 і спілкування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Задача і спілкування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Основні характеристики стадій розвитку команди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7575" y="692698"/>
          <a:ext cx="8229600" cy="5652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Представник</a:t>
                      </a: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Стадії розвитку та їх характеристика (відповідно до кожного представника моделей)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6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Такман (1965)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Формування</a:t>
                      </a: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Першочергове встановлення цілей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Бушування</a:t>
                      </a: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Виникнення і усунення конфліктів навколо ключових питань першої стадії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Нормування</a:t>
                      </a: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Встановлення динаміки команди, прихід до нормального стану і до визначених способів роботи команди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uk-U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Виконання</a:t>
                      </a:r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Команда готова і здатна сконцентруватися на своїй першочерговій задачі при дотриманні потреб членів і команди в цілому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Модлін і Фаріс (1956)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Структуралізм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Спроба відновити минулу владу у новій структурі команди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Хвилювання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Спроба розподілити владу і міжособистісні питання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Зміна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Пояснюються ролі на основі задач і потреб людей. Виникає відчуття команди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uk-U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Інтеграція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Виникає і приймається ціль і структура команди, приймаються дії для досягнення цілі</a:t>
                      </a:r>
                      <a:endParaRPr lang="ru-RU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8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Уіттакер (1970)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Попереднє членство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Відчуття тривоги і невпевненості у належності до команди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Влада і контроль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Визначення, хто має владу і значення всередині команди. Спроба уточнення ролі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Відносини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Члени команди переймаються задачею і спілкуються між собою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uk-U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Диверсифікація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Чітке представлення індивідуальних ролей і робочі відносини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3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Скотт Пек (1990)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Псевдоспільність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Члени команди намагаються імітувати командні відносини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Хаос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Спроба встановити неофіційну ієрархію і командні норми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Спустошення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Відмова від очікування, передбачень і надій чого-небудь досягти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uk-UA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Спільність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Сприйняття один одного і зосередитися на цілі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Основні характеристики стадій розвитку команди (продовження)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19256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9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Представник</a:t>
                      </a: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Стадії розвитку та їх характеристика (відповідно до кожного представника моделей)</a:t>
                      </a:r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Шутц (1982)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Разом або окремо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Люди вирішують належать вони до команди чи ні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Зверху або знизу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Визначення, хто має владу і значення всередині команди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Близько або далеко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Визначення рівня належності і залученні у команду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Хілл і Грюнер (1973)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Орієнтація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Пошук структури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Дослідження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Дослідження ролей і відношень всередині команди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Виробництво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Вияснення ролей і згуртованості команди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8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Біон (1961)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Залежність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Члени команди наділяють керівника повною владою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Битва чи втеча (конфлікт)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Члени команди кидають виклик керівництву чи колегам. Члени команди ретируються (співпадають чи не співпадають)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Здвоювання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(творчість)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Члени команди розбиваються по парах у спробі звільнитися від тривоги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2664"/>
          </a:xfrm>
        </p:spPr>
        <p:txBody>
          <a:bodyPr>
            <a:normAutofit/>
          </a:bodyPr>
          <a:lstStyle/>
          <a:p>
            <a:pPr algn="ctr"/>
            <a:r>
              <a:rPr lang="uk-UA" sz="2665" b="1" dirty="0" smtClean="0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та неефективні команди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507286" cy="5661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7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1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Елемент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Задача, планування і постановка цілі команди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Ролі в команді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Процес функціонування команди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Міжособистісні відносини в команді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Відносини між командами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32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13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Більш ефективна, адаптивна і пристосована до змін команда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Пояснення задач і направлення роботи веде до досягнення головної цілі і підвищенню мотивації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Пояснення цілі веде до збільшення особистої відповідальності та дозволяє працювати кожному над своєю задачею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Усунення проблем і винесення рішень відбувається швидше і легше. Ціль досягається без конфліктів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Відкритий потік даних і високий рівень веде до досягнення цілі у підтримуючому оточенні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Здолання кордонів забезпечує велику ймовірність досягнення цілей організації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9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Менш ефективна, адаптивна і пристосована до змін команда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Відсутність причини і неясність цілі призводить до витоку енергії і зусиль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Неясні ролі призводять до збільшення конфліктів і зменшення відповідальності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Неясні процеси функціонування збільшують час і зусилля, які необхідні для досягнення цілі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Розрізнена робота команди викликає напругу, конфлікти, стрес і недостатню сконцентрованість на досягненні цілі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Команди, які працюють на одинці або проти один одного, скорочують можливість досягнення цілі організації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Команди під час змін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815264"/>
              </p:ext>
            </p:extLst>
          </p:nvPr>
        </p:nvGraphicFramePr>
        <p:xfrm>
          <a:off x="457200" y="692691"/>
          <a:ext cx="8229600" cy="5561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9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Тип команди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Група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Робоча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Паралельна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Проектна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Матрична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Спроможність до внесення змін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У залежності від природи і складу змін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Обмежена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Обмежена у відношенні впливу на організацію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Потенційно висока в залежності від інтеграції в компанію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Задана спроможність керувати змінами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Спроможність до адаптації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У залежності від цілей і складу групи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У залежності від членів і культури команди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У залежності від цілей і членів команди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Теоретично висока. Підходить для обмежених за масштабом, але не кардинальних змін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У залежності від ступеня включення або блокування структури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Переваги під час змін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Підходить для висунення кардинально нових ідей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Підходить для застосування, коли ясна ціль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Підходить для досвідчених змін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Підходяща орієнтація для досягнення визначених цілей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Глибока, тому підходить для внесення цілей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Недоліки під час змін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Складно регулювати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Не витримує частих змін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Невдача або похвала успіхом можуть призвести до відчуження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Не підходить для роботи із складним задачами, такими як зміна цінностей або керівництва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Calibri"/>
                          <a:cs typeface="Times New Roman"/>
                        </a:rPr>
                        <a:t>Не завжди визначений керівник, тому обговорення можуть відбуватися вічно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41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Порада керівникам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Підходить для внесення ідей і поширення інформації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Керівників і формувачів команди необхідно раніше залучати до роботи, особливо якщо вам від них потрібні дії, а не схвалення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Корисна для початку діяльності і підтвердження ідей. Не дозволяйте членам команди ізолюватися. Підтримуйте зв'язок із зовнішнім світом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Підходить для короткострокових задач: призначення консультантів або дослідження методів. Не підходить для складних задач. Не пропонуйте проектній команді, наприклад, «покращити спілкування»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Підходить для внесення ідей і розповсюдження інформації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Команди під час змін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790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Тип команди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Віртуальна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Сіткова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Управлінська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Команда-Змін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Спроможність до внесення змін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Обмежена, крім випадків конкретного проекту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Потенційно висока в залежності від природи і складу групи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Теоретично і практично висока. Саме ця команда зазвичай вносить зміни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Ціль існування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Спроможність до адаптації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У залежності від цілі і членів команди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У залежності від цілі і членів команди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Теоретично і практично висока. Іноді виникають складнощі в адаптації до змін зі сторони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Теоретично і практично висока.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Переваги під час змін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Згуртовує відчайдушні групи, якщо має чіткі ціль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Широкий діапазон дій, заражає прагненням до цілі і необхідністю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Має владу, а, значить, і вплив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Має підвищену енергію і прагнення, так як складена для створення змін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Недоліки під час змін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Відсутність згуртованості веде до нерозуміння цілі і пропуску важливої цілі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Не підходить для контролю виконання із-за відсутності процесу і регулярності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Часто протистоїть змінам із-за недостатності часу або командної роботи, тому моделювання бажаних перемін за ролями може виявитися слабким місцем. Часто погано сконцентровується на подіях після запуску проекту із-за жорсткого графіку і вірити в те, що все пройде гладко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Не здійснює впливу, якщо не має впливу (відсутні впливові люди)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Calibri"/>
                          <a:cs typeface="Times New Roman"/>
                        </a:rPr>
                        <a:t>Порада керівникам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Включайте ключові віртуальні команди в дію якомога раніше, особливо керівників і формувачів, але не очікуйте від них виконання над тяжких завдань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Підходить для внесення ідей і розповсюдження інформації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Зробіть що-небудь на здивування самому собі, якщо хочете заставити змінитись свою управлінську команду. Наполягайте на рольовому моделюванні. Будьте уважними, проблеми виникнуть обов’язково 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latin typeface="Times New Roman"/>
                          <a:ea typeface="Calibri"/>
                          <a:cs typeface="Times New Roman"/>
                        </a:rPr>
                        <a:t>Наймайте впливових людей. Працюйте над врегулюванням. Забезпечуй наявність ресурсів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340</TotalTime>
  <Words>1359</Words>
  <Application>Microsoft Office PowerPoint</Application>
  <PresentationFormat>Экран (4:3)</PresentationFormat>
  <Paragraphs>273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Times New Roman</vt:lpstr>
      <vt:lpstr>Ретро</vt:lpstr>
      <vt:lpstr>Тема 3. Командні зміни</vt:lpstr>
      <vt:lpstr>Розбіжності між групою і командою</vt:lpstr>
      <vt:lpstr>Типи корпоративних команд</vt:lpstr>
      <vt:lpstr>Типи корпоративних команд (продовження)</vt:lpstr>
      <vt:lpstr>Основні характеристики стадій розвитку команди</vt:lpstr>
      <vt:lpstr>Основні характеристики стадій розвитку команди (продовження)</vt:lpstr>
      <vt:lpstr>Ефективні та неефективні команди</vt:lpstr>
      <vt:lpstr>Команди під час змін</vt:lpstr>
      <vt:lpstr>Команди під час змін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Командні зміни</dc:title>
  <dc:creator>Зоряна</dc:creator>
  <cp:lastModifiedBy>Пользователь</cp:lastModifiedBy>
  <cp:revision>28</cp:revision>
  <dcterms:created xsi:type="dcterms:W3CDTF">2016-03-10T08:31:24Z</dcterms:created>
  <dcterms:modified xsi:type="dcterms:W3CDTF">2023-04-18T06:57:40Z</dcterms:modified>
</cp:coreProperties>
</file>