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60" r:id="rId11"/>
    <p:sldId id="261" r:id="rId12"/>
    <p:sldId id="262" r:id="rId13"/>
    <p:sldId id="263" r:id="rId14"/>
    <p:sldId id="264" r:id="rId15"/>
    <p:sldId id="276" r:id="rId16"/>
    <p:sldId id="266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63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2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9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361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045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6512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30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2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38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3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8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7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4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1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1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5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usiness.nauu.kiev.ua/mod/resource/view.php?id=29473#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622739"/>
            <a:ext cx="6815669" cy="1763926"/>
          </a:xfrm>
        </p:spPr>
        <p:txBody>
          <a:bodyPr/>
          <a:lstStyle/>
          <a:p>
            <a:r>
              <a:rPr lang="uk-UA" sz="3600" dirty="0" smtClean="0"/>
              <a:t>Тема 4. </a:t>
            </a:r>
            <a:r>
              <a:rPr lang="ru-RU" sz="3600" dirty="0"/>
              <a:t>ОРГАНІЗАЦІЙНІ ЗМІНИ ТА УПРАВЛІННЯ НИМИ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85418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607" y="2848202"/>
            <a:ext cx="7436568" cy="29588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84961" y="1738768"/>
            <a:ext cx="9855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Сутність процесу організаційних змін описується за допомогою </a:t>
            </a:r>
            <a:r>
              <a:rPr lang="uk-UA" b="1" i="1" dirty="0" smtClean="0"/>
              <a:t>моделі </a:t>
            </a:r>
            <a:r>
              <a:rPr lang="uk-UA" b="1" i="1" dirty="0" err="1" smtClean="0"/>
              <a:t>К.Левіна</a:t>
            </a:r>
            <a:r>
              <a:rPr lang="uk-UA" dirty="0" smtClean="0"/>
              <a:t>, яка включає в себе наступні </a:t>
            </a:r>
            <a:r>
              <a:rPr lang="uk-UA" i="1" dirty="0" smtClean="0"/>
              <a:t>3 етапи: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84960" y="814000"/>
            <a:ext cx="8782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/>
                </a:solidFill>
              </a:rPr>
              <a:t>2. Процес організаційних змін</a:t>
            </a:r>
            <a:endParaRPr lang="uk-UA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5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5644" y="1282995"/>
            <a:ext cx="10209210" cy="3777622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tx1"/>
                </a:solidFill>
              </a:rPr>
              <a:t>"Розморожування" – це процес визнання необхідності організаційних змін. </a:t>
            </a:r>
            <a:endParaRPr lang="uk-UA" sz="2400" dirty="0" smtClean="0">
              <a:solidFill>
                <a:schemeClr val="tx1"/>
              </a:solidFill>
            </a:endParaRPr>
          </a:p>
          <a:p>
            <a:endParaRPr lang="uk-UA" sz="2400" dirty="0">
              <a:solidFill>
                <a:schemeClr val="tx1"/>
              </a:solidFill>
            </a:endParaRPr>
          </a:p>
          <a:p>
            <a:r>
              <a:rPr lang="uk-UA" sz="2400" dirty="0">
                <a:solidFill>
                  <a:schemeClr val="tx1"/>
                </a:solidFill>
              </a:rPr>
              <a:t>  Здійснення змін – це самі зміни або процес їх здійснення. </a:t>
            </a:r>
            <a:endParaRPr lang="uk-UA" sz="2400" dirty="0" smtClean="0">
              <a:solidFill>
                <a:schemeClr val="tx1"/>
              </a:solidFill>
            </a:endParaRPr>
          </a:p>
          <a:p>
            <a:endParaRPr lang="uk-UA" sz="2400" dirty="0">
              <a:solidFill>
                <a:schemeClr val="tx1"/>
              </a:solidFill>
            </a:endParaRPr>
          </a:p>
          <a:p>
            <a:r>
              <a:rPr lang="uk-UA" sz="2400" dirty="0">
                <a:solidFill>
                  <a:schemeClr val="tx1"/>
                </a:solidFill>
              </a:rPr>
              <a:t>  “Заморожування” – це процедури підсилення, підтримки змін до такого ступеня, коли вони стають сталою частиною системи.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717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6652" y="781441"/>
            <a:ext cx="9601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solidFill>
                  <a:schemeClr val="accent1"/>
                </a:solidFill>
              </a:rPr>
              <a:t>Процес </a:t>
            </a:r>
            <a:r>
              <a:rPr lang="uk-UA" sz="2400" b="1" i="1" dirty="0">
                <a:solidFill>
                  <a:schemeClr val="accent1"/>
                </a:solidFill>
              </a:rPr>
              <a:t>організаційних змін</a:t>
            </a:r>
            <a:r>
              <a:rPr lang="uk-UA" sz="2400" b="1" dirty="0">
                <a:solidFill>
                  <a:schemeClr val="accent1"/>
                </a:solidFill>
              </a:rPr>
              <a:t> включає в себе наступні кроки:</a:t>
            </a:r>
            <a:endParaRPr lang="uk-UA" sz="24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9888" y="2133600"/>
            <a:ext cx="10114724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 </a:t>
            </a:r>
            <a:r>
              <a:rPr lang="uk-UA" sz="2800" u="sng" dirty="0" smtClean="0">
                <a:solidFill>
                  <a:schemeClr val="tx1"/>
                </a:solidFill>
              </a:rPr>
              <a:t>Крок </a:t>
            </a:r>
            <a:r>
              <a:rPr lang="uk-UA" sz="2800" u="sng" dirty="0">
                <a:solidFill>
                  <a:schemeClr val="tx1"/>
                </a:solidFill>
              </a:rPr>
              <a:t>1</a:t>
            </a:r>
            <a:r>
              <a:rPr lang="uk-UA" sz="2800" dirty="0">
                <a:solidFill>
                  <a:schemeClr val="tx1"/>
                </a:solidFill>
              </a:rPr>
              <a:t>. Визнання необхідності змін (про необхідність організаційних змін свідчать, наприклад, зростання невдоволення співробітників організації існуючим станом, падіння показників ефективності діяльності організації тощо). </a:t>
            </a:r>
          </a:p>
          <a:p>
            <a:pPr marL="0" indent="0" algn="just">
              <a:buNone/>
            </a:pPr>
            <a:endParaRPr lang="uk-UA" sz="2800" u="sng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uk-UA" sz="2800" u="sng" dirty="0" smtClean="0">
                <a:solidFill>
                  <a:schemeClr val="tx1"/>
                </a:solidFill>
              </a:rPr>
              <a:t>Крок </a:t>
            </a:r>
            <a:r>
              <a:rPr lang="uk-UA" sz="2800" u="sng" dirty="0">
                <a:solidFill>
                  <a:schemeClr val="tx1"/>
                </a:solidFill>
              </a:rPr>
              <a:t>2</a:t>
            </a:r>
            <a:r>
              <a:rPr lang="uk-UA" sz="2800" dirty="0">
                <a:solidFill>
                  <a:schemeClr val="tx1"/>
                </a:solidFill>
              </a:rPr>
              <a:t>. Визначення цілей організаційних змін.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7167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1536" y="1194816"/>
            <a:ext cx="9883076" cy="4716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u="sng" dirty="0">
                <a:solidFill>
                  <a:schemeClr val="tx1"/>
                </a:solidFill>
              </a:rPr>
              <a:t>Крок 3</a:t>
            </a:r>
            <a:r>
              <a:rPr lang="uk-UA" sz="2800" dirty="0">
                <a:solidFill>
                  <a:schemeClr val="tx1"/>
                </a:solidFill>
              </a:rPr>
              <a:t>. Діагноз, тобто вивчення причин організаційних змін. Зміни, зокрема, можуть бути обумовлені усіма або деякими з наступних чинників: 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  - низький рівень оплати праці; 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  - погані умови роботи; </a:t>
            </a:r>
          </a:p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</a:rPr>
              <a:t>  - некомпетентне керівництво тощо. </a:t>
            </a:r>
          </a:p>
          <a:p>
            <a:pPr marL="0" indent="0" algn="just"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Менеджер </a:t>
            </a:r>
            <a:r>
              <a:rPr lang="uk-UA" sz="2800" dirty="0">
                <a:solidFill>
                  <a:schemeClr val="tx1"/>
                </a:solidFill>
              </a:rPr>
              <a:t>має чітко розуміти причини змін, щоб вірно визначити, якими повинні бути самі зміни.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6200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2496" y="975360"/>
            <a:ext cx="9822116" cy="5205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u="sng" dirty="0" smtClean="0"/>
              <a:t>Крок </a:t>
            </a:r>
            <a:r>
              <a:rPr lang="uk-UA" sz="2400" u="sng" dirty="0"/>
              <a:t>4</a:t>
            </a:r>
            <a:r>
              <a:rPr lang="uk-UA" sz="2400" dirty="0"/>
              <a:t>. Планування змін і вибір техніки змін, що включає: </a:t>
            </a:r>
          </a:p>
          <a:p>
            <a:pPr marL="0" indent="0">
              <a:buNone/>
            </a:pPr>
            <a:r>
              <a:rPr lang="uk-UA" sz="2400" dirty="0"/>
              <a:t>  - визначення витрат, пов’язаних зі здійсненням змін; </a:t>
            </a:r>
          </a:p>
          <a:p>
            <a:pPr marL="0" indent="0">
              <a:buNone/>
            </a:pPr>
            <a:r>
              <a:rPr lang="uk-UA" sz="2400" dirty="0"/>
              <a:t>  - визначення впливу змін на інші елементи організації; </a:t>
            </a:r>
          </a:p>
          <a:p>
            <a:pPr marL="0" indent="0">
              <a:buNone/>
            </a:pPr>
            <a:r>
              <a:rPr lang="uk-UA" sz="2400" dirty="0"/>
              <a:t>  - визначення ступеня участі робітників в проведенні змін; </a:t>
            </a:r>
          </a:p>
          <a:p>
            <a:pPr marL="0" indent="0">
              <a:buNone/>
            </a:pPr>
            <a:r>
              <a:rPr lang="uk-UA" sz="2400" dirty="0"/>
              <a:t>  - вибір техніки (засобів) здійснення змін</a:t>
            </a:r>
            <a:r>
              <a:rPr lang="uk-UA" sz="2400" dirty="0" smtClean="0"/>
              <a:t>.</a:t>
            </a:r>
          </a:p>
          <a:p>
            <a:pPr marL="0" indent="0">
              <a:buNone/>
            </a:pPr>
            <a:endParaRPr lang="uk-UA" sz="2400" u="sng" dirty="0" smtClean="0"/>
          </a:p>
          <a:p>
            <a:pPr marL="0" indent="0">
              <a:buNone/>
            </a:pPr>
            <a:r>
              <a:rPr lang="uk-UA" sz="2400" u="sng" dirty="0" smtClean="0"/>
              <a:t>Крок </a:t>
            </a:r>
            <a:r>
              <a:rPr lang="uk-UA" sz="2400" u="sng" dirty="0"/>
              <a:t>5</a:t>
            </a:r>
            <a:r>
              <a:rPr lang="uk-UA" sz="2400" dirty="0"/>
              <a:t>. Здійснення змін – проведення організаційних змін. </a:t>
            </a:r>
          </a:p>
          <a:p>
            <a:pPr marL="0" indent="0">
              <a:buNone/>
            </a:pPr>
            <a:endParaRPr lang="uk-UA" sz="2400" dirty="0"/>
          </a:p>
          <a:p>
            <a:pPr marL="0" indent="0">
              <a:buNone/>
            </a:pPr>
            <a:r>
              <a:rPr lang="uk-UA" sz="2400" u="sng" dirty="0" smtClean="0"/>
              <a:t>Крок </a:t>
            </a:r>
            <a:r>
              <a:rPr lang="uk-UA" sz="2400" u="sng" dirty="0"/>
              <a:t>6</a:t>
            </a:r>
            <a:r>
              <a:rPr lang="uk-UA" sz="2400" dirty="0"/>
              <a:t>. Оцінка змін. На завершальному етапі менеджер повинен оцінити до чого реально призвели організаційні зміни, які їх кінцеві результати. </a:t>
            </a:r>
          </a:p>
          <a:p>
            <a:pPr marL="0" indent="0"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04196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6781" y="624110"/>
            <a:ext cx="9877831" cy="68369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uk-UA" b="1" dirty="0">
                <a:solidFill>
                  <a:schemeClr val="accent1"/>
                </a:solidFill>
              </a:rPr>
              <a:t>Опір організаційним </a:t>
            </a:r>
            <a:r>
              <a:rPr lang="uk-UA" b="1" dirty="0" smtClean="0">
                <a:solidFill>
                  <a:schemeClr val="accent1"/>
                </a:solidFill>
              </a:rPr>
              <a:t>змінам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6780" y="1871332"/>
            <a:ext cx="9877831" cy="37107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i="1" dirty="0" smtClean="0"/>
              <a:t>Опір змінам </a:t>
            </a:r>
            <a:r>
              <a:rPr lang="uk-UA" sz="2800" dirty="0" smtClean="0"/>
              <a:t>— звичайна людська реакція. Люди, як правило, чинять опір змінам різними шляхами, </a:t>
            </a:r>
            <a:r>
              <a:rPr lang="uk-UA" sz="2800" dirty="0" err="1" smtClean="0"/>
              <a:t>боячись</a:t>
            </a:r>
            <a:r>
              <a:rPr lang="uk-UA" sz="2800" dirty="0" smtClean="0"/>
              <a:t> реорганізації, звільнення тощо. </a:t>
            </a:r>
          </a:p>
          <a:p>
            <a:pPr marL="0" indent="0" algn="just">
              <a:buNone/>
            </a:pPr>
            <a:r>
              <a:rPr lang="uk-UA" sz="2800" dirty="0" smtClean="0"/>
              <a:t>Менеджери повинні бути готовими до подолання опору шляхом пояснення персоналу доцільності та неминучості цих змін і чим більш грандіозна зміна передбачається, тим завчасними мають бути підготовчі дії керівника.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52230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687" y="445781"/>
            <a:ext cx="9780388" cy="1043189"/>
          </a:xfrm>
        </p:spPr>
        <p:txBody>
          <a:bodyPr>
            <a:noAutofit/>
          </a:bodyPr>
          <a:lstStyle/>
          <a:p>
            <a:r>
              <a:rPr lang="uk-UA" sz="3200" dirty="0"/>
              <a:t>Основними причинами опору організаційним змінам є такі: </a:t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216" y="1962913"/>
            <a:ext cx="10753859" cy="4206068"/>
          </a:xfrm>
        </p:spPr>
        <p:txBody>
          <a:bodyPr>
            <a:normAutofit fontScale="62500" lnSpcReduction="20000"/>
          </a:bodyPr>
          <a:lstStyle/>
          <a:p>
            <a:pPr marL="0" indent="450850" algn="just"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1</a:t>
            </a:r>
            <a:r>
              <a:rPr lang="uk-UA" sz="3600" dirty="0">
                <a:solidFill>
                  <a:schemeClr val="tx1"/>
                </a:solidFill>
              </a:rPr>
              <a:t>) </a:t>
            </a:r>
            <a:r>
              <a:rPr lang="uk-UA" sz="3600" u="sng" dirty="0">
                <a:solidFill>
                  <a:schemeClr val="tx1"/>
                </a:solidFill>
              </a:rPr>
              <a:t>невизначеність</a:t>
            </a:r>
            <a:r>
              <a:rPr lang="uk-UA" sz="3600" dirty="0">
                <a:solidFill>
                  <a:schemeClr val="tx1"/>
                </a:solidFill>
              </a:rPr>
              <a:t>. Можливо це найважливіша причини опору змінам. Напередодні змін співробітники стають занепокоєними, знервованими, турботними. Вони занепокоєні щодо своїх можливостей виконувати нову роботу, можливого звільнення тощо; </a:t>
            </a:r>
          </a:p>
          <a:p>
            <a:pPr marL="0" indent="450850" algn="just"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2</a:t>
            </a:r>
            <a:r>
              <a:rPr lang="uk-UA" sz="3600" dirty="0">
                <a:solidFill>
                  <a:schemeClr val="tx1"/>
                </a:solidFill>
              </a:rPr>
              <a:t>) </a:t>
            </a:r>
            <a:r>
              <a:rPr lang="uk-UA" sz="3600" u="sng" dirty="0">
                <a:solidFill>
                  <a:schemeClr val="tx1"/>
                </a:solidFill>
              </a:rPr>
              <a:t>власні (особисті) інтереси окремих менеджерів або груп робітників</a:t>
            </a:r>
            <a:r>
              <a:rPr lang="uk-UA" sz="3600" dirty="0">
                <a:solidFill>
                  <a:schemeClr val="tx1"/>
                </a:solidFill>
              </a:rPr>
              <a:t>. Такі інтереси часто суперечать цілям організаційних змін; </a:t>
            </a:r>
          </a:p>
          <a:p>
            <a:pPr marL="0" indent="450850" algn="just"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3</a:t>
            </a:r>
            <a:r>
              <a:rPr lang="uk-UA" sz="3600" dirty="0">
                <a:solidFill>
                  <a:schemeClr val="tx1"/>
                </a:solidFill>
              </a:rPr>
              <a:t>) </a:t>
            </a:r>
            <a:r>
              <a:rPr lang="uk-UA" sz="3600" u="sng" dirty="0">
                <a:solidFill>
                  <a:schemeClr val="tx1"/>
                </a:solidFill>
              </a:rPr>
              <a:t>різне сприйняття</a:t>
            </a:r>
            <a:r>
              <a:rPr lang="uk-UA" sz="3600" dirty="0">
                <a:solidFill>
                  <a:schemeClr val="tx1"/>
                </a:solidFill>
              </a:rPr>
              <a:t>. Робітники можуть опиратися змінам тому, що вони не погоджуються з такою оцінкою ситуації, яку запропонував менеджер або просто сприймають її інакше; </a:t>
            </a:r>
          </a:p>
          <a:p>
            <a:pPr marL="0" indent="450850" algn="just">
              <a:buNone/>
            </a:pPr>
            <a:r>
              <a:rPr lang="uk-UA" sz="3600" dirty="0" smtClean="0">
                <a:solidFill>
                  <a:schemeClr val="tx1"/>
                </a:solidFill>
              </a:rPr>
              <a:t>4</a:t>
            </a:r>
            <a:r>
              <a:rPr lang="uk-UA" sz="3600" dirty="0">
                <a:solidFill>
                  <a:schemeClr val="tx1"/>
                </a:solidFill>
              </a:rPr>
              <a:t>) </a:t>
            </a:r>
            <a:r>
              <a:rPr lang="uk-UA" sz="3600" u="sng" dirty="0">
                <a:solidFill>
                  <a:schemeClr val="tx1"/>
                </a:solidFill>
              </a:rPr>
              <a:t>відчуття втрати</a:t>
            </a:r>
            <a:r>
              <a:rPr lang="uk-UA" sz="3600" dirty="0">
                <a:solidFill>
                  <a:schemeClr val="tx1"/>
                </a:solidFill>
              </a:rPr>
              <a:t>. Організаційні зміни, як правило, порушують соціальні взаємозв’язки, що вже склалися в колективі, руйнують </a:t>
            </a:r>
            <a:r>
              <a:rPr lang="uk-UA" sz="3600" dirty="0" err="1">
                <a:solidFill>
                  <a:schemeClr val="tx1"/>
                </a:solidFill>
              </a:rPr>
              <a:t>міжособові</a:t>
            </a:r>
            <a:r>
              <a:rPr lang="uk-UA" sz="3600" dirty="0">
                <a:solidFill>
                  <a:schemeClr val="tx1"/>
                </a:solidFill>
              </a:rPr>
              <a:t> відносини в організації. З іншого боку організаційні зміни загрожують втратою влади, зміною статусу робітника тощо.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2329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959" y="493004"/>
            <a:ext cx="9323829" cy="1416675"/>
          </a:xfrm>
        </p:spPr>
        <p:txBody>
          <a:bodyPr>
            <a:normAutofit fontScale="90000"/>
          </a:bodyPr>
          <a:lstStyle/>
          <a:p>
            <a:r>
              <a:rPr lang="uk-UA" u="sng" dirty="0" smtClean="0"/>
              <a:t>стратегії </a:t>
            </a:r>
            <a:r>
              <a:rPr lang="uk-UA" u="sng" dirty="0"/>
              <a:t>подолання опору</a:t>
            </a:r>
            <a:r>
              <a:rPr lang="uk-UA" dirty="0"/>
              <a:t> організаційним змінам: 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959" y="1755648"/>
            <a:ext cx="9919653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 </a:t>
            </a:r>
            <a:r>
              <a:rPr lang="uk-UA" sz="2000" dirty="0"/>
              <a:t> - </a:t>
            </a:r>
            <a:r>
              <a:rPr lang="uk-UA" sz="2000" u="sng" dirty="0" smtClean="0"/>
              <a:t>стратегія </a:t>
            </a:r>
            <a:r>
              <a:rPr lang="uk-UA" sz="2000" u="sng" dirty="0"/>
              <a:t>залучення до участі</a:t>
            </a:r>
            <a:r>
              <a:rPr lang="uk-UA" sz="2000" dirty="0"/>
              <a:t>. Робітники, які приймають участь в плануванні та реалізації змін краще розуміють їх причини. Завдяки участі зменшується вплив особистих інтересів, згладжується розрив </a:t>
            </a:r>
            <a:r>
              <a:rPr lang="uk-UA" sz="2000" dirty="0" err="1"/>
              <a:t>міжособових</a:t>
            </a:r>
            <a:r>
              <a:rPr lang="uk-UA" sz="2000" dirty="0"/>
              <a:t> контактів, з’являється можливість запропонувати власні ідеї щодо змін та сприймати ідеї інших співробітників; </a:t>
            </a:r>
          </a:p>
          <a:p>
            <a:pPr marL="0" indent="0" algn="just">
              <a:buNone/>
            </a:pPr>
            <a:r>
              <a:rPr lang="uk-UA" sz="2000" dirty="0"/>
              <a:t>  - </a:t>
            </a:r>
            <a:r>
              <a:rPr lang="uk-UA" sz="2000" u="sng" dirty="0"/>
              <a:t>стратегія навчання</a:t>
            </a:r>
            <a:r>
              <a:rPr lang="uk-UA" sz="2000" dirty="0"/>
              <a:t>. Навчання співробітників під майбутні організаційні зміни зменшує ступінь невизначеності та збільшує впевненість щодо подальшої роботи в організації; </a:t>
            </a:r>
          </a:p>
          <a:p>
            <a:pPr marL="0" indent="0" algn="just">
              <a:buNone/>
            </a:pPr>
            <a:r>
              <a:rPr lang="uk-UA" sz="2000" dirty="0"/>
              <a:t>  - </a:t>
            </a:r>
            <a:r>
              <a:rPr lang="uk-UA" sz="2000" u="sng" dirty="0"/>
              <a:t>стратегія сприяння</a:t>
            </a:r>
            <a:r>
              <a:rPr lang="uk-UA" sz="2000" dirty="0"/>
              <a:t>. Означає завчасне повідомлення про організаційні зміни, ознайомлення та роз’яснення їх сутності, проведення лише необхідних змін. Все це створює умови для кращого завчасного пристосування до нових умов; </a:t>
            </a:r>
          </a:p>
          <a:p>
            <a:pPr marL="0" indent="0">
              <a:buNone/>
            </a:pPr>
            <a:r>
              <a:rPr lang="uk-UA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959871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880" y="477806"/>
            <a:ext cx="9797732" cy="1280890"/>
          </a:xfrm>
        </p:spPr>
        <p:txBody>
          <a:bodyPr>
            <a:normAutofit/>
          </a:bodyPr>
          <a:lstStyle/>
          <a:p>
            <a:r>
              <a:rPr lang="uk-UA" u="sng" dirty="0"/>
              <a:t>стратегії подолання опору</a:t>
            </a:r>
            <a:r>
              <a:rPr lang="uk-UA" dirty="0"/>
              <a:t> організаційним змінам: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6880" y="2133600"/>
            <a:ext cx="9797732" cy="37776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</a:rPr>
              <a:t>  - </a:t>
            </a:r>
            <a:r>
              <a:rPr lang="uk-UA" sz="2000" u="sng" dirty="0">
                <a:solidFill>
                  <a:schemeClr val="tx1"/>
                </a:solidFill>
              </a:rPr>
              <a:t>стратегія переговорів</a:t>
            </a:r>
            <a:r>
              <a:rPr lang="uk-UA" sz="2000" dirty="0">
                <a:solidFill>
                  <a:schemeClr val="tx1"/>
                </a:solidFill>
              </a:rPr>
              <a:t>. Має на меті ухвалення "нововведень" шляхом "покупки згоди" тих, хто чинить опір змінам за допомогою матеріальних стимулів; 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</a:rPr>
              <a:t>  - </a:t>
            </a:r>
            <a:r>
              <a:rPr lang="uk-UA" sz="2000" u="sng" dirty="0">
                <a:solidFill>
                  <a:schemeClr val="tx1"/>
                </a:solidFill>
              </a:rPr>
              <a:t>стратегія кооптації</a:t>
            </a:r>
            <a:r>
              <a:rPr lang="uk-UA" sz="2000" dirty="0">
                <a:solidFill>
                  <a:schemeClr val="tx1"/>
                </a:solidFill>
              </a:rPr>
              <a:t>. Надання особі, яка чинить опір, певних повноважень щодо впровадження та здійснення організаційних змін (наприклад, включення до складу комісії з проведення організаційних змін); 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</a:rPr>
              <a:t>  - </a:t>
            </a:r>
            <a:r>
              <a:rPr lang="uk-UA" sz="2000" u="sng" dirty="0">
                <a:solidFill>
                  <a:schemeClr val="tx1"/>
                </a:solidFill>
              </a:rPr>
              <a:t>стратегія маніпулювання</a:t>
            </a:r>
            <a:r>
              <a:rPr lang="uk-UA" sz="2000" dirty="0">
                <a:solidFill>
                  <a:schemeClr val="tx1"/>
                </a:solidFill>
              </a:rPr>
              <a:t>. Свідоме використання заздалегідь неповної, неточної або неправильної інформації про зміни з метою отримання підтримки і здійснення змін; </a:t>
            </a:r>
          </a:p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</a:rPr>
              <a:t>  - </a:t>
            </a:r>
            <a:r>
              <a:rPr lang="uk-UA" sz="2000" u="sng" dirty="0">
                <a:solidFill>
                  <a:schemeClr val="tx1"/>
                </a:solidFill>
              </a:rPr>
              <a:t>стратегія примушування</a:t>
            </a:r>
            <a:r>
              <a:rPr lang="uk-UA" sz="2000" dirty="0">
                <a:solidFill>
                  <a:schemeClr val="tx1"/>
                </a:solidFill>
              </a:rPr>
              <a:t>. Застосування загрози санкцій за незгоду з проведенням організаційних змін. </a:t>
            </a:r>
          </a:p>
        </p:txBody>
      </p:sp>
    </p:spTree>
    <p:extLst>
      <p:ext uri="{BB962C8B-B14F-4D97-AF65-F5344CB8AC3E}">
        <p14:creationId xmlns:p14="http://schemas.microsoft.com/office/powerpoint/2010/main" val="58789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6609" y="624110"/>
            <a:ext cx="9688004" cy="128089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Фактори, які сприяють і заважають проведенню організаційних змін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3659" y="2664182"/>
            <a:ext cx="9542172" cy="332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6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Зміст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2002189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 smtClean="0"/>
              <a:t>1. Сутність організаційних змін</a:t>
            </a:r>
            <a:endParaRPr lang="uk-UA" sz="2800" dirty="0"/>
          </a:p>
          <a:p>
            <a:pPr marL="0" indent="0">
              <a:buNone/>
            </a:pPr>
            <a:r>
              <a:rPr lang="uk-UA" sz="2800" b="1" dirty="0" smtClean="0"/>
              <a:t>2. Процес організаційних змін</a:t>
            </a:r>
            <a:endParaRPr lang="uk-UA" sz="2800" b="1" dirty="0"/>
          </a:p>
          <a:p>
            <a:pPr marL="0" indent="0">
              <a:buNone/>
            </a:pPr>
            <a:r>
              <a:rPr lang="uk-UA" sz="2800" b="1" dirty="0" smtClean="0"/>
              <a:t>3. Опір організаційним змінам</a:t>
            </a:r>
            <a:endParaRPr lang="uk-UA" sz="28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34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524696"/>
          </a:xfrm>
        </p:spPr>
        <p:txBody>
          <a:bodyPr>
            <a:normAutofit fontScale="90000"/>
          </a:bodyPr>
          <a:lstStyle/>
          <a:p>
            <a:pPr algn="l"/>
            <a:r>
              <a:rPr lang="uk-UA" b="1" dirty="0">
                <a:hlinkClick r:id="rId2"/>
              </a:rPr>
              <a:t>1.</a:t>
            </a:r>
            <a:r>
              <a:rPr lang="uk-UA" dirty="0">
                <a:hlinkClick r:id="rId2"/>
              </a:rPr>
              <a:t> </a:t>
            </a:r>
            <a:r>
              <a:rPr lang="uk-UA" b="1" dirty="0">
                <a:hlinkClick r:id="rId2"/>
              </a:rPr>
              <a:t>Сутність організаційних змін</a:t>
            </a:r>
            <a:r>
              <a:rPr lang="uk-UA" b="1" dirty="0" smtClean="0">
                <a:hlinkClick r:id="rId2"/>
              </a:rPr>
              <a:t>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b="1" dirty="0"/>
              <a:t>Організаційні зміни</a:t>
            </a:r>
            <a:r>
              <a:rPr lang="uk-UA" sz="2800" dirty="0"/>
              <a:t> – будь-які зміни в одному або кількох елементах підприємства (рівня спеціалізації, діапазону контролю, розподілу повноважень, механізмів координації) на будь-якій стадії її життєвого циклу, що може проявлятися в перетворенні потенціалу підприємства та в зміні розмірів, масштабів та цілей її діяльності.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233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36778" y="421300"/>
            <a:ext cx="9601196" cy="1139275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Організації можуть </a:t>
            </a:r>
            <a:r>
              <a:rPr lang="uk-UA" b="1" i="1" dirty="0">
                <a:solidFill>
                  <a:schemeClr val="tx1"/>
                </a:solidFill>
              </a:rPr>
              <a:t>пристосовуватися до змін у середовищі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i="1" dirty="0">
                <a:solidFill>
                  <a:schemeClr val="tx1"/>
                </a:solidFill>
              </a:rPr>
              <a:t>трьома способами</a:t>
            </a:r>
            <a:r>
              <a:rPr lang="uk-UA" dirty="0">
                <a:solidFill>
                  <a:schemeClr val="tx1"/>
                </a:solidFill>
              </a:rPr>
              <a:t>: </a:t>
            </a:r>
            <a:br>
              <a:rPr lang="uk-UA" dirty="0">
                <a:solidFill>
                  <a:schemeClr val="tx1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6778" y="1719072"/>
            <a:ext cx="10055351" cy="44744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dirty="0">
                <a:solidFill>
                  <a:schemeClr val="tx1"/>
                </a:solidFill>
              </a:rPr>
              <a:t> </a:t>
            </a:r>
            <a:r>
              <a:rPr lang="uk-UA" sz="2400" dirty="0">
                <a:solidFill>
                  <a:schemeClr val="tx1"/>
                </a:solidFill>
              </a:rPr>
              <a:t> 1. </a:t>
            </a:r>
            <a:r>
              <a:rPr lang="uk-UA" sz="2400" b="1" dirty="0">
                <a:solidFill>
                  <a:schemeClr val="tx1"/>
                </a:solidFill>
              </a:rPr>
              <a:t>адаптація до змін у середовищі</a:t>
            </a:r>
            <a:r>
              <a:rPr lang="uk-UA" sz="2400" dirty="0">
                <a:solidFill>
                  <a:schemeClr val="tx1"/>
                </a:solidFill>
              </a:rPr>
              <a:t>, які не були заздалегідь визначені. Отже, для цього способу характерним є реагування із запізненням; </a:t>
            </a:r>
          </a:p>
          <a:p>
            <a:pPr marL="0" indent="0" algn="just">
              <a:buNone/>
            </a:pPr>
            <a:r>
              <a:rPr lang="uk-UA" sz="2400" dirty="0">
                <a:solidFill>
                  <a:schemeClr val="tx1"/>
                </a:solidFill>
              </a:rPr>
              <a:t>  2. </a:t>
            </a:r>
            <a:r>
              <a:rPr lang="uk-UA" sz="2400" b="1" i="1" dirty="0">
                <a:solidFill>
                  <a:schemeClr val="tx1"/>
                </a:solidFill>
              </a:rPr>
              <a:t>пристосування до середовища шляхом урахування тенденцій його розвитку</a:t>
            </a:r>
            <a:r>
              <a:rPr lang="uk-UA" sz="2400" dirty="0">
                <a:solidFill>
                  <a:schemeClr val="tx1"/>
                </a:solidFill>
              </a:rPr>
              <a:t>. Цей спосіб передбачає наявність механізмів постійного спостереження за середовищем. Його використовують організації, які "шукають" змін; 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</a:rPr>
              <a:t>  3. організація намагається </a:t>
            </a:r>
            <a:r>
              <a:rPr lang="uk-UA" sz="2400" b="1" i="1" dirty="0">
                <a:solidFill>
                  <a:schemeClr val="tx1"/>
                </a:solidFill>
              </a:rPr>
              <a:t>пристосовувати середовище під себе</a:t>
            </a:r>
            <a:r>
              <a:rPr lang="uk-UA" sz="2400" dirty="0">
                <a:solidFill>
                  <a:schemeClr val="tx1"/>
                </a:solidFill>
              </a:rPr>
              <a:t>. Такий спосіб використовують виключно сильні, великі організації, що займають монопольне становище на ринку. </a:t>
            </a:r>
          </a:p>
        </p:txBody>
      </p:sp>
    </p:spTree>
    <p:extLst>
      <p:ext uri="{BB962C8B-B14F-4D97-AF65-F5344CB8AC3E}">
        <p14:creationId xmlns:p14="http://schemas.microsoft.com/office/powerpoint/2010/main" val="297419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l.kpt.sumdu.edu.ua/pluginfile.php/14836/mod_book/chapter/3448/%D0%86%D0%BD%D0%BD%D0%BE%D0%B2.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383" y="373380"/>
            <a:ext cx="9951593" cy="625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160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415" y="624110"/>
            <a:ext cx="9867198" cy="6092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accent1"/>
                </a:solidFill>
              </a:rPr>
              <a:t>Сфери організаційних змін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416" y="1690577"/>
            <a:ext cx="9867197" cy="45715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 u="sng" dirty="0">
                <a:solidFill>
                  <a:schemeClr val="tx1"/>
                </a:solidFill>
              </a:rPr>
              <a:t>Мета</a:t>
            </a:r>
            <a:r>
              <a:rPr lang="ru-RU" sz="2000" b="1" dirty="0">
                <a:solidFill>
                  <a:schemeClr val="tx1"/>
                </a:solidFill>
              </a:rPr>
              <a:t>. </a:t>
            </a:r>
            <a:r>
              <a:rPr lang="uk-UA" sz="2000" dirty="0" smtClean="0">
                <a:solidFill>
                  <a:schemeClr val="tx1"/>
                </a:solidFill>
              </a:rPr>
              <a:t>Для виживання організації керівництво повинно періодично оцінювати і змінювати свою мету у відповідності до змін зовнішнього середовища та самої організації. Модифікація мети необхідна навіть для найуспішніших організацій, хоча б тому, що поточна мета вже досягнута.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Частота</a:t>
            </a:r>
            <a:r>
              <a:rPr lang="ru-RU" sz="2000" dirty="0">
                <a:solidFill>
                  <a:schemeClr val="tx1"/>
                </a:solidFill>
              </a:rPr>
              <a:t>, з </a:t>
            </a:r>
            <a:r>
              <a:rPr lang="uk-UA" sz="2000" dirty="0" smtClean="0">
                <a:solidFill>
                  <a:schemeClr val="tx1"/>
                </a:solidFill>
              </a:rPr>
              <a:t>якою необхідно міняти мету, виявляється за допомогою системи контролю, яка повинна інформувати керівництво про відносну ефективність організації в цілому і кожного підрозділу зокрема. Наприклад, </a:t>
            </a:r>
            <a:r>
              <a:rPr lang="ru-RU" sz="2000" dirty="0" smtClean="0">
                <a:solidFill>
                  <a:schemeClr val="tx1"/>
                </a:solidFill>
              </a:rPr>
              <a:t>коли </a:t>
            </a:r>
            <a:r>
              <a:rPr lang="ru-RU" sz="2000" dirty="0">
                <a:solidFill>
                  <a:schemeClr val="tx1"/>
                </a:solidFill>
              </a:rPr>
              <a:t>"</a:t>
            </a:r>
            <a:r>
              <a:rPr lang="en-US" sz="2000" dirty="0">
                <a:solidFill>
                  <a:schemeClr val="tx1"/>
                </a:solidFill>
              </a:rPr>
              <a:t>IBM" </a:t>
            </a:r>
            <a:r>
              <a:rPr lang="uk-UA" sz="2000" dirty="0" smtClean="0">
                <a:solidFill>
                  <a:schemeClr val="tx1"/>
                </a:solidFill>
              </a:rPr>
              <a:t>вирішила збільшити частку ринку персональних комп'ютерів, вона повинна була створити відділ, який би відповідав за нову продукцію, розробляв і впроваджував технологію виробництва, готував персонал для виконання нових завдань, а також наймав і навчав велику кількість технічних спеціалістів з ремонту і обслуговування комп'ютерів.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40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149" y="624110"/>
            <a:ext cx="9888463" cy="63053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Сфери організаційних 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149" y="1254642"/>
            <a:ext cx="9888463" cy="4656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 i="1" u="sng" dirty="0" smtClean="0">
                <a:solidFill>
                  <a:schemeClr val="tx1"/>
                </a:solidFill>
              </a:rPr>
              <a:t>Структура</a:t>
            </a:r>
            <a:r>
              <a:rPr lang="uk-UA" sz="2000" b="1" dirty="0" smtClean="0">
                <a:solidFill>
                  <a:schemeClr val="tx1"/>
                </a:solidFill>
              </a:rPr>
              <a:t>. </a:t>
            </a:r>
            <a:r>
              <a:rPr lang="uk-UA" sz="2000" dirty="0" smtClean="0">
                <a:solidFill>
                  <a:schemeClr val="tx1"/>
                </a:solidFill>
              </a:rPr>
              <a:t>Структурні зміни як частина організаційного процесу відносяться до змін у системі розподілу повноважень і відповідальності, в координаційних та інтеграційних механізмах, у поділі на відділи, в управлінській ієрархії, комітетах і ступені централізації. Структурні зміни - одна з найпоширеніших і видимих форм змін в організації. Вони - реальна необхідність, при значних змінах мети або стратегії організації.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Коли велика організація відкриває новий напрям діяльності, вона створює підрозділ з основною відповідальністю за цю діяльність і проводить інтеграцію керівництва цього напряму з керівництвом решти організації. Наприклад, щоб вийти на ринок з дієтичним напоєм "Кока-кола", був створений спеціальний підрозділ. Приєднання нового підрозділу до тих, які вже були, вимагало змін у системі взаємостосунків, функціях служб на рівні корпорації.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890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415" y="624110"/>
            <a:ext cx="9867198" cy="683695"/>
          </a:xfrm>
        </p:spPr>
        <p:txBody>
          <a:bodyPr/>
          <a:lstStyle/>
          <a:p>
            <a:r>
              <a:rPr lang="uk-UA" b="1" dirty="0">
                <a:solidFill>
                  <a:schemeClr val="accent1"/>
                </a:solidFill>
              </a:rPr>
              <a:t>Сфери організаційних 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415" y="1520456"/>
            <a:ext cx="9867197" cy="43907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000" b="1" i="1" u="sng" dirty="0" smtClean="0"/>
              <a:t>Технологія і завдання</a:t>
            </a:r>
            <a:r>
              <a:rPr lang="uk-UA" sz="2000" b="1" dirty="0" smtClean="0"/>
              <a:t>. </a:t>
            </a:r>
            <a:r>
              <a:rPr lang="uk-UA" sz="2000" dirty="0" smtClean="0"/>
              <a:t>Зміни в щільно пов'язаних перемінних — технології і завданнях - належать до змін процесу і графіка виконання завдань, впровадженню нового обладнання або методів, змін нормативів і самого характеру роботи.</a:t>
            </a:r>
          </a:p>
          <a:p>
            <a:pPr marL="0" indent="0" algn="just">
              <a:buNone/>
            </a:pPr>
            <a:r>
              <a:rPr lang="uk-UA" sz="2000" dirty="0" smtClean="0"/>
              <a:t>Як структурні зміни, зміни технологічні часто руйнують соціальні стереотипи, викликаючи перегляд планів. Зміни в технології можуть викликати модифікацію структури і робочої сили.</a:t>
            </a:r>
          </a:p>
          <a:p>
            <a:pPr algn="just"/>
            <a:r>
              <a:rPr lang="uk-UA" sz="2000" dirty="0" smtClean="0"/>
              <a:t>Наприклад, коли газети почали заміняти старий спосіб набору електронною системою верстання, виникла потреба в більшій кількості спеціалістів з електроніки і зменшилась потреба в складачах. Коли майже всі газети заявили про перехід на новий вид верстання, вони зустрілись з сильним опором профспілок, які побоювалися скорочення робочих місць.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69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7" y="624110"/>
            <a:ext cx="9899096" cy="651797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Сфери організаційних змін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5517" y="1275907"/>
            <a:ext cx="9899095" cy="4965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u="sng" dirty="0" smtClean="0">
                <a:solidFill>
                  <a:schemeClr val="tx1"/>
                </a:solidFill>
              </a:rPr>
              <a:t>Люди</a:t>
            </a:r>
            <a:r>
              <a:rPr lang="uk-UA" sz="2000" b="1" dirty="0" smtClean="0">
                <a:solidFill>
                  <a:schemeClr val="tx1"/>
                </a:solidFill>
              </a:rPr>
              <a:t>. </a:t>
            </a:r>
            <a:r>
              <a:rPr lang="uk-UA" sz="2000" dirty="0" smtClean="0">
                <a:solidFill>
                  <a:schemeClr val="tx1"/>
                </a:solidFill>
              </a:rPr>
              <a:t>Зміни в людях допускають модифікацію можливих установок або поведінки персоналу організації.</a:t>
            </a:r>
          </a:p>
          <a:p>
            <a:pPr algn="just"/>
            <a:r>
              <a:rPr lang="uk-UA" sz="2000" dirty="0" smtClean="0">
                <a:solidFill>
                  <a:schemeClr val="tx1"/>
                </a:solidFill>
              </a:rPr>
              <a:t>Це може захопити технічну підготовку, підготовку до </a:t>
            </a:r>
            <a:r>
              <a:rPr lang="uk-UA" sz="2000" dirty="0" err="1" smtClean="0">
                <a:solidFill>
                  <a:schemeClr val="tx1"/>
                </a:solidFill>
              </a:rPr>
              <a:t>міжособового</a:t>
            </a:r>
            <a:r>
              <a:rPr lang="uk-UA" sz="2000" dirty="0" smtClean="0">
                <a:solidFill>
                  <a:schemeClr val="tx1"/>
                </a:solidFill>
              </a:rPr>
              <a:t> або групового спілкування, мотивацію, </a:t>
            </a:r>
            <a:r>
              <a:rPr lang="uk-UA" sz="2000" dirty="0" err="1" smtClean="0">
                <a:solidFill>
                  <a:schemeClr val="tx1"/>
                </a:solidFill>
              </a:rPr>
              <a:t>лідерсто</a:t>
            </a:r>
            <a:r>
              <a:rPr lang="uk-UA" sz="2000" dirty="0" smtClean="0">
                <a:solidFill>
                  <a:schemeClr val="tx1"/>
                </a:solidFill>
              </a:rPr>
              <a:t>, оцінку якості виконання роботи, підвищення кваліфікації керівного складу, формування груп. Зміни в людях, оскільки вони часто викликають побоювання через незадоволення потреб, особливо важко зробити ефективними. Наприклад, не всі хочуть мати більше відповідальності або більше вчитися.</a:t>
            </a:r>
          </a:p>
          <a:p>
            <a:pPr marL="0" indent="0"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Останнім елементом змін в організації є </a:t>
            </a:r>
            <a:r>
              <a:rPr lang="uk-UA" sz="2000" b="1" u="sng" dirty="0" smtClean="0">
                <a:solidFill>
                  <a:schemeClr val="tx1"/>
                </a:solidFill>
              </a:rPr>
              <a:t>інновації</a:t>
            </a:r>
            <a:r>
              <a:rPr lang="uk-UA" sz="2000" b="1" dirty="0" smtClean="0">
                <a:solidFill>
                  <a:schemeClr val="tx1"/>
                </a:solidFill>
              </a:rPr>
              <a:t>.</a:t>
            </a:r>
            <a:r>
              <a:rPr lang="uk-UA" sz="2000" dirty="0" smtClean="0">
                <a:solidFill>
                  <a:schemeClr val="tx1"/>
                </a:solidFill>
              </a:rPr>
              <a:t> Отже, </a:t>
            </a:r>
            <a:r>
              <a:rPr lang="uk-UA" sz="2000" i="1" dirty="0" smtClean="0">
                <a:solidFill>
                  <a:schemeClr val="tx1"/>
                </a:solidFill>
              </a:rPr>
              <a:t>інновація</a:t>
            </a:r>
            <a:r>
              <a:rPr lang="uk-UA" sz="2000" dirty="0" smtClean="0">
                <a:solidFill>
                  <a:schemeClr val="tx1"/>
                </a:solidFill>
              </a:rPr>
              <a:t> – це відмова від застарілої продукції, технології чи іншої споживної вартості на користь застосування нових.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В цілому інноваційний процес охоплює: розробку, випробування, запуск, зростання і занепад творчих ідей.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992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485</TotalTime>
  <Words>625</Words>
  <Application>Microsoft Office PowerPoint</Application>
  <PresentationFormat>Широкоэкранный</PresentationFormat>
  <Paragraphs>70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Легкий дым</vt:lpstr>
      <vt:lpstr>Тема 4. ОРГАНІЗАЦІЙНІ ЗМІНИ ТА УПРАВЛІННЯ НИМИ</vt:lpstr>
      <vt:lpstr>Зміст</vt:lpstr>
      <vt:lpstr>1. Сутність організаційних змін.</vt:lpstr>
      <vt:lpstr>Організації можуть пристосовуватися до змін у середовищі трьома способами:  </vt:lpstr>
      <vt:lpstr>Презентация PowerPoint</vt:lpstr>
      <vt:lpstr>Сфери організаційних змін</vt:lpstr>
      <vt:lpstr>Сфери організаційних змін</vt:lpstr>
      <vt:lpstr>Сфери організаційних змін</vt:lpstr>
      <vt:lpstr>Сфери організаційних змін</vt:lpstr>
      <vt:lpstr>Презентация PowerPoint</vt:lpstr>
      <vt:lpstr>Презентация PowerPoint</vt:lpstr>
      <vt:lpstr>Процес організаційних змін включає в себе наступні кроки:</vt:lpstr>
      <vt:lpstr>Презентация PowerPoint</vt:lpstr>
      <vt:lpstr>Презентация PowerPoint</vt:lpstr>
      <vt:lpstr>Опір організаційним змінам </vt:lpstr>
      <vt:lpstr>Основними причинами опору організаційним змінам є такі:  </vt:lpstr>
      <vt:lpstr>стратегії подолання опору організаційним змінам:  </vt:lpstr>
      <vt:lpstr>стратегії подолання опору організаційним змінам:</vt:lpstr>
      <vt:lpstr>Фактори, які сприяють і заважають проведенню організаційних змін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16. ОРГАНІЗАЦІЙНІ ЗМІНИ ТА УПРАВЛІННЯ НИМИ</dc:title>
  <dc:creator>as</dc:creator>
  <cp:lastModifiedBy>Пользователь</cp:lastModifiedBy>
  <cp:revision>17</cp:revision>
  <dcterms:created xsi:type="dcterms:W3CDTF">2014-10-28T06:06:30Z</dcterms:created>
  <dcterms:modified xsi:type="dcterms:W3CDTF">2023-05-01T22:32:11Z</dcterms:modified>
</cp:coreProperties>
</file>