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68CD63-6373-4C46-9554-75A9050A7889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F85FA0-A88E-4286-A487-56A1F589E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Тема 1. Управління розвитком і особливості процесів організаційних змін у сучасних умовах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492896"/>
            <a:ext cx="7862150" cy="344327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dirty="0" smtClean="0"/>
              <a:t>План:</a:t>
            </a:r>
            <a:endParaRPr lang="ru-RU" dirty="0" smtClean="0"/>
          </a:p>
          <a:p>
            <a:r>
              <a:rPr lang="uk-UA" dirty="0" smtClean="0"/>
              <a:t>1. Передумови та сутність змін в організації.</a:t>
            </a:r>
            <a:endParaRPr lang="ru-RU" dirty="0" smtClean="0"/>
          </a:p>
          <a:p>
            <a:r>
              <a:rPr lang="uk-UA" dirty="0" smtClean="0"/>
              <a:t>2. Види змін.</a:t>
            </a:r>
            <a:endParaRPr lang="ru-RU" dirty="0" smtClean="0"/>
          </a:p>
          <a:p>
            <a:r>
              <a:rPr lang="uk-UA" dirty="0" smtClean="0"/>
              <a:t>3. Основні методи проведення змін в організаціях.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36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9399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Прийнято розрізняти індивідуальні, групові (командні) зміни та зміни організації в цілому.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3248"/>
            <a:ext cx="7498080" cy="3105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6" name="Picture 2" descr="Картинки по запросу Зміни організа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714620"/>
            <a:ext cx="764386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Індивідуальні зміни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виявляються в індивідуальній реакції індивіда на очікувані нововведення. Характер цієї реакції формується під впливом п'яти факторів: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862150" cy="4786346"/>
          </a:xfrm>
        </p:spPr>
        <p:txBody>
          <a:bodyPr>
            <a:normAutofit fontScale="92500" lnSpcReduction="20000"/>
          </a:bodyPr>
          <a:lstStyle/>
          <a:p>
            <a:pPr marL="596646" lvl="0" indent="-514350" algn="just">
              <a:buFont typeface="+mj-lt"/>
              <a:buAutoNum type="arabicPeriod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природа змін (еволюційні та революційні, загальні та часткові, повсякденні та разові зміни обумовлюють різну реакцію індивідів);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наслідки змін (індивід оцінює на чию користь запроваджувані зміни, хто виграє від них, хто програє);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досвід попередніх змін в організації;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 algn="just">
              <a:buFont typeface="+mj-lt"/>
              <a:buAutoNum type="arabicPeriod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тип особистості індивіда, структура його інтересів та мотивацій</a:t>
            </a: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індивідуальна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історія працівника (рівень освіти, досвіду, стабільність життя, стадія кар'єри).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uk-UA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 в </a:t>
            </a:r>
            <a:r>
              <a:rPr lang="uk-UA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3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описати наступними </a:t>
            </a:r>
            <a:r>
              <a:rPr lang="uk-UA" sz="3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показниками:</a:t>
            </a:r>
            <a:r>
              <a:rPr lang="uk-UA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плановості зміни (вони можуть бути плановими або несподіваними);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джерелами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 (воля адміністрації або зовнішні сили);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змін (вони можуть бути еволюційними чи революційними).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Управління стратегічними змінами в туристичній організ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65104"/>
            <a:ext cx="3361556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7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організаціях більшість людей знаходяться у групах або командах.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певна кількість людей, які взаємодіють між собою психологічно сприймають один одного і відчувають себе групою.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спільними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цілями, діями,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відповідальністю.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71475">
              <a:buNone/>
              <a:tabLst>
                <a:tab pos="0" algn="l"/>
              </a:tabLs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 обмежена за розміром, тоді як групові межі можуть бути будь-якими.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9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76672"/>
            <a:ext cx="7498080" cy="4800600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управління організаційними змінами важливе значення має команда змін – творчий колектив, який покликаний стати провідником змін в організації. З іншого боку, керівники повинні реагувати на поведінку неформальних груп, які чинять опір змінам.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Управління змінами: уроки японських компаній [Management.com.ua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3873126" cy="242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07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зміни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змін в організації, які зумовлюють здійснення нововведень та можуть відбуватись у таких напрямах як: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цілей організації; зміна структури, тобто розподілу повноважень, відповідальності, поділу на відділи, служби, підрозділи, комітети тощо;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техніки, технологічних процесів, конструкцій виробів;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 (зміна можливостей або поведінки працівників (підготовка до спілкування, переміщення посадових осіб, підвищення кваліфікації, формування груп, оцінювання роботи та ін.);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в управлінні виробничо-господарською діяльністю.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36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effectLst/>
              </a:rPr>
              <a:t>3. Основні методи проведення змін в </a:t>
            </a:r>
            <a:r>
              <a:rPr lang="uk-UA" b="1" dirty="0" smtClean="0">
                <a:effectLst/>
              </a:rPr>
              <a:t>організаціях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141440"/>
          </a:xfrm>
        </p:spPr>
        <p:txBody>
          <a:bodyPr/>
          <a:lstStyle/>
          <a:p>
            <a:pPr marL="82296" indent="0">
              <a:buNone/>
            </a:pPr>
            <a:r>
              <a:rPr lang="uk-UA" dirty="0"/>
              <a:t>Існує кілька основних </a:t>
            </a:r>
            <a:r>
              <a:rPr lang="uk-UA" dirty="0" err="1"/>
              <a:t>методик</a:t>
            </a:r>
            <a:r>
              <a:rPr lang="uk-UA" dirty="0"/>
              <a:t> здійснення перебудов в організаціях:</a:t>
            </a:r>
            <a:endParaRPr lang="ru-RU" dirty="0"/>
          </a:p>
          <a:p>
            <a:r>
              <a:rPr lang="uk-UA" dirty="0" smtClean="0"/>
              <a:t>Незаплановані(ситуаційні) </a:t>
            </a:r>
            <a:r>
              <a:rPr lang="uk-UA" dirty="0"/>
              <a:t>зміни;</a:t>
            </a:r>
            <a:endParaRPr lang="ru-RU" dirty="0"/>
          </a:p>
          <a:p>
            <a:r>
              <a:rPr lang="uk-UA" dirty="0" smtClean="0"/>
              <a:t>планові</a:t>
            </a:r>
            <a:r>
              <a:rPr lang="uk-UA" b="1" dirty="0" smtClean="0"/>
              <a:t> </a:t>
            </a:r>
            <a:r>
              <a:rPr lang="uk-UA" b="1" dirty="0"/>
              <a:t>(стратегічні)</a:t>
            </a:r>
            <a:r>
              <a:rPr lang="uk-UA" dirty="0" smtClean="0"/>
              <a:t> зміни;</a:t>
            </a:r>
            <a:endParaRPr lang="ru-RU" dirty="0"/>
          </a:p>
          <a:p>
            <a:r>
              <a:rPr lang="uk-UA" dirty="0" smtClean="0"/>
              <a:t>нав'язані </a:t>
            </a:r>
            <a:r>
              <a:rPr lang="uk-UA" dirty="0"/>
              <a:t>зміни;</a:t>
            </a:r>
            <a:endParaRPr lang="ru-RU" dirty="0"/>
          </a:p>
          <a:p>
            <a:r>
              <a:rPr lang="uk-UA" dirty="0" smtClean="0"/>
              <a:t>зміни </a:t>
            </a:r>
            <a:r>
              <a:rPr lang="uk-UA" dirty="0"/>
              <a:t>за участю;</a:t>
            </a:r>
            <a:endParaRPr lang="ru-RU" dirty="0"/>
          </a:p>
          <a:p>
            <a:r>
              <a:rPr lang="uk-UA" dirty="0" smtClean="0"/>
              <a:t>зміни </a:t>
            </a:r>
            <a:r>
              <a:rPr lang="uk-UA" dirty="0"/>
              <a:t>з використанням переговорів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75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uk-UA" sz="2400" b="1" dirty="0" smtClean="0"/>
              <a:t>Ситуаційні зміни </a:t>
            </a:r>
            <a:r>
              <a:rPr lang="uk-UA" sz="2400" dirty="0" smtClean="0"/>
              <a:t>є частковим реагуванням на події вже у ході того, як вони відбуваються. У кожній організації відбувається велика кількість еволюційних, природних змін.</a:t>
            </a:r>
          </a:p>
          <a:p>
            <a:pPr marL="0" indent="452438" algn="just">
              <a:buNone/>
            </a:pPr>
            <a:r>
              <a:rPr lang="uk-UA" sz="2400" dirty="0" smtClean="0"/>
              <a:t>Ці зміни відбуваються незалежно від бажання керівництва. Їх не можна планувати, але можна й потрібно враховувати, визначаючи майбутнє організації. Можна планувати заходи щодо запобігання й усунення негативних наслідків еволюційних змін.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73544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04664"/>
            <a:ext cx="7498080" cy="6120680"/>
          </a:xfrm>
        </p:spPr>
        <p:txBody>
          <a:bodyPr>
            <a:noAutofit/>
          </a:bodyPr>
          <a:lstStyle/>
          <a:p>
            <a:pPr marL="80963" indent="371475" algn="just">
              <a:buNone/>
            </a:pPr>
            <a:r>
              <a:rPr lang="uk-UA" sz="2400" b="1" dirty="0" smtClean="0"/>
              <a:t>Планові (стратегічні) зміни </a:t>
            </a:r>
            <a:r>
              <a:rPr lang="uk-UA" sz="2400" dirty="0" smtClean="0"/>
              <a:t>– це такі, які проектують і впроваджують у певному порядку і в конкретний час, вони відповідають прогнозованим майбутнім подіям. </a:t>
            </a:r>
          </a:p>
          <a:p>
            <a:pPr marL="80963" indent="371475" algn="just">
              <a:buNone/>
            </a:pPr>
            <a:r>
              <a:rPr lang="uk-UA" sz="2400" b="1" dirty="0" smtClean="0"/>
              <a:t>Планові зміни </a:t>
            </a:r>
            <a:r>
              <a:rPr lang="uk-UA" sz="2400" dirty="0" smtClean="0"/>
              <a:t>– це глибокі середньо та довгострокові зміни, які містять у собі призначення й місію організації, такі аспекти її корпоративного життя, як розвиток, якість, інновації й цінності, що стосуються людей, потреби споживачів і застосовані технології. </a:t>
            </a:r>
          </a:p>
          <a:p>
            <a:pPr marL="80963" indent="371475" algn="just">
              <a:buNone/>
            </a:pPr>
            <a:r>
              <a:rPr lang="uk-UA" sz="2400" dirty="0" smtClean="0"/>
              <a:t>Стратегічні зміни здійснюються в контексті зовнішнього конкурентного, економічного й соціального середовища, і внутрішніх ресурсів організації, можливостей, культури, структури й систем.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55157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effectLst/>
              </a:rPr>
              <a:t>Традиційні методи класифікуються за трьома напрямами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uk-UA" sz="2800" b="1" dirty="0" smtClean="0"/>
              <a:t>1) Методи, орієнтовані на людей і культуру</a:t>
            </a:r>
            <a:r>
              <a:rPr lang="uk-UA" sz="2800" dirty="0" smtClean="0"/>
              <a:t>. Це методи, які розраховані на активне залучення і участь у них більшості працівників. У випадку успіху ці методи покращують індивідуальні та групові процеси у вирішенні проблем і прийнятті рішень, в комунікації, у відношенні до роботи тощо. Зміна організаційної культури впливає на рівень прийняття цінностей, очікування, розташування і поведінку робітників не такими, як очікувалося.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86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1. Передумови та сутність змін в організації.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Ринкові умови конкуренція вимагають від організацій (підприємств) постійно змінюватися. Нові відкриття та винаходи швидко витісняють стандартні способи роботи. Організації, що витрачають основну частину свого часу і ресурсів на підтримання статусу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кво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навряд чи будуть процвітати в нинішній мінливій ​​обстановці.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Успішна організація постійно перебуває в динаміці. Організація – живий організм, який постійно рухається в напрямку зростання або спаду. Всі організації спрямовані на розвиток,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їх метою є рух тільки в позитивному напрямку, в напрямку зростання.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800600"/>
          </a:xfrm>
        </p:spPr>
        <p:txBody>
          <a:bodyPr/>
          <a:lstStyle/>
          <a:p>
            <a:pPr marL="82296" indent="0" algn="just">
              <a:buNone/>
            </a:pPr>
            <a:r>
              <a:rPr lang="uk-UA" b="1" dirty="0" smtClean="0"/>
              <a:t>2)</a:t>
            </a:r>
            <a:r>
              <a:rPr lang="uk-UA" dirty="0" smtClean="0"/>
              <a:t> </a:t>
            </a:r>
            <a:r>
              <a:rPr lang="uk-UA" b="1" dirty="0" smtClean="0"/>
              <a:t>методи, орієнтовані на завдання та технології</a:t>
            </a:r>
            <a:r>
              <a:rPr lang="uk-UA" dirty="0" smtClean="0"/>
              <a:t>. </a:t>
            </a:r>
          </a:p>
          <a:p>
            <a:pPr marL="82296" indent="0" algn="just">
              <a:buNone/>
            </a:pPr>
            <a:r>
              <a:rPr lang="uk-UA" dirty="0" smtClean="0"/>
              <a:t>Методи концентруються на проведенні змін безпосередньо в роботі співробітників та їх груп. У цьому зв´язку основна увага приділяється технологічним процесам та інструментарію, що використовуються для виконання певних завдань.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7808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uk-UA" b="1" dirty="0" smtClean="0"/>
              <a:t>3) методи, орієнтовані на структуру та стратегію.</a:t>
            </a:r>
            <a:r>
              <a:rPr lang="uk-UA" dirty="0" smtClean="0"/>
              <a:t> Програми змін, що охоплюють всю організацію, нерідко пов’язані зі змінами в організаційній структурі і стратегії і, відповідно, в культурі. </a:t>
            </a:r>
          </a:p>
          <a:p>
            <a:pPr marL="82296" indent="0" algn="just">
              <a:buNone/>
            </a:pPr>
            <a:r>
              <a:rPr lang="uk-UA" dirty="0" smtClean="0"/>
              <a:t>Зміни в структурі передбачають перестановки в посадах або ролях і переорієнтацію зв’язків між ними, а також між робочими групами та структурними підрозділами. Зміни в стратегії включають перегляд місії і цілей організації.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208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2858"/>
          </a:xfrm>
        </p:spPr>
        <p:txBody>
          <a:bodyPr>
            <a:noAutofit/>
          </a:bodyPr>
          <a:lstStyle/>
          <a:p>
            <a:pPr algn="just"/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Динаміка організаційних змін різна, залежить від географії, економічного добробуту, правової сфери, суспільних відносин, клімату і ще маси інших змінних, що не залежать або залежних від людей.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928934"/>
            <a:ext cx="7862150" cy="3319466"/>
          </a:xfrm>
        </p:spPr>
        <p:txBody>
          <a:bodyPr>
            <a:normAutofit lnSpcReduction="10000"/>
          </a:bodyPr>
          <a:lstStyle/>
          <a:p>
            <a:pPr algn="just"/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Наприкінці 60-х років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Уоррен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Бенніс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першим використав поняття "адаптивна організація", щоб підкреслити переваги такого менеджменту, при якому організація була б в змозі негайно відреагувати на зміни в зовнішньому і внутрішньому середовищі.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Підходи до визначення поняття «організаційні зміни»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4100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Зміна в організації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означає зміну в тому, як організація функціонує, хто її члени та лідери, яку форму вона приймає і як вона розподіляє свої ресурси.</a:t>
            </a:r>
          </a:p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Організаційна зміна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перетворення організації між двома моментами часу.</a:t>
            </a:r>
          </a:p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Організаційна зміна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поступовий або ступінчастий процес переведення організації на новий рівень з використанням існуючих ідей і концепцій.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7719274" cy="56769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це емпірично спостережувана відмінність у формі, або стані якогось організаційного елемента. Організаційним елементом може бути робота конкретного співробітника, робоча група, організаційна стратегія, програма, продукт або вся організація в цілому.</a:t>
            </a: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це різні типи нововведень, які можуть вміло поєднуватись у різних напрямах, а саме: зміна цілей організації, структури, техніки, технологічних процесів, конструкцій виробів тощо.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 широкому сенсі, можна розуміти стійкий зсув або поступову зміну набору умов в певному середовищі: у світі, державі, організації, групі людей, конкретної людини і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Виділяють поняття </a:t>
            </a:r>
            <a:r>
              <a:rPr lang="uk-UA" sz="3600" dirty="0" err="1" smtClean="0"/>
              <a:t>“зміст”</a:t>
            </a:r>
            <a:r>
              <a:rPr lang="uk-UA" sz="3600" dirty="0" smtClean="0"/>
              <a:t> і </a:t>
            </a:r>
            <a:r>
              <a:rPr lang="uk-UA" sz="3600" dirty="0" err="1" smtClean="0"/>
              <a:t>“процес”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7719274" cy="46767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♦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зміст зміни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емпірично спостережувана відмінність у формі, або стані якогось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організаційного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елементу протягом часу. Організаційним елементом може бути робота конкретного співробітника, робочої групи, організаційної стратегії, програми, продукту або всієї організації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цілому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♦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процес зміни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послідовність подій, які призвели до спостережуваної змістовної зміни в організації, тобто сукупність причин, що викликали зміну,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підпроцесів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прийняття рішення про зміну, її детального опрацювання та впровадження в організації.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97172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 визначенням Річарда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Дафта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Організаційні зміни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визначаються, як освоєння компанією нових ідей або моделей поведінки».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00438"/>
            <a:ext cx="7790712" cy="2747962"/>
          </a:xfrm>
        </p:spPr>
        <p:txBody>
          <a:bodyPr/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Отже,</a:t>
            </a:r>
          </a:p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Управління організаційними змінами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цілеспрямована діяльність органів управління організації з розробки та реалізації планів її оновлення.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Види змін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105416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Зміни в організації можуть стосуватися будь-якого аспекту або фактора.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Основними видами змін є зростання, зменшення, перетворення, розвиток, інновації.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/>
          </a:p>
        </p:txBody>
      </p:sp>
      <p:pic>
        <p:nvPicPr>
          <p:cNvPr id="2050" name="Picture 2" descr="Картинки по запросу Зміни організац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143248"/>
            <a:ext cx="7072362" cy="3259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8005026" cy="6072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Виділяють такі сфери змін: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Основна структура. Змінюється характер і рівень ділової активності, правова структура, власність, джерела фінансування організації, характер міжнародних операцій, організовуються злиття, поділ, спільні підприємства або проекти.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Завдання діяльності. Змінюється асортимент продукції і набір послуг, що надаються, з'являються нові ринки, клієнти і постачальники.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Застосовувана технологія. Змінюється обладнання, матеріали та енергія, технологічні та інформаційні процеси.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Управлінські процеси і структури. Змінюється внутрішній зміст організації, трудових процесів,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прийняття рішень, інформаційних систем.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Організаційна культура. Змінюються цінності, традиції, неформальні відносини, мотиви і процеси, стиль керівництва.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Людський фактор. Змінюються керівництво та підпорядкування, рівень їх компетентності, відносини, мотивація, поведінка і ефективність у роботі.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Ефективність роботи організації. Змінюються фінансові, економічні, соціальні аспекти її діяльності, змінюється її ділової престиж в очах громадськості і ділових кіл.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Зміни в престижі й репутації організації, в ділових колах й у суспільстві.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727</TotalTime>
  <Words>1306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Тема 1. Управління розвитком і особливості процесів організаційних змін у сучасних умовах</vt:lpstr>
      <vt:lpstr>1. Передумови та сутність змін в організації.</vt:lpstr>
      <vt:lpstr>Динаміка організаційних змін різна, залежить від географії, економічного добробуту, правової сфери, суспільних відносин, клімату і ще маси інших змінних, що не залежать або залежних від людей.</vt:lpstr>
      <vt:lpstr>Підходи до визначення поняття «організаційні зміни»</vt:lpstr>
      <vt:lpstr>Презентация PowerPoint</vt:lpstr>
      <vt:lpstr>Виділяють поняття “зміст” і “процес”</vt:lpstr>
      <vt:lpstr>За визначенням Річарда Дафта: «Організаційні зміни визначаються, як освоєння компанією нових ідей або моделей поведінки». </vt:lpstr>
      <vt:lpstr>2. Види змін</vt:lpstr>
      <vt:lpstr>Презентация PowerPoint</vt:lpstr>
      <vt:lpstr>Прийнято розрізняти індивідуальні, групові (командні) зміни та зміни організації в цілому.</vt:lpstr>
      <vt:lpstr>Індивідуальні зміни виявляються в індивідуальній реакції індивіда на очікувані нововведення. Характер цієї реакції формується під впливом п'яти факторів:</vt:lpstr>
      <vt:lpstr>Зміни в організації можна описати наступними показниками: </vt:lpstr>
      <vt:lpstr>В організаціях більшість людей знаходяться у групах або командах. </vt:lpstr>
      <vt:lpstr>Презентация PowerPoint</vt:lpstr>
      <vt:lpstr>Презентация PowerPoint</vt:lpstr>
      <vt:lpstr>3. Основні методи проведення змін в організаціях</vt:lpstr>
      <vt:lpstr>Презентация PowerPoint</vt:lpstr>
      <vt:lpstr>Презентация PowerPoint</vt:lpstr>
      <vt:lpstr>Традиційні методи класифікуються за трьома напрямами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</cp:lastModifiedBy>
  <cp:revision>21</cp:revision>
  <dcterms:created xsi:type="dcterms:W3CDTF">2014-09-18T08:48:30Z</dcterms:created>
  <dcterms:modified xsi:type="dcterms:W3CDTF">2023-02-20T21:28:39Z</dcterms:modified>
</cp:coreProperties>
</file>