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7" r:id="rId5"/>
    <p:sldId id="268" r:id="rId6"/>
    <p:sldId id="266" r:id="rId7"/>
    <p:sldId id="259" r:id="rId8"/>
    <p:sldId id="262" r:id="rId9"/>
    <p:sldId id="260" r:id="rId10"/>
    <p:sldId id="263" r:id="rId11"/>
    <p:sldId id="269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4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9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29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6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2510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88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6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2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9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9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0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31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2C42-DC34-4164-9E1D-1D686BEABDDB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A358EE-EDF2-44B9-8D39-70FF1F41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4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409700"/>
            <a:ext cx="8915399" cy="33676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Тема 1. Управління розвитком і особливості процесів організаційних змін у сучасних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умовах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37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8" y="953037"/>
            <a:ext cx="9881874" cy="495818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фактори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внутрішніми імпульсами розвитку організації, проявами свіжих поглядів, ідей, небайдужого ставлення.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кожній організації закладена здатність до саморозвитку, самовдосконалення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деяких організацій прикладом внутрішніх імпульсів можуть бути технології колегіального прийняття рішень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850" algn="just">
              <a:buNone/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джерела змін часто пов'язані з самим організаційним розвитком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фізичне збільшення організації призводить до появи додаткових проблем у сфері управління. Вирішуються ці проблеми по-різному, але при цьому змінюють і співвідношення владних повноважень, і організаційну структуру.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23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3" y="624110"/>
            <a:ext cx="9701570" cy="102438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сили для перетворень у рамках організації зазвичай простежуються </a:t>
            </a:r>
            <a:r>
              <a:rPr lang="uk-UA" sz="31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проблемах процесу і поведінки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43" y="1760112"/>
            <a:ext cx="9701570" cy="4730840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процесу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зриви в прийнятті рішень і порушення зв'язку. Рішення або не приймаються, або приймаються занадто пізно, або ці рішення виявляються слабкими за своїм якісним рівнем. Зв'язок виявляється або замкнутим, або надмірним, або неадекватним.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моральний рівень і високий рівень плинності кадрів – це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поведінки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слід виявляти. Певний рівень незадоволеності серед службовців відзначається в більшості організацій – ігнорування скарг персоналу та його пропозицій є небезпечним. Процес змін включає в себе «визнання». На цій фазі керівництво повинно вирішити, приймати чи не приймати заходи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2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374" y="540914"/>
            <a:ext cx="9817480" cy="5563492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змінами займає важливе місце в менеджменті сучасних організацій, у тому числі в менеджменті персоналу. Визнання цього пов’язане з можливістю отримання низки переваг для організації від управління змінами. </a:t>
            </a:r>
          </a:p>
          <a:p>
            <a:pPr marL="0" indent="45085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 дослідження показують, що дійсно існує кореляція між застосуванням управління змінами і поліпшенням результатів бізнесу. </a:t>
            </a:r>
          </a:p>
          <a:p>
            <a:pPr marL="0" indent="450850" algn="just">
              <a:buNone/>
            </a:pPr>
            <a:r>
              <a:rPr lang="uk-UA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змінами допомагає уникнути таких негативних ефектів, як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зниження продуктивності, активний і пасивний опір змінам, вимикання працівників з трудового процесу, зменшення кількості та сили конфліктів в колективі, професійне виснаження, плинність персоналу тощо. </a:t>
            </a:r>
          </a:p>
          <a:p>
            <a:pPr marL="0" indent="450850" algn="just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 існування управління змінами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тому, що всі зміни, перш ніж статися з організацією в цілому, відбуваються на індивідуальному рівні, з кожним конкретним працівником. </a:t>
            </a:r>
          </a:p>
          <a:p>
            <a:pPr marL="0" indent="450850" algn="just">
              <a:buNone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змінами на рівні організації в цілому дозволяє створити єдиний підхід до змін, єдину мову, що їх визначає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0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3" y="624110"/>
            <a:ext cx="9701570" cy="61226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Організаційний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42" y="1352282"/>
            <a:ext cx="9701570" cy="525458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розрізняти поняття "організаційне зміна" і "організаційний розвиток".</a:t>
            </a:r>
          </a:p>
          <a:p>
            <a:pPr algn="just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зміни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це різного роду перетворення в організації в цілому або в складових її підрозділах. </a:t>
            </a:r>
          </a:p>
          <a:p>
            <a:pPr algn="just"/>
            <a:r>
              <a:rPr lang="uk-UA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 розвиток </a:t>
            </a:r>
            <a:r>
              <a:rPr lang="uk-UA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 процес вдосконалення організації, спрямований на вирішення проблем, що стосуються реалізації його потенційних можливостей та регулювання соціальних процесів.</a:t>
            </a:r>
          </a:p>
          <a:p>
            <a:pPr marL="0" indent="0" algn="just">
              <a:buNone/>
            </a:pP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 розвиток являє собою сукупність концепцій і методів для вирішення проблемних ситуацій з метою формування і здійснення стратегії складних змін. </a:t>
            </a:r>
            <a:r>
              <a:rPr lang="uk-UA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широкому сенсі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організаційний розвиток використовується для позначення глобальних програм змін, які зачіпають організацію в цілому. </a:t>
            </a:r>
            <a:r>
              <a:rPr lang="uk-UA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вузькому сенсі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організаційним розвитком розуміють саму стратегію втручання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28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711" y="624110"/>
            <a:ext cx="9559902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Стратегія організаційного розвитку має такі особливості: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711" y="2133600"/>
            <a:ext cx="9559901" cy="377762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спрямована на вирішення в основному перспективних, а не поточних завдань;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прагне забезпечити підвищення ефективності функціонування організації в цілому, а не окремих її частин;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орієнтується більшою мірою не на мету, а на процес;</a:t>
            </a:r>
          </a:p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передбачає участь людей, торкається змінами.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76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738" y="746975"/>
            <a:ext cx="9881874" cy="5164247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Організаційний розвиток</a:t>
            </a:r>
            <a:r>
              <a:rPr lang="uk-UA" dirty="0" smtClean="0">
                <a:solidFill>
                  <a:schemeClr val="tx1"/>
                </a:solidFill>
              </a:rPr>
              <a:t> – довгострокова діяльність з удосконалення процесів розв'язання проблем та оновлення в організації з допомогою </a:t>
            </a:r>
            <a:r>
              <a:rPr lang="uk-UA" dirty="0" err="1" smtClean="0">
                <a:solidFill>
                  <a:schemeClr val="tx1"/>
                </a:solidFill>
              </a:rPr>
              <a:t>агента</a:t>
            </a:r>
            <a:r>
              <a:rPr lang="uk-UA" dirty="0" smtClean="0">
                <a:solidFill>
                  <a:schemeClr val="tx1"/>
                </a:solidFill>
              </a:rPr>
              <a:t> змін шляхом ефективного спільного регулювання, використання культурних постулатів, теорії й технології прикладної науки про поведінку, дослідження дією.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Основними складовими організаційного розвитку є: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культура, її спільне регулювання, </a:t>
            </a:r>
          </a:p>
          <a:p>
            <a:pPr algn="just"/>
            <a:r>
              <a:rPr lang="uk-UA" dirty="0" smtClean="0">
                <a:solidFill>
                  <a:schemeClr val="tx1"/>
                </a:solidFill>
              </a:rPr>
              <a:t>агенти змін і дослідження дією. </a:t>
            </a:r>
          </a:p>
          <a:p>
            <a:pPr marL="0" indent="0" algn="just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Культура</a:t>
            </a:r>
            <a:r>
              <a:rPr lang="uk-UA" dirty="0" smtClean="0">
                <a:solidFill>
                  <a:schemeClr val="tx1"/>
                </a:solidFill>
              </a:rPr>
              <a:t> характеризується нормами поведінки, почуттями, стосунками між працівниками, розумінням цінностей тощо. Спільне регулювання культури полягає в управлінському впливі на її найважливіші параметри. Формальні робочі групи (керівники та їх підлеглі) виступають головними об'єктами діяльності в процесі організаційного розвитку. </a:t>
            </a:r>
          </a:p>
          <a:p>
            <a:pPr marL="0" indent="0" algn="just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Агент змін</a:t>
            </a:r>
            <a:r>
              <a:rPr lang="uk-UA" dirty="0" smtClean="0">
                <a:solidFill>
                  <a:schemeClr val="tx1"/>
                </a:solidFill>
              </a:rPr>
              <a:t> (каталізатор) – зовнішній консультант, який є представником служб організаційного розвитку (на підприємстві такими службами можуть бути відділ кадрів, відділ технічних нововведень та інші).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20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4" y="772731"/>
            <a:ext cx="9830358" cy="5705341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Для ефективної реалізації складових елементів організаційного розвитку необхідно мати чіткий план, до розробки якого залучають працівників організації, консультантів.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Всі форми реалізації організаційного розвитку спрямовані на забезпечення злагодженої роботи структурних підрозділів підприємства шляхом створення гнучкої системи підготовки та перепідготовки фахівців, які в умовах мінливого навколишнього середовища здатні забезпечити високу адаптивність та внутрішнє організаційне зростання організації. Звідси об'єктом ОР підприємства виступають процеси інноваційного розвитку персоналу.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Здійснення організаційних змін з метою забезпечення розвитку організації є тривалим, трудомістким та стресозумовлюючим процесом.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80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315" y="399245"/>
            <a:ext cx="9624297" cy="1094704"/>
          </a:xfrm>
        </p:spPr>
        <p:txBody>
          <a:bodyPr>
            <a:normAutofit/>
          </a:bodyPr>
          <a:lstStyle/>
          <a:p>
            <a:pPr algn="ctr"/>
            <a:r>
              <a:rPr lang="uk-UA" sz="3100" dirty="0" smtClean="0"/>
              <a:t>Ієрархія форм реалізації організаційного розвитку (ОР) на підприємстві</a:t>
            </a:r>
            <a:endParaRPr lang="uk-UA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144041"/>
              </p:ext>
            </p:extLst>
          </p:nvPr>
        </p:nvGraphicFramePr>
        <p:xfrm>
          <a:off x="1777284" y="1592687"/>
          <a:ext cx="9727328" cy="505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294">
                  <a:extLst>
                    <a:ext uri="{9D8B030D-6E8A-4147-A177-3AD203B41FA5}">
                      <a16:colId xmlns:a16="http://schemas.microsoft.com/office/drawing/2014/main" val="3958300231"/>
                    </a:ext>
                  </a:extLst>
                </a:gridCol>
                <a:gridCol w="6675034">
                  <a:extLst>
                    <a:ext uri="{9D8B030D-6E8A-4147-A177-3AD203B41FA5}">
                      <a16:colId xmlns:a16="http://schemas.microsoft.com/office/drawing/2014/main" val="314824243"/>
                    </a:ext>
                  </a:extLst>
                </a:gridCol>
              </a:tblGrid>
              <a:tr h="498740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effectLst/>
                        </a:rPr>
                        <a:t>Форми реалізації ОР</a:t>
                      </a:r>
                      <a:endParaRPr lang="uk-UA" noProof="0" dirty="0">
                        <a:effectLst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effectLst/>
                        </a:rPr>
                        <a:t>Напрями реалізації</a:t>
                      </a:r>
                      <a:endParaRPr lang="uk-UA" noProof="0" dirty="0">
                        <a:effectLst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214674604"/>
                  </a:ext>
                </a:extLst>
              </a:tr>
              <a:tr h="498740"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Підприємство в цілому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Злагоджена робота підрозділів підприємства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175792439"/>
                  </a:ext>
                </a:extLst>
              </a:tr>
              <a:tr h="1087417"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err="1" smtClean="0">
                          <a:solidFill>
                            <a:schemeClr val="tx1"/>
                          </a:solidFill>
                          <a:effectLst/>
                        </a:rPr>
                        <a:t>Міжгрупові</a:t>
                      </a:r>
                      <a:endParaRPr lang="uk-UA" noProof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організаційні відносини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Побудова оптимальної структури між групових відносин шляхом створення сприятливого соціально- психологічного клімату в організації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971003484"/>
                  </a:ext>
                </a:extLst>
              </a:tr>
              <a:tr h="793079"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Групові відносини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Сприяння командо утворенню, прояву лідерства в групі, попередження конфліктів (управління конфліктами)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831111633"/>
                  </a:ext>
                </a:extLst>
              </a:tr>
              <a:tr h="1381756"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Міжособистісні</a:t>
                      </a:r>
                    </a:p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відносини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Управління конфліктами, оптимізація міжособистісних відносин, розвиток навиків групового спілкування, розвиток самоусвідомлення, переконання та розуміння інших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856697911"/>
                  </a:ext>
                </a:extLst>
              </a:tr>
              <a:tr h="793079"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Індивідуальний рівень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noProof="0" dirty="0" smtClean="0">
                          <a:solidFill>
                            <a:schemeClr val="tx1"/>
                          </a:solidFill>
                          <a:effectLst/>
                        </a:rPr>
                        <a:t>Управління виконанням індивідом окремих завдань,' розвиток змістової діяльності</a:t>
                      </a:r>
                      <a:endParaRPr lang="uk-UA" noProof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51217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01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6" cy="67665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Організаційна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527" y="1442434"/>
            <a:ext cx="9753085" cy="5022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Організація</a:t>
            </a:r>
            <a:r>
              <a:rPr lang="uk-UA" dirty="0">
                <a:solidFill>
                  <a:schemeClr val="tx1"/>
                </a:solidFill>
              </a:rPr>
              <a:t> – це об’єднання людей, що здійснюють певну діяльність, направлену на досягнення цілі. Її основні характеристики: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uk-UA" dirty="0">
                <a:solidFill>
                  <a:schemeClr val="tx1"/>
                </a:solidFill>
              </a:rPr>
              <a:t>Використання матеріальних, фінансових людських та інформаційних ресурсів;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uk-UA" dirty="0">
                <a:solidFill>
                  <a:schemeClr val="tx1"/>
                </a:solidFill>
              </a:rPr>
              <a:t>Організація є відкритою системою, що взаємодіє із зовнішнім середовищем. Ззовні вона отримує ресурси, а результат її діяльності – продукт чи послуга – служить для задоволення матеріальних чи нематеріальних потреб споживачів із зовнішнього оточення;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uk-UA" dirty="0">
                <a:solidFill>
                  <a:schemeClr val="tx1"/>
                </a:solidFill>
              </a:rPr>
              <a:t>Організація має структуру – сукупність взаємопов’язаних </a:t>
            </a:r>
            <a:r>
              <a:rPr lang="uk-UA" dirty="0" smtClean="0">
                <a:solidFill>
                  <a:schemeClr val="tx1"/>
                </a:solidFill>
              </a:rPr>
              <a:t>елементів (</a:t>
            </a:r>
            <a:r>
              <a:rPr lang="uk-UA" dirty="0">
                <a:solidFill>
                  <a:schemeClr val="tx1"/>
                </a:solidFill>
              </a:rPr>
              <a:t>підрозділів) з налагодженою системою взаємовідносин, спільна та узгоджена діяльність яких дає можливість реалізувати призначення організації та досягнути її цілей;</a:t>
            </a:r>
            <a:endParaRPr lang="ru-RU" dirty="0">
              <a:solidFill>
                <a:schemeClr val="tx1"/>
              </a:solidFill>
            </a:endParaRPr>
          </a:p>
          <a:p>
            <a:pPr lvl="0" algn="just"/>
            <a:r>
              <a:rPr lang="uk-UA" dirty="0">
                <a:solidFill>
                  <a:schemeClr val="tx1"/>
                </a:solidFill>
              </a:rPr>
              <a:t>В організації існує вертикальний та горизонтальний поділ праці. Горизонтальний утворюється в результаті поділу виробничого процесу на окремі операції, а в результаті вертикального поділу виокремилась управлінська діяльність, що дозволяє координувати зусилля для отримання ефективного результату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02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406" y="721217"/>
            <a:ext cx="9740206" cy="519000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uk-UA" sz="2400" dirty="0">
                <a:solidFill>
                  <a:schemeClr val="tx1"/>
                </a:solidFill>
              </a:rPr>
              <a:t>Основне призначення організації – задоволення потреб зовнішнього середовища. Діяльність організації вважається успішною, якщо вона досягає поставлених цілей. Зовнішньому середовищу властиві зміни, змінюються його потреби, тому й вимоги до функціонування організації також міняються.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450850" algn="just">
              <a:buNone/>
            </a:pPr>
            <a:endParaRPr lang="uk-UA" sz="2400" dirty="0">
              <a:solidFill>
                <a:schemeClr val="tx1"/>
              </a:solidFill>
            </a:endParaRPr>
          </a:p>
          <a:p>
            <a:pPr marL="0" indent="450850" algn="just">
              <a:buNone/>
            </a:pPr>
            <a:r>
              <a:rPr lang="uk-UA" sz="2400" b="1" dirty="0">
                <a:solidFill>
                  <a:schemeClr val="tx1"/>
                </a:solidFill>
              </a:rPr>
              <a:t>Ефективно управляти організаційними </a:t>
            </a:r>
            <a:r>
              <a:rPr lang="uk-UA" sz="2400" dirty="0">
                <a:solidFill>
                  <a:schemeClr val="tx1"/>
                </a:solidFill>
              </a:rPr>
              <a:t>змінами значить забезпечити цілеспрямовану діяльність організації, постійно її вдосконалюючи та розвиваючи, та досягнути успіху.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8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694" y="332547"/>
            <a:ext cx="8911687" cy="65859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8981" y="1236371"/>
            <a:ext cx="8915400" cy="2099257"/>
          </a:xfrm>
        </p:spPr>
        <p:txBody>
          <a:bodyPr/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та зовнішні фактори змін.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Організаційний розвиток.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досконалість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AS Комплексне управління підприємством&quot; (BAS КУП) для автоматизації малого  та середнього бізнесу | IнтелТе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2" y="3334655"/>
            <a:ext cx="5061396" cy="30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97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921" y="914400"/>
            <a:ext cx="9688691" cy="53318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/>
              <a:t>5 основних складових організаційної досконалості</a:t>
            </a:r>
            <a:r>
              <a:rPr lang="uk-UA" sz="3200" dirty="0"/>
              <a:t>, що розкривають сутність теоретичних основ управління змінами в організації:</a:t>
            </a:r>
            <a:endParaRPr lang="ru-RU" sz="3200" dirty="0"/>
          </a:p>
          <a:p>
            <a:pPr lvl="0"/>
            <a:r>
              <a:rPr lang="uk-UA" sz="3200" dirty="0"/>
              <a:t>Управління процесами;</a:t>
            </a:r>
            <a:endParaRPr lang="ru-RU" sz="3200" dirty="0"/>
          </a:p>
          <a:p>
            <a:pPr lvl="0"/>
            <a:r>
              <a:rPr lang="uk-UA" sz="3200" dirty="0"/>
              <a:t>Управління проектами;</a:t>
            </a:r>
            <a:endParaRPr lang="ru-RU" sz="3200" dirty="0"/>
          </a:p>
          <a:p>
            <a:pPr lvl="0"/>
            <a:r>
              <a:rPr lang="uk-UA" sz="3200" dirty="0"/>
              <a:t>управління змінами;</a:t>
            </a:r>
            <a:endParaRPr lang="ru-RU" sz="3200" dirty="0"/>
          </a:p>
          <a:p>
            <a:pPr lvl="0"/>
            <a:r>
              <a:rPr lang="uk-UA" sz="3200" dirty="0"/>
              <a:t>Управління знаннями;</a:t>
            </a:r>
            <a:endParaRPr lang="ru-RU" sz="3200" dirty="0"/>
          </a:p>
          <a:p>
            <a:pPr lvl="0"/>
            <a:r>
              <a:rPr lang="uk-UA" sz="3200" dirty="0"/>
              <a:t>Управління ресурсами.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8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0011" y="656823"/>
            <a:ext cx="9804601" cy="525439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uk-UA" sz="2400" b="1" dirty="0">
                <a:solidFill>
                  <a:schemeClr val="tx1"/>
                </a:solidFill>
              </a:rPr>
              <a:t>Управління процесами </a:t>
            </a:r>
            <a:r>
              <a:rPr lang="uk-UA" sz="2400" dirty="0">
                <a:solidFill>
                  <a:schemeClr val="tx1"/>
                </a:solidFill>
              </a:rPr>
              <a:t>- Концепція процесного підходу лежить в основі майже всіх </a:t>
            </a:r>
            <a:r>
              <a:rPr lang="uk-UA" sz="2400" dirty="0" err="1">
                <a:solidFill>
                  <a:schemeClr val="tx1"/>
                </a:solidFill>
              </a:rPr>
              <a:t>методологій</a:t>
            </a:r>
            <a:r>
              <a:rPr lang="uk-UA" sz="2400" dirty="0">
                <a:solidFill>
                  <a:schemeClr val="tx1"/>
                </a:solidFill>
              </a:rPr>
              <a:t> вдосконалення організації. Під процесом розуміють послідовність дій по перетворенню вхідних даних на вихідні, під час </a:t>
            </a:r>
            <a:r>
              <a:rPr lang="uk-UA" sz="2400" dirty="0" smtClean="0">
                <a:solidFill>
                  <a:schemeClr val="tx1"/>
                </a:solidFill>
              </a:rPr>
              <a:t>якого </a:t>
            </a:r>
            <a:r>
              <a:rPr lang="uk-UA" sz="2400" dirty="0">
                <a:solidFill>
                  <a:schemeClr val="tx1"/>
                </a:solidFill>
              </a:rPr>
              <a:t>створюється добавлена вартість.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400" b="1" dirty="0" smtClean="0"/>
          </a:p>
          <a:p>
            <a:pPr marL="0" indent="0" algn="just">
              <a:buNone/>
            </a:pPr>
            <a:r>
              <a:rPr lang="uk-UA" sz="2400" b="1" dirty="0" smtClean="0"/>
              <a:t>Існує </a:t>
            </a:r>
            <a:r>
              <a:rPr lang="uk-UA" sz="2400" b="1" dirty="0"/>
              <a:t>два підходи в управління процесами:</a:t>
            </a:r>
            <a:endParaRPr lang="ru-RU" sz="2400" b="1" dirty="0"/>
          </a:p>
          <a:p>
            <a:pPr lvl="0" algn="just"/>
            <a:r>
              <a:rPr lang="uk-UA" sz="2400" b="1" i="1" dirty="0"/>
              <a:t>Управління на мікрорівні</a:t>
            </a:r>
            <a:r>
              <a:rPr lang="uk-UA" sz="2400" i="1" dirty="0"/>
              <a:t>. </a:t>
            </a:r>
            <a:r>
              <a:rPr lang="uk-UA" sz="2400" dirty="0"/>
              <a:t>Використовується операторами процесу або в межах одного підрозділу;</a:t>
            </a:r>
            <a:endParaRPr lang="ru-RU" sz="2400" dirty="0"/>
          </a:p>
          <a:p>
            <a:pPr lvl="0" algn="just"/>
            <a:r>
              <a:rPr lang="uk-UA" sz="2400" b="1" i="1" dirty="0"/>
              <a:t>Управління на макрорівні. </a:t>
            </a:r>
            <a:r>
              <a:rPr lang="uk-UA" sz="2400" dirty="0"/>
              <a:t>Використовується для управління процесами, що охоплюють декілька підрозділів або функціональних служб організації</a:t>
            </a:r>
            <a:r>
              <a:rPr lang="uk-UA" sz="2400" dirty="0" smtClean="0"/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3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527" y="669702"/>
            <a:ext cx="9753085" cy="4572000"/>
          </a:xfrm>
        </p:spPr>
        <p:txBody>
          <a:bodyPr/>
          <a:lstStyle/>
          <a:p>
            <a:pPr marL="0" indent="450850" algn="just">
              <a:buNone/>
            </a:pPr>
            <a:r>
              <a:rPr lang="uk-UA" sz="2800" b="1" dirty="0"/>
              <a:t>Управління проектами </a:t>
            </a:r>
            <a:r>
              <a:rPr lang="uk-UA" sz="2800" dirty="0"/>
              <a:t>– виробничі процеси визначають діяльність організації, а проекти надають засіб їх вдосконалення. Проекти мають критично важливе значення, тому не можна недооцінювати важливості своєчасного їх завершення, результатом яких є створення </a:t>
            </a:r>
            <a:r>
              <a:rPr lang="uk-UA" sz="2800" dirty="0" smtClean="0"/>
              <a:t>високоякісної </a:t>
            </a:r>
            <a:r>
              <a:rPr lang="uk-UA" sz="2800" dirty="0"/>
              <a:t>продукції</a:t>
            </a:r>
            <a:r>
              <a:rPr lang="uk-UA" sz="2800" dirty="0" smtClean="0"/>
              <a:t>.</a:t>
            </a:r>
          </a:p>
          <a:p>
            <a:pPr marL="0" indent="450850" algn="just">
              <a:buNone/>
            </a:pPr>
            <a:endParaRPr lang="uk-UA" sz="2800" b="1" dirty="0" smtClean="0"/>
          </a:p>
          <a:p>
            <a:pPr marL="0" indent="450850" algn="just">
              <a:buNone/>
            </a:pPr>
            <a:r>
              <a:rPr lang="uk-UA" sz="2800" b="1" dirty="0" smtClean="0"/>
              <a:t>До </a:t>
            </a:r>
            <a:r>
              <a:rPr lang="uk-UA" sz="2800" b="1" dirty="0"/>
              <a:t>найважливіших проектів відносяться проекти модернізації і перебудови виробничих процесів. </a:t>
            </a:r>
            <a:endParaRPr lang="ru-RU" sz="28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15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073" y="734096"/>
            <a:ext cx="9598539" cy="517712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b="1" dirty="0"/>
              <a:t>Управління змінами </a:t>
            </a:r>
            <a:r>
              <a:rPr lang="uk-UA" sz="2800" dirty="0"/>
              <a:t>– щоб організація дійсно змінилась, вище керівництво повинно першими на ділі показати свою здатність до змін. В організації повинна діяти система управління змінами, </a:t>
            </a:r>
            <a:r>
              <a:rPr lang="uk-UA" sz="2800" u="sng" dirty="0"/>
              <a:t>основні завдання якої полягають у:</a:t>
            </a:r>
            <a:endParaRPr lang="ru-RU" sz="2800" u="sng" dirty="0"/>
          </a:p>
          <a:p>
            <a:pPr lvl="0"/>
            <a:r>
              <a:rPr lang="uk-UA" sz="2800" dirty="0"/>
              <a:t>Виявленні потреби в змінах;</a:t>
            </a:r>
            <a:endParaRPr lang="ru-RU" sz="2800" dirty="0"/>
          </a:p>
          <a:p>
            <a:pPr lvl="0"/>
            <a:r>
              <a:rPr lang="uk-UA" sz="2800" dirty="0"/>
              <a:t>Визначення способів проведення змін;</a:t>
            </a:r>
            <a:endParaRPr lang="ru-RU" sz="2800" dirty="0"/>
          </a:p>
          <a:p>
            <a:pPr lvl="0"/>
            <a:r>
              <a:rPr lang="uk-UA" sz="2800" dirty="0"/>
              <a:t>Реалізація змін.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1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0163" y="682580"/>
            <a:ext cx="9714449" cy="5228642"/>
          </a:xfrm>
        </p:spPr>
        <p:txBody>
          <a:bodyPr/>
          <a:lstStyle/>
          <a:p>
            <a:pPr marL="0" indent="450850">
              <a:buNone/>
            </a:pPr>
            <a:r>
              <a:rPr lang="uk-UA" sz="2400" b="1" dirty="0"/>
              <a:t>Управління знаннями </a:t>
            </a:r>
            <a:r>
              <a:rPr lang="uk-UA" sz="2400" dirty="0"/>
              <a:t>– в сучасних умовах знання являються ключовим фактором успіху організації. Інтернет та сучасні інформаційні технології </a:t>
            </a:r>
            <a:r>
              <a:rPr lang="uk-UA" sz="2400" dirty="0" smtClean="0"/>
              <a:t>відкривають </a:t>
            </a:r>
            <a:r>
              <a:rPr lang="uk-UA" sz="2400" dirty="0"/>
              <a:t>небувалі можливості доступу до інформації. </a:t>
            </a:r>
            <a:endParaRPr lang="uk-UA" sz="2400" dirty="0" smtClean="0"/>
          </a:p>
          <a:p>
            <a:pPr marL="0" indent="450850" algn="just">
              <a:buNone/>
            </a:pPr>
            <a:r>
              <a:rPr lang="uk-UA" sz="2400" dirty="0">
                <a:solidFill>
                  <a:schemeClr val="tx1"/>
                </a:solidFill>
              </a:rPr>
              <a:t>Під знаннями розуміють сукупність досвіду, правил, традицій, цінностей, експертних суджень, інтуїції, що представляють робоче середовище та слугують для подальшого досвіду та інформації. </a:t>
            </a:r>
            <a:endParaRPr lang="ru-RU" sz="2400" dirty="0">
              <a:solidFill>
                <a:schemeClr val="tx1"/>
              </a:solidFill>
            </a:endParaRPr>
          </a:p>
          <a:p>
            <a:pPr marL="0" indent="450850" algn="just">
              <a:buNone/>
            </a:pPr>
            <a:r>
              <a:rPr lang="uk-UA" sz="2400" dirty="0">
                <a:solidFill>
                  <a:schemeClr val="tx1"/>
                </a:solidFill>
              </a:rPr>
              <a:t>Під управлінням знаннями розуміють активний систематизований процес створення та надання усім зацікавленим сторонам нових цінностей на основі інтелектуального капіталу або бази знань, котрим володіє організація.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002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921" y="695459"/>
            <a:ext cx="9688691" cy="521576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uk-UA" sz="2400" b="1" dirty="0">
                <a:solidFill>
                  <a:schemeClr val="tx1"/>
                </a:solidFill>
              </a:rPr>
              <a:t>Управління ресурсами </a:t>
            </a:r>
            <a:r>
              <a:rPr lang="uk-UA" sz="2400" dirty="0">
                <a:solidFill>
                  <a:schemeClr val="tx1"/>
                </a:solidFill>
              </a:rPr>
              <a:t>– кожне завдання, кожен проект, що здійснюється в організації потребує необхідного ресурсного забезпечення. Кількість та різноманіття ресурсів, використовуваних організацією, робить завдання управління ними надзвичайно складним. </a:t>
            </a:r>
            <a:endParaRPr lang="uk-UA" sz="2400" dirty="0" smtClean="0">
              <a:solidFill>
                <a:schemeClr val="tx1"/>
              </a:solidFill>
            </a:endParaRPr>
          </a:p>
          <a:p>
            <a:pPr marL="0" indent="450850" algn="just">
              <a:buNone/>
            </a:pPr>
            <a:r>
              <a:rPr lang="uk-UA" sz="2400" dirty="0">
                <a:solidFill>
                  <a:schemeClr val="tx1"/>
                </a:solidFill>
              </a:rPr>
              <a:t>Управління ресурсами потребує значних обсягів планування, координації та звітності, а також постійного вдосконалення.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Интересности: Комплексне управління підприємством з допомогою програми 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03" y="3644425"/>
            <a:ext cx="5434886" cy="289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46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5" y="875763"/>
            <a:ext cx="9727327" cy="5512157"/>
          </a:xfrm>
        </p:spPr>
        <p:txBody>
          <a:bodyPr>
            <a:normAutofit/>
          </a:bodyPr>
          <a:lstStyle/>
          <a:p>
            <a:pPr marL="0" indent="450850">
              <a:buNone/>
            </a:pPr>
            <a:r>
              <a:rPr lang="uk-UA" sz="2000" dirty="0">
                <a:solidFill>
                  <a:schemeClr val="tx1"/>
                </a:solidFill>
              </a:rPr>
              <a:t>Крім розглянутих 5 складових організаційної досконалості, необхідно врахувати </a:t>
            </a:r>
            <a:r>
              <a:rPr lang="uk-UA" sz="2000" b="1" dirty="0">
                <a:solidFill>
                  <a:schemeClr val="tx1"/>
                </a:solidFill>
              </a:rPr>
              <a:t>чинники досконалості</a:t>
            </a:r>
            <a:r>
              <a:rPr lang="uk-UA" sz="2000" dirty="0">
                <a:solidFill>
                  <a:schemeClr val="tx1"/>
                </a:solidFill>
              </a:rPr>
              <a:t>, що характерні для усіх п’яти складових: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Комунікації;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Командна робота;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Делегування повноважень;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Взаємоповага, чесність;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Лідерство;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Якість;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Імідж компанії;</a:t>
            </a:r>
            <a:endParaRPr lang="ru-RU" sz="2000" dirty="0">
              <a:solidFill>
                <a:schemeClr val="tx1"/>
              </a:solidFill>
            </a:endParaRP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Сучасні технології.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450850">
              <a:buNone/>
            </a:pPr>
            <a:r>
              <a:rPr lang="uk-UA" sz="2000" dirty="0">
                <a:solidFill>
                  <a:schemeClr val="tx1"/>
                </a:solidFill>
              </a:rPr>
              <a:t>Ці складові повинні бути вбудовані у систему управління організацією. Вони дозволяють зробити організацію досконалою системою та досягнути успіху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Управління знаннями – головний інструмент досягнення ці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49" y="2035372"/>
            <a:ext cx="4123610" cy="27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624110"/>
            <a:ext cx="9345612" cy="76019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Внутрішні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зовнішні фактори змін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0" y="1638299"/>
            <a:ext cx="9345612" cy="47753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 чинники організаційних змін підрозділяються на зовнішні та внутрішні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пов´язані з викликами зовнішнього середовища: появою нових технологій, загостренням конкурентної боротьби, політичними трансформаціями, змінами в законодавстві тощо.</a:t>
            </a:r>
          </a:p>
          <a:p>
            <a:pPr algn="just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чинники є внутрішніми імпульсами розвитку організації, проявами свіжих поглядів, ідей, небайдужого ставлення. Вважається, що в кожній організації закладена здатність до саморозвитку, самовдосконалення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61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527" y="624110"/>
            <a:ext cx="9753085" cy="57362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 змін в організації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137725"/>
              </p:ext>
            </p:extLst>
          </p:nvPr>
        </p:nvGraphicFramePr>
        <p:xfrm>
          <a:off x="1751525" y="1352279"/>
          <a:ext cx="9491730" cy="504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865">
                  <a:extLst>
                    <a:ext uri="{9D8B030D-6E8A-4147-A177-3AD203B41FA5}">
                      <a16:colId xmlns:a16="http://schemas.microsoft.com/office/drawing/2014/main" val="872754917"/>
                    </a:ext>
                  </a:extLst>
                </a:gridCol>
                <a:gridCol w="4745865">
                  <a:extLst>
                    <a:ext uri="{9D8B030D-6E8A-4147-A177-3AD203B41FA5}">
                      <a16:colId xmlns:a16="http://schemas.microsoft.com/office/drawing/2014/main" val="1253197627"/>
                    </a:ext>
                  </a:extLst>
                </a:gridCol>
              </a:tblGrid>
              <a:tr h="398918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Внутрішні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Зовнішні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21166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Швидке перепрофілювання організації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Погіршення економічної ситуації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461823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організаційної кризи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Жорстке державне регулювання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028743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Застарілість продукту (технології)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Погіршення соціально-культурних компонентів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1159511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 системи цінностей і норм поведінки персоналу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Зміни законів та інших регуляторів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497626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продуктивності організації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рівня конкуренції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622173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Невдачі у проведенні попередніх перетворень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купівельної спроможності населення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3220581"/>
                  </a:ext>
                </a:extLst>
              </a:tr>
              <a:tr h="398918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Усвідомлення необхідності змін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Ускладнення міжнародних відносин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363952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 невдоволення співробітників організації існуючим станом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Посилення міграційних процесів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164549"/>
                  </a:ext>
                </a:extLst>
              </a:tr>
              <a:tr h="590180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Падіння показників ефективності організації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Швидкість виникнення та впровадження нових технологій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51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40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133" y="624110"/>
            <a:ext cx="9817480" cy="128089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науковій літературі для пояснення причин (джерел) організаційних змін існує три теорії: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5161" y="2133600"/>
            <a:ext cx="10139451" cy="3777622"/>
          </a:xfrm>
        </p:spPr>
        <p:txBody>
          <a:bodyPr/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Ектерналістська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пояснює причини змін явищами, які знаходяться за межами організації. Прибічники цієї теорії вважають, що організація сама по собі позбавлена здатності до спонтанних змін і без впливу зовнішнього середовища залишається незмінною.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іманентних змін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згідно якої будь-яка організація перетворюється, оскільки має властивості до змін, власні можливості та ресурси.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Інтегральна теорія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представники якої пояснюють природу змін як результат взаємодії зовнішніх та внутрішніх сил.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11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041" y="2717442"/>
            <a:ext cx="10277340" cy="3670479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всьому світі можна спостерігати дивне явище: успішні організації, стикаючись з впливами та викликами зовнішнього середовища, виявляють нездатність адекватно реагувати на них.</a:t>
            </a:r>
          </a:p>
          <a:p>
            <a:pPr marL="0" indent="45085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проблема виникає з вибором правильного вектору дій.</a:t>
            </a:r>
          </a:p>
          <a:p>
            <a:pPr marL="0" indent="45085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повинна постійно стежити за основними компонентами зовнішнього середовища і робити висновки щодо своїх потреб у змінах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едмет Економічне управління підприємств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17" y="283334"/>
            <a:ext cx="7675807" cy="21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5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918" y="768439"/>
            <a:ext cx="9688691" cy="160127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 організації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економічні, технологічні і соціальні сили, які діють як прискорювач процесу, які пов'язані з появою нових технологій, загостренням конкурентної боротьби, політичними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трансформаціями, змінами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законодавстві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Новостворене комунальне підприємство має утворити комісію із соцстраху  упродовж міся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53" y="2690074"/>
            <a:ext cx="5715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40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132" y="343437"/>
            <a:ext cx="9955369" cy="201762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автори поділяють всі фактори (елементи) зовнішнього середовища на дві групи: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прямого і непрямого впливу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085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першу групу включаються споживачі, конкуренти, постачальники, урядові інститути, посередники, фінансові організації та джерела трудових ресурсів. </a:t>
            </a:r>
          </a:p>
          <a:p>
            <a:pPr marL="0" indent="45085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другу групу - загальний стан економіки, соціально-культурні, політичні, національні та деякі інші фактори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Фактори зовнішнього середовища організац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72" y="2361064"/>
            <a:ext cx="9263687" cy="44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7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84" y="533958"/>
            <a:ext cx="9727327" cy="48347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компонентів зовнішнього середовища виділяють: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283" y="1167684"/>
            <a:ext cx="9727327" cy="3249769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 (глобалізація ринку або його регіональна диференціація),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 (швидке поширення нових технологій),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політико-правові (зміни в законодавстві),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соціально-культурні (демографічні зрушення, зміни в системі цінностей)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фізико-екологічні (кліматичні умови, навантаження на екосистему).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77283" y="4417453"/>
            <a:ext cx="9727327" cy="206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1338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Зовнішнє середовище сприймається організацією одночасно і як система, що містить сприятливі для організації параметри, і як система, що включає несприятливі фактори. </a:t>
            </a:r>
          </a:p>
          <a:p>
            <a:pPr marL="0" indent="541338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 параметри організація розуміє як можливості розвитку, підвищення ефективності і т. д.), а несприятливі - як загрози.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767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341</TotalTime>
  <Words>1684</Words>
  <Application>Microsoft Office PowerPoint</Application>
  <PresentationFormat>Широкоэкранный</PresentationFormat>
  <Paragraphs>138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Легкий дым</vt:lpstr>
      <vt:lpstr>Тема 1. Управління розвитком і особливості процесів організаційних змін у сучасних умовах</vt:lpstr>
      <vt:lpstr>План </vt:lpstr>
      <vt:lpstr>1. Внутрішні та зовнішні фактори змін</vt:lpstr>
      <vt:lpstr>Причини змін в організації</vt:lpstr>
      <vt:lpstr>У науковій літературі для пояснення причин (джерел) організаційних змін існує три теорії: </vt:lpstr>
      <vt:lpstr>Презентация PowerPoint</vt:lpstr>
      <vt:lpstr>Презентация PowerPoint</vt:lpstr>
      <vt:lpstr>Презентация PowerPoint</vt:lpstr>
      <vt:lpstr>Серед компонентів зовнішнього середовища виділяють:</vt:lpstr>
      <vt:lpstr>Презентация PowerPoint</vt:lpstr>
      <vt:lpstr>Внутрішні сили для перетворень у рамках організації зазвичай простежуються в проблемах процесу і поведінки.  </vt:lpstr>
      <vt:lpstr>Презентация PowerPoint</vt:lpstr>
      <vt:lpstr>2. Організаційний розвиток</vt:lpstr>
      <vt:lpstr>Стратегія організаційного розвитку має такі особливості: </vt:lpstr>
      <vt:lpstr>Презентация PowerPoint</vt:lpstr>
      <vt:lpstr>Презентация PowerPoint</vt:lpstr>
      <vt:lpstr>Ієрархія форм реалізації організаційного розвитку (ОР) на підприємстві</vt:lpstr>
      <vt:lpstr>3. Організаційна досконалість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33</cp:revision>
  <dcterms:created xsi:type="dcterms:W3CDTF">2023-03-02T13:01:39Z</dcterms:created>
  <dcterms:modified xsi:type="dcterms:W3CDTF">2023-03-02T23:03:37Z</dcterms:modified>
</cp:coreProperties>
</file>